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58" r:id="rId2"/>
    <p:sldId id="7708" r:id="rId3"/>
    <p:sldId id="7709" r:id="rId4"/>
    <p:sldId id="7710" r:id="rId5"/>
    <p:sldId id="283" r:id="rId6"/>
    <p:sldId id="7718" r:id="rId7"/>
    <p:sldId id="289" r:id="rId8"/>
    <p:sldId id="7707" r:id="rId9"/>
    <p:sldId id="279" r:id="rId10"/>
    <p:sldId id="7714" r:id="rId11"/>
    <p:sldId id="280" r:id="rId12"/>
    <p:sldId id="7719" r:id="rId13"/>
    <p:sldId id="275" r:id="rId14"/>
    <p:sldId id="7711" r:id="rId15"/>
    <p:sldId id="7712" r:id="rId16"/>
    <p:sldId id="7713" r:id="rId17"/>
    <p:sldId id="292" r:id="rId18"/>
    <p:sldId id="293" r:id="rId19"/>
    <p:sldId id="7715" r:id="rId20"/>
    <p:sldId id="296" r:id="rId21"/>
    <p:sldId id="297" r:id="rId22"/>
    <p:sldId id="7716"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ine Damster" initials="SD" lastIdx="78" clrIdx="0">
    <p:extLst>
      <p:ext uri="{19B8F6BF-5375-455C-9EA6-DF929625EA0E}">
        <p15:presenceInfo xmlns:p15="http://schemas.microsoft.com/office/powerpoint/2012/main" userId="Sandrine Damster" providerId="None"/>
      </p:ext>
    </p:extLst>
  </p:cmAuthor>
  <p:cmAuthor id="2" name="adeera levin" initials="al" lastIdx="7" clrIdx="1">
    <p:extLst>
      <p:ext uri="{19B8F6BF-5375-455C-9EA6-DF929625EA0E}">
        <p15:presenceInfo xmlns:p15="http://schemas.microsoft.com/office/powerpoint/2012/main" userId="379f779510dcb0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9AA"/>
    <a:srgbClr val="FE7055"/>
    <a:srgbClr val="FFD400"/>
    <a:srgbClr val="3DA8AA"/>
    <a:srgbClr val="001279"/>
    <a:srgbClr val="2654B4"/>
    <a:srgbClr val="F4FA00"/>
    <a:srgbClr val="D5001E"/>
    <a:srgbClr val="D50000"/>
    <a:srgbClr val="76D5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78" autoAdjust="0"/>
    <p:restoredTop sz="57991" autoAdjust="0"/>
  </p:normalViewPr>
  <p:slideViewPr>
    <p:cSldViewPr snapToGrid="0" snapToObjects="1">
      <p:cViewPr varScale="1">
        <p:scale>
          <a:sx n="79" d="100"/>
          <a:sy n="79" d="100"/>
        </p:scale>
        <p:origin x="632"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5" d="100"/>
          <a:sy n="85" d="100"/>
        </p:scale>
        <p:origin x="392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15T13:39:19.1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21,'0'-1,"0"0,0 1,1-1,-1 0,1 0,-1 1,0-1,0 1,1-1,-1 1,1-1,-1 0,1 1,0-1,-1 1,0 0,1 0,0-1,-1 1,1-1,0 1,0 0,-1-1,0 1,1 0,0 0,1 0,24-4,-22 4,266-4,-149 6,-89 0,0 2,-1 1,1 1,52 19,-65-19,119 26,43 6,-141-31,1-1,0-2,47 0,15 1,406 20,-375-23,138-4,-225-2,78-20,-85 14,2 2,66-3,4 2,6-1,880 11,-985-2,0 0,0-1,0-1,0 1,0-3,-1 1,22-10,4-1,20 0,-24 8,-21 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15T13:39:19.2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0 191,'348'-7,"-252"0,152-30,-240 34,55-10,1 1,92-5,74-1,24-2,119-7,12-1,-252 26,125 5,-138 16,-86-13,0 0,39 1,-18-4,73 16,-105-15,2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15T13:39:19.2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119 364,'63'2,"75"15,31 0,-91-14,-9-2,77 12,-88-4,498 61,-197-69,-178-2,-151 1,1-2,0 0,55-13,-70 11,-1-1,0 0,0-2,0 0,-1 0,0-1,0-1,-1-1,13-12,-10 9,1 1,-1 1,1 0,29-12,78-27,-81 33,9 3,-42 12,0 0,1-1,-2-1,1 1,18-11,-26 14,0-1,-2-1,2 1,0 1,-2-2,2 1,-1 0,0 0,0-1,0 1,0-1,0 1,1-4,-2 4,1 1,-1-1,0 0,0 0,0 0,0 1,0-1,0 0,-1 0,1 0,0 1,0-1,-1 0,1 0,0 0,-1 1,1-1,0 1,0-1,-1 0,0 0,-1-1,-1-1,1 2,-1-1,0 1,1-1,-1 0,0 1,1 0,-2 0,1-1,1 2,-2 0,-3-2,-22-1,0 1,-1 1,1 2,-1 2,-29 5,10 1,0 4,-52 20,-109 31,172-55,-1-1,0-4,-63 2,64-4,-39 5,-31 2,-40-8,-263-4,280-5,-118-3,-175 12,406-1,1-2,-1 0,0-1,-19-5,29 6,-1-1,1 1,0-2,0 1,0-2,0 1,1 0,0-1,0-1,-9-8,12 9,1 0,0 0,0 0,0-1,1 1,-1-1,1 0,1 1,-1-1,1 0,0 0,0 0,1 0,0-1,1-10,-1 12,1 0,-1-1,1 1,0-1,1 1,-1-1,1 2,0-2,1 1,-1 0,1 0,0 1,0-1,0 1,1 0,0 0,5-5,1 2,0 2,-1 0,2 1,-1-1,0 2,1-1,0 1,-1 1,23-2,10 2,54 4,-37 0,149-3,113 3,-215 7,23 0,120 6,113-9,-206-8,392 2,-519-2,1-2,-1 0,51-17,-78 21,10-4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15T13:39:19.1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83,'960'0,"-936"-1,41-7,19-2,16 0,17 1,49-4,-97 6,-8-1,-33 4,39-2,135 8,144-4,-318 0,-7-3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15T13:39:19.2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65,'0'0,"0"1,1 0,-1 0,1 0,-1 0,0-1,1 1,-1 0,1 0,0 0,0-1,-1 0,0 1,1 0,0-1,0 1,0-1,0 1,-1-1,1 0,0 0,0 0,0 1,-1-1,1 0,0 0,1 0,30 4,-29-4,72 4,98-8,-59-14,-42 8,7 0,-72 9,-1 0,2 0,-2-1,2 0,-2 0,12-7,29-7,-11 12,0 2,58 2,19-1,-71-3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15T13:39:19.2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1218 155,'1190'0,"-1151"-2,0-2,-1-2,1-2,36-12,41-8,-86 23,0 3,29 0,-28 2,56-9,-45 3,1 2,50 2,57-5,-103 3,67 2,16 0,-129 2,0 0,1 0,0 0,-1-1,1 1,-1-1,1 1,0 0,-2-1,2 0,0 1,-1-1,0 0,1 0,-1 0,0 0,0 0,2-3,-3 4,0 0,0-1,1 1,-1 0,0 0,0-1,0 1,0 0,0-1,0 1,0-1,0 1,0-1,0 1,0 0,0 0,0 0,-1-1,1 1,0 0,0-1,0 1,0-1,-1 1,1 0,0-1,0 1,0 0,-1 0,-17-8,-22 3,0 1,0 2,-45 4,12-1,-2613 1,2659-1,-41 8,42-5,-44 1,44-3,-43 6,41-4,-37 2,28-7,25 0,-1 0,1 1,0 1,0 0,0 0,0 1,0 1,0 1,0-1,-18 9,5-2,-15 9,38-18,1 0,-1-1,1 1,0 0,0 0,-1 0,1-1,0 2,0-1,0 1,0-2,0 2,0-1,0 0,1 1,-1-1,0 0,1 1,0 0,-2 1,3-1,0 0,-1 0,0-1,1 1,1 0,-1 0,-1-1,1 1,1 0,-1-2,0 2,1 0,-1-1,0 0,1 0,0 1,-1-2,1 1,-1 0,1 0,0 0,0-1,0 1,-1 0,4 0,49 11,48 2,1-5,186-9,-238-5,75-19,9-2,-82 18,-22 4,57-4,-70 8,-2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15T13:39:19.2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95,'0'-1,"1"-2,0 2,-1-2,1 2,0-1,0 0,0 0,-1 0,2 1,-1-1,1 1,-1-1,0 0,1 2,-1-2,1 1,-1-1,1 2,0-2,0 1,0 0,-1 1,2-1,-2 0,1 1,0-1,2 0,11-2,0 0,22-2,-32 4,372-8,-240 12,1710-3,-1793-3,80-14,-81 9,84-3,1931 13,-2052-2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15T13:39:19.2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78,'272'-12,"-209"6,71-11,-52 2,0 3,164-2,-157 13,91 3,-159 2,41 10,-42-8,0-2,32 4,118-8,19 2,8 28,-146-24,1-2,-1-2,1-3,0-2,0-2,98-24,-108 12,-52 17,1 1,-1 2,1-2,-1 3,1-2,-13 8,6-4,-33 13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15T13:39:19.2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1 137,'0'1,"1"-1,-1 1,1 0,-1-1,1 1,-1 0,1-1,0 0,0 1,-1 0,1-1,0 1,0-1,0 1,0-1,-1 1,1-1,0 0,0 0,0 0,0 0,2 0,25 4,-25-4,348 7,-274-9,244-7,158-2,-231 13,309-4,-218-33,-234 21,85 2,-64 6,233-16,-93 6,138 7,-246 11,-59 0,107-4,-131-7,-34 4,43-1,-23 5,-35-1,0 2,0 0,0 2,0 1,35 8,-54-8,1 1,-2-1,1 1,0 0,-1 0,1 1,7 8,-8-8,0-1,-2 1,3-1,-1 0,0 0,0-1,0 0,14 5,-3-5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15T13:39:19.2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1 140,'117'8,"-15"1,387-26,-140-1,558 16,-501 2,-376-1,1-2,48-11,-45 7,62-6,-79 13,11 0,-1-2,1 0,29-8,10-6,111-10,-108 18,60-4,-73 14,-29 0,0-2,47-6,-56 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15T13:39:19.2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0 246,'530'-1,"569"3,-329 17,-34 20,-40-1,-611-36,808 13,-113-62,-387-3,-62 1,-100 12,-39 26,-7 1,146-15,-131 6,-42 2,100-3,-162 12,54-2,-73 10,316-11,50 5,-115 5,-191-9,39 0,154 12,251-3,-433-8,64-1,793 11,-802 8,-4 0,66 1,-1 0,1647-11,-1870 5,-41-4,1 0,-1 1,0-1,1 0,-1 0,1 1,0-1,-1 0,1 0,-1 0,1 0,-1 1,0-1,0 1,1-1,-1 1,1-1,-1 1,0-1,1 1,-1-1,0 0,0 0,1 2,-1-1,-1 0,1 0,0 0,-1 0,1 0,-1 0,1 0,-1 0,1 0,-1-1,1 1,-1 0,0 0,0 0,0-1,1 0,-1 1,-1 1,-20 13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D0B3B-FFE8-A849-82BA-C2EDAEF5FE3D}" type="datetimeFigureOut">
              <a:rPr lang="en-US" smtClean="0"/>
              <a:t>5/18/21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50754-BDBA-A847-9CEE-DAFD42C7995E}" type="slidenum">
              <a:rPr lang="en-US" smtClean="0"/>
              <a:t>‹#›</a:t>
            </a:fld>
            <a:endParaRPr lang="en-US"/>
          </a:p>
        </p:txBody>
      </p:sp>
    </p:spTree>
    <p:extLst>
      <p:ext uri="{BB962C8B-B14F-4D97-AF65-F5344CB8AC3E}">
        <p14:creationId xmlns:p14="http://schemas.microsoft.com/office/powerpoint/2010/main" val="18185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sz="1200" dirty="0"/>
              <a:t>Objective was to develop standardized, internationally-accepted consensus definitions for clinical trial Kidney Failure outcomes and key surrogates which predict Progression to Kidney Failure. </a:t>
            </a:r>
          </a:p>
          <a:p>
            <a:pPr marL="171450" indent="-171450">
              <a:buFont typeface="Arial" panose="020B0604020202020204" pitchFamily="34" charset="0"/>
              <a:buChar char="•"/>
            </a:pPr>
            <a:r>
              <a:rPr lang="en-US" sz="1200" dirty="0"/>
              <a:t>To ensure accountability, transparency, and knowledge translation, the definitions presented were developed with patient partners and a range of stakeholders.</a:t>
            </a:r>
          </a:p>
          <a:p>
            <a:pPr marL="171450" indent="-171450">
              <a:buFont typeface="Arial" panose="020B0604020202020204" pitchFamily="34" charset="0"/>
              <a:buChar char="•"/>
            </a:pPr>
            <a:r>
              <a:rPr lang="en-US" sz="1200" dirty="0"/>
              <a:t>The document was reviewed by the collective of meeting participants and reflects consensus.</a:t>
            </a:r>
          </a:p>
          <a:p>
            <a:pPr marL="171450" indent="-171450">
              <a:buFont typeface="Arial" panose="020B0604020202020204" pitchFamily="34" charset="0"/>
              <a:buChar char="•"/>
            </a:pPr>
            <a:endParaRPr lang="en-US" dirty="0"/>
          </a:p>
        </p:txBody>
      </p:sp>
      <p:sp>
        <p:nvSpPr>
          <p:cNvPr id="4" name="Espace réservé du numéro de diapositive 3"/>
          <p:cNvSpPr>
            <a:spLocks noGrp="1"/>
          </p:cNvSpPr>
          <p:nvPr>
            <p:ph type="sldNum" sz="quarter" idx="5"/>
          </p:nvPr>
        </p:nvSpPr>
        <p:spPr/>
        <p:txBody>
          <a:bodyPr/>
          <a:lstStyle/>
          <a:p>
            <a:fld id="{0C350754-BDBA-A847-9CEE-DAFD42C7995E}" type="slidenum">
              <a:rPr lang="en-US" smtClean="0"/>
              <a:t>4</a:t>
            </a:fld>
            <a:endParaRPr lang="en-US"/>
          </a:p>
        </p:txBody>
      </p:sp>
    </p:spTree>
    <p:extLst>
      <p:ext uri="{BB962C8B-B14F-4D97-AF65-F5344CB8AC3E}">
        <p14:creationId xmlns:p14="http://schemas.microsoft.com/office/powerpoint/2010/main" val="3943507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en-US" sz="1200" b="1" dirty="0"/>
              <a:t>Out of Scope: Other Outcomes and Kidney Populations </a:t>
            </a:r>
            <a:endParaRPr lang="en-CA" sz="1200" dirty="0"/>
          </a:p>
          <a:p>
            <a:pPr marL="0" indent="0">
              <a:buNone/>
            </a:pPr>
            <a:r>
              <a:rPr lang="en-US" sz="1200" dirty="0"/>
              <a:t>For the purposes of clarity, below we describe those concepts that were out of scope.  </a:t>
            </a:r>
            <a:endParaRPr lang="en-CA" sz="1200" dirty="0"/>
          </a:p>
          <a:p>
            <a:pPr marL="0" indent="0">
              <a:buNone/>
            </a:pPr>
            <a:r>
              <a:rPr lang="en-US" sz="1200" u="sng" dirty="0"/>
              <a:t>GFR Slopes and Changes in Albuminuria</a:t>
            </a:r>
            <a:endParaRPr lang="en-CA" sz="1200" dirty="0"/>
          </a:p>
          <a:p>
            <a:pPr marL="171450" indent="-171450">
              <a:buFont typeface="Arial" panose="020B0604020202020204" pitchFamily="34" charset="0"/>
              <a:buChar char="•"/>
            </a:pPr>
            <a:r>
              <a:rPr lang="en-US" sz="1200" dirty="0"/>
              <a:t>It has been recognized that total or chronic eGFR slope analyses and changes in albuminuria may fulfill the criteria for surrogacy for CKD progression. Such GFR slope analyses are particularly useful in early kidney disease and interventions with acute effects on GFR. Since the meeting focused on the clinical outcome of Kidney Failure per se, and whilst progression of CKD is on the pathway to Kidney Failure, we did not address progression specifically. </a:t>
            </a:r>
            <a:endParaRPr lang="en-CA" sz="1200" dirty="0"/>
          </a:p>
          <a:p>
            <a:pPr marL="0" indent="0">
              <a:buNone/>
            </a:pPr>
            <a:r>
              <a:rPr lang="en-US" sz="1200" u="sng" dirty="0"/>
              <a:t>Patient-Reported Outcome Measures (PROMs) for Kidney Failure</a:t>
            </a:r>
            <a:endParaRPr lang="en-CA" sz="1200" dirty="0"/>
          </a:p>
          <a:p>
            <a:pPr marL="171450" indent="-171450">
              <a:buFont typeface="Arial" panose="020B0604020202020204" pitchFamily="34" charset="0"/>
              <a:buChar char="•"/>
            </a:pPr>
            <a:r>
              <a:rPr lang="en-US" sz="1200" dirty="0"/>
              <a:t>We recognize that symptoms of Kidney Failure may present at different levels of GFR with variability between patients. Symptoms of Kidney Failure (e.g., fatigue, cognition) have been identified as important potential trial outcomes for people with CKD, including those on dialysis. When relevant and reliable PROMs have been developed, shown to be feasible to implement, and responsive to interventions, they should be included as outcomes in ongoing trials in CKD populations. This work is currently in progress. PROMS are extremely important, but they were considered out of scope for this meeting.</a:t>
            </a:r>
          </a:p>
          <a:p>
            <a:pPr marL="0" indent="0">
              <a:buNone/>
            </a:pPr>
            <a:r>
              <a:rPr lang="en-US" sz="1200" u="sng" dirty="0"/>
              <a:t>Pediatric Populations</a:t>
            </a:r>
            <a:endParaRPr lang="en-CA" sz="1200" dirty="0"/>
          </a:p>
          <a:p>
            <a:pPr marL="171450" indent="-171450">
              <a:buFont typeface="Arial" panose="020B0604020202020204" pitchFamily="34" charset="0"/>
              <a:buChar char="•"/>
            </a:pPr>
            <a:r>
              <a:rPr lang="en-US" sz="1200" dirty="0"/>
              <a:t>We recognized that there is a current unmet need for clinical trials in pediatric patients with kidney disease. Pediatric populations are highly heterogeneous, have variable causes of disease across age groups, and different methods to estimate GFR. The meeting was focused on clinical trials in adults. However, the framework and key concepts are adaptable to pediatric nephrology clinical trials, and a process to engage the pediatric community will be undertaken.</a:t>
            </a:r>
            <a:endParaRPr lang="en-CA" sz="1200" dirty="0"/>
          </a:p>
          <a:p>
            <a:endParaRPr lang="en-US" dirty="0"/>
          </a:p>
        </p:txBody>
      </p:sp>
      <p:sp>
        <p:nvSpPr>
          <p:cNvPr id="4" name="Espace réservé du numéro de diapositive 3"/>
          <p:cNvSpPr>
            <a:spLocks noGrp="1"/>
          </p:cNvSpPr>
          <p:nvPr>
            <p:ph type="sldNum" sz="quarter" idx="5"/>
          </p:nvPr>
        </p:nvSpPr>
        <p:spPr/>
        <p:txBody>
          <a:bodyPr/>
          <a:lstStyle/>
          <a:p>
            <a:fld id="{0C350754-BDBA-A847-9CEE-DAFD42C7995E}" type="slidenum">
              <a:rPr lang="en-US" smtClean="0"/>
              <a:t>18</a:t>
            </a:fld>
            <a:endParaRPr lang="en-US"/>
          </a:p>
        </p:txBody>
      </p:sp>
    </p:spTree>
    <p:extLst>
      <p:ext uri="{BB962C8B-B14F-4D97-AF65-F5344CB8AC3E}">
        <p14:creationId xmlns:p14="http://schemas.microsoft.com/office/powerpoint/2010/main" val="2079490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en-US" sz="1200" b="1" dirty="0"/>
              <a:t>Important Future Research</a:t>
            </a:r>
            <a:endParaRPr lang="en-CA" sz="1200" dirty="0"/>
          </a:p>
          <a:p>
            <a:pPr marL="171450" indent="-171450">
              <a:buFont typeface="Arial" panose="020B0604020202020204" pitchFamily="34" charset="0"/>
              <a:buChar char="•"/>
            </a:pPr>
            <a:r>
              <a:rPr lang="en-US" sz="1200" dirty="0"/>
              <a:t>The value of adopting these simple kidney failure outcome clinical trial definitions to support and encourage the conduct of larger clinical trials, including pragmatic trials, remains to be seen. Whilst there is much discussion about the precision of measurements and need for adjudication, further research is needed into when the use of central laboratories or adjudication of Kidney Failure outcomes is justified or needed. We need to review methods used to measure serum creatinine and other kidney markers, including point-of-care testing, which may be somewhat less reproducible and robust than gold-standard assays, but provide potential to facilitate large sample sizes, reduce trial costs, and/or increase participation. Such research could offer major scientific value in terms of the scalability of clinical research, and inclusivity around the world.</a:t>
            </a:r>
            <a:endParaRPr lang="en-CA" sz="1200" dirty="0"/>
          </a:p>
          <a:p>
            <a:pPr marL="171450" indent="-171450">
              <a:buFont typeface="Arial" panose="020B0604020202020204" pitchFamily="34" charset="0"/>
              <a:buChar char="•"/>
            </a:pPr>
            <a:r>
              <a:rPr lang="en-US" sz="1200" dirty="0"/>
              <a:t>We acknowledged that there are differences in precision of CKD-EPI eGFR equations across different regions. Future research may evaluate the impact of using region- or population-specific eGFR equations in international trials in a rigorous manner. Clinical trials assess differences in treatment effects between allocated groups, so that regional differences should not bias a randomized comparison, however this question continues to perplex many. There is interest in examining potential differences in GFR equations in study populations in different regions, so as to test the assumption that there is no bias due to those differences. </a:t>
            </a:r>
            <a:endParaRPr lang="en-CA" sz="1200" dirty="0"/>
          </a:p>
          <a:p>
            <a:endParaRPr lang="en-US" dirty="0"/>
          </a:p>
        </p:txBody>
      </p:sp>
      <p:sp>
        <p:nvSpPr>
          <p:cNvPr id="4" name="Espace réservé du numéro de diapositive 3"/>
          <p:cNvSpPr>
            <a:spLocks noGrp="1"/>
          </p:cNvSpPr>
          <p:nvPr>
            <p:ph type="sldNum" sz="quarter" idx="5"/>
          </p:nvPr>
        </p:nvSpPr>
        <p:spPr/>
        <p:txBody>
          <a:bodyPr/>
          <a:lstStyle/>
          <a:p>
            <a:fld id="{0C350754-BDBA-A847-9CEE-DAFD42C7995E}" type="slidenum">
              <a:rPr lang="en-US" smtClean="0"/>
              <a:t>19</a:t>
            </a:fld>
            <a:endParaRPr lang="en-US"/>
          </a:p>
        </p:txBody>
      </p:sp>
    </p:spTree>
    <p:extLst>
      <p:ext uri="{BB962C8B-B14F-4D97-AF65-F5344CB8AC3E}">
        <p14:creationId xmlns:p14="http://schemas.microsoft.com/office/powerpoint/2010/main" val="1342746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en-US" sz="1200" b="1" dirty="0"/>
              <a:t>Dissemination</a:t>
            </a:r>
            <a:endParaRPr lang="en-CA" sz="1200" dirty="0"/>
          </a:p>
          <a:p>
            <a:pPr marL="171450" indent="-171450">
              <a:buFont typeface="Arial" panose="020B0604020202020204" pitchFamily="34" charset="0"/>
              <a:buChar char="•"/>
            </a:pPr>
            <a:r>
              <a:rPr lang="en-US" sz="1200" dirty="0"/>
              <a:t>We wish to emphasize the role of patient partners and all relevant stakeholders in adopting these consensus definitions for clinical trial outcomes of Kidney Failure. The shared understanding of this work will enhance broad uptake. We need to engage the pediatric nephrology community, and to educate the diabetes and CVD communities regarding these definitions, since people with CKD and those conditions, are often recruited into their clinical trials. </a:t>
            </a:r>
            <a:endParaRPr lang="en-CA" sz="1200" dirty="0"/>
          </a:p>
          <a:p>
            <a:pPr marL="0" indent="0">
              <a:buNone/>
            </a:pPr>
            <a:endParaRPr lang="en-CA" sz="1200" dirty="0"/>
          </a:p>
          <a:p>
            <a:pPr marL="0" indent="0">
              <a:buNone/>
            </a:pPr>
            <a:r>
              <a:rPr lang="en-US" sz="1200" b="1" dirty="0"/>
              <a:t>Summary</a:t>
            </a:r>
            <a:r>
              <a:rPr lang="en-US" sz="1200" dirty="0"/>
              <a:t> </a:t>
            </a:r>
            <a:endParaRPr lang="en-CA" sz="1200" dirty="0"/>
          </a:p>
          <a:p>
            <a:pPr marL="171450" indent="-171450">
              <a:buFont typeface="Arial" panose="020B0604020202020204" pitchFamily="34" charset="0"/>
              <a:buChar char="•"/>
            </a:pPr>
            <a:r>
              <a:rPr lang="en-US" sz="1200" dirty="0"/>
              <a:t>An international multi-stakeholder Consensus Meeting of patient partners, clinicians and academic trialists, other researchers, regulators, funder representatives and industry researchers, have developed international consensus definitions of clinical trial outcomes for Kidney Failure, based on available literature, using an iterative and inclusive process. These outcome definitions should enhance the ability to conduct clinical trials, harmonize and compare results, and improve the amount of reliable evidence to determine the best therapies for individuals living with kidney diseases</a:t>
            </a:r>
            <a:r>
              <a:rPr lang="en-US" dirty="0"/>
              <a:t>.</a:t>
            </a:r>
            <a:endParaRPr lang="en-CA" dirty="0"/>
          </a:p>
          <a:p>
            <a:endParaRPr lang="en-US" dirty="0"/>
          </a:p>
        </p:txBody>
      </p:sp>
      <p:sp>
        <p:nvSpPr>
          <p:cNvPr id="4" name="Espace réservé du numéro de diapositive 3"/>
          <p:cNvSpPr>
            <a:spLocks noGrp="1"/>
          </p:cNvSpPr>
          <p:nvPr>
            <p:ph type="sldNum" sz="quarter" idx="5"/>
          </p:nvPr>
        </p:nvSpPr>
        <p:spPr/>
        <p:txBody>
          <a:bodyPr/>
          <a:lstStyle/>
          <a:p>
            <a:fld id="{0C350754-BDBA-A847-9CEE-DAFD42C7995E}" type="slidenum">
              <a:rPr lang="en-US" smtClean="0"/>
              <a:t>20</a:t>
            </a:fld>
            <a:endParaRPr lang="en-US"/>
          </a:p>
        </p:txBody>
      </p:sp>
    </p:spTree>
    <p:extLst>
      <p:ext uri="{BB962C8B-B14F-4D97-AF65-F5344CB8AC3E}">
        <p14:creationId xmlns:p14="http://schemas.microsoft.com/office/powerpoint/2010/main" val="2413399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0C350754-BDBA-A847-9CEE-DAFD42C7995E}" type="slidenum">
              <a:rPr lang="en-US" smtClean="0"/>
              <a:t>21</a:t>
            </a:fld>
            <a:endParaRPr lang="en-US"/>
          </a:p>
        </p:txBody>
      </p:sp>
    </p:spTree>
    <p:extLst>
      <p:ext uri="{BB962C8B-B14F-4D97-AF65-F5344CB8AC3E}">
        <p14:creationId xmlns:p14="http://schemas.microsoft.com/office/powerpoint/2010/main" val="502407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350754-BDBA-A847-9CEE-DAFD42C7995E}" type="slidenum">
              <a:rPr lang="en-US" smtClean="0"/>
              <a:t>23</a:t>
            </a:fld>
            <a:endParaRPr lang="en-US"/>
          </a:p>
        </p:txBody>
      </p:sp>
    </p:spTree>
    <p:extLst>
      <p:ext uri="{BB962C8B-B14F-4D97-AF65-F5344CB8AC3E}">
        <p14:creationId xmlns:p14="http://schemas.microsoft.com/office/powerpoint/2010/main" val="4154005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 Research Collaborative </a:t>
            </a:r>
            <a:r>
              <a:rPr lang="en-US" b="1" dirty="0"/>
              <a:t>Meeting</a:t>
            </a:r>
            <a:r>
              <a:rPr lang="en-US" dirty="0"/>
              <a:t> and 1st International Consensus Meeting on Defining Kidney Failure in Clinical Trials that took place from January 31 - February 1, </a:t>
            </a:r>
            <a:r>
              <a:rPr lang="en-US" b="1" dirty="0"/>
              <a:t>2020</a:t>
            </a:r>
            <a:r>
              <a:rPr lang="en-US" dirty="0"/>
              <a:t>, in Vancouver, Canada. </a:t>
            </a:r>
          </a:p>
          <a:p>
            <a:endParaRPr lang="en-US" dirty="0"/>
          </a:p>
          <a:p>
            <a:r>
              <a:rPr lang="en-US" dirty="0"/>
              <a:t>The ISN convened this international, </a:t>
            </a:r>
            <a:r>
              <a:rPr lang="en-US" b="1" dirty="0"/>
              <a:t>multi-stakeholder</a:t>
            </a:r>
            <a:r>
              <a:rPr lang="en-US" dirty="0"/>
              <a:t> meeting to develop consensus on definitions of kidney failure as endpoints in clinical trials. This was a significant step toward the long-term goal to improve the evidence base from which to treat patients with kidney diseases worldwide.</a:t>
            </a:r>
          </a:p>
          <a:p>
            <a:endParaRPr lang="en-US" dirty="0"/>
          </a:p>
        </p:txBody>
      </p:sp>
      <p:sp>
        <p:nvSpPr>
          <p:cNvPr id="4" name="Espace réservé du numéro de diapositive 3"/>
          <p:cNvSpPr>
            <a:spLocks noGrp="1"/>
          </p:cNvSpPr>
          <p:nvPr>
            <p:ph type="sldNum" sz="quarter" idx="5"/>
          </p:nvPr>
        </p:nvSpPr>
        <p:spPr/>
        <p:txBody>
          <a:bodyPr/>
          <a:lstStyle/>
          <a:p>
            <a:fld id="{0C350754-BDBA-A847-9CEE-DAFD42C7995E}" type="slidenum">
              <a:rPr lang="en-US" smtClean="0"/>
              <a:t>5</a:t>
            </a:fld>
            <a:endParaRPr lang="en-US"/>
          </a:p>
        </p:txBody>
      </p:sp>
    </p:spTree>
    <p:extLst>
      <p:ext uri="{BB962C8B-B14F-4D97-AF65-F5344CB8AC3E}">
        <p14:creationId xmlns:p14="http://schemas.microsoft.com/office/powerpoint/2010/main" val="261194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consensus was that clinical trial outcomes to represent Kidney Failure should be comprised of a composite including: receipt of a Kidney Transplant, initiation of Maintenance Dialysis, Death </a:t>
            </a:r>
            <a:r>
              <a:rPr lang="en-US" i="1" dirty="0"/>
              <a:t>from</a:t>
            </a:r>
            <a:r>
              <a:rPr lang="en-US" dirty="0"/>
              <a:t> Kidney Failure, and may also include outcomes based solely on laboratory measurements of Glomerular Filtration Rate (GFR): a Sustained Low GFR and a Sustained Percent Decline in GFR (Figure 1). </a:t>
            </a:r>
          </a:p>
          <a:p>
            <a:pPr marL="0" indent="0">
              <a:buFont typeface="Arial" panose="020B0604020202020204" pitchFamily="34" charset="0"/>
              <a:buNone/>
            </a:pPr>
            <a:r>
              <a:rPr lang="en-US" dirty="0"/>
              <a:t>     Including these separate outcomes should enable Kidney Failure in various clinical presentations to be well captured in clinical trials. </a:t>
            </a:r>
          </a:p>
          <a:p>
            <a:pPr marL="171450" indent="-171450">
              <a:buFont typeface="Arial" panose="020B0604020202020204" pitchFamily="34" charset="0"/>
              <a:buChar char="•"/>
            </a:pPr>
            <a:r>
              <a:rPr lang="en-US" dirty="0"/>
              <a:t>Depending on the trial setting, different components may be included or omitted (e.g., a particularly long and large trial in those with advanced CKD disease may not need to include the Sustained Percent Decline in GFR, which is a surrogate of Progression to Kidney Failure rather than evidence of Kidney Failure itself, whilst a trial with less advanced CKD at entry may use that component to ensure a reasonable study duration.</a:t>
            </a:r>
            <a:r>
              <a:rPr lang="en-CA" dirty="0"/>
              <a:t> </a:t>
            </a:r>
          </a:p>
          <a:p>
            <a:pPr marL="171450" indent="-171450">
              <a:buFont typeface="Arial" panose="020B0604020202020204" pitchFamily="34" charset="0"/>
              <a:buChar char="•"/>
            </a:pPr>
            <a:r>
              <a:rPr lang="en-US" dirty="0"/>
              <a:t>Aligned with current clinical classification systems, GFR &lt;15 ml/min/1.73m</a:t>
            </a:r>
            <a:r>
              <a:rPr lang="en-US" baseline="30000" dirty="0"/>
              <a:t>2 </a:t>
            </a:r>
            <a:r>
              <a:rPr lang="en-US" dirty="0"/>
              <a:t>is a laboratory-based indicator of Kidney Failure, although other thresholds may be used in specific circumstances. We propose the concept of a component called “Sustained Low GFR” which permits different thresholds to be used, depending on the population studied, and the GFR at study enrolment. </a:t>
            </a:r>
          </a:p>
          <a:p>
            <a:pPr marL="171450" indent="-171450">
              <a:buFont typeface="Arial" panose="020B0604020202020204" pitchFamily="34" charset="0"/>
              <a:buChar char="•"/>
            </a:pPr>
            <a:r>
              <a:rPr lang="en-US" dirty="0"/>
              <a:t>The last component is a surrogate, which is Sustained Percent Decline in GFR, highly predictive of Progression to Kidney Failure. </a:t>
            </a:r>
          </a:p>
        </p:txBody>
      </p:sp>
      <p:sp>
        <p:nvSpPr>
          <p:cNvPr id="4" name="Slide Number Placeholder 3"/>
          <p:cNvSpPr>
            <a:spLocks noGrp="1"/>
          </p:cNvSpPr>
          <p:nvPr>
            <p:ph type="sldNum" sz="quarter" idx="10"/>
          </p:nvPr>
        </p:nvSpPr>
        <p:spPr/>
        <p:txBody>
          <a:bodyPr/>
          <a:lstStyle/>
          <a:p>
            <a:fld id="{0C350754-BDBA-A847-9CEE-DAFD42C7995E}" type="slidenum">
              <a:rPr lang="en-US" smtClean="0"/>
              <a:t>8</a:t>
            </a:fld>
            <a:endParaRPr lang="en-US"/>
          </a:p>
        </p:txBody>
      </p:sp>
    </p:spTree>
    <p:extLst>
      <p:ext uri="{BB962C8B-B14F-4D97-AF65-F5344CB8AC3E}">
        <p14:creationId xmlns:p14="http://schemas.microsoft.com/office/powerpoint/2010/main" val="3052510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en-US" sz="1200" b="1" dirty="0"/>
              <a:t>Other Considerations</a:t>
            </a:r>
            <a:endParaRPr lang="en-CA" sz="1200" dirty="0"/>
          </a:p>
          <a:p>
            <a:pPr marL="171450" indent="-171450">
              <a:buFont typeface="Arial" panose="020B0604020202020204" pitchFamily="34" charset="0"/>
              <a:buChar char="•"/>
            </a:pPr>
            <a:r>
              <a:rPr lang="en-US" sz="1200" dirty="0"/>
              <a:t>The </a:t>
            </a:r>
            <a:r>
              <a:rPr lang="en-US" sz="1200" b="1" dirty="0"/>
              <a:t>definitions above are designed for implementation into clinical trials and do not change or challenge existing KDIGO definitions of Kidney Failure</a:t>
            </a:r>
            <a:r>
              <a:rPr lang="en-US" sz="1200" dirty="0"/>
              <a:t>. The proposed definitions do not address details nor specificity of data recording during conduct of a trial. Although good guidance exists on how kidney outcomes data should be stored in trial datasets, there are no standardized consensus methods for collecting Kidney Failure outcome during participant follow-up visits or review of health records. Timelines of kidney disease status and other diagnoses in computer systems have long been used by nephrologists and may be a simple option to adopt.</a:t>
            </a:r>
            <a:endParaRPr lang="en-CA" sz="1200" dirty="0"/>
          </a:p>
          <a:p>
            <a:pPr marL="171450" indent="-171450">
              <a:buFont typeface="Arial" panose="020B0604020202020204" pitchFamily="34" charset="0"/>
              <a:buChar char="•"/>
            </a:pPr>
            <a:r>
              <a:rPr lang="en-US" sz="1200" dirty="0"/>
              <a:t>The </a:t>
            </a:r>
            <a:r>
              <a:rPr lang="en-US" sz="1200" b="1" dirty="0"/>
              <a:t>need for adjudication (i.e., clinician-based verification) of Kidney Failure outcomes was discussed</a:t>
            </a:r>
            <a:r>
              <a:rPr lang="en-US" sz="1200" dirty="0"/>
              <a:t>. Although consistent attribution of an Underlying Cause of Death in kidney trials usually requires a clinician-led adjudication process, there are examples from kidney populations in which adjudication of kidney replacement therapy had no major impact on Kidney Failure outcomes. Many past trials examining the outcome of Kidney Failure have been small and used different methods of data collection, necessitating adjudication. We also recognize that in trials anticipating fewer Kidney Failure events, in populations without kidney disease, or conducted by investigators without expertise in kidney disease, the adjudication of Kidney Failure in trials may be necessary. Death within 4 weeks of starting dialysis may also be an example when adjudication is necessary to distinguish Maintenance from acute dialysis. The group concluded that role of event adjudication for Kidney Failure needs to be evaluated within the specific context of the study planned. </a:t>
            </a:r>
          </a:p>
          <a:p>
            <a:endParaRPr lang="en-US" dirty="0"/>
          </a:p>
          <a:p>
            <a:endParaRPr lang="en-US" dirty="0"/>
          </a:p>
        </p:txBody>
      </p:sp>
      <p:sp>
        <p:nvSpPr>
          <p:cNvPr id="4" name="Espace réservé du numéro de diapositive 3"/>
          <p:cNvSpPr>
            <a:spLocks noGrp="1"/>
          </p:cNvSpPr>
          <p:nvPr>
            <p:ph type="sldNum" sz="quarter" idx="5"/>
          </p:nvPr>
        </p:nvSpPr>
        <p:spPr/>
        <p:txBody>
          <a:bodyPr/>
          <a:lstStyle/>
          <a:p>
            <a:fld id="{0C350754-BDBA-A847-9CEE-DAFD42C7995E}" type="slidenum">
              <a:rPr lang="en-US" smtClean="0"/>
              <a:t>10</a:t>
            </a:fld>
            <a:endParaRPr lang="en-US"/>
          </a:p>
        </p:txBody>
      </p:sp>
    </p:spTree>
    <p:extLst>
      <p:ext uri="{BB962C8B-B14F-4D97-AF65-F5344CB8AC3E}">
        <p14:creationId xmlns:p14="http://schemas.microsoft.com/office/powerpoint/2010/main" val="1084440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Kidney Transplantation:</a:t>
            </a:r>
            <a:endParaRPr lang="en-CA" sz="1200" dirty="0"/>
          </a:p>
          <a:p>
            <a:pPr marL="171450" indent="-171450">
              <a:buFont typeface="Arial" panose="020B0604020202020204" pitchFamily="34" charset="0"/>
              <a:buChar char="•"/>
            </a:pPr>
            <a:r>
              <a:rPr lang="en-US" sz="1200" dirty="0"/>
              <a:t>This is defined as receiving a kidney transplant irrespective of source (cadaveric vs living donor), or successful implantation or graft function. </a:t>
            </a:r>
          </a:p>
          <a:p>
            <a:pPr marL="171450" indent="-171450">
              <a:buFont typeface="Arial" panose="020B0604020202020204" pitchFamily="34" charset="0"/>
              <a:buChar char="•"/>
            </a:pPr>
            <a:r>
              <a:rPr lang="en-US" sz="1200" dirty="0"/>
              <a:t>The date of the procedure constitutes the outcome’s date. No modifications are required for low or high resource settings.</a:t>
            </a:r>
            <a:endParaRPr lang="en-CA" sz="1200" dirty="0"/>
          </a:p>
          <a:p>
            <a:endParaRPr lang="en-US" dirty="0"/>
          </a:p>
        </p:txBody>
      </p:sp>
      <p:sp>
        <p:nvSpPr>
          <p:cNvPr id="4" name="Slide Number Placeholder 3"/>
          <p:cNvSpPr>
            <a:spLocks noGrp="1"/>
          </p:cNvSpPr>
          <p:nvPr>
            <p:ph type="sldNum" sz="quarter" idx="5"/>
          </p:nvPr>
        </p:nvSpPr>
        <p:spPr/>
        <p:txBody>
          <a:bodyPr/>
          <a:lstStyle/>
          <a:p>
            <a:fld id="{0C350754-BDBA-A847-9CEE-DAFD42C7995E}" type="slidenum">
              <a:rPr lang="en-US" smtClean="0"/>
              <a:t>13</a:t>
            </a:fld>
            <a:endParaRPr lang="en-US"/>
          </a:p>
        </p:txBody>
      </p:sp>
    </p:spTree>
    <p:extLst>
      <p:ext uri="{BB962C8B-B14F-4D97-AF65-F5344CB8AC3E}">
        <p14:creationId xmlns:p14="http://schemas.microsoft.com/office/powerpoint/2010/main" val="3390231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spcBef>
                <a:spcPts val="0"/>
              </a:spcBef>
              <a:buNone/>
            </a:pPr>
            <a:r>
              <a:rPr lang="en-US" sz="1200" b="1" dirty="0"/>
              <a:t>Maintenance Dialysis: </a:t>
            </a:r>
            <a:endParaRPr lang="en-CA" sz="1200" dirty="0"/>
          </a:p>
          <a:p>
            <a:pPr marL="171450" indent="-171450">
              <a:spcBef>
                <a:spcPts val="0"/>
              </a:spcBef>
              <a:buFont typeface="Arial" panose="020B0604020202020204" pitchFamily="34" charset="0"/>
              <a:buChar char="•"/>
            </a:pPr>
            <a:r>
              <a:rPr lang="en-US" sz="1200" dirty="0"/>
              <a:t>This is defined as dialysis (peritoneal or hemodialysis) performed for at least 4 weeks. A number of different confirmatory periods have been used (i.e., 4 weeks, 30, 60, or 90 days) in different trials; we agreed on 4 weeks for the sake of harmonization after careful discussion.</a:t>
            </a:r>
          </a:p>
          <a:p>
            <a:pPr>
              <a:spcBef>
                <a:spcPts val="0"/>
              </a:spcBef>
            </a:pPr>
            <a:endParaRPr lang="en-US" sz="1200" dirty="0"/>
          </a:p>
          <a:p>
            <a:pPr marL="171450" indent="-171450">
              <a:spcBef>
                <a:spcPts val="0"/>
              </a:spcBef>
              <a:buFont typeface="Arial" panose="020B0604020202020204" pitchFamily="34" charset="0"/>
              <a:buChar char="•"/>
            </a:pPr>
            <a:r>
              <a:rPr lang="en-US" sz="1200" dirty="0"/>
              <a:t>There are situations where the duration of at least 4 weeks may not be met, e.g., due to death or further data are unavailable, but an outcome of Kidney Failure requiring dialysis can be inferred. These include the start of dialysis after a trajectory of progressive CKD, or if dialysis treatment is discontinued within a few days due to either futility of therapy (dialysis withdrawal) or resource constraints, or the participant undergoes kidney transplantation shortly after dialysis initiation. All of these would constitute reaching a trial outcome of maintenance dialysis (see section on adjudication below).</a:t>
            </a:r>
            <a:endParaRPr lang="en-CA" sz="1200" dirty="0"/>
          </a:p>
          <a:p>
            <a:pPr marL="0" indent="0">
              <a:spcBef>
                <a:spcPts val="0"/>
              </a:spcBef>
              <a:buNone/>
            </a:pPr>
            <a:endParaRPr lang="en-US" sz="1200" i="1" u="sng" dirty="0"/>
          </a:p>
          <a:p>
            <a:pPr marL="0" indent="0">
              <a:spcBef>
                <a:spcPts val="0"/>
              </a:spcBef>
              <a:buNone/>
            </a:pPr>
            <a:r>
              <a:rPr lang="en-US" sz="1200" i="1" u="sng" dirty="0"/>
              <a:t>Special Considerations</a:t>
            </a:r>
            <a:endParaRPr lang="en-CA" sz="1200" dirty="0"/>
          </a:p>
          <a:p>
            <a:pPr marL="171450" indent="-171450">
              <a:spcBef>
                <a:spcPts val="0"/>
              </a:spcBef>
              <a:buFont typeface="Arial" panose="020B0604020202020204" pitchFamily="34" charset="0"/>
              <a:buChar char="•"/>
            </a:pPr>
            <a:r>
              <a:rPr lang="en-US" sz="1200" dirty="0"/>
              <a:t>It was highlighted that although at least 4 weeks duration of dialysis is recommended for clinical trials, a longer duration (e.g., 90 days) is in keeping with most ‘registry’ definitions of maintenance dialysis. We also acknowledged that the duration of dialysis that confirms it to be maintenance dialysis may differ by the specific patient population under study (e.g., patients with vasculitis or glomerulonephritis may justify a longer duration). </a:t>
            </a:r>
          </a:p>
          <a:p>
            <a:pPr marL="171450" indent="-171450">
              <a:spcBef>
                <a:spcPts val="0"/>
              </a:spcBef>
              <a:buFont typeface="Arial" panose="020B0604020202020204" pitchFamily="34" charset="0"/>
              <a:buChar char="•"/>
            </a:pPr>
            <a:r>
              <a:rPr lang="en-US" sz="1200" dirty="0"/>
              <a:t>Although some patients may recover from dialysis after being on it for 4 weeks, practical considerations of timely trial completion, and most importantly, the patients’ perspectives that “any dialysis duration constitutes Kidney Failure” was appreciated. Thus, we agreed that 4 weeks was a suitable definition in most circumstances, and would appropriately exclude the majority of recoverable dialysis-requiring acute kidney injury (AKI) from a maintenance dialysis outcome. Those who recover dialysis-independent kidney function could have this outcome revised, and be included in a sensitivity analyses to determine the impact of that change.</a:t>
            </a:r>
          </a:p>
          <a:p>
            <a:pPr>
              <a:spcBef>
                <a:spcPts val="0"/>
              </a:spcBef>
            </a:pPr>
            <a:endParaRPr lang="en-CA" sz="1200" dirty="0"/>
          </a:p>
          <a:p>
            <a:pPr>
              <a:spcBef>
                <a:spcPts val="0"/>
              </a:spcBef>
            </a:pPr>
            <a:r>
              <a:rPr lang="en-US" sz="1200" dirty="0"/>
              <a:t>From patients’ perspectives, any duration of dialysis is a serious failure of their kidneys. Therefore, trials which report Kidney Failure as an outcome should collect and report information on AKI requiring dialysis or consider reporting a patient-centered outcome of ‘Any Dialysis.’</a:t>
            </a:r>
          </a:p>
          <a:p>
            <a:pPr>
              <a:spcBef>
                <a:spcPts val="0"/>
              </a:spcBef>
            </a:pPr>
            <a:endParaRPr lang="en-CA" sz="1200" dirty="0"/>
          </a:p>
          <a:p>
            <a:pPr>
              <a:spcBef>
                <a:spcPts val="0"/>
              </a:spcBef>
            </a:pPr>
            <a:r>
              <a:rPr lang="en-US" sz="1200" dirty="0"/>
              <a:t>In low resource settings, no modifications to the definition is required, however, it was recognized that participants on maintenance dialysis may be dialyzed less frequently than in high-income countries and may discontinue therapy because of non-availability due to financial or other reasons. Dialysis frequency is thus not included in the outcome’s definition.</a:t>
            </a:r>
            <a:endParaRPr lang="en-CA" sz="1200" dirty="0"/>
          </a:p>
          <a:p>
            <a:endParaRPr lang="fr-BE" dirty="0"/>
          </a:p>
          <a:p>
            <a:endParaRPr lang="en-US" dirty="0"/>
          </a:p>
        </p:txBody>
      </p:sp>
      <p:sp>
        <p:nvSpPr>
          <p:cNvPr id="4" name="Espace réservé du numéro de diapositive 3"/>
          <p:cNvSpPr>
            <a:spLocks noGrp="1"/>
          </p:cNvSpPr>
          <p:nvPr>
            <p:ph type="sldNum" sz="quarter" idx="5"/>
          </p:nvPr>
        </p:nvSpPr>
        <p:spPr/>
        <p:txBody>
          <a:bodyPr/>
          <a:lstStyle/>
          <a:p>
            <a:fld id="{0C350754-BDBA-A847-9CEE-DAFD42C7995E}" type="slidenum">
              <a:rPr lang="en-US" smtClean="0"/>
              <a:t>14</a:t>
            </a:fld>
            <a:endParaRPr lang="en-US"/>
          </a:p>
        </p:txBody>
      </p:sp>
    </p:spTree>
    <p:extLst>
      <p:ext uri="{BB962C8B-B14F-4D97-AF65-F5344CB8AC3E}">
        <p14:creationId xmlns:p14="http://schemas.microsoft.com/office/powerpoint/2010/main" val="1203339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en-US" b="1" dirty="0"/>
              <a:t>Death </a:t>
            </a:r>
            <a:r>
              <a:rPr lang="en-US" b="1" i="1" dirty="0"/>
              <a:t>from</a:t>
            </a:r>
            <a:r>
              <a:rPr lang="en-US" b="1" dirty="0"/>
              <a:t> Kidney Failure:</a:t>
            </a:r>
            <a:endParaRPr lang="en-CA" dirty="0"/>
          </a:p>
          <a:p>
            <a:pPr marL="171450" indent="-171450">
              <a:buFont typeface="Arial" panose="020B0604020202020204" pitchFamily="34" charset="0"/>
              <a:buChar char="•"/>
            </a:pPr>
            <a:r>
              <a:rPr lang="en-US" dirty="0"/>
              <a:t>This component usually represents a small proportion of Kidney Failure outcomes. Its inclusion allows recognition that those participants who have progressed to a GFR &lt;15 mL/min/1.73m</a:t>
            </a:r>
            <a:r>
              <a:rPr lang="en-US" baseline="30000" dirty="0"/>
              <a:t>2</a:t>
            </a:r>
            <a:r>
              <a:rPr lang="en-US" dirty="0"/>
              <a:t> and often much lower, and died as a result of non-availability of kidney replacement therapy or personal decision to not pursue dialysis, have reached the outcome. This is analogous to the KDIGO nomenclature death from “kidney failure without replacement therapy.” In these situations, the Underlying Cause of Death (i.e., the disease which initiated the train of morbid events leading directly to death) is advanced CKD. In the context of trials, distinguishing between Death </a:t>
            </a:r>
            <a:r>
              <a:rPr lang="en-US" i="1" dirty="0"/>
              <a:t>with</a:t>
            </a:r>
            <a:r>
              <a:rPr lang="en-US" dirty="0"/>
              <a:t> Kidney Failure and Death </a:t>
            </a:r>
            <a:r>
              <a:rPr lang="en-US" i="1" dirty="0"/>
              <a:t>from</a:t>
            </a:r>
            <a:r>
              <a:rPr lang="en-US" dirty="0"/>
              <a:t> Kidney failure is important (see below).</a:t>
            </a:r>
            <a:endParaRPr lang="en-CA" dirty="0"/>
          </a:p>
          <a:p>
            <a:pPr marL="171450" indent="-171450">
              <a:buFont typeface="Arial" panose="020B0604020202020204" pitchFamily="34" charset="0"/>
              <a:buChar char="•"/>
            </a:pPr>
            <a:r>
              <a:rPr lang="en-US" dirty="0"/>
              <a:t>The ‘Death </a:t>
            </a:r>
            <a:r>
              <a:rPr lang="en-US" i="1" dirty="0"/>
              <a:t>from</a:t>
            </a:r>
            <a:r>
              <a:rPr lang="en-US" dirty="0"/>
              <a:t> Kidney Failure’ concept presumes the driver of death is the low kidney function (irrespective of specific mechanisms, such as hyperkalemia, fluid overload, etc.). There is no need for modification of this definition for different resource settings, but we recognized Death </a:t>
            </a:r>
            <a:r>
              <a:rPr lang="en-US" i="1" dirty="0"/>
              <a:t>from</a:t>
            </a:r>
            <a:r>
              <a:rPr lang="en-US" dirty="0"/>
              <a:t> Kidney Failure may be more common in lower resource settings. It is noted that those who develop AKI with no pre-existing CKD, and are not offered dialysis, refuse, or it is unavailable, may or may not be considered a ‘Death </a:t>
            </a:r>
            <a:r>
              <a:rPr lang="en-US" i="1" dirty="0"/>
              <a:t>from </a:t>
            </a:r>
            <a:r>
              <a:rPr lang="en-US" dirty="0"/>
              <a:t>Kidney Failure’, depending on circumstances, and study design. In the conduct of the trial, this should be pre-specified.</a:t>
            </a:r>
            <a:endParaRPr lang="en-CA" dirty="0"/>
          </a:p>
          <a:p>
            <a:pPr marL="0" indent="0">
              <a:buNone/>
            </a:pPr>
            <a:r>
              <a:rPr lang="en-US" i="1" u="sng" dirty="0"/>
              <a:t>Special Considerations</a:t>
            </a:r>
            <a:endParaRPr lang="en-CA" dirty="0"/>
          </a:p>
          <a:p>
            <a:pPr marL="171450" indent="-171450">
              <a:buFont typeface="Arial" panose="020B0604020202020204" pitchFamily="34" charset="0"/>
              <a:buChar char="•"/>
            </a:pPr>
            <a:r>
              <a:rPr lang="en-US" dirty="0"/>
              <a:t>Meeting attendees deliberated on the concepts of Death </a:t>
            </a:r>
            <a:r>
              <a:rPr lang="en-US" i="1" dirty="0"/>
              <a:t>from</a:t>
            </a:r>
            <a:r>
              <a:rPr lang="en-US" dirty="0"/>
              <a:t> Kidney Failure, and Death </a:t>
            </a:r>
            <a:r>
              <a:rPr lang="en-US" i="1" dirty="0"/>
              <a:t>with</a:t>
            </a:r>
            <a:r>
              <a:rPr lang="en-US" dirty="0"/>
              <a:t> Kidney Failure. There was extensive debate, but some agreement that Death </a:t>
            </a:r>
            <a:r>
              <a:rPr lang="en-US" i="1" dirty="0"/>
              <a:t>with </a:t>
            </a:r>
            <a:r>
              <a:rPr lang="en-US" dirty="0"/>
              <a:t>Kidney Failure should not be recommended to be a standard component of the Kidney Failure outcome definition (Figure 1). There is a need to differentiate deaths from other causes (e.g., overwhelming sepsis or fatal CVD) in people </a:t>
            </a:r>
            <a:r>
              <a:rPr lang="en-US" i="1" dirty="0"/>
              <a:t>with</a:t>
            </a:r>
            <a:r>
              <a:rPr lang="en-US" dirty="0"/>
              <a:t> Kidney Failure, from those who die </a:t>
            </a:r>
            <a:r>
              <a:rPr lang="en-US" i="1" dirty="0"/>
              <a:t>from</a:t>
            </a:r>
            <a:r>
              <a:rPr lang="en-US" dirty="0"/>
              <a:t> Kidney Failure (due to non-provision of replacement therapy for any reason AND advanced CKD). We appreciate the sometimes subtle differences, and recommend that Death </a:t>
            </a:r>
            <a:r>
              <a:rPr lang="en-US" i="1" dirty="0"/>
              <a:t>with </a:t>
            </a:r>
            <a:r>
              <a:rPr lang="en-US" dirty="0"/>
              <a:t>Kidney Failure may be considered as a subsidiary outcome in clinical trials. Death </a:t>
            </a:r>
            <a:r>
              <a:rPr lang="en-US" i="1" dirty="0"/>
              <a:t>with </a:t>
            </a:r>
            <a:r>
              <a:rPr lang="en-US" dirty="0"/>
              <a:t>Kidney Failure includes death, irrespective of cause, among those who have a clinical outcome of maintenance dialysis, kidney transplantation, or a sustained low GFR (but, importantly, not a sustained percent decline in GFR alone). Because an increasingly high proportion of patients with CKD in developed countries are elderly and multimorbid, Death </a:t>
            </a:r>
            <a:r>
              <a:rPr lang="en-US" i="1" dirty="0"/>
              <a:t>with </a:t>
            </a:r>
            <a:r>
              <a:rPr lang="en-US" dirty="0"/>
              <a:t>Kidney Failure may become more common. </a:t>
            </a:r>
          </a:p>
        </p:txBody>
      </p:sp>
      <p:sp>
        <p:nvSpPr>
          <p:cNvPr id="4" name="Espace réservé du numéro de diapositive 3"/>
          <p:cNvSpPr>
            <a:spLocks noGrp="1"/>
          </p:cNvSpPr>
          <p:nvPr>
            <p:ph type="sldNum" sz="quarter" idx="5"/>
          </p:nvPr>
        </p:nvSpPr>
        <p:spPr/>
        <p:txBody>
          <a:bodyPr/>
          <a:lstStyle/>
          <a:p>
            <a:fld id="{0C350754-BDBA-A847-9CEE-DAFD42C7995E}" type="slidenum">
              <a:rPr lang="en-US" smtClean="0"/>
              <a:t>15</a:t>
            </a:fld>
            <a:endParaRPr lang="en-US"/>
          </a:p>
        </p:txBody>
      </p:sp>
    </p:spTree>
    <p:extLst>
      <p:ext uri="{BB962C8B-B14F-4D97-AF65-F5344CB8AC3E}">
        <p14:creationId xmlns:p14="http://schemas.microsoft.com/office/powerpoint/2010/main" val="3603397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en-US" b="1" dirty="0"/>
              <a:t>GFR-based Outcomes and Surrogates of Progression to Kidney Failure:</a:t>
            </a:r>
            <a:endParaRPr lang="en-CA" dirty="0"/>
          </a:p>
          <a:p>
            <a:pPr marL="171450" indent="-171450">
              <a:buFont typeface="Arial" panose="020B0604020202020204" pitchFamily="34" charset="0"/>
              <a:buChar char="•"/>
            </a:pPr>
            <a:r>
              <a:rPr lang="en-US" dirty="0"/>
              <a:t>GFR-based outcomes represent non-clinical laboratory outcomes which are acceptable in clinical practice and trials. Some laboratory-based outcomes have been shown to strongly predict progression to clinical outcomes of Kidney Failure (i.e., Percent Decline in estimated GFR [eGFR]). They may also predict other serious complications, (e.g., CVD), which patients and clinicians view as a ‘poor’ outcome. Sustained Low GFR, irrespective of need for dialysis, is one outcome. A Sustained Percent Decline in GFR is offered here as another ‘acceptable’ GFR-based surrogate for the clinical trial outcome of Kidney Failure in specific circumstances.</a:t>
            </a:r>
            <a:endParaRPr lang="en-CA" dirty="0"/>
          </a:p>
          <a:p>
            <a:pPr marL="171450" indent="-171450">
              <a:buFont typeface="Arial" panose="020B0604020202020204" pitchFamily="34" charset="0"/>
              <a:buChar char="•"/>
            </a:pPr>
            <a:r>
              <a:rPr lang="en-US" dirty="0"/>
              <a:t>We extensively discussed the use of the terms ‘eGFR’ and ‘GFR’, with no clear consensus as to what was preferred. Importantly, the validation work on surrogates of Progression to Kidney Failure (summarized below) are based on ‘eGFR’ and practical considerations for trials would favor the use of ‘eGFR’, instead of measured GFR. However, we recognized that there are situations in which one might measure GFR (</a:t>
            </a:r>
            <a:r>
              <a:rPr lang="en-US" dirty="0" err="1"/>
              <a:t>mGFR</a:t>
            </a:r>
            <a:r>
              <a:rPr lang="en-US" dirty="0"/>
              <a:t>). There were extensive discussions about formulae to be used and the need for validated equations (see below).</a:t>
            </a:r>
          </a:p>
          <a:p>
            <a:pPr marL="171450" indent="-171450">
              <a:buFont typeface="Arial" panose="020B0604020202020204" pitchFamily="34" charset="0"/>
              <a:buChar char="•"/>
            </a:pPr>
            <a:endParaRPr lang="en-US" dirty="0"/>
          </a:p>
          <a:p>
            <a:pPr marL="0" indent="0">
              <a:buNone/>
            </a:pPr>
            <a:r>
              <a:rPr lang="en-US" sz="1200" b="1" dirty="0"/>
              <a:t>Acceptable Surrogate: Sustained Percent Decline in GFR as Predictive of Progression to Kidney Failure:</a:t>
            </a:r>
            <a:endParaRPr lang="en-CA" sz="1200" dirty="0"/>
          </a:p>
          <a:p>
            <a:r>
              <a:rPr lang="en-US" sz="1200" dirty="0"/>
              <a:t>= Relative decline from baseline in GFR of ≥40% or other thresholds (30%, 50%, 57%) depending on circumstances. </a:t>
            </a:r>
          </a:p>
          <a:p>
            <a:r>
              <a:rPr lang="en-US" sz="1200" dirty="0"/>
              <a:t>Baseline for determining GFR decline.</a:t>
            </a:r>
          </a:p>
          <a:p>
            <a:pPr marL="0" indent="0">
              <a:buNone/>
            </a:pPr>
            <a:r>
              <a:rPr lang="en-US" sz="1200" i="1" u="sng" dirty="0"/>
              <a:t>Special Considerations</a:t>
            </a:r>
            <a:endParaRPr lang="en-CA" sz="1200" dirty="0"/>
          </a:p>
          <a:p>
            <a:r>
              <a:rPr lang="en-US" sz="1200" dirty="0"/>
              <a:t>Percent Decline in GFR is not a clinical outcome, but rather a surrogate which predicts Progression to Kidney Failure. </a:t>
            </a:r>
          </a:p>
          <a:p>
            <a:r>
              <a:rPr lang="en-US" sz="1200" dirty="0"/>
              <a:t>Extensive analyses, supported by the NKF-FDA-EMA workshops, have established the validity of eGFR-based surrogates. These findings include:</a:t>
            </a:r>
            <a:endParaRPr lang="en-CA" sz="1200" dirty="0"/>
          </a:p>
          <a:p>
            <a:pPr marL="682625" indent="-492125">
              <a:buAutoNum type="alphaLcParenBoth"/>
              <a:tabLst>
                <a:tab pos="666750" algn="l"/>
              </a:tabLst>
            </a:pPr>
            <a:r>
              <a:rPr lang="en-US" sz="1200" dirty="0"/>
              <a:t>The strong associations between a decline in eGFR and risk of end-stage kidney disease in observational analyses.</a:t>
            </a:r>
            <a:endParaRPr lang="fr-BE" sz="1200" dirty="0"/>
          </a:p>
          <a:p>
            <a:pPr marL="682625" indent="-492125">
              <a:buAutoNum type="alphaLcParenBoth"/>
              <a:tabLst>
                <a:tab pos="666750" algn="l"/>
              </a:tabLst>
            </a:pPr>
            <a:r>
              <a:rPr lang="en-US" sz="1200" dirty="0"/>
              <a:t>A ≥40% decline in eGFR provides consistent assessment of treatment effects compared to a doubling of creatinine in re-analyzed trials, using a range of different interventions;</a:t>
            </a:r>
            <a:endParaRPr lang="en-CA" sz="1200" dirty="0"/>
          </a:p>
          <a:p>
            <a:pPr marL="682625" indent="-492125">
              <a:buNone/>
              <a:tabLst>
                <a:tab pos="666750" algn="l"/>
              </a:tabLst>
            </a:pPr>
            <a:r>
              <a:rPr lang="en-US" sz="1200" dirty="0"/>
              <a:t>(c)	Simulation studies to advise on what percentage decline in eGFR to select for an intervention in different scenarios; these included populations with different rates of CKD progression, choice of start point eGFR, and using interventions with different acute effects on eGFR. </a:t>
            </a:r>
            <a:endParaRPr lang="en-CA" sz="1200" dirty="0"/>
          </a:p>
          <a:p>
            <a:pPr marL="0" indent="0">
              <a:buFont typeface="Arial" panose="020B0604020202020204" pitchFamily="34" charset="0"/>
              <a:buNone/>
            </a:pPr>
            <a:endParaRPr lang="en-CA" dirty="0"/>
          </a:p>
          <a:p>
            <a:endParaRPr lang="en-US" dirty="0"/>
          </a:p>
          <a:p>
            <a:endParaRPr lang="en-US" dirty="0"/>
          </a:p>
        </p:txBody>
      </p:sp>
      <p:sp>
        <p:nvSpPr>
          <p:cNvPr id="4" name="Espace réservé du numéro de diapositive 3"/>
          <p:cNvSpPr>
            <a:spLocks noGrp="1"/>
          </p:cNvSpPr>
          <p:nvPr>
            <p:ph type="sldNum" sz="quarter" idx="5"/>
          </p:nvPr>
        </p:nvSpPr>
        <p:spPr/>
        <p:txBody>
          <a:bodyPr/>
          <a:lstStyle/>
          <a:p>
            <a:fld id="{0C350754-BDBA-A847-9CEE-DAFD42C7995E}" type="slidenum">
              <a:rPr lang="en-US" smtClean="0"/>
              <a:t>16</a:t>
            </a:fld>
            <a:endParaRPr lang="en-US"/>
          </a:p>
        </p:txBody>
      </p:sp>
    </p:spTree>
    <p:extLst>
      <p:ext uri="{BB962C8B-B14F-4D97-AF65-F5344CB8AC3E}">
        <p14:creationId xmlns:p14="http://schemas.microsoft.com/office/powerpoint/2010/main" val="206830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dirty="0"/>
              <a:t>We noted that a doubling of creatinine was a particularly strong predictor of end-stage kidney disease. A 57% eGFR decline over 2 years (i.e., about a doubling of creatinine) is associated with a 32-times increased risk for Kidney Failure in those with an eGFR &lt;60 mL/min/1.73</a:t>
            </a:r>
            <a:r>
              <a:rPr lang="en-US" baseline="30000" dirty="0"/>
              <a:t>2</a:t>
            </a:r>
            <a:r>
              <a:rPr lang="en-US" dirty="0"/>
              <a:t>. This surrogate may be particularly suitable for trials using routine healthcare data for follow-up, when it is not always possible to collect additional measurements.</a:t>
            </a:r>
            <a:endParaRPr lang="en-CA" dirty="0"/>
          </a:p>
          <a:p>
            <a:pPr marL="171450" indent="-171450">
              <a:buFont typeface="Arial" panose="020B0604020202020204" pitchFamily="34" charset="0"/>
              <a:buChar char="•"/>
            </a:pPr>
            <a:r>
              <a:rPr lang="en-US" dirty="0"/>
              <a:t>The concept of ‘sustained’ decline in GFR does add specificity to this outcome compared to basing the percent decline on a single follow-up GFR. However, it was also recognized that to ensure the simplicity of study design, and consistency with clinical care, it is reasonable to confirm sustained declines in GFR (or sustained low GFR) at the next scheduled study visit in certain circumstances. Extra confirmation visits may be problematic as they add to participant burden and trial costs. With regular and relatively frequent follow-up, the definition of sustained could be applied without the need for additional trial-specific confirmatory measurements. </a:t>
            </a:r>
            <a:endParaRPr lang="en-CA" dirty="0"/>
          </a:p>
          <a:p>
            <a:pPr marL="171450" indent="-171450">
              <a:buFont typeface="Arial" panose="020B0604020202020204" pitchFamily="34" charset="0"/>
              <a:buChar char="•"/>
            </a:pPr>
            <a:r>
              <a:rPr lang="en-US" dirty="0"/>
              <a:t>Blood for a baseline analysis of GFR should be drawn prior to randomization. It is recognized that an average of two measurements a few weeks apart may increase the precision of measurement of baseline GFR, but may not be mandatory depending on the purpose of the clinical trial, as the benefits of that precision may not outweigh the burden of extra measurements and visits, particularly in larger streamlined trials.</a:t>
            </a:r>
            <a:endParaRPr lang="en-CA" dirty="0"/>
          </a:p>
          <a:p>
            <a:pPr marL="171450" indent="-171450">
              <a:buFont typeface="Arial" panose="020B0604020202020204" pitchFamily="34" charset="0"/>
              <a:buChar char="•"/>
            </a:pPr>
            <a:r>
              <a:rPr lang="en-US" dirty="0"/>
              <a:t>It is noted that GFRs should continue to be collected, even after this outcome is confirmed, in order to record a greater percent decline in GFR (e.g., ≥ 57% decline after ≥ 40% decline), a sustained low GFR, or for accompanying pre-specified GFR slope analyses. Follow-up for all outcomes (dialysis, transplant, or other) should continue for the full duration of any trial. </a:t>
            </a:r>
            <a:endParaRPr lang="en-CA" dirty="0"/>
          </a:p>
          <a:p>
            <a:pPr marL="171450" indent="-171450">
              <a:buFont typeface="Arial" panose="020B0604020202020204" pitchFamily="34" charset="0"/>
              <a:buChar char="•"/>
            </a:pPr>
            <a:r>
              <a:rPr lang="en-US" dirty="0"/>
              <a:t>We have used the term ‘outcome’ throughout this document, instead of ‘endpoint’ intentionally. The term ‘endpoint’ is a misnomer as trial follow-up usually continues for any given participant who has ‘met an endpoint’ until study end.</a:t>
            </a:r>
            <a:endParaRPr lang="en-CA"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Espace réservé du numéro de diapositive 3"/>
          <p:cNvSpPr>
            <a:spLocks noGrp="1"/>
          </p:cNvSpPr>
          <p:nvPr>
            <p:ph type="sldNum" sz="quarter" idx="5"/>
          </p:nvPr>
        </p:nvSpPr>
        <p:spPr/>
        <p:txBody>
          <a:bodyPr/>
          <a:lstStyle/>
          <a:p>
            <a:fld id="{0C350754-BDBA-A847-9CEE-DAFD42C7995E}" type="slidenum">
              <a:rPr lang="en-US" smtClean="0"/>
              <a:t>17</a:t>
            </a:fld>
            <a:endParaRPr lang="en-US"/>
          </a:p>
        </p:txBody>
      </p:sp>
    </p:spTree>
    <p:extLst>
      <p:ext uri="{BB962C8B-B14F-4D97-AF65-F5344CB8AC3E}">
        <p14:creationId xmlns:p14="http://schemas.microsoft.com/office/powerpoint/2010/main" val="2253301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F1020F-852F-7D42-8102-2D897E08FE03}"/>
              </a:ext>
            </a:extLst>
          </p:cNvPr>
          <p:cNvSpPr>
            <a:spLocks noGrp="1"/>
          </p:cNvSpPr>
          <p:nvPr>
            <p:ph type="dt" sz="half" idx="10"/>
          </p:nvPr>
        </p:nvSpPr>
        <p:spPr/>
        <p:txBody>
          <a:bodyPr/>
          <a:lstStyle/>
          <a:p>
            <a:fld id="{FC93B92A-6262-384E-ABAB-6FA1FAF6C4DE}" type="datetime6">
              <a:rPr lang="en-US" smtClean="0"/>
              <a:t>May 21</a:t>
            </a:fld>
            <a:endParaRPr lang="en-US"/>
          </a:p>
        </p:txBody>
      </p:sp>
      <p:sp>
        <p:nvSpPr>
          <p:cNvPr id="3" name="Footer Placeholder 2">
            <a:extLst>
              <a:ext uri="{FF2B5EF4-FFF2-40B4-BE49-F238E27FC236}">
                <a16:creationId xmlns:a16="http://schemas.microsoft.com/office/drawing/2014/main" id="{3CCF1AA7-4CA2-F94E-8022-1DE2FD625858}"/>
              </a:ext>
            </a:extLst>
          </p:cNvPr>
          <p:cNvSpPr>
            <a:spLocks noGrp="1"/>
          </p:cNvSpPr>
          <p:nvPr>
            <p:ph type="ftr" sz="quarter" idx="11"/>
          </p:nvPr>
        </p:nvSpPr>
        <p:spPr/>
        <p:txBody>
          <a:bodyPr/>
          <a:lstStyle/>
          <a:p>
            <a:r>
              <a:rPr lang="en-US"/>
              <a:t>International Society of Nephrology </a:t>
            </a:r>
          </a:p>
        </p:txBody>
      </p:sp>
      <p:sp>
        <p:nvSpPr>
          <p:cNvPr id="4" name="Slide Number Placeholder 3" hidden="1">
            <a:extLst>
              <a:ext uri="{FF2B5EF4-FFF2-40B4-BE49-F238E27FC236}">
                <a16:creationId xmlns:a16="http://schemas.microsoft.com/office/drawing/2014/main" id="{DCDE94D2-D5D3-7E41-95C1-61B422CA5005}"/>
              </a:ext>
            </a:extLst>
          </p:cNvPr>
          <p:cNvSpPr>
            <a:spLocks noGrp="1"/>
          </p:cNvSpPr>
          <p:nvPr>
            <p:ph type="sldNum" sz="quarter" idx="12"/>
          </p:nvPr>
        </p:nvSpPr>
        <p:spPr/>
        <p:txBody>
          <a:bodyPr/>
          <a:lstStyle/>
          <a:p>
            <a:fld id="{4A9CEFBC-9863-BD47-BA2B-008170C231CB}" type="slidenum">
              <a:rPr lang="en-US" smtClean="0"/>
              <a:t>‹#›</a:t>
            </a:fld>
            <a:endParaRPr lang="en-US"/>
          </a:p>
        </p:txBody>
      </p:sp>
      <p:pic>
        <p:nvPicPr>
          <p:cNvPr id="5" name="Picture 4">
            <a:extLst>
              <a:ext uri="{FF2B5EF4-FFF2-40B4-BE49-F238E27FC236}">
                <a16:creationId xmlns:a16="http://schemas.microsoft.com/office/drawing/2014/main" id="{2041022A-EEE1-4244-8548-5E804D4E1EC7}"/>
              </a:ext>
            </a:extLst>
          </p:cNvPr>
          <p:cNvPicPr>
            <a:picLocks noChangeAspect="1"/>
          </p:cNvPicPr>
          <p:nvPr userDrawn="1"/>
        </p:nvPicPr>
        <p:blipFill>
          <a:blip r:embed="rId2"/>
          <a:stretch>
            <a:fillRect/>
          </a:stretch>
        </p:blipFill>
        <p:spPr>
          <a:xfrm>
            <a:off x="1806" y="-18879"/>
            <a:ext cx="12188388" cy="6858000"/>
          </a:xfrm>
          <a:prstGeom prst="rect">
            <a:avLst/>
          </a:prstGeom>
        </p:spPr>
      </p:pic>
    </p:spTree>
    <p:extLst>
      <p:ext uri="{BB962C8B-B14F-4D97-AF65-F5344CB8AC3E}">
        <p14:creationId xmlns:p14="http://schemas.microsoft.com/office/powerpoint/2010/main" val="244590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77F4-3249-A242-A6EF-2DCBAEDA98D8}"/>
              </a:ext>
            </a:extLst>
          </p:cNvPr>
          <p:cNvSpPr>
            <a:spLocks noGrp="1"/>
          </p:cNvSpPr>
          <p:nvPr>
            <p:ph type="title"/>
          </p:nvPr>
        </p:nvSpPr>
        <p:spPr/>
        <p:txBody>
          <a:bodyPr/>
          <a:lstStyle/>
          <a:p>
            <a:r>
              <a:rPr lang="fr-FR"/>
              <a:t>Modifiez le style du titre</a:t>
            </a:r>
            <a:endParaRPr lang="en-US" dirty="0"/>
          </a:p>
        </p:txBody>
      </p:sp>
      <p:sp>
        <p:nvSpPr>
          <p:cNvPr id="3" name="Vertical Text Placeholder 2">
            <a:extLst>
              <a:ext uri="{FF2B5EF4-FFF2-40B4-BE49-F238E27FC236}">
                <a16:creationId xmlns:a16="http://schemas.microsoft.com/office/drawing/2014/main" id="{BB28DE9F-9975-0C4A-B5BC-23DA21C4D467}"/>
              </a:ext>
            </a:extLst>
          </p:cNvPr>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F072FD77-FF0E-1F43-AAC5-942C185E9745}"/>
              </a:ext>
            </a:extLst>
          </p:cNvPr>
          <p:cNvSpPr>
            <a:spLocks noGrp="1"/>
          </p:cNvSpPr>
          <p:nvPr>
            <p:ph type="dt" sz="half" idx="10"/>
          </p:nvPr>
        </p:nvSpPr>
        <p:spPr/>
        <p:txBody>
          <a:bodyPr/>
          <a:lstStyle/>
          <a:p>
            <a:fld id="{0678CA4D-C27D-3D40-A5E0-0E98C86B6B25}" type="datetime6">
              <a:rPr lang="en-US" smtClean="0"/>
              <a:t>May 21</a:t>
            </a:fld>
            <a:endParaRPr lang="en-US"/>
          </a:p>
        </p:txBody>
      </p:sp>
      <p:sp>
        <p:nvSpPr>
          <p:cNvPr id="5" name="Footer Placeholder 4">
            <a:extLst>
              <a:ext uri="{FF2B5EF4-FFF2-40B4-BE49-F238E27FC236}">
                <a16:creationId xmlns:a16="http://schemas.microsoft.com/office/drawing/2014/main" id="{C961CAE0-0A4A-364D-BFCA-2D37233C6332}"/>
              </a:ext>
            </a:extLst>
          </p:cNvPr>
          <p:cNvSpPr>
            <a:spLocks noGrp="1"/>
          </p:cNvSpPr>
          <p:nvPr>
            <p:ph type="ftr" sz="quarter" idx="11"/>
          </p:nvPr>
        </p:nvSpPr>
        <p:spPr/>
        <p:txBody>
          <a:bodyPr/>
          <a:lstStyle/>
          <a:p>
            <a:r>
              <a:rPr lang="en-US"/>
              <a:t>International Society of Nephrology </a:t>
            </a:r>
          </a:p>
        </p:txBody>
      </p:sp>
      <p:sp>
        <p:nvSpPr>
          <p:cNvPr id="6" name="Slide Number Placeholder 5">
            <a:extLst>
              <a:ext uri="{FF2B5EF4-FFF2-40B4-BE49-F238E27FC236}">
                <a16:creationId xmlns:a16="http://schemas.microsoft.com/office/drawing/2014/main" id="{DCD1AA86-0591-B041-9943-D667B30C7C92}"/>
              </a:ext>
            </a:extLst>
          </p:cNvPr>
          <p:cNvSpPr>
            <a:spLocks noGrp="1"/>
          </p:cNvSpPr>
          <p:nvPr>
            <p:ph type="sldNum" sz="quarter" idx="12"/>
          </p:nvPr>
        </p:nvSpPr>
        <p:spPr/>
        <p:txBody>
          <a:bodyPr/>
          <a:lstStyle/>
          <a:p>
            <a:fld id="{4A9CEFBC-9863-BD47-BA2B-008170C231CB}" type="slidenum">
              <a:rPr lang="en-US" smtClean="0"/>
              <a:t>‹#›</a:t>
            </a:fld>
            <a:endParaRPr lang="en-US"/>
          </a:p>
        </p:txBody>
      </p:sp>
    </p:spTree>
    <p:extLst>
      <p:ext uri="{BB962C8B-B14F-4D97-AF65-F5344CB8AC3E}">
        <p14:creationId xmlns:p14="http://schemas.microsoft.com/office/powerpoint/2010/main" val="40512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87DCE4-10BC-AA4A-9919-42A818349355}"/>
              </a:ext>
            </a:extLst>
          </p:cNvPr>
          <p:cNvSpPr>
            <a:spLocks noGrp="1"/>
          </p:cNvSpPr>
          <p:nvPr>
            <p:ph type="title" orient="vert"/>
          </p:nvPr>
        </p:nvSpPr>
        <p:spPr>
          <a:xfrm>
            <a:off x="6335661" y="365125"/>
            <a:ext cx="2628900" cy="5811838"/>
          </a:xfrm>
        </p:spPr>
        <p:txBody>
          <a:bodyPr vert="eaVert"/>
          <a:lstStyle/>
          <a:p>
            <a:r>
              <a:rPr lang="fr-FR"/>
              <a:t>Modifiez le style du titre</a:t>
            </a:r>
            <a:endParaRPr lang="en-US" dirty="0"/>
          </a:p>
        </p:txBody>
      </p:sp>
      <p:sp>
        <p:nvSpPr>
          <p:cNvPr id="3" name="Vertical Text Placeholder 2">
            <a:extLst>
              <a:ext uri="{FF2B5EF4-FFF2-40B4-BE49-F238E27FC236}">
                <a16:creationId xmlns:a16="http://schemas.microsoft.com/office/drawing/2014/main" id="{9B366AF0-FEBE-E242-AEB4-85760EE2B9BD}"/>
              </a:ext>
            </a:extLst>
          </p:cNvPr>
          <p:cNvSpPr>
            <a:spLocks noGrp="1"/>
          </p:cNvSpPr>
          <p:nvPr>
            <p:ph type="body" orient="vert" idx="1"/>
          </p:nvPr>
        </p:nvSpPr>
        <p:spPr>
          <a:xfrm>
            <a:off x="838199" y="365125"/>
            <a:ext cx="5356123" cy="5811838"/>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1AA4D641-EA34-4C4E-8314-8F298CDAF968}"/>
              </a:ext>
            </a:extLst>
          </p:cNvPr>
          <p:cNvSpPr>
            <a:spLocks noGrp="1"/>
          </p:cNvSpPr>
          <p:nvPr>
            <p:ph type="dt" sz="half" idx="10"/>
          </p:nvPr>
        </p:nvSpPr>
        <p:spPr/>
        <p:txBody>
          <a:bodyPr/>
          <a:lstStyle/>
          <a:p>
            <a:fld id="{8B2355EB-FAAC-6A4F-A98F-C34E66C200D3}" type="datetime6">
              <a:rPr lang="en-US" smtClean="0"/>
              <a:t>May 21</a:t>
            </a:fld>
            <a:endParaRPr lang="en-US"/>
          </a:p>
        </p:txBody>
      </p:sp>
      <p:sp>
        <p:nvSpPr>
          <p:cNvPr id="5" name="Footer Placeholder 4">
            <a:extLst>
              <a:ext uri="{FF2B5EF4-FFF2-40B4-BE49-F238E27FC236}">
                <a16:creationId xmlns:a16="http://schemas.microsoft.com/office/drawing/2014/main" id="{14B1CB97-CC1F-D34A-8154-408C939333C0}"/>
              </a:ext>
            </a:extLst>
          </p:cNvPr>
          <p:cNvSpPr>
            <a:spLocks noGrp="1"/>
          </p:cNvSpPr>
          <p:nvPr>
            <p:ph type="ftr" sz="quarter" idx="11"/>
          </p:nvPr>
        </p:nvSpPr>
        <p:spPr/>
        <p:txBody>
          <a:bodyPr/>
          <a:lstStyle/>
          <a:p>
            <a:r>
              <a:rPr lang="en-US"/>
              <a:t>International Society of Nephrology </a:t>
            </a:r>
          </a:p>
        </p:txBody>
      </p:sp>
      <p:sp>
        <p:nvSpPr>
          <p:cNvPr id="6" name="Slide Number Placeholder 5">
            <a:extLst>
              <a:ext uri="{FF2B5EF4-FFF2-40B4-BE49-F238E27FC236}">
                <a16:creationId xmlns:a16="http://schemas.microsoft.com/office/drawing/2014/main" id="{68EA49BB-5DC0-3E4D-9D53-2A2081C26BD0}"/>
              </a:ext>
            </a:extLst>
          </p:cNvPr>
          <p:cNvSpPr>
            <a:spLocks noGrp="1"/>
          </p:cNvSpPr>
          <p:nvPr>
            <p:ph type="sldNum" sz="quarter" idx="12"/>
          </p:nvPr>
        </p:nvSpPr>
        <p:spPr/>
        <p:txBody>
          <a:bodyPr/>
          <a:lstStyle/>
          <a:p>
            <a:fld id="{4A9CEFBC-9863-BD47-BA2B-008170C231CB}" type="slidenum">
              <a:rPr lang="en-US" smtClean="0"/>
              <a:t>‹#›</a:t>
            </a:fld>
            <a:endParaRPr lang="en-US"/>
          </a:p>
        </p:txBody>
      </p:sp>
    </p:spTree>
    <p:extLst>
      <p:ext uri="{BB962C8B-B14F-4D97-AF65-F5344CB8AC3E}">
        <p14:creationId xmlns:p14="http://schemas.microsoft.com/office/powerpoint/2010/main" val="2084797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0FA95B-C3DB-8045-A34D-F3FBA9136C5B}"/>
              </a:ext>
            </a:extLst>
          </p:cNvPr>
          <p:cNvSpPr>
            <a:spLocks noGrp="1"/>
          </p:cNvSpPr>
          <p:nvPr>
            <p:ph type="dt" sz="half" idx="10"/>
          </p:nvPr>
        </p:nvSpPr>
        <p:spPr/>
        <p:txBody>
          <a:bodyPr/>
          <a:lstStyle/>
          <a:p>
            <a:fld id="{D8C17208-9617-FC4D-B79A-0DF51ED0AA1A}" type="datetime6">
              <a:rPr lang="en-US" smtClean="0"/>
              <a:t>May 21</a:t>
            </a:fld>
            <a:endParaRPr lang="en-US" dirty="0"/>
          </a:p>
        </p:txBody>
      </p:sp>
      <p:sp>
        <p:nvSpPr>
          <p:cNvPr id="4" name="Footer Placeholder 3">
            <a:extLst>
              <a:ext uri="{FF2B5EF4-FFF2-40B4-BE49-F238E27FC236}">
                <a16:creationId xmlns:a16="http://schemas.microsoft.com/office/drawing/2014/main" id="{50EFEBFA-3895-0F4F-95C6-D155E4E097EC}"/>
              </a:ext>
            </a:extLst>
          </p:cNvPr>
          <p:cNvSpPr>
            <a:spLocks noGrp="1"/>
          </p:cNvSpPr>
          <p:nvPr>
            <p:ph type="ftr" sz="quarter" idx="11"/>
          </p:nvPr>
        </p:nvSpPr>
        <p:spPr/>
        <p:txBody>
          <a:bodyPr/>
          <a:lstStyle/>
          <a:p>
            <a:r>
              <a:rPr lang="en-US"/>
              <a:t>International Society of Nephrology </a:t>
            </a:r>
          </a:p>
        </p:txBody>
      </p:sp>
      <p:sp>
        <p:nvSpPr>
          <p:cNvPr id="5" name="Slide Number Placeholder 4">
            <a:extLst>
              <a:ext uri="{FF2B5EF4-FFF2-40B4-BE49-F238E27FC236}">
                <a16:creationId xmlns:a16="http://schemas.microsoft.com/office/drawing/2014/main" id="{643D6287-DEB6-E24E-903D-4BB0C5321EBE}"/>
              </a:ext>
            </a:extLst>
          </p:cNvPr>
          <p:cNvSpPr>
            <a:spLocks noGrp="1"/>
          </p:cNvSpPr>
          <p:nvPr>
            <p:ph type="sldNum" sz="quarter" idx="12"/>
          </p:nvPr>
        </p:nvSpPr>
        <p:spPr/>
        <p:txBody>
          <a:bodyPr/>
          <a:lstStyle/>
          <a:p>
            <a:fld id="{4A9CEFBC-9863-BD47-BA2B-008170C231CB}" type="slidenum">
              <a:rPr lang="en-US" smtClean="0"/>
              <a:pPr/>
              <a:t>‹#›</a:t>
            </a:fld>
            <a:endParaRPr lang="en-US"/>
          </a:p>
        </p:txBody>
      </p:sp>
      <p:pic>
        <p:nvPicPr>
          <p:cNvPr id="9" name="Picture 8">
            <a:extLst>
              <a:ext uri="{FF2B5EF4-FFF2-40B4-BE49-F238E27FC236}">
                <a16:creationId xmlns:a16="http://schemas.microsoft.com/office/drawing/2014/main" id="{6E4FE625-0FE8-A24A-B755-43F8EC9D64C7}"/>
              </a:ext>
            </a:extLst>
          </p:cNvPr>
          <p:cNvPicPr>
            <a:picLocks noChangeAspect="1"/>
          </p:cNvPicPr>
          <p:nvPr userDrawn="1"/>
        </p:nvPicPr>
        <p:blipFill>
          <a:blip r:embed="rId2"/>
          <a:stretch>
            <a:fillRect/>
          </a:stretch>
        </p:blipFill>
        <p:spPr>
          <a:xfrm>
            <a:off x="1806" y="0"/>
            <a:ext cx="12188388" cy="6858000"/>
          </a:xfrm>
          <a:prstGeom prst="rect">
            <a:avLst/>
          </a:prstGeom>
        </p:spPr>
      </p:pic>
    </p:spTree>
    <p:extLst>
      <p:ext uri="{BB962C8B-B14F-4D97-AF65-F5344CB8AC3E}">
        <p14:creationId xmlns:p14="http://schemas.microsoft.com/office/powerpoint/2010/main" val="2105988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4951" y="300127"/>
            <a:ext cx="10574866" cy="706848"/>
          </a:xfrm>
        </p:spPr>
        <p:txBody>
          <a:bodyPr/>
          <a:lstStyle/>
          <a:p>
            <a:r>
              <a:rPr lang="en-US" dirty="0"/>
              <a:t>Click to edit Master title style</a:t>
            </a:r>
            <a:endParaRPr lang="en-CA" dirty="0"/>
          </a:p>
        </p:txBody>
      </p:sp>
      <p:sp>
        <p:nvSpPr>
          <p:cNvPr id="7" name="Text Placeholder 6"/>
          <p:cNvSpPr>
            <a:spLocks noGrp="1"/>
          </p:cNvSpPr>
          <p:nvPr>
            <p:ph type="body" sz="quarter" idx="13"/>
          </p:nvPr>
        </p:nvSpPr>
        <p:spPr>
          <a:xfrm>
            <a:off x="884951" y="6359976"/>
            <a:ext cx="10574867" cy="365125"/>
          </a:xfrm>
        </p:spPr>
        <p:txBody>
          <a:bodyPr bIns="0" anchor="b">
            <a:noAutofit/>
          </a:bodyPr>
          <a:lstStyle>
            <a:lvl1pPr marL="0" indent="0">
              <a:spcBef>
                <a:spcPts val="0"/>
              </a:spcBef>
              <a:spcAft>
                <a:spcPts val="0"/>
              </a:spcAft>
              <a:buNone/>
              <a:defRPr sz="1067"/>
            </a:lvl1pPr>
            <a:lvl2pPr marL="457246" indent="0">
              <a:buNone/>
              <a:defRPr/>
            </a:lvl2pPr>
          </a:lstStyle>
          <a:p>
            <a:pPr lvl="0"/>
            <a:r>
              <a:rPr lang="en-US" dirty="0"/>
              <a:t>Edit Master text styles</a:t>
            </a:r>
          </a:p>
        </p:txBody>
      </p:sp>
      <p:sp>
        <p:nvSpPr>
          <p:cNvPr id="8" name="Slide Number Placeholder 7"/>
          <p:cNvSpPr>
            <a:spLocks noGrp="1"/>
          </p:cNvSpPr>
          <p:nvPr>
            <p:ph type="sldNum" sz="quarter" idx="14"/>
          </p:nvPr>
        </p:nvSpPr>
        <p:spPr>
          <a:xfrm>
            <a:off x="93135" y="6359976"/>
            <a:ext cx="685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200" b="0" i="0" u="none" strike="noStrike" kern="1200" cap="none" spc="0" normalizeH="0" baseline="0" noProof="0" smtClean="0">
                <a:ln>
                  <a:noFill/>
                </a:ln>
                <a:solidFill>
                  <a:srgbClr val="646469"/>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dirty="0">
              <a:ln>
                <a:noFill/>
              </a:ln>
              <a:solidFill>
                <a:srgbClr val="646469"/>
              </a:solidFill>
              <a:effectLst/>
              <a:uLnTx/>
              <a:uFillTx/>
              <a:latin typeface="Calibri"/>
              <a:ea typeface="+mn-ea"/>
              <a:cs typeface="+mn-cs"/>
            </a:endParaRPr>
          </a:p>
        </p:txBody>
      </p:sp>
      <p:sp>
        <p:nvSpPr>
          <p:cNvPr id="9" name="Text Placeholder 2">
            <a:extLst>
              <a:ext uri="{FF2B5EF4-FFF2-40B4-BE49-F238E27FC236}">
                <a16:creationId xmlns:a16="http://schemas.microsoft.com/office/drawing/2014/main" id="{3EA14F73-8E2E-4CCC-BD65-72A8523F1C39}"/>
              </a:ext>
            </a:extLst>
          </p:cNvPr>
          <p:cNvSpPr>
            <a:spLocks noGrp="1"/>
          </p:cNvSpPr>
          <p:nvPr>
            <p:ph idx="15"/>
          </p:nvPr>
        </p:nvSpPr>
        <p:spPr>
          <a:xfrm>
            <a:off x="884951" y="1128802"/>
            <a:ext cx="10574866" cy="51152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473451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862C-25E3-A94A-A9C0-9579E4734365}"/>
              </a:ext>
            </a:extLst>
          </p:cNvPr>
          <p:cNvSpPr>
            <a:spLocks noGrp="1"/>
          </p:cNvSpPr>
          <p:nvPr>
            <p:ph type="ctrTitle"/>
          </p:nvPr>
        </p:nvSpPr>
        <p:spPr>
          <a:xfrm>
            <a:off x="1524000" y="1267345"/>
            <a:ext cx="9144000" cy="1600033"/>
          </a:xfrm>
        </p:spPr>
        <p:txBody>
          <a:bodyPr anchor="b">
            <a:normAutofit/>
          </a:bodyPr>
          <a:lstStyle>
            <a:lvl1pPr algn="ctr">
              <a:defRPr sz="2600"/>
            </a:lvl1pPr>
          </a:lstStyle>
          <a:p>
            <a:r>
              <a:rPr lang="fr-FR"/>
              <a:t>Modifiez le style du titre</a:t>
            </a:r>
            <a:endParaRPr lang="en-US" dirty="0"/>
          </a:p>
        </p:txBody>
      </p:sp>
      <p:sp>
        <p:nvSpPr>
          <p:cNvPr id="3" name="Subtitle 2">
            <a:extLst>
              <a:ext uri="{FF2B5EF4-FFF2-40B4-BE49-F238E27FC236}">
                <a16:creationId xmlns:a16="http://schemas.microsoft.com/office/drawing/2014/main" id="{A28CE3BF-2E49-6F46-A5E3-0BDB6B3F6CC3}"/>
              </a:ext>
            </a:extLst>
          </p:cNvPr>
          <p:cNvSpPr>
            <a:spLocks noGrp="1"/>
          </p:cNvSpPr>
          <p:nvPr>
            <p:ph type="subTitle" idx="1"/>
          </p:nvPr>
        </p:nvSpPr>
        <p:spPr>
          <a:xfrm>
            <a:off x="1524000" y="2969506"/>
            <a:ext cx="9144000" cy="1655762"/>
          </a:xfrm>
        </p:spPr>
        <p:txBody>
          <a:bodyPr>
            <a:normAutofit/>
          </a:bodyPr>
          <a:lstStyle>
            <a:lvl1pPr marL="0" indent="0" algn="ctr">
              <a:buNone/>
              <a:defRPr sz="1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Rectangle 6">
            <a:extLst>
              <a:ext uri="{FF2B5EF4-FFF2-40B4-BE49-F238E27FC236}">
                <a16:creationId xmlns:a16="http://schemas.microsoft.com/office/drawing/2014/main" id="{FBAA1470-FF5E-5449-9569-3EB768C09BA7}"/>
              </a:ext>
            </a:extLst>
          </p:cNvPr>
          <p:cNvSpPr/>
          <p:nvPr userDrawn="1"/>
        </p:nvSpPr>
        <p:spPr>
          <a:xfrm>
            <a:off x="0"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0DD1325-224C-9F42-AC23-C3DB7CD08ABC}"/>
              </a:ext>
            </a:extLst>
          </p:cNvPr>
          <p:cNvSpPr>
            <a:spLocks noGrp="1"/>
          </p:cNvSpPr>
          <p:nvPr>
            <p:ph type="dt" sz="half" idx="10"/>
          </p:nvPr>
        </p:nvSpPr>
        <p:spPr>
          <a:xfrm>
            <a:off x="838200" y="6528801"/>
            <a:ext cx="2743200" cy="365125"/>
          </a:xfrm>
        </p:spPr>
        <p:txBody>
          <a:bodyPr/>
          <a:lstStyle>
            <a:lvl1pPr>
              <a:defRPr>
                <a:solidFill>
                  <a:schemeClr val="bg1"/>
                </a:solidFill>
              </a:defRPr>
            </a:lvl1pPr>
          </a:lstStyle>
          <a:p>
            <a:fld id="{76CE8D19-090D-FC4F-8648-081D8CB2DE62}" type="datetime6">
              <a:rPr lang="en-US" smtClean="0"/>
              <a:t>May 21</a:t>
            </a:fld>
            <a:endParaRPr lang="en-US"/>
          </a:p>
        </p:txBody>
      </p:sp>
      <p:sp>
        <p:nvSpPr>
          <p:cNvPr id="5" name="Footer Placeholder 4">
            <a:extLst>
              <a:ext uri="{FF2B5EF4-FFF2-40B4-BE49-F238E27FC236}">
                <a16:creationId xmlns:a16="http://schemas.microsoft.com/office/drawing/2014/main" id="{A21F2235-3A40-1D43-B524-E30153ECAEEC}"/>
              </a:ext>
            </a:extLst>
          </p:cNvPr>
          <p:cNvSpPr>
            <a:spLocks noGrp="1"/>
          </p:cNvSpPr>
          <p:nvPr>
            <p:ph type="ftr" sz="quarter" idx="11"/>
          </p:nvPr>
        </p:nvSpPr>
        <p:spPr>
          <a:xfrm>
            <a:off x="4038600" y="6528801"/>
            <a:ext cx="4114800" cy="365125"/>
          </a:xfrm>
        </p:spPr>
        <p:txBody>
          <a:bodyPr/>
          <a:lstStyle>
            <a:lvl1pPr>
              <a:defRPr>
                <a:solidFill>
                  <a:schemeClr val="bg1"/>
                </a:solidFill>
              </a:defRPr>
            </a:lvl1pPr>
          </a:lstStyle>
          <a:p>
            <a:r>
              <a:rPr lang="en-US"/>
              <a:t>International Society of Nephrology </a:t>
            </a:r>
          </a:p>
        </p:txBody>
      </p:sp>
      <p:sp>
        <p:nvSpPr>
          <p:cNvPr id="6" name="Slide Number Placeholder 5">
            <a:extLst>
              <a:ext uri="{FF2B5EF4-FFF2-40B4-BE49-F238E27FC236}">
                <a16:creationId xmlns:a16="http://schemas.microsoft.com/office/drawing/2014/main" id="{36D5D893-5EBA-E14C-AAF1-B4E24CF28EDE}"/>
              </a:ext>
            </a:extLst>
          </p:cNvPr>
          <p:cNvSpPr>
            <a:spLocks noGrp="1"/>
          </p:cNvSpPr>
          <p:nvPr>
            <p:ph type="sldNum" sz="quarter" idx="12"/>
          </p:nvPr>
        </p:nvSpPr>
        <p:spPr>
          <a:xfrm>
            <a:off x="8610600" y="6528801"/>
            <a:ext cx="2743200" cy="365125"/>
          </a:xfrm>
        </p:spPr>
        <p:txBody>
          <a:bodyPr/>
          <a:lstStyle>
            <a:lvl1pPr>
              <a:defRPr>
                <a:solidFill>
                  <a:schemeClr val="bg1"/>
                </a:solidFill>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45673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0689-2C05-6D4C-86D9-8BFB1AC966B5}"/>
              </a:ext>
            </a:extLst>
          </p:cNvPr>
          <p:cNvSpPr>
            <a:spLocks noGrp="1"/>
          </p:cNvSpPr>
          <p:nvPr>
            <p:ph type="title"/>
          </p:nvPr>
        </p:nvSpPr>
        <p:spPr/>
        <p:txBody>
          <a:bodyPr/>
          <a:lstStyle/>
          <a:p>
            <a:r>
              <a:rPr lang="fr-FR"/>
              <a:t>Modifiez le style du titre</a:t>
            </a:r>
            <a:endParaRPr lang="en-US" dirty="0"/>
          </a:p>
        </p:txBody>
      </p:sp>
      <p:sp>
        <p:nvSpPr>
          <p:cNvPr id="3" name="Content Placeholder 2">
            <a:extLst>
              <a:ext uri="{FF2B5EF4-FFF2-40B4-BE49-F238E27FC236}">
                <a16:creationId xmlns:a16="http://schemas.microsoft.com/office/drawing/2014/main" id="{7ECA9933-4D1A-9E49-8ED1-278A6043485F}"/>
              </a:ext>
            </a:extLst>
          </p:cNvPr>
          <p:cNvSpPr>
            <a:spLocks noGrp="1"/>
          </p:cNvSpPr>
          <p:nvPr>
            <p:ph idx="1"/>
          </p:nvPr>
        </p:nvSpPr>
        <p:spPr/>
        <p:txBody>
          <a:bodyPr/>
          <a:lstStyle>
            <a:lvl1pPr>
              <a:defRPr sz="16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2999E32A-84F9-614B-ACE9-0C813F7E6BE0}"/>
              </a:ext>
            </a:extLst>
          </p:cNvPr>
          <p:cNvSpPr>
            <a:spLocks noGrp="1"/>
          </p:cNvSpPr>
          <p:nvPr>
            <p:ph type="dt" sz="half" idx="10"/>
          </p:nvPr>
        </p:nvSpPr>
        <p:spPr/>
        <p:txBody>
          <a:bodyPr/>
          <a:lstStyle>
            <a:lvl1pPr>
              <a:defRPr sz="1100" b="1">
                <a:latin typeface="Arial" panose="020B0604020202020204" pitchFamily="34" charset="0"/>
                <a:cs typeface="Arial" panose="020B0604020202020204" pitchFamily="34" charset="0"/>
              </a:defRPr>
            </a:lvl1pPr>
          </a:lstStyle>
          <a:p>
            <a:fld id="{A2026A99-0713-0F45-B436-E977B3B1666C}" type="datetime6">
              <a:rPr lang="en-US" smtClean="0"/>
              <a:t>May 21</a:t>
            </a:fld>
            <a:endParaRPr lang="en-US" dirty="0"/>
          </a:p>
        </p:txBody>
      </p:sp>
      <p:sp>
        <p:nvSpPr>
          <p:cNvPr id="5" name="Footer Placeholder 4">
            <a:extLst>
              <a:ext uri="{FF2B5EF4-FFF2-40B4-BE49-F238E27FC236}">
                <a16:creationId xmlns:a16="http://schemas.microsoft.com/office/drawing/2014/main" id="{F07EF274-902C-1443-A07D-8B461DD7233B}"/>
              </a:ext>
            </a:extLst>
          </p:cNvPr>
          <p:cNvSpPr>
            <a:spLocks noGrp="1"/>
          </p:cNvSpPr>
          <p:nvPr>
            <p:ph type="ftr" sz="quarter" idx="11"/>
          </p:nvPr>
        </p:nvSpPr>
        <p:spPr/>
        <p:txBody>
          <a:bodyPr/>
          <a:lstStyle>
            <a:lvl1pPr>
              <a:defRPr sz="1000" b="1">
                <a:latin typeface="Arial" panose="020B0604020202020204" pitchFamily="34" charset="0"/>
                <a:cs typeface="Arial" panose="020B0604020202020204" pitchFamily="34" charset="0"/>
              </a:defRPr>
            </a:lvl1pPr>
          </a:lstStyle>
          <a:p>
            <a:r>
              <a:rPr lang="en-US" dirty="0"/>
              <a:t>International Society of Nephrology </a:t>
            </a:r>
          </a:p>
        </p:txBody>
      </p:sp>
      <p:sp>
        <p:nvSpPr>
          <p:cNvPr id="6" name="Slide Number Placeholder 5">
            <a:extLst>
              <a:ext uri="{FF2B5EF4-FFF2-40B4-BE49-F238E27FC236}">
                <a16:creationId xmlns:a16="http://schemas.microsoft.com/office/drawing/2014/main" id="{3B285CE1-A1FA-484D-BB36-B4A490BDCA91}"/>
              </a:ext>
            </a:extLst>
          </p:cNvPr>
          <p:cNvSpPr>
            <a:spLocks noGrp="1"/>
          </p:cNvSpPr>
          <p:nvPr>
            <p:ph type="sldNum" sz="quarter" idx="12"/>
          </p:nvPr>
        </p:nvSpPr>
        <p:spPr/>
        <p:txBody>
          <a:bodyPr/>
          <a:lstStyle>
            <a:lvl1pPr>
              <a:defRPr sz="1100" b="1">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dirty="0"/>
          </a:p>
        </p:txBody>
      </p:sp>
    </p:spTree>
    <p:extLst>
      <p:ext uri="{BB962C8B-B14F-4D97-AF65-F5344CB8AC3E}">
        <p14:creationId xmlns:p14="http://schemas.microsoft.com/office/powerpoint/2010/main" val="269030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FDF2-99A0-9F47-B9AE-0C8EACBF06DC}"/>
              </a:ext>
            </a:extLst>
          </p:cNvPr>
          <p:cNvSpPr>
            <a:spLocks noGrp="1"/>
          </p:cNvSpPr>
          <p:nvPr>
            <p:ph type="title"/>
          </p:nvPr>
        </p:nvSpPr>
        <p:spPr>
          <a:xfrm>
            <a:off x="831850" y="1709738"/>
            <a:ext cx="10515600" cy="2852737"/>
          </a:xfrm>
        </p:spPr>
        <p:txBody>
          <a:bodyPr anchor="ctr">
            <a:normAutofit/>
          </a:bodyPr>
          <a:lstStyle>
            <a:lvl1pPr>
              <a:defRPr sz="2600"/>
            </a:lvl1pPr>
          </a:lstStyle>
          <a:p>
            <a:r>
              <a:rPr lang="fr-FR"/>
              <a:t>Modifiez le style du titre</a:t>
            </a:r>
            <a:endParaRPr lang="en-US" dirty="0"/>
          </a:p>
        </p:txBody>
      </p:sp>
      <p:sp>
        <p:nvSpPr>
          <p:cNvPr id="3" name="Text Placeholder 2">
            <a:extLst>
              <a:ext uri="{FF2B5EF4-FFF2-40B4-BE49-F238E27FC236}">
                <a16:creationId xmlns:a16="http://schemas.microsoft.com/office/drawing/2014/main" id="{D92D17EE-D368-2245-8D2E-07669F343715}"/>
              </a:ext>
            </a:extLst>
          </p:cNvPr>
          <p:cNvSpPr>
            <a:spLocks noGrp="1"/>
          </p:cNvSpPr>
          <p:nvPr>
            <p:ph type="body" idx="1"/>
          </p:nvPr>
        </p:nvSpPr>
        <p:spPr>
          <a:xfrm>
            <a:off x="831850" y="4589463"/>
            <a:ext cx="10515600" cy="1500187"/>
          </a:xfrm>
        </p:spPr>
        <p:txBody>
          <a:bodyPr>
            <a:normAutofit/>
          </a:bodyPr>
          <a:lstStyle>
            <a:lvl1pPr marL="0" indent="0">
              <a:buNone/>
              <a:defRPr sz="1400">
                <a:solidFill>
                  <a:schemeClr val="tx1">
                    <a:tint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a:extLst>
              <a:ext uri="{FF2B5EF4-FFF2-40B4-BE49-F238E27FC236}">
                <a16:creationId xmlns:a16="http://schemas.microsoft.com/office/drawing/2014/main" id="{F4871077-E6B7-2E4F-BBB8-60541F73F315}"/>
              </a:ext>
            </a:extLst>
          </p:cNvPr>
          <p:cNvSpPr>
            <a:spLocks noGrp="1"/>
          </p:cNvSpPr>
          <p:nvPr>
            <p:ph type="dt" sz="half" idx="10"/>
          </p:nvPr>
        </p:nvSpPr>
        <p:spPr/>
        <p:txBody>
          <a:bodyPr/>
          <a:lstStyle/>
          <a:p>
            <a:fld id="{41224CDC-7644-3244-B885-4D847B21A16E}" type="datetime6">
              <a:rPr lang="en-US" smtClean="0"/>
              <a:t>May 21</a:t>
            </a:fld>
            <a:endParaRPr lang="en-US"/>
          </a:p>
        </p:txBody>
      </p:sp>
      <p:sp>
        <p:nvSpPr>
          <p:cNvPr id="5" name="Footer Placeholder 4">
            <a:extLst>
              <a:ext uri="{FF2B5EF4-FFF2-40B4-BE49-F238E27FC236}">
                <a16:creationId xmlns:a16="http://schemas.microsoft.com/office/drawing/2014/main" id="{C6E227E3-8770-604E-85FC-95102E3A54A8}"/>
              </a:ext>
            </a:extLst>
          </p:cNvPr>
          <p:cNvSpPr>
            <a:spLocks noGrp="1"/>
          </p:cNvSpPr>
          <p:nvPr>
            <p:ph type="ftr" sz="quarter" idx="11"/>
          </p:nvPr>
        </p:nvSpPr>
        <p:spPr/>
        <p:txBody>
          <a:bodyPr/>
          <a:lstStyle/>
          <a:p>
            <a:r>
              <a:rPr lang="en-US"/>
              <a:t>International Society of Nephrology </a:t>
            </a:r>
          </a:p>
        </p:txBody>
      </p:sp>
      <p:sp>
        <p:nvSpPr>
          <p:cNvPr id="6" name="Slide Number Placeholder 5">
            <a:extLst>
              <a:ext uri="{FF2B5EF4-FFF2-40B4-BE49-F238E27FC236}">
                <a16:creationId xmlns:a16="http://schemas.microsoft.com/office/drawing/2014/main" id="{76C47163-4EBE-9F4E-A652-18EACD53DD4A}"/>
              </a:ext>
            </a:extLst>
          </p:cNvPr>
          <p:cNvSpPr>
            <a:spLocks noGrp="1"/>
          </p:cNvSpPr>
          <p:nvPr>
            <p:ph type="sldNum" sz="quarter" idx="12"/>
          </p:nvPr>
        </p:nvSpPr>
        <p:spPr/>
        <p:txBody>
          <a:bodyPr/>
          <a:lstStyle/>
          <a:p>
            <a:fld id="{4A9CEFBC-9863-BD47-BA2B-008170C231CB}" type="slidenum">
              <a:rPr lang="en-US" smtClean="0"/>
              <a:t>‹#›</a:t>
            </a:fld>
            <a:endParaRPr lang="en-US"/>
          </a:p>
        </p:txBody>
      </p:sp>
    </p:spTree>
    <p:extLst>
      <p:ext uri="{BB962C8B-B14F-4D97-AF65-F5344CB8AC3E}">
        <p14:creationId xmlns:p14="http://schemas.microsoft.com/office/powerpoint/2010/main" val="59045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93BE-325D-E14D-813D-AE516F1F6F9B}"/>
              </a:ext>
            </a:extLst>
          </p:cNvPr>
          <p:cNvSpPr>
            <a:spLocks noGrp="1"/>
          </p:cNvSpPr>
          <p:nvPr>
            <p:ph type="title"/>
          </p:nvPr>
        </p:nvSpPr>
        <p:spPr/>
        <p:txBody>
          <a:bodyPr>
            <a:normAutofit/>
          </a:bodyPr>
          <a:lstStyle>
            <a:lvl1pPr>
              <a:defRPr sz="3400"/>
            </a:lvl1pPr>
          </a:lstStyle>
          <a:p>
            <a:r>
              <a:rPr lang="fr-FR"/>
              <a:t>Modifiez le style du titre</a:t>
            </a:r>
            <a:endParaRPr lang="en-US" dirty="0"/>
          </a:p>
        </p:txBody>
      </p:sp>
      <p:sp>
        <p:nvSpPr>
          <p:cNvPr id="3" name="Content Placeholder 2">
            <a:extLst>
              <a:ext uri="{FF2B5EF4-FFF2-40B4-BE49-F238E27FC236}">
                <a16:creationId xmlns:a16="http://schemas.microsoft.com/office/drawing/2014/main" id="{EA946A54-4882-2449-856A-9B6AED009D65}"/>
              </a:ext>
            </a:extLst>
          </p:cNvPr>
          <p:cNvSpPr>
            <a:spLocks noGrp="1"/>
          </p:cNvSpPr>
          <p:nvPr>
            <p:ph sz="half" idx="1"/>
          </p:nvPr>
        </p:nvSpPr>
        <p:spPr>
          <a:xfrm>
            <a:off x="838200" y="1825625"/>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a:extLst>
              <a:ext uri="{FF2B5EF4-FFF2-40B4-BE49-F238E27FC236}">
                <a16:creationId xmlns:a16="http://schemas.microsoft.com/office/drawing/2014/main" id="{E3F20D6B-87CC-9C48-9835-160710B0DB7E}"/>
              </a:ext>
            </a:extLst>
          </p:cNvPr>
          <p:cNvSpPr>
            <a:spLocks noGrp="1"/>
          </p:cNvSpPr>
          <p:nvPr>
            <p:ph sz="half" idx="2"/>
          </p:nvPr>
        </p:nvSpPr>
        <p:spPr>
          <a:xfrm>
            <a:off x="6172200" y="1825625"/>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a:extLst>
              <a:ext uri="{FF2B5EF4-FFF2-40B4-BE49-F238E27FC236}">
                <a16:creationId xmlns:a16="http://schemas.microsoft.com/office/drawing/2014/main" id="{A7B4D1F8-C28E-4940-B2D1-10EDBDEED3CB}"/>
              </a:ext>
            </a:extLst>
          </p:cNvPr>
          <p:cNvSpPr>
            <a:spLocks noGrp="1"/>
          </p:cNvSpPr>
          <p:nvPr>
            <p:ph type="dt" sz="half" idx="10"/>
          </p:nvPr>
        </p:nvSpPr>
        <p:spPr/>
        <p:txBody>
          <a:bodyPr/>
          <a:lstStyle/>
          <a:p>
            <a:fld id="{9C36601E-6EE8-D949-AD64-4827D717BB08}" type="datetime6">
              <a:rPr lang="en-US" smtClean="0"/>
              <a:t>May 21</a:t>
            </a:fld>
            <a:endParaRPr lang="en-US"/>
          </a:p>
        </p:txBody>
      </p:sp>
      <p:sp>
        <p:nvSpPr>
          <p:cNvPr id="6" name="Footer Placeholder 5">
            <a:extLst>
              <a:ext uri="{FF2B5EF4-FFF2-40B4-BE49-F238E27FC236}">
                <a16:creationId xmlns:a16="http://schemas.microsoft.com/office/drawing/2014/main" id="{9D46018C-E84E-0F49-88BC-3E0DEE9B90A4}"/>
              </a:ext>
            </a:extLst>
          </p:cNvPr>
          <p:cNvSpPr>
            <a:spLocks noGrp="1"/>
          </p:cNvSpPr>
          <p:nvPr>
            <p:ph type="ftr" sz="quarter" idx="11"/>
          </p:nvPr>
        </p:nvSpPr>
        <p:spPr/>
        <p:txBody>
          <a:bodyPr/>
          <a:lstStyle/>
          <a:p>
            <a:r>
              <a:rPr lang="en-US"/>
              <a:t>International Society of Nephrology </a:t>
            </a:r>
          </a:p>
        </p:txBody>
      </p:sp>
      <p:sp>
        <p:nvSpPr>
          <p:cNvPr id="7" name="Slide Number Placeholder 6">
            <a:extLst>
              <a:ext uri="{FF2B5EF4-FFF2-40B4-BE49-F238E27FC236}">
                <a16:creationId xmlns:a16="http://schemas.microsoft.com/office/drawing/2014/main" id="{6007012B-67AD-C446-A1C2-465E6F971F73}"/>
              </a:ext>
            </a:extLst>
          </p:cNvPr>
          <p:cNvSpPr>
            <a:spLocks noGrp="1"/>
          </p:cNvSpPr>
          <p:nvPr>
            <p:ph type="sldNum" sz="quarter" idx="12"/>
          </p:nvPr>
        </p:nvSpPr>
        <p:spPr/>
        <p:txBody>
          <a:bodyPr/>
          <a:lstStyle/>
          <a:p>
            <a:fld id="{4A9CEFBC-9863-BD47-BA2B-008170C231CB}" type="slidenum">
              <a:rPr lang="en-US" smtClean="0"/>
              <a:t>‹#›</a:t>
            </a:fld>
            <a:endParaRPr lang="en-US"/>
          </a:p>
        </p:txBody>
      </p:sp>
    </p:spTree>
    <p:extLst>
      <p:ext uri="{BB962C8B-B14F-4D97-AF65-F5344CB8AC3E}">
        <p14:creationId xmlns:p14="http://schemas.microsoft.com/office/powerpoint/2010/main" val="32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F1F4-37DC-AA4C-A284-9F2A45F55698}"/>
              </a:ext>
            </a:extLst>
          </p:cNvPr>
          <p:cNvSpPr>
            <a:spLocks noGrp="1"/>
          </p:cNvSpPr>
          <p:nvPr>
            <p:ph type="title"/>
          </p:nvPr>
        </p:nvSpPr>
        <p:spPr>
          <a:xfrm>
            <a:off x="839788" y="508000"/>
            <a:ext cx="10515600" cy="1182688"/>
          </a:xfrm>
        </p:spPr>
        <p:txBody>
          <a:bodyPr/>
          <a:lstStyle/>
          <a:p>
            <a:r>
              <a:rPr lang="fr-FR"/>
              <a:t>Modifiez le style du titre</a:t>
            </a:r>
            <a:endParaRPr lang="en-US" dirty="0"/>
          </a:p>
        </p:txBody>
      </p:sp>
      <p:sp>
        <p:nvSpPr>
          <p:cNvPr id="3" name="Text Placeholder 2">
            <a:extLst>
              <a:ext uri="{FF2B5EF4-FFF2-40B4-BE49-F238E27FC236}">
                <a16:creationId xmlns:a16="http://schemas.microsoft.com/office/drawing/2014/main" id="{5C2C4A04-A82A-3C47-A8D4-210C89427611}"/>
              </a:ext>
            </a:extLst>
          </p:cNvPr>
          <p:cNvSpPr>
            <a:spLocks noGrp="1"/>
          </p:cNvSpPr>
          <p:nvPr>
            <p:ph type="body" idx="1"/>
          </p:nvPr>
        </p:nvSpPr>
        <p:spPr>
          <a:xfrm>
            <a:off x="839788" y="1681163"/>
            <a:ext cx="5157787" cy="823912"/>
          </a:xfrm>
        </p:spPr>
        <p:txBody>
          <a:bodyPr anchor="b">
            <a:normAutofit/>
          </a:bodyPr>
          <a:lstStyle>
            <a:lvl1pPr marL="0" indent="0">
              <a:buNone/>
              <a:defRPr sz="22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a:extLst>
              <a:ext uri="{FF2B5EF4-FFF2-40B4-BE49-F238E27FC236}">
                <a16:creationId xmlns:a16="http://schemas.microsoft.com/office/drawing/2014/main" id="{DCCC9A13-3E54-2F44-A228-96CE3265AC02}"/>
              </a:ext>
            </a:extLst>
          </p:cNvPr>
          <p:cNvSpPr>
            <a:spLocks noGrp="1"/>
          </p:cNvSpPr>
          <p:nvPr>
            <p:ph sz="half" idx="2"/>
          </p:nvPr>
        </p:nvSpPr>
        <p:spPr>
          <a:xfrm>
            <a:off x="839788" y="2505075"/>
            <a:ext cx="5157787"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a:extLst>
              <a:ext uri="{FF2B5EF4-FFF2-40B4-BE49-F238E27FC236}">
                <a16:creationId xmlns:a16="http://schemas.microsoft.com/office/drawing/2014/main" id="{8E5A7075-FDF8-CE48-AD21-32B56607B29B}"/>
              </a:ext>
            </a:extLst>
          </p:cNvPr>
          <p:cNvSpPr>
            <a:spLocks noGrp="1"/>
          </p:cNvSpPr>
          <p:nvPr>
            <p:ph type="body" sz="quarter" idx="3"/>
          </p:nvPr>
        </p:nvSpPr>
        <p:spPr>
          <a:xfrm>
            <a:off x="6172200" y="1681163"/>
            <a:ext cx="5183188" cy="823912"/>
          </a:xfrm>
        </p:spPr>
        <p:txBody>
          <a:bodyPr anchor="b">
            <a:normAutofit/>
          </a:bodyPr>
          <a:lstStyle>
            <a:lvl1pPr marL="0" indent="0">
              <a:buNone/>
              <a:defRPr sz="22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a:extLst>
              <a:ext uri="{FF2B5EF4-FFF2-40B4-BE49-F238E27FC236}">
                <a16:creationId xmlns:a16="http://schemas.microsoft.com/office/drawing/2014/main" id="{CFE0909B-DB9C-D04B-8A24-13A1F0873F2B}"/>
              </a:ext>
            </a:extLst>
          </p:cNvPr>
          <p:cNvSpPr>
            <a:spLocks noGrp="1"/>
          </p:cNvSpPr>
          <p:nvPr>
            <p:ph sz="quarter" idx="4"/>
          </p:nvPr>
        </p:nvSpPr>
        <p:spPr>
          <a:xfrm>
            <a:off x="6172200" y="2505075"/>
            <a:ext cx="5183188"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a:extLst>
              <a:ext uri="{FF2B5EF4-FFF2-40B4-BE49-F238E27FC236}">
                <a16:creationId xmlns:a16="http://schemas.microsoft.com/office/drawing/2014/main" id="{A204280C-3D91-CE43-B071-969238AA00E3}"/>
              </a:ext>
            </a:extLst>
          </p:cNvPr>
          <p:cNvSpPr>
            <a:spLocks noGrp="1"/>
          </p:cNvSpPr>
          <p:nvPr>
            <p:ph type="dt" sz="half" idx="10"/>
          </p:nvPr>
        </p:nvSpPr>
        <p:spPr/>
        <p:txBody>
          <a:bodyPr/>
          <a:lstStyle/>
          <a:p>
            <a:fld id="{6456565C-9ACC-6243-BD80-F1158294C692}" type="datetime6">
              <a:rPr lang="en-US" smtClean="0"/>
              <a:t>May 21</a:t>
            </a:fld>
            <a:endParaRPr lang="en-US"/>
          </a:p>
        </p:txBody>
      </p:sp>
      <p:sp>
        <p:nvSpPr>
          <p:cNvPr id="8" name="Footer Placeholder 7">
            <a:extLst>
              <a:ext uri="{FF2B5EF4-FFF2-40B4-BE49-F238E27FC236}">
                <a16:creationId xmlns:a16="http://schemas.microsoft.com/office/drawing/2014/main" id="{8A5F4896-2ED2-304A-895B-389D04638AA6}"/>
              </a:ext>
            </a:extLst>
          </p:cNvPr>
          <p:cNvSpPr>
            <a:spLocks noGrp="1"/>
          </p:cNvSpPr>
          <p:nvPr>
            <p:ph type="ftr" sz="quarter" idx="11"/>
          </p:nvPr>
        </p:nvSpPr>
        <p:spPr/>
        <p:txBody>
          <a:bodyPr/>
          <a:lstStyle/>
          <a:p>
            <a:r>
              <a:rPr lang="en-US"/>
              <a:t>International Society of Nephrology </a:t>
            </a:r>
          </a:p>
        </p:txBody>
      </p:sp>
      <p:sp>
        <p:nvSpPr>
          <p:cNvPr id="9" name="Slide Number Placeholder 8">
            <a:extLst>
              <a:ext uri="{FF2B5EF4-FFF2-40B4-BE49-F238E27FC236}">
                <a16:creationId xmlns:a16="http://schemas.microsoft.com/office/drawing/2014/main" id="{2AF4F432-E638-144A-9A66-C2E6F020F0BE}"/>
              </a:ext>
            </a:extLst>
          </p:cNvPr>
          <p:cNvSpPr>
            <a:spLocks noGrp="1"/>
          </p:cNvSpPr>
          <p:nvPr>
            <p:ph type="sldNum" sz="quarter" idx="12"/>
          </p:nvPr>
        </p:nvSpPr>
        <p:spPr/>
        <p:txBody>
          <a:bodyPr/>
          <a:lstStyle/>
          <a:p>
            <a:fld id="{4A9CEFBC-9863-BD47-BA2B-008170C231CB}" type="slidenum">
              <a:rPr lang="en-US" smtClean="0"/>
              <a:t>‹#›</a:t>
            </a:fld>
            <a:endParaRPr lang="en-US"/>
          </a:p>
        </p:txBody>
      </p:sp>
    </p:spTree>
    <p:extLst>
      <p:ext uri="{BB962C8B-B14F-4D97-AF65-F5344CB8AC3E}">
        <p14:creationId xmlns:p14="http://schemas.microsoft.com/office/powerpoint/2010/main" val="57209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B361-AD61-2545-AE46-AD1E1406CF41}"/>
              </a:ext>
            </a:extLst>
          </p:cNvPr>
          <p:cNvSpPr>
            <a:spLocks noGrp="1"/>
          </p:cNvSpPr>
          <p:nvPr>
            <p:ph type="title"/>
          </p:nvPr>
        </p:nvSpPr>
        <p:spPr/>
        <p:txBody>
          <a:bodyPr/>
          <a:lstStyle/>
          <a:p>
            <a:r>
              <a:rPr lang="fr-FR"/>
              <a:t>Modifiez le style du titre</a:t>
            </a:r>
            <a:endParaRPr lang="en-US" dirty="0"/>
          </a:p>
        </p:txBody>
      </p:sp>
      <p:sp>
        <p:nvSpPr>
          <p:cNvPr id="3" name="Date Placeholder 2">
            <a:extLst>
              <a:ext uri="{FF2B5EF4-FFF2-40B4-BE49-F238E27FC236}">
                <a16:creationId xmlns:a16="http://schemas.microsoft.com/office/drawing/2014/main" id="{A6736AE2-E869-B846-A114-6B101675E904}"/>
              </a:ext>
            </a:extLst>
          </p:cNvPr>
          <p:cNvSpPr>
            <a:spLocks noGrp="1"/>
          </p:cNvSpPr>
          <p:nvPr>
            <p:ph type="dt" sz="half" idx="10"/>
          </p:nvPr>
        </p:nvSpPr>
        <p:spPr/>
        <p:txBody>
          <a:bodyPr/>
          <a:lstStyle/>
          <a:p>
            <a:fld id="{0D6ECB53-C4FF-4C4B-AE7D-346CF10BA114}" type="datetime6">
              <a:rPr lang="en-US" smtClean="0"/>
              <a:t>May 21</a:t>
            </a:fld>
            <a:endParaRPr lang="en-US"/>
          </a:p>
        </p:txBody>
      </p:sp>
      <p:sp>
        <p:nvSpPr>
          <p:cNvPr id="4" name="Footer Placeholder 3">
            <a:extLst>
              <a:ext uri="{FF2B5EF4-FFF2-40B4-BE49-F238E27FC236}">
                <a16:creationId xmlns:a16="http://schemas.microsoft.com/office/drawing/2014/main" id="{7CC3197A-1EBC-2E41-BC43-747F6AADB311}"/>
              </a:ext>
            </a:extLst>
          </p:cNvPr>
          <p:cNvSpPr>
            <a:spLocks noGrp="1"/>
          </p:cNvSpPr>
          <p:nvPr>
            <p:ph type="ftr" sz="quarter" idx="11"/>
          </p:nvPr>
        </p:nvSpPr>
        <p:spPr/>
        <p:txBody>
          <a:bodyPr/>
          <a:lstStyle/>
          <a:p>
            <a:r>
              <a:rPr lang="en-US"/>
              <a:t>International Society of Nephrology </a:t>
            </a:r>
          </a:p>
        </p:txBody>
      </p:sp>
      <p:sp>
        <p:nvSpPr>
          <p:cNvPr id="5" name="Slide Number Placeholder 4">
            <a:extLst>
              <a:ext uri="{FF2B5EF4-FFF2-40B4-BE49-F238E27FC236}">
                <a16:creationId xmlns:a16="http://schemas.microsoft.com/office/drawing/2014/main" id="{98E57FE9-6F82-CD4C-B467-B6CBFE2B7F1D}"/>
              </a:ext>
            </a:extLst>
          </p:cNvPr>
          <p:cNvSpPr>
            <a:spLocks noGrp="1"/>
          </p:cNvSpPr>
          <p:nvPr>
            <p:ph type="sldNum" sz="quarter" idx="12"/>
          </p:nvPr>
        </p:nvSpPr>
        <p:spPr/>
        <p:txBody>
          <a:bodyPr/>
          <a:lstStyle/>
          <a:p>
            <a:fld id="{4A9CEFBC-9863-BD47-BA2B-008170C231CB}" type="slidenum">
              <a:rPr lang="en-US" smtClean="0"/>
              <a:t>‹#›</a:t>
            </a:fld>
            <a:endParaRPr lang="en-US"/>
          </a:p>
        </p:txBody>
      </p:sp>
    </p:spTree>
    <p:extLst>
      <p:ext uri="{BB962C8B-B14F-4D97-AF65-F5344CB8AC3E}">
        <p14:creationId xmlns:p14="http://schemas.microsoft.com/office/powerpoint/2010/main" val="64404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7E88-CE29-4646-948E-2E97059BFC2E}"/>
              </a:ext>
            </a:extLst>
          </p:cNvPr>
          <p:cNvSpPr>
            <a:spLocks noGrp="1"/>
          </p:cNvSpPr>
          <p:nvPr>
            <p:ph type="title"/>
          </p:nvPr>
        </p:nvSpPr>
        <p:spPr>
          <a:xfrm>
            <a:off x="839788" y="457200"/>
            <a:ext cx="3932237" cy="1600200"/>
          </a:xfrm>
        </p:spPr>
        <p:txBody>
          <a:bodyPr anchor="b">
            <a:normAutofit/>
          </a:bodyPr>
          <a:lstStyle>
            <a:lvl1pPr>
              <a:defRPr sz="2600"/>
            </a:lvl1pPr>
          </a:lstStyle>
          <a:p>
            <a:r>
              <a:rPr lang="fr-FR"/>
              <a:t>Modifiez le style du titre</a:t>
            </a:r>
            <a:endParaRPr lang="en-US" dirty="0"/>
          </a:p>
        </p:txBody>
      </p:sp>
      <p:sp>
        <p:nvSpPr>
          <p:cNvPr id="3" name="Content Placeholder 2">
            <a:extLst>
              <a:ext uri="{FF2B5EF4-FFF2-40B4-BE49-F238E27FC236}">
                <a16:creationId xmlns:a16="http://schemas.microsoft.com/office/drawing/2014/main" id="{989B4BAE-2E02-D549-910E-7BE4806B82EE}"/>
              </a:ext>
            </a:extLst>
          </p:cNvPr>
          <p:cNvSpPr>
            <a:spLocks noGrp="1"/>
          </p:cNvSpPr>
          <p:nvPr>
            <p:ph idx="1"/>
          </p:nvPr>
        </p:nvSpPr>
        <p:spPr>
          <a:xfrm>
            <a:off x="5183188" y="987425"/>
            <a:ext cx="6172200" cy="4873625"/>
          </a:xfrm>
        </p:spPr>
        <p:txBody>
          <a:bodyPr/>
          <a:lstStyle>
            <a:lvl1pPr>
              <a:defRPr sz="1600">
                <a:latin typeface="+mn-lt"/>
              </a:defRPr>
            </a:lvl1pPr>
            <a:lvl2pPr>
              <a:defRPr sz="1200">
                <a:latin typeface="+mn-lt"/>
              </a:defRPr>
            </a:lvl2pPr>
            <a:lvl3pPr>
              <a:defRPr sz="1100">
                <a:latin typeface="+mn-lt"/>
              </a:defRPr>
            </a:lvl3pPr>
            <a:lvl4pPr>
              <a:defRPr sz="1000">
                <a:latin typeface="+mn-lt"/>
              </a:defRPr>
            </a:lvl4pPr>
            <a:lvl5pPr>
              <a:defRPr sz="900">
                <a:latin typeface="+mn-lt"/>
              </a:defRPr>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a:extLst>
              <a:ext uri="{FF2B5EF4-FFF2-40B4-BE49-F238E27FC236}">
                <a16:creationId xmlns:a16="http://schemas.microsoft.com/office/drawing/2014/main" id="{D0D10A4F-F993-6A4A-87AE-60BF89CB2978}"/>
              </a:ext>
            </a:extLst>
          </p:cNvPr>
          <p:cNvSpPr>
            <a:spLocks noGrp="1"/>
          </p:cNvSpPr>
          <p:nvPr>
            <p:ph type="body" sz="half" idx="2"/>
          </p:nvPr>
        </p:nvSpPr>
        <p:spPr>
          <a:xfrm>
            <a:off x="839788" y="2057400"/>
            <a:ext cx="3932237" cy="3811588"/>
          </a:xfrm>
        </p:spPr>
        <p:txBody>
          <a:bodyPr>
            <a:normAutofit/>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a:extLst>
              <a:ext uri="{FF2B5EF4-FFF2-40B4-BE49-F238E27FC236}">
                <a16:creationId xmlns:a16="http://schemas.microsoft.com/office/drawing/2014/main" id="{3AA2A7C7-00D9-CB4D-AEB5-66F5DC54E015}"/>
              </a:ext>
            </a:extLst>
          </p:cNvPr>
          <p:cNvSpPr>
            <a:spLocks noGrp="1"/>
          </p:cNvSpPr>
          <p:nvPr>
            <p:ph type="dt" sz="half" idx="10"/>
          </p:nvPr>
        </p:nvSpPr>
        <p:spPr/>
        <p:txBody>
          <a:bodyPr/>
          <a:lstStyle/>
          <a:p>
            <a:fld id="{95417BED-5A3E-7A4E-ABEC-62791D2DFE44}" type="datetime6">
              <a:rPr lang="en-US" smtClean="0"/>
              <a:t>May 21</a:t>
            </a:fld>
            <a:endParaRPr lang="en-US"/>
          </a:p>
        </p:txBody>
      </p:sp>
      <p:sp>
        <p:nvSpPr>
          <p:cNvPr id="6" name="Footer Placeholder 5">
            <a:extLst>
              <a:ext uri="{FF2B5EF4-FFF2-40B4-BE49-F238E27FC236}">
                <a16:creationId xmlns:a16="http://schemas.microsoft.com/office/drawing/2014/main" id="{10B1799C-0656-DE4E-B3D5-228E3971DA25}"/>
              </a:ext>
            </a:extLst>
          </p:cNvPr>
          <p:cNvSpPr>
            <a:spLocks noGrp="1"/>
          </p:cNvSpPr>
          <p:nvPr>
            <p:ph type="ftr" sz="quarter" idx="11"/>
          </p:nvPr>
        </p:nvSpPr>
        <p:spPr/>
        <p:txBody>
          <a:bodyPr/>
          <a:lstStyle/>
          <a:p>
            <a:r>
              <a:rPr lang="en-US"/>
              <a:t>International Society of Nephrology </a:t>
            </a:r>
          </a:p>
        </p:txBody>
      </p:sp>
      <p:sp>
        <p:nvSpPr>
          <p:cNvPr id="7" name="Slide Number Placeholder 6">
            <a:extLst>
              <a:ext uri="{FF2B5EF4-FFF2-40B4-BE49-F238E27FC236}">
                <a16:creationId xmlns:a16="http://schemas.microsoft.com/office/drawing/2014/main" id="{3795C9CC-4FF1-504B-9005-305C1EF7313B}"/>
              </a:ext>
            </a:extLst>
          </p:cNvPr>
          <p:cNvSpPr>
            <a:spLocks noGrp="1"/>
          </p:cNvSpPr>
          <p:nvPr>
            <p:ph type="sldNum" sz="quarter" idx="12"/>
          </p:nvPr>
        </p:nvSpPr>
        <p:spPr/>
        <p:txBody>
          <a:bodyPr/>
          <a:lstStyle/>
          <a:p>
            <a:fld id="{4A9CEFBC-9863-BD47-BA2B-008170C231CB}" type="slidenum">
              <a:rPr lang="en-US" smtClean="0"/>
              <a:t>‹#›</a:t>
            </a:fld>
            <a:endParaRPr lang="en-US"/>
          </a:p>
        </p:txBody>
      </p:sp>
    </p:spTree>
    <p:extLst>
      <p:ext uri="{BB962C8B-B14F-4D97-AF65-F5344CB8AC3E}">
        <p14:creationId xmlns:p14="http://schemas.microsoft.com/office/powerpoint/2010/main" val="158028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112D0-EF4F-EB43-B831-774C9AA077B2}"/>
              </a:ext>
            </a:extLst>
          </p:cNvPr>
          <p:cNvSpPr>
            <a:spLocks noGrp="1"/>
          </p:cNvSpPr>
          <p:nvPr>
            <p:ph type="title"/>
          </p:nvPr>
        </p:nvSpPr>
        <p:spPr>
          <a:xfrm>
            <a:off x="839788" y="457200"/>
            <a:ext cx="3932237" cy="1600200"/>
          </a:xfrm>
        </p:spPr>
        <p:txBody>
          <a:bodyPr anchor="b">
            <a:normAutofit/>
          </a:bodyPr>
          <a:lstStyle>
            <a:lvl1pPr>
              <a:defRPr sz="2600"/>
            </a:lvl1pPr>
          </a:lstStyle>
          <a:p>
            <a:r>
              <a:rPr lang="fr-FR"/>
              <a:t>Modifiez le style du titre</a:t>
            </a:r>
            <a:endParaRPr lang="en-US" dirty="0"/>
          </a:p>
        </p:txBody>
      </p:sp>
      <p:sp>
        <p:nvSpPr>
          <p:cNvPr id="3" name="Picture Placeholder 2">
            <a:extLst>
              <a:ext uri="{FF2B5EF4-FFF2-40B4-BE49-F238E27FC236}">
                <a16:creationId xmlns:a16="http://schemas.microsoft.com/office/drawing/2014/main" id="{454594D9-FC6F-2F41-9A3B-638F98A77B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a:extLst>
              <a:ext uri="{FF2B5EF4-FFF2-40B4-BE49-F238E27FC236}">
                <a16:creationId xmlns:a16="http://schemas.microsoft.com/office/drawing/2014/main" id="{1E11CE9F-243C-0F41-A07B-C4AA728FB4C8}"/>
              </a:ext>
            </a:extLst>
          </p:cNvPr>
          <p:cNvSpPr>
            <a:spLocks noGrp="1"/>
          </p:cNvSpPr>
          <p:nvPr>
            <p:ph type="body" sz="half" idx="2"/>
          </p:nvPr>
        </p:nvSpPr>
        <p:spPr>
          <a:xfrm>
            <a:off x="839788" y="2057400"/>
            <a:ext cx="3932237" cy="3811588"/>
          </a:xfrm>
        </p:spPr>
        <p:txBody>
          <a:bodyPr>
            <a:normAutofit/>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a:extLst>
              <a:ext uri="{FF2B5EF4-FFF2-40B4-BE49-F238E27FC236}">
                <a16:creationId xmlns:a16="http://schemas.microsoft.com/office/drawing/2014/main" id="{E461D1E4-AF7B-0D40-847B-293A5006FD2E}"/>
              </a:ext>
            </a:extLst>
          </p:cNvPr>
          <p:cNvSpPr>
            <a:spLocks noGrp="1"/>
          </p:cNvSpPr>
          <p:nvPr>
            <p:ph type="dt" sz="half" idx="10"/>
          </p:nvPr>
        </p:nvSpPr>
        <p:spPr/>
        <p:txBody>
          <a:bodyPr/>
          <a:lstStyle/>
          <a:p>
            <a:fld id="{22093C82-4E1C-F842-B24C-13090F999958}" type="datetime6">
              <a:rPr lang="en-US" smtClean="0"/>
              <a:t>May 21</a:t>
            </a:fld>
            <a:endParaRPr lang="en-US"/>
          </a:p>
        </p:txBody>
      </p:sp>
      <p:sp>
        <p:nvSpPr>
          <p:cNvPr id="6" name="Footer Placeholder 5">
            <a:extLst>
              <a:ext uri="{FF2B5EF4-FFF2-40B4-BE49-F238E27FC236}">
                <a16:creationId xmlns:a16="http://schemas.microsoft.com/office/drawing/2014/main" id="{740AFB6D-EB80-DD44-868D-6FFA398908EE}"/>
              </a:ext>
            </a:extLst>
          </p:cNvPr>
          <p:cNvSpPr>
            <a:spLocks noGrp="1"/>
          </p:cNvSpPr>
          <p:nvPr>
            <p:ph type="ftr" sz="quarter" idx="11"/>
          </p:nvPr>
        </p:nvSpPr>
        <p:spPr/>
        <p:txBody>
          <a:bodyPr/>
          <a:lstStyle/>
          <a:p>
            <a:r>
              <a:rPr lang="en-US"/>
              <a:t>International Society of Nephrology </a:t>
            </a:r>
          </a:p>
        </p:txBody>
      </p:sp>
      <p:sp>
        <p:nvSpPr>
          <p:cNvPr id="7" name="Slide Number Placeholder 6">
            <a:extLst>
              <a:ext uri="{FF2B5EF4-FFF2-40B4-BE49-F238E27FC236}">
                <a16:creationId xmlns:a16="http://schemas.microsoft.com/office/drawing/2014/main" id="{33FE7D0B-72CD-984E-9A3A-F0EF556FA6BC}"/>
              </a:ext>
            </a:extLst>
          </p:cNvPr>
          <p:cNvSpPr>
            <a:spLocks noGrp="1"/>
          </p:cNvSpPr>
          <p:nvPr>
            <p:ph type="sldNum" sz="quarter" idx="12"/>
          </p:nvPr>
        </p:nvSpPr>
        <p:spPr/>
        <p:txBody>
          <a:bodyPr/>
          <a:lstStyle/>
          <a:p>
            <a:fld id="{4A9CEFBC-9863-BD47-BA2B-008170C231CB}" type="slidenum">
              <a:rPr lang="en-US" smtClean="0"/>
              <a:t>‹#›</a:t>
            </a:fld>
            <a:endParaRPr lang="en-US"/>
          </a:p>
        </p:txBody>
      </p:sp>
    </p:spTree>
    <p:extLst>
      <p:ext uri="{BB962C8B-B14F-4D97-AF65-F5344CB8AC3E}">
        <p14:creationId xmlns:p14="http://schemas.microsoft.com/office/powerpoint/2010/main" val="2496293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138F900-60C4-CA41-9EBC-37AB0865B1CC}"/>
              </a:ext>
            </a:extLst>
          </p:cNvPr>
          <p:cNvPicPr>
            <a:picLocks noChangeAspect="1"/>
          </p:cNvPicPr>
          <p:nvPr userDrawn="1"/>
        </p:nvPicPr>
        <p:blipFill>
          <a:blip r:embed="rId15">
            <a:alphaModFix amt="50000"/>
          </a:blip>
          <a:stretch>
            <a:fillRect/>
          </a:stretch>
        </p:blipFill>
        <p:spPr>
          <a:xfrm>
            <a:off x="-2388" y="5208663"/>
            <a:ext cx="952500" cy="1625600"/>
          </a:xfrm>
          <a:prstGeom prst="rect">
            <a:avLst/>
          </a:prstGeom>
        </p:spPr>
      </p:pic>
      <p:sp>
        <p:nvSpPr>
          <p:cNvPr id="2" name="Title Placeholder 1">
            <a:extLst>
              <a:ext uri="{FF2B5EF4-FFF2-40B4-BE49-F238E27FC236}">
                <a16:creationId xmlns:a16="http://schemas.microsoft.com/office/drawing/2014/main" id="{045CA33A-382A-4F4F-85C7-86E7ED1D694D}"/>
              </a:ext>
            </a:extLst>
          </p:cNvPr>
          <p:cNvSpPr>
            <a:spLocks noGrp="1"/>
          </p:cNvSpPr>
          <p:nvPr>
            <p:ph type="title"/>
          </p:nvPr>
        </p:nvSpPr>
        <p:spPr>
          <a:xfrm>
            <a:off x="664026" y="357725"/>
            <a:ext cx="8578586" cy="65087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a:extLst>
              <a:ext uri="{FF2B5EF4-FFF2-40B4-BE49-F238E27FC236}">
                <a16:creationId xmlns:a16="http://schemas.microsoft.com/office/drawing/2014/main" id="{43247A43-0D83-664E-AAA7-E5B12715530D}"/>
              </a:ext>
            </a:extLst>
          </p:cNvPr>
          <p:cNvSpPr>
            <a:spLocks noGrp="1"/>
          </p:cNvSpPr>
          <p:nvPr>
            <p:ph type="body" idx="1"/>
          </p:nvPr>
        </p:nvSpPr>
        <p:spPr>
          <a:xfrm>
            <a:off x="838200" y="2224432"/>
            <a:ext cx="10515600" cy="3952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0AB50BB7-1F3C-0A46-8565-36DCDDEB9160}"/>
              </a:ext>
            </a:extLst>
          </p:cNvPr>
          <p:cNvSpPr/>
          <p:nvPr userDrawn="1"/>
        </p:nvSpPr>
        <p:spPr>
          <a:xfrm>
            <a:off x="0"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7160AF31-7953-3748-A26D-9DE0DF688C9F}"/>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1">
                <a:solidFill>
                  <a:schemeClr val="bg1"/>
                </a:solidFill>
                <a:latin typeface="Arial" panose="020B0604020202020204" pitchFamily="34" charset="0"/>
                <a:cs typeface="Arial" panose="020B0604020202020204" pitchFamily="34" charset="0"/>
              </a:defRPr>
            </a:lvl1pPr>
          </a:lstStyle>
          <a:p>
            <a:fld id="{B835B44D-A9B5-D541-B6EE-32AB5C192745}" type="datetime6">
              <a:rPr lang="en-US" smtClean="0"/>
              <a:t>May 21</a:t>
            </a:fld>
            <a:endParaRPr lang="en-US" dirty="0"/>
          </a:p>
        </p:txBody>
      </p:sp>
      <p:sp>
        <p:nvSpPr>
          <p:cNvPr id="5" name="Footer Placeholder 4">
            <a:extLst>
              <a:ext uri="{FF2B5EF4-FFF2-40B4-BE49-F238E27FC236}">
                <a16:creationId xmlns:a16="http://schemas.microsoft.com/office/drawing/2014/main" id="{3CD376B4-8806-E64C-B33A-3028A3C801C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1">
                <a:solidFill>
                  <a:schemeClr val="bg1"/>
                </a:solidFill>
                <a:latin typeface="Arial" panose="020B0604020202020204" pitchFamily="34" charset="0"/>
                <a:cs typeface="Arial" panose="020B0604020202020204" pitchFamily="34" charset="0"/>
              </a:defRPr>
            </a:lvl1pPr>
          </a:lstStyle>
          <a:p>
            <a:r>
              <a:rPr lang="en-US"/>
              <a:t>International Society of Nephrology </a:t>
            </a:r>
          </a:p>
        </p:txBody>
      </p:sp>
      <p:sp>
        <p:nvSpPr>
          <p:cNvPr id="6" name="Slide Number Placeholder 5">
            <a:extLst>
              <a:ext uri="{FF2B5EF4-FFF2-40B4-BE49-F238E27FC236}">
                <a16:creationId xmlns:a16="http://schemas.microsoft.com/office/drawing/2014/main" id="{5DF38AB7-3401-4642-921C-0CAE47DC9733}"/>
              </a:ext>
            </a:extLst>
          </p:cNvPr>
          <p:cNvSpPr>
            <a:spLocks noGrp="1"/>
          </p:cNvSpPr>
          <p:nvPr>
            <p:ph type="sldNum" sz="quarter" idx="4"/>
          </p:nvPr>
        </p:nvSpPr>
        <p:spPr>
          <a:xfrm>
            <a:off x="8610600" y="6536974"/>
            <a:ext cx="2743200" cy="365125"/>
          </a:xfrm>
          <a:prstGeom prst="rect">
            <a:avLst/>
          </a:prstGeom>
        </p:spPr>
        <p:txBody>
          <a:bodyPr vert="horz" lIns="91440" tIns="45720" rIns="91440" bIns="45720" rtlCol="0" anchor="ctr"/>
          <a:lstStyle>
            <a:lvl1pPr algn="r">
              <a:defRPr sz="1100" b="1">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pic>
        <p:nvPicPr>
          <p:cNvPr id="13" name="Picture 12">
            <a:extLst>
              <a:ext uri="{FF2B5EF4-FFF2-40B4-BE49-F238E27FC236}">
                <a16:creationId xmlns:a16="http://schemas.microsoft.com/office/drawing/2014/main" id="{2BDB086D-6CE7-A148-9C1E-C0C58E968CB2}"/>
              </a:ext>
            </a:extLst>
          </p:cNvPr>
          <p:cNvPicPr>
            <a:picLocks noChangeAspect="1"/>
          </p:cNvPicPr>
          <p:nvPr userDrawn="1"/>
        </p:nvPicPr>
        <p:blipFill>
          <a:blip r:embed="rId16">
            <a:duotone>
              <a:schemeClr val="bg2">
                <a:shade val="45000"/>
                <a:satMod val="135000"/>
              </a:schemeClr>
              <a:prstClr val="white"/>
            </a:duotone>
          </a:blip>
          <a:stretch>
            <a:fillRect/>
          </a:stretch>
        </p:blipFill>
        <p:spPr>
          <a:xfrm rot="263406">
            <a:off x="6333458" y="5240192"/>
            <a:ext cx="309949" cy="499530"/>
          </a:xfrm>
          <a:prstGeom prst="rect">
            <a:avLst/>
          </a:prstGeom>
        </p:spPr>
      </p:pic>
      <p:pic>
        <p:nvPicPr>
          <p:cNvPr id="14" name="Picture 13">
            <a:extLst>
              <a:ext uri="{FF2B5EF4-FFF2-40B4-BE49-F238E27FC236}">
                <a16:creationId xmlns:a16="http://schemas.microsoft.com/office/drawing/2014/main" id="{0728EAA0-1053-2C46-8FB7-171F5F292FC2}"/>
              </a:ext>
            </a:extLst>
          </p:cNvPr>
          <p:cNvPicPr>
            <a:picLocks noChangeAspect="1"/>
          </p:cNvPicPr>
          <p:nvPr userDrawn="1"/>
        </p:nvPicPr>
        <p:blipFill>
          <a:blip r:embed="rId16">
            <a:duotone>
              <a:schemeClr val="bg2">
                <a:shade val="45000"/>
                <a:satMod val="135000"/>
              </a:schemeClr>
              <a:prstClr val="white"/>
            </a:duotone>
          </a:blip>
          <a:stretch>
            <a:fillRect/>
          </a:stretch>
        </p:blipFill>
        <p:spPr>
          <a:xfrm rot="1079533" flipH="1">
            <a:off x="6731642" y="5525613"/>
            <a:ext cx="309949" cy="499530"/>
          </a:xfrm>
          <a:prstGeom prst="rect">
            <a:avLst/>
          </a:prstGeom>
        </p:spPr>
      </p:pic>
      <p:pic>
        <p:nvPicPr>
          <p:cNvPr id="15" name="Picture 14">
            <a:extLst>
              <a:ext uri="{FF2B5EF4-FFF2-40B4-BE49-F238E27FC236}">
                <a16:creationId xmlns:a16="http://schemas.microsoft.com/office/drawing/2014/main" id="{28DDDFCE-0B71-9145-86C7-203EE8A19FB7}"/>
              </a:ext>
            </a:extLst>
          </p:cNvPr>
          <p:cNvPicPr>
            <a:picLocks noChangeAspect="1"/>
          </p:cNvPicPr>
          <p:nvPr userDrawn="1"/>
        </p:nvPicPr>
        <p:blipFill>
          <a:blip r:embed="rId16">
            <a:duotone>
              <a:schemeClr val="bg2">
                <a:shade val="45000"/>
                <a:satMod val="135000"/>
              </a:schemeClr>
              <a:prstClr val="white"/>
            </a:duotone>
            <a:alphaModFix amt="20000"/>
          </a:blip>
          <a:stretch>
            <a:fillRect/>
          </a:stretch>
        </p:blipFill>
        <p:spPr>
          <a:xfrm rot="263406">
            <a:off x="8197678" y="3895326"/>
            <a:ext cx="309949" cy="499530"/>
          </a:xfrm>
          <a:prstGeom prst="rect">
            <a:avLst/>
          </a:prstGeom>
        </p:spPr>
      </p:pic>
      <p:pic>
        <p:nvPicPr>
          <p:cNvPr id="16" name="Picture 15">
            <a:extLst>
              <a:ext uri="{FF2B5EF4-FFF2-40B4-BE49-F238E27FC236}">
                <a16:creationId xmlns:a16="http://schemas.microsoft.com/office/drawing/2014/main" id="{107B74BE-11AE-C34C-AAC4-7E8E33418354}"/>
              </a:ext>
            </a:extLst>
          </p:cNvPr>
          <p:cNvPicPr>
            <a:picLocks noChangeAspect="1"/>
          </p:cNvPicPr>
          <p:nvPr userDrawn="1"/>
        </p:nvPicPr>
        <p:blipFill>
          <a:blip r:embed="rId16">
            <a:duotone>
              <a:schemeClr val="bg2">
                <a:shade val="45000"/>
                <a:satMod val="135000"/>
              </a:schemeClr>
              <a:prstClr val="white"/>
            </a:duotone>
            <a:alphaModFix amt="35000"/>
          </a:blip>
          <a:stretch>
            <a:fillRect/>
          </a:stretch>
        </p:blipFill>
        <p:spPr>
          <a:xfrm rot="1079533" flipH="1">
            <a:off x="8595863" y="4165282"/>
            <a:ext cx="309949" cy="499530"/>
          </a:xfrm>
          <a:prstGeom prst="rect">
            <a:avLst/>
          </a:prstGeom>
        </p:spPr>
      </p:pic>
      <p:pic>
        <p:nvPicPr>
          <p:cNvPr id="22" name="Picture 21">
            <a:extLst>
              <a:ext uri="{FF2B5EF4-FFF2-40B4-BE49-F238E27FC236}">
                <a16:creationId xmlns:a16="http://schemas.microsoft.com/office/drawing/2014/main" id="{6A642FF0-4CD6-7943-A85F-576E1B8AA1C2}"/>
              </a:ext>
            </a:extLst>
          </p:cNvPr>
          <p:cNvPicPr>
            <a:picLocks noChangeAspect="1"/>
          </p:cNvPicPr>
          <p:nvPr userDrawn="1"/>
        </p:nvPicPr>
        <p:blipFill>
          <a:blip r:embed="rId16">
            <a:duotone>
              <a:schemeClr val="bg2">
                <a:shade val="45000"/>
                <a:satMod val="135000"/>
              </a:schemeClr>
              <a:prstClr val="white"/>
            </a:duotone>
            <a:alphaModFix amt="20000"/>
          </a:blip>
          <a:stretch>
            <a:fillRect/>
          </a:stretch>
        </p:blipFill>
        <p:spPr>
          <a:xfrm rot="263406">
            <a:off x="1534053" y="2740259"/>
            <a:ext cx="309949" cy="499530"/>
          </a:xfrm>
          <a:prstGeom prst="rect">
            <a:avLst/>
          </a:prstGeom>
        </p:spPr>
      </p:pic>
      <p:pic>
        <p:nvPicPr>
          <p:cNvPr id="23" name="Picture 22">
            <a:extLst>
              <a:ext uri="{FF2B5EF4-FFF2-40B4-BE49-F238E27FC236}">
                <a16:creationId xmlns:a16="http://schemas.microsoft.com/office/drawing/2014/main" id="{A67952C4-1E67-3D49-950F-BDBDD6515297}"/>
              </a:ext>
            </a:extLst>
          </p:cNvPr>
          <p:cNvPicPr>
            <a:picLocks noChangeAspect="1"/>
          </p:cNvPicPr>
          <p:nvPr userDrawn="1"/>
        </p:nvPicPr>
        <p:blipFill>
          <a:blip r:embed="rId16">
            <a:duotone>
              <a:schemeClr val="bg2">
                <a:shade val="45000"/>
                <a:satMod val="135000"/>
              </a:schemeClr>
              <a:prstClr val="white"/>
            </a:duotone>
            <a:alphaModFix amt="20000"/>
          </a:blip>
          <a:stretch>
            <a:fillRect/>
          </a:stretch>
        </p:blipFill>
        <p:spPr>
          <a:xfrm rot="1079533" flipH="1">
            <a:off x="1932237" y="3025680"/>
            <a:ext cx="309949" cy="499530"/>
          </a:xfrm>
          <a:prstGeom prst="rect">
            <a:avLst/>
          </a:prstGeom>
        </p:spPr>
      </p:pic>
      <p:pic>
        <p:nvPicPr>
          <p:cNvPr id="24" name="Picture 23">
            <a:extLst>
              <a:ext uri="{FF2B5EF4-FFF2-40B4-BE49-F238E27FC236}">
                <a16:creationId xmlns:a16="http://schemas.microsoft.com/office/drawing/2014/main" id="{9DE64A2B-BED2-104A-8CB5-E67A478C92C4}"/>
              </a:ext>
            </a:extLst>
          </p:cNvPr>
          <p:cNvPicPr>
            <a:picLocks noChangeAspect="1"/>
          </p:cNvPicPr>
          <p:nvPr userDrawn="1"/>
        </p:nvPicPr>
        <p:blipFill>
          <a:blip r:embed="rId16">
            <a:duotone>
              <a:schemeClr val="bg2">
                <a:shade val="45000"/>
                <a:satMod val="135000"/>
              </a:schemeClr>
              <a:prstClr val="white"/>
            </a:duotone>
            <a:alphaModFix amt="20000"/>
          </a:blip>
          <a:stretch>
            <a:fillRect/>
          </a:stretch>
        </p:blipFill>
        <p:spPr>
          <a:xfrm rot="263406">
            <a:off x="2549374" y="4694214"/>
            <a:ext cx="309949" cy="499530"/>
          </a:xfrm>
          <a:prstGeom prst="rect">
            <a:avLst/>
          </a:prstGeom>
        </p:spPr>
      </p:pic>
      <p:pic>
        <p:nvPicPr>
          <p:cNvPr id="34" name="Picture 33">
            <a:extLst>
              <a:ext uri="{FF2B5EF4-FFF2-40B4-BE49-F238E27FC236}">
                <a16:creationId xmlns:a16="http://schemas.microsoft.com/office/drawing/2014/main" id="{8EA2D21C-D1BA-B840-B8FC-5452576BEDC0}"/>
              </a:ext>
            </a:extLst>
          </p:cNvPr>
          <p:cNvPicPr>
            <a:picLocks noChangeAspect="1"/>
          </p:cNvPicPr>
          <p:nvPr userDrawn="1"/>
        </p:nvPicPr>
        <p:blipFill>
          <a:blip r:embed="rId16">
            <a:duotone>
              <a:schemeClr val="bg2">
                <a:shade val="45000"/>
                <a:satMod val="135000"/>
              </a:schemeClr>
              <a:prstClr val="white"/>
            </a:duotone>
            <a:alphaModFix amt="50000"/>
          </a:blip>
          <a:stretch>
            <a:fillRect/>
          </a:stretch>
        </p:blipFill>
        <p:spPr>
          <a:xfrm rot="263406">
            <a:off x="10974280" y="5559168"/>
            <a:ext cx="309949" cy="499530"/>
          </a:xfrm>
          <a:prstGeom prst="rect">
            <a:avLst/>
          </a:prstGeom>
        </p:spPr>
      </p:pic>
      <p:pic>
        <p:nvPicPr>
          <p:cNvPr id="35" name="Picture 34">
            <a:extLst>
              <a:ext uri="{FF2B5EF4-FFF2-40B4-BE49-F238E27FC236}">
                <a16:creationId xmlns:a16="http://schemas.microsoft.com/office/drawing/2014/main" id="{2764CFFC-5930-2042-A84C-AA14E5CE11C3}"/>
              </a:ext>
            </a:extLst>
          </p:cNvPr>
          <p:cNvPicPr>
            <a:picLocks noChangeAspect="1"/>
          </p:cNvPicPr>
          <p:nvPr userDrawn="1"/>
        </p:nvPicPr>
        <p:blipFill>
          <a:blip r:embed="rId16">
            <a:duotone>
              <a:schemeClr val="bg2">
                <a:shade val="45000"/>
                <a:satMod val="135000"/>
              </a:schemeClr>
              <a:prstClr val="white"/>
            </a:duotone>
            <a:alphaModFix amt="50000"/>
          </a:blip>
          <a:stretch>
            <a:fillRect/>
          </a:stretch>
        </p:blipFill>
        <p:spPr>
          <a:xfrm rot="1079533" flipH="1">
            <a:off x="11372464" y="5844589"/>
            <a:ext cx="309949" cy="499530"/>
          </a:xfrm>
          <a:prstGeom prst="rect">
            <a:avLst/>
          </a:prstGeom>
        </p:spPr>
      </p:pic>
      <p:pic>
        <p:nvPicPr>
          <p:cNvPr id="36" name="Picture 35">
            <a:extLst>
              <a:ext uri="{FF2B5EF4-FFF2-40B4-BE49-F238E27FC236}">
                <a16:creationId xmlns:a16="http://schemas.microsoft.com/office/drawing/2014/main" id="{6E70359A-364A-8743-AEC0-D1DB43B60D3A}"/>
              </a:ext>
            </a:extLst>
          </p:cNvPr>
          <p:cNvPicPr>
            <a:picLocks noChangeAspect="1"/>
          </p:cNvPicPr>
          <p:nvPr userDrawn="1"/>
        </p:nvPicPr>
        <p:blipFill>
          <a:blip r:embed="rId16">
            <a:duotone>
              <a:schemeClr val="bg2">
                <a:shade val="45000"/>
                <a:satMod val="135000"/>
              </a:schemeClr>
              <a:prstClr val="white"/>
            </a:duotone>
            <a:alphaModFix amt="20000"/>
          </a:blip>
          <a:stretch>
            <a:fillRect/>
          </a:stretch>
        </p:blipFill>
        <p:spPr>
          <a:xfrm rot="263406">
            <a:off x="4798345" y="3799596"/>
            <a:ext cx="309949" cy="499530"/>
          </a:xfrm>
          <a:prstGeom prst="rect">
            <a:avLst/>
          </a:prstGeom>
        </p:spPr>
      </p:pic>
      <p:pic>
        <p:nvPicPr>
          <p:cNvPr id="37" name="Picture 36">
            <a:extLst>
              <a:ext uri="{FF2B5EF4-FFF2-40B4-BE49-F238E27FC236}">
                <a16:creationId xmlns:a16="http://schemas.microsoft.com/office/drawing/2014/main" id="{7F785210-891C-D94B-B68C-220015FC66D1}"/>
              </a:ext>
            </a:extLst>
          </p:cNvPr>
          <p:cNvPicPr>
            <a:picLocks noChangeAspect="1"/>
          </p:cNvPicPr>
          <p:nvPr userDrawn="1"/>
        </p:nvPicPr>
        <p:blipFill>
          <a:blip r:embed="rId16">
            <a:duotone>
              <a:schemeClr val="bg2">
                <a:shade val="45000"/>
                <a:satMod val="135000"/>
              </a:schemeClr>
              <a:prstClr val="white"/>
            </a:duotone>
            <a:alphaModFix amt="20000"/>
          </a:blip>
          <a:stretch>
            <a:fillRect/>
          </a:stretch>
        </p:blipFill>
        <p:spPr>
          <a:xfrm rot="1079533" flipH="1">
            <a:off x="5196529" y="4085017"/>
            <a:ext cx="309949" cy="499530"/>
          </a:xfrm>
          <a:prstGeom prst="rect">
            <a:avLst/>
          </a:prstGeom>
        </p:spPr>
      </p:pic>
      <p:cxnSp>
        <p:nvCxnSpPr>
          <p:cNvPr id="39" name="Straight Connector 38">
            <a:extLst>
              <a:ext uri="{FF2B5EF4-FFF2-40B4-BE49-F238E27FC236}">
                <a16:creationId xmlns:a16="http://schemas.microsoft.com/office/drawing/2014/main" id="{FE6BBC25-2CB9-F442-8AE3-77FE7FA1B197}"/>
              </a:ext>
            </a:extLst>
          </p:cNvPr>
          <p:cNvCxnSpPr/>
          <p:nvPr userDrawn="1"/>
        </p:nvCxnSpPr>
        <p:spPr>
          <a:xfrm>
            <a:off x="0" y="6593419"/>
            <a:ext cx="12192000" cy="0"/>
          </a:xfrm>
          <a:prstGeom prst="line">
            <a:avLst/>
          </a:prstGeom>
          <a:ln w="9525">
            <a:solidFill>
              <a:srgbClr val="FE7055"/>
            </a:solidFill>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C3697E06-88A4-884E-88AE-1CB978BB313C}"/>
              </a:ext>
            </a:extLst>
          </p:cNvPr>
          <p:cNvPicPr>
            <a:picLocks noChangeAspect="1"/>
          </p:cNvPicPr>
          <p:nvPr userDrawn="1"/>
        </p:nvPicPr>
        <p:blipFill>
          <a:blip r:embed="rId16">
            <a:duotone>
              <a:schemeClr val="bg2">
                <a:shade val="45000"/>
                <a:satMod val="135000"/>
              </a:schemeClr>
              <a:prstClr val="white"/>
            </a:duotone>
            <a:alphaModFix amt="50000"/>
          </a:blip>
          <a:stretch>
            <a:fillRect/>
          </a:stretch>
        </p:blipFill>
        <p:spPr>
          <a:xfrm rot="263406">
            <a:off x="1464438" y="3932007"/>
            <a:ext cx="309949" cy="499530"/>
          </a:xfrm>
          <a:prstGeom prst="rect">
            <a:avLst/>
          </a:prstGeom>
        </p:spPr>
      </p:pic>
      <p:pic>
        <p:nvPicPr>
          <p:cNvPr id="46" name="Picture 45">
            <a:extLst>
              <a:ext uri="{FF2B5EF4-FFF2-40B4-BE49-F238E27FC236}">
                <a16:creationId xmlns:a16="http://schemas.microsoft.com/office/drawing/2014/main" id="{7ED8CD48-3435-2640-8F49-ADA674070B02}"/>
              </a:ext>
            </a:extLst>
          </p:cNvPr>
          <p:cNvPicPr>
            <a:picLocks noChangeAspect="1"/>
          </p:cNvPicPr>
          <p:nvPr userDrawn="1"/>
        </p:nvPicPr>
        <p:blipFill>
          <a:blip r:embed="rId16">
            <a:duotone>
              <a:schemeClr val="bg2">
                <a:shade val="45000"/>
                <a:satMod val="135000"/>
              </a:schemeClr>
              <a:prstClr val="white"/>
            </a:duotone>
            <a:alphaModFix amt="50000"/>
          </a:blip>
          <a:stretch>
            <a:fillRect/>
          </a:stretch>
        </p:blipFill>
        <p:spPr>
          <a:xfrm rot="1079533" flipH="1">
            <a:off x="1862622" y="4217428"/>
            <a:ext cx="309949" cy="499530"/>
          </a:xfrm>
          <a:prstGeom prst="rect">
            <a:avLst/>
          </a:prstGeom>
        </p:spPr>
      </p:pic>
      <p:pic>
        <p:nvPicPr>
          <p:cNvPr id="47" name="Picture 46">
            <a:extLst>
              <a:ext uri="{FF2B5EF4-FFF2-40B4-BE49-F238E27FC236}">
                <a16:creationId xmlns:a16="http://schemas.microsoft.com/office/drawing/2014/main" id="{49D75DE4-00D3-E446-A4FA-570BCA9E367D}"/>
              </a:ext>
            </a:extLst>
          </p:cNvPr>
          <p:cNvPicPr>
            <a:picLocks noChangeAspect="1"/>
          </p:cNvPicPr>
          <p:nvPr userDrawn="1"/>
        </p:nvPicPr>
        <p:blipFill>
          <a:blip r:embed="rId16">
            <a:duotone>
              <a:schemeClr val="bg2">
                <a:shade val="45000"/>
                <a:satMod val="135000"/>
              </a:schemeClr>
              <a:prstClr val="white"/>
            </a:duotone>
            <a:alphaModFix amt="50000"/>
          </a:blip>
          <a:stretch>
            <a:fillRect/>
          </a:stretch>
        </p:blipFill>
        <p:spPr>
          <a:xfrm rot="263406">
            <a:off x="9782360" y="1974668"/>
            <a:ext cx="309949" cy="499530"/>
          </a:xfrm>
          <a:prstGeom prst="rect">
            <a:avLst/>
          </a:prstGeom>
        </p:spPr>
      </p:pic>
      <p:pic>
        <p:nvPicPr>
          <p:cNvPr id="48" name="Picture 47">
            <a:extLst>
              <a:ext uri="{FF2B5EF4-FFF2-40B4-BE49-F238E27FC236}">
                <a16:creationId xmlns:a16="http://schemas.microsoft.com/office/drawing/2014/main" id="{17716300-26B5-9044-929D-375EEA3B5D31}"/>
              </a:ext>
            </a:extLst>
          </p:cNvPr>
          <p:cNvPicPr>
            <a:picLocks noChangeAspect="1"/>
          </p:cNvPicPr>
          <p:nvPr userDrawn="1"/>
        </p:nvPicPr>
        <p:blipFill>
          <a:blip r:embed="rId16">
            <a:duotone>
              <a:schemeClr val="bg2">
                <a:shade val="45000"/>
                <a:satMod val="135000"/>
              </a:schemeClr>
              <a:prstClr val="white"/>
            </a:duotone>
            <a:alphaModFix amt="50000"/>
          </a:blip>
          <a:stretch>
            <a:fillRect/>
          </a:stretch>
        </p:blipFill>
        <p:spPr>
          <a:xfrm rot="1079533" flipH="1">
            <a:off x="10180544" y="2260089"/>
            <a:ext cx="309949" cy="499530"/>
          </a:xfrm>
          <a:prstGeom prst="rect">
            <a:avLst/>
          </a:prstGeom>
        </p:spPr>
      </p:pic>
      <p:pic>
        <p:nvPicPr>
          <p:cNvPr id="19" name="Picture 18">
            <a:extLst>
              <a:ext uri="{FF2B5EF4-FFF2-40B4-BE49-F238E27FC236}">
                <a16:creationId xmlns:a16="http://schemas.microsoft.com/office/drawing/2014/main" id="{F5247C6E-492D-704A-BAC6-453CCEDB9FC8}"/>
              </a:ext>
            </a:extLst>
          </p:cNvPr>
          <p:cNvPicPr>
            <a:picLocks noChangeAspect="1"/>
          </p:cNvPicPr>
          <p:nvPr userDrawn="1"/>
        </p:nvPicPr>
        <p:blipFill>
          <a:blip r:embed="rId17"/>
          <a:stretch>
            <a:fillRect/>
          </a:stretch>
        </p:blipFill>
        <p:spPr>
          <a:xfrm>
            <a:off x="9862131" y="291363"/>
            <a:ext cx="1807268" cy="812376"/>
          </a:xfrm>
          <a:prstGeom prst="rect">
            <a:avLst/>
          </a:prstGeom>
        </p:spPr>
      </p:pic>
      <p:pic>
        <p:nvPicPr>
          <p:cNvPr id="20" name="Picture 19">
            <a:extLst>
              <a:ext uri="{FF2B5EF4-FFF2-40B4-BE49-F238E27FC236}">
                <a16:creationId xmlns:a16="http://schemas.microsoft.com/office/drawing/2014/main" id="{762C6476-1434-4D46-AB0A-E09BFE919C37}"/>
              </a:ext>
            </a:extLst>
          </p:cNvPr>
          <p:cNvPicPr>
            <a:picLocks noChangeAspect="1"/>
          </p:cNvPicPr>
          <p:nvPr userDrawn="1"/>
        </p:nvPicPr>
        <p:blipFill rotWithShape="1">
          <a:blip r:embed="rId18">
            <a:clrChange>
              <a:clrFrom>
                <a:srgbClr val="FFFFFF"/>
              </a:clrFrom>
              <a:clrTo>
                <a:srgbClr val="FFFFFF">
                  <a:alpha val="0"/>
                </a:srgbClr>
              </a:clrTo>
            </a:clrChange>
          </a:blip>
          <a:srcRect l="1" r="19120"/>
          <a:stretch/>
        </p:blipFill>
        <p:spPr>
          <a:xfrm>
            <a:off x="11709230" y="1413686"/>
            <a:ext cx="482770" cy="2235200"/>
          </a:xfrm>
          <a:prstGeom prst="rect">
            <a:avLst/>
          </a:prstGeom>
        </p:spPr>
      </p:pic>
    </p:spTree>
    <p:extLst>
      <p:ext uri="{BB962C8B-B14F-4D97-AF65-F5344CB8AC3E}">
        <p14:creationId xmlns:p14="http://schemas.microsoft.com/office/powerpoint/2010/main" val="1712775560"/>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2" r:id="rId12"/>
    <p:sldLayoutId id="2147483695" r:id="rId13"/>
  </p:sldLayoutIdLst>
  <p:hf hdr="0"/>
  <p:txStyles>
    <p:titleStyle>
      <a:lvl1pPr algn="l" defTabSz="914400" rtl="0" eaLnBrk="1" latinLnBrk="0" hangingPunct="1">
        <a:lnSpc>
          <a:spcPct val="90000"/>
        </a:lnSpc>
        <a:spcBef>
          <a:spcPct val="0"/>
        </a:spcBef>
        <a:buNone/>
        <a:defRPr sz="3400" b="1" kern="1200">
          <a:solidFill>
            <a:srgbClr val="4249AA"/>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kidney-international.org/article/S0085-2538(20)30905-4/fulltext"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mailto:research@theisn.org"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hyperlink" Target="https://www.facebook.com/ISNkidneycare/" TargetMode="External"/><Relationship Id="rId13" Type="http://schemas.openxmlformats.org/officeDocument/2006/relationships/image" Target="../media/image24.png"/><Relationship Id="rId3" Type="http://schemas.openxmlformats.org/officeDocument/2006/relationships/hyperlink" Target="http://www.theisn.org/" TargetMode="External"/><Relationship Id="rId7" Type="http://schemas.openxmlformats.org/officeDocument/2006/relationships/image" Target="../media/image21.png"/><Relationship Id="rId12" Type="http://schemas.openxmlformats.org/officeDocument/2006/relationships/hyperlink" Target="https://www.youtube.com/channel/UC5uy7AD8L1TYfHb38WUX5Hg" TargetMode="External"/><Relationship Id="rId2" Type="http://schemas.openxmlformats.org/officeDocument/2006/relationships/notesSlide" Target="../notesSlides/notesSlide14.xml"/><Relationship Id="rId16" Type="http://schemas.openxmlformats.org/officeDocument/2006/relationships/image" Target="../media/image26.emf"/><Relationship Id="rId1" Type="http://schemas.openxmlformats.org/officeDocument/2006/relationships/slideLayout" Target="../slideLayouts/slideLayout12.xml"/><Relationship Id="rId6" Type="http://schemas.openxmlformats.org/officeDocument/2006/relationships/hyperlink" Target="mailto:info@theisn.org" TargetMode="External"/><Relationship Id="rId11" Type="http://schemas.openxmlformats.org/officeDocument/2006/relationships/image" Target="../media/image23.png"/><Relationship Id="rId5" Type="http://schemas.openxmlformats.org/officeDocument/2006/relationships/image" Target="../media/image20.png"/><Relationship Id="rId15" Type="http://schemas.openxmlformats.org/officeDocument/2006/relationships/image" Target="../media/image25.png"/><Relationship Id="rId10" Type="http://schemas.openxmlformats.org/officeDocument/2006/relationships/hyperlink" Target="https://www.linkedin.com/company/isnkidneycare/" TargetMode="External"/><Relationship Id="rId4" Type="http://schemas.openxmlformats.org/officeDocument/2006/relationships/image" Target="../media/image19.png"/><Relationship Id="rId9" Type="http://schemas.openxmlformats.org/officeDocument/2006/relationships/image" Target="../media/image22.png"/><Relationship Id="rId14" Type="http://schemas.openxmlformats.org/officeDocument/2006/relationships/hyperlink" Target="https://twitter.com/ISNkidneycar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6.emf"/><Relationship Id="rId18" Type="http://schemas.openxmlformats.org/officeDocument/2006/relationships/customXml" Target="../ink/ink7.xml"/><Relationship Id="rId26" Type="http://schemas.openxmlformats.org/officeDocument/2006/relationships/customXml" Target="../ink/ink11.xml"/><Relationship Id="rId3" Type="http://schemas.openxmlformats.org/officeDocument/2006/relationships/image" Target="../media/image8.png"/><Relationship Id="rId21" Type="http://schemas.openxmlformats.org/officeDocument/2006/relationships/image" Target="../media/image20.emf"/><Relationship Id="rId7" Type="http://schemas.openxmlformats.org/officeDocument/2006/relationships/image" Target="../media/image13.emf"/><Relationship Id="rId12" Type="http://schemas.openxmlformats.org/officeDocument/2006/relationships/customXml" Target="../ink/ink4.xml"/><Relationship Id="rId17" Type="http://schemas.openxmlformats.org/officeDocument/2006/relationships/image" Target="../media/image18.emf"/><Relationship Id="rId25" Type="http://schemas.openxmlformats.org/officeDocument/2006/relationships/image" Target="../media/image22.emf"/><Relationship Id="rId2" Type="http://schemas.openxmlformats.org/officeDocument/2006/relationships/notesSlide" Target="../notesSlides/notesSlide2.xml"/><Relationship Id="rId16" Type="http://schemas.openxmlformats.org/officeDocument/2006/relationships/customXml" Target="../ink/ink6.xml"/><Relationship Id="rId20" Type="http://schemas.openxmlformats.org/officeDocument/2006/relationships/customXml" Target="../ink/ink8.xml"/><Relationship Id="rId1" Type="http://schemas.openxmlformats.org/officeDocument/2006/relationships/slideLayout" Target="../slideLayouts/slideLayout3.xml"/><Relationship Id="rId6" Type="http://schemas.openxmlformats.org/officeDocument/2006/relationships/customXml" Target="../ink/ink1.xml"/><Relationship Id="rId11" Type="http://schemas.openxmlformats.org/officeDocument/2006/relationships/image" Target="../media/image15.emf"/><Relationship Id="rId24" Type="http://schemas.openxmlformats.org/officeDocument/2006/relationships/customXml" Target="../ink/ink10.xml"/><Relationship Id="rId5" Type="http://schemas.openxmlformats.org/officeDocument/2006/relationships/image" Target="../media/image10.png"/><Relationship Id="rId15" Type="http://schemas.openxmlformats.org/officeDocument/2006/relationships/image" Target="../media/image17.emf"/><Relationship Id="rId23" Type="http://schemas.openxmlformats.org/officeDocument/2006/relationships/image" Target="../media/image21.emf"/><Relationship Id="rId10" Type="http://schemas.openxmlformats.org/officeDocument/2006/relationships/customXml" Target="../ink/ink3.xml"/><Relationship Id="rId19" Type="http://schemas.openxmlformats.org/officeDocument/2006/relationships/image" Target="../media/image19.emf"/><Relationship Id="rId4" Type="http://schemas.openxmlformats.org/officeDocument/2006/relationships/image" Target="../media/image9.png"/><Relationship Id="rId9" Type="http://schemas.openxmlformats.org/officeDocument/2006/relationships/image" Target="../media/image14.emf"/><Relationship Id="rId14" Type="http://schemas.openxmlformats.org/officeDocument/2006/relationships/customXml" Target="../ink/ink5.xml"/><Relationship Id="rId22" Type="http://schemas.openxmlformats.org/officeDocument/2006/relationships/customXml" Target="../ink/ink9.xml"/><Relationship Id="rId27" Type="http://schemas.openxmlformats.org/officeDocument/2006/relationships/image" Target="../media/image2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D814A6-5716-3949-9EFA-F3B50C5845E3}"/>
              </a:ext>
            </a:extLst>
          </p:cNvPr>
          <p:cNvSpPr txBox="1"/>
          <p:nvPr/>
        </p:nvSpPr>
        <p:spPr>
          <a:xfrm>
            <a:off x="3095141" y="5137894"/>
            <a:ext cx="7123471" cy="1138773"/>
          </a:xfrm>
          <a:prstGeom prst="rect">
            <a:avLst/>
          </a:prstGeom>
          <a:noFill/>
        </p:spPr>
        <p:txBody>
          <a:bodyPr wrap="square" rtlCol="0">
            <a:spAutoFit/>
          </a:bodyPr>
          <a:lstStyle/>
          <a:p>
            <a:r>
              <a:rPr lang="en-US" sz="3300" dirty="0">
                <a:solidFill>
                  <a:srgbClr val="5AC6B8"/>
                </a:solidFill>
              </a:rPr>
              <a:t>Advancing Kidney Health Worldwide. Together</a:t>
            </a:r>
            <a:r>
              <a:rPr lang="en-US" sz="3400" dirty="0">
                <a:solidFill>
                  <a:srgbClr val="5AC6B8"/>
                </a:solidFill>
              </a:rPr>
              <a:t>. </a:t>
            </a:r>
          </a:p>
        </p:txBody>
      </p:sp>
    </p:spTree>
    <p:extLst>
      <p:ext uri="{BB962C8B-B14F-4D97-AF65-F5344CB8AC3E}">
        <p14:creationId xmlns:p14="http://schemas.microsoft.com/office/powerpoint/2010/main" val="1051929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DD04E-C09E-473E-B4EC-AEB1B09DF14D}"/>
              </a:ext>
            </a:extLst>
          </p:cNvPr>
          <p:cNvSpPr>
            <a:spLocks noGrp="1"/>
          </p:cNvSpPr>
          <p:nvPr>
            <p:ph type="title"/>
          </p:nvPr>
        </p:nvSpPr>
        <p:spPr/>
        <p:txBody>
          <a:bodyPr/>
          <a:lstStyle/>
          <a:p>
            <a:r>
              <a:rPr lang="en-US" dirty="0"/>
              <a:t>Adjudication: discussed</a:t>
            </a:r>
          </a:p>
        </p:txBody>
      </p:sp>
      <p:sp>
        <p:nvSpPr>
          <p:cNvPr id="3" name="Content Placeholder 2">
            <a:extLst>
              <a:ext uri="{FF2B5EF4-FFF2-40B4-BE49-F238E27FC236}">
                <a16:creationId xmlns:a16="http://schemas.microsoft.com/office/drawing/2014/main" id="{570081F8-68F1-47AC-BF22-11460F3C14C0}"/>
              </a:ext>
            </a:extLst>
          </p:cNvPr>
          <p:cNvSpPr>
            <a:spLocks noGrp="1"/>
          </p:cNvSpPr>
          <p:nvPr>
            <p:ph idx="1"/>
          </p:nvPr>
        </p:nvSpPr>
        <p:spPr>
          <a:xfrm>
            <a:off x="512064" y="1426464"/>
            <a:ext cx="10801888" cy="4358614"/>
          </a:xfrm>
        </p:spPr>
        <p:txBody>
          <a:bodyPr>
            <a:normAutofit lnSpcReduction="10000"/>
          </a:bodyPr>
          <a:lstStyle/>
          <a:p>
            <a:pPr marL="0" indent="0">
              <a:buNone/>
            </a:pPr>
            <a:r>
              <a:rPr lang="en-GB" sz="2400" dirty="0">
                <a:solidFill>
                  <a:schemeClr val="accent3">
                    <a:lumMod val="75000"/>
                  </a:schemeClr>
                </a:solidFill>
              </a:rPr>
              <a:t>  </a:t>
            </a:r>
            <a:r>
              <a:rPr lang="en-GB" sz="2400" dirty="0"/>
              <a:t>Whether it is important to adjudicate trial outcomes is </a:t>
            </a:r>
            <a:r>
              <a:rPr lang="en-GB" sz="2400" b="1" u="sng" dirty="0"/>
              <a:t>controversial</a:t>
            </a:r>
          </a:p>
          <a:p>
            <a:pPr lvl="2"/>
            <a:r>
              <a:rPr lang="en-GB" sz="2400" dirty="0"/>
              <a:t>Interpretation of small trials with borderline power can be affected by false events (“noise”)</a:t>
            </a:r>
          </a:p>
          <a:p>
            <a:pPr lvl="2"/>
            <a:r>
              <a:rPr lang="en-GB" sz="2400" dirty="0"/>
              <a:t>Large definitive randomized trials may be less affected by such issues depending on event rate</a:t>
            </a:r>
          </a:p>
          <a:p>
            <a:pPr lvl="2"/>
            <a:r>
              <a:rPr lang="en-GB" sz="2400" dirty="0"/>
              <a:t>Under-appreciation of unintentional impacts of adjudication:</a:t>
            </a:r>
          </a:p>
          <a:p>
            <a:pPr lvl="3"/>
            <a:r>
              <a:rPr lang="en-GB" sz="2400" dirty="0"/>
              <a:t>$$</a:t>
            </a:r>
          </a:p>
          <a:p>
            <a:pPr lvl="3"/>
            <a:r>
              <a:rPr lang="en-GB" sz="2400" dirty="0"/>
              <a:t>Time</a:t>
            </a:r>
          </a:p>
          <a:p>
            <a:pPr lvl="3"/>
            <a:r>
              <a:rPr lang="en-GB" sz="2400" dirty="0"/>
              <a:t>Human costs</a:t>
            </a:r>
          </a:p>
          <a:p>
            <a:pPr lvl="3"/>
            <a:r>
              <a:rPr lang="en-GB" sz="2400" dirty="0"/>
              <a:t>Errors</a:t>
            </a:r>
          </a:p>
          <a:p>
            <a:pPr lvl="2"/>
            <a:endParaRPr lang="en-GB" sz="2400" dirty="0">
              <a:solidFill>
                <a:srgbClr val="00B050"/>
              </a:solidFill>
            </a:endParaRPr>
          </a:p>
          <a:p>
            <a:pPr marL="0" indent="0">
              <a:buNone/>
            </a:pPr>
            <a:r>
              <a:rPr lang="en-GB" sz="2400" dirty="0">
                <a:solidFill>
                  <a:srgbClr val="00B050"/>
                </a:solidFill>
              </a:rPr>
              <a:t>  </a:t>
            </a:r>
            <a:endParaRPr lang="en-US" sz="2400" dirty="0"/>
          </a:p>
        </p:txBody>
      </p:sp>
    </p:spTree>
    <p:extLst>
      <p:ext uri="{BB962C8B-B14F-4D97-AF65-F5344CB8AC3E}">
        <p14:creationId xmlns:p14="http://schemas.microsoft.com/office/powerpoint/2010/main" val="3479061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C89C83-A018-974E-9E2D-D09EC3E98F39}"/>
              </a:ext>
            </a:extLst>
          </p:cNvPr>
          <p:cNvSpPr>
            <a:spLocks noGrp="1"/>
          </p:cNvSpPr>
          <p:nvPr>
            <p:ph type="title"/>
          </p:nvPr>
        </p:nvSpPr>
        <p:spPr>
          <a:xfrm>
            <a:off x="664026" y="357725"/>
            <a:ext cx="8578586" cy="779468"/>
          </a:xfrm>
        </p:spPr>
        <p:txBody>
          <a:bodyPr>
            <a:normAutofit/>
          </a:bodyPr>
          <a:lstStyle/>
          <a:p>
            <a:r>
              <a:rPr lang="en-US" dirty="0"/>
              <a:t>Simple, accessible, understandable</a:t>
            </a:r>
          </a:p>
        </p:txBody>
      </p:sp>
      <p:sp>
        <p:nvSpPr>
          <p:cNvPr id="4" name="Date Placeholder 3">
            <a:extLst>
              <a:ext uri="{FF2B5EF4-FFF2-40B4-BE49-F238E27FC236}">
                <a16:creationId xmlns:a16="http://schemas.microsoft.com/office/drawing/2014/main" id="{7D9F8DCA-C881-1643-AB63-01E1E1D04304}"/>
              </a:ext>
            </a:extLst>
          </p:cNvPr>
          <p:cNvSpPr>
            <a:spLocks noGrp="1"/>
          </p:cNvSpPr>
          <p:nvPr>
            <p:ph type="dt" sz="half" idx="10"/>
          </p:nvPr>
        </p:nvSpPr>
        <p:spPr/>
        <p:txBody>
          <a:bodyPr/>
          <a:lstStyle/>
          <a:p>
            <a:fld id="{76CE8D19-090D-FC4F-8648-081D8CB2DE62}" type="datetime6">
              <a:rPr lang="en-US" smtClean="0"/>
              <a:t>May 21</a:t>
            </a:fld>
            <a:endParaRPr lang="en-US"/>
          </a:p>
        </p:txBody>
      </p:sp>
      <p:sp>
        <p:nvSpPr>
          <p:cNvPr id="5" name="Footer Placeholder 4">
            <a:extLst>
              <a:ext uri="{FF2B5EF4-FFF2-40B4-BE49-F238E27FC236}">
                <a16:creationId xmlns:a16="http://schemas.microsoft.com/office/drawing/2014/main" id="{74624B9E-7F8E-1340-88FE-C035106236DE}"/>
              </a:ext>
            </a:extLst>
          </p:cNvPr>
          <p:cNvSpPr>
            <a:spLocks noGrp="1"/>
          </p:cNvSpPr>
          <p:nvPr>
            <p:ph type="ftr" sz="quarter" idx="11"/>
          </p:nvPr>
        </p:nvSpPr>
        <p:spPr/>
        <p:txBody>
          <a:bodyPr/>
          <a:lstStyle/>
          <a:p>
            <a:r>
              <a:rPr lang="en-US"/>
              <a:t>International Society of Nephrology </a:t>
            </a:r>
          </a:p>
        </p:txBody>
      </p:sp>
      <p:sp>
        <p:nvSpPr>
          <p:cNvPr id="6" name="Slide Number Placeholder 5">
            <a:extLst>
              <a:ext uri="{FF2B5EF4-FFF2-40B4-BE49-F238E27FC236}">
                <a16:creationId xmlns:a16="http://schemas.microsoft.com/office/drawing/2014/main" id="{247E185C-C6F5-1841-80B0-40C8DF9D1E1E}"/>
              </a:ext>
            </a:extLst>
          </p:cNvPr>
          <p:cNvSpPr>
            <a:spLocks noGrp="1"/>
          </p:cNvSpPr>
          <p:nvPr>
            <p:ph type="sldNum" sz="quarter" idx="12"/>
          </p:nvPr>
        </p:nvSpPr>
        <p:spPr/>
        <p:txBody>
          <a:bodyPr/>
          <a:lstStyle/>
          <a:p>
            <a:fld id="{4A9CEFBC-9863-BD47-BA2B-008170C231CB}" type="slidenum">
              <a:rPr lang="en-US" smtClean="0"/>
              <a:pPr/>
              <a:t>11</a:t>
            </a:fld>
            <a:endParaRPr lang="en-US"/>
          </a:p>
        </p:txBody>
      </p:sp>
      <p:sp>
        <p:nvSpPr>
          <p:cNvPr id="8" name="Content Placeholder 7">
            <a:extLst>
              <a:ext uri="{FF2B5EF4-FFF2-40B4-BE49-F238E27FC236}">
                <a16:creationId xmlns:a16="http://schemas.microsoft.com/office/drawing/2014/main" id="{12727D35-05FC-4B4D-8C19-E3F9A4283BF0}"/>
              </a:ext>
            </a:extLst>
          </p:cNvPr>
          <p:cNvSpPr>
            <a:spLocks noGrp="1"/>
          </p:cNvSpPr>
          <p:nvPr>
            <p:ph idx="1"/>
          </p:nvPr>
        </p:nvSpPr>
        <p:spPr>
          <a:xfrm>
            <a:off x="838200" y="1507252"/>
            <a:ext cx="10515600" cy="4905740"/>
          </a:xfrm>
        </p:spPr>
        <p:txBody>
          <a:bodyPr/>
          <a:lstStyle/>
          <a:p>
            <a:pPr marL="0" indent="0">
              <a:buNone/>
            </a:pPr>
            <a:r>
              <a:rPr lang="en-US" sz="1800" b="1" dirty="0"/>
              <a:t>Table 2. Summary International Consensus Definitions of Clinical Trial Outcomes for Kidney Failure</a:t>
            </a:r>
            <a:endParaRPr lang="en-CA" sz="1800" dirty="0"/>
          </a:p>
          <a:p>
            <a:endParaRPr lang="en-US" dirty="0"/>
          </a:p>
        </p:txBody>
      </p:sp>
      <p:graphicFrame>
        <p:nvGraphicFramePr>
          <p:cNvPr id="9" name="Table 8">
            <a:extLst>
              <a:ext uri="{FF2B5EF4-FFF2-40B4-BE49-F238E27FC236}">
                <a16:creationId xmlns:a16="http://schemas.microsoft.com/office/drawing/2014/main" id="{CB5A5E80-3749-7C46-8888-AB7A9C7703F0}"/>
              </a:ext>
            </a:extLst>
          </p:cNvPr>
          <p:cNvGraphicFramePr>
            <a:graphicFrameLocks noGrp="1"/>
          </p:cNvGraphicFramePr>
          <p:nvPr>
            <p:extLst>
              <p:ext uri="{D42A27DB-BD31-4B8C-83A1-F6EECF244321}">
                <p14:modId xmlns:p14="http://schemas.microsoft.com/office/powerpoint/2010/main" val="1077397472"/>
              </p:ext>
            </p:extLst>
          </p:nvPr>
        </p:nvGraphicFramePr>
        <p:xfrm>
          <a:off x="304800" y="1962544"/>
          <a:ext cx="8786914" cy="2705244"/>
        </p:xfrm>
        <a:graphic>
          <a:graphicData uri="http://schemas.openxmlformats.org/drawingml/2006/table">
            <a:tbl>
              <a:tblPr firstRow="1" firstCol="1" bandRow="1">
                <a:tableStyleId>{5C22544A-7EE6-4342-B048-85BDC9FD1C3A}</a:tableStyleId>
              </a:tblPr>
              <a:tblGrid>
                <a:gridCol w="2359399">
                  <a:extLst>
                    <a:ext uri="{9D8B030D-6E8A-4147-A177-3AD203B41FA5}">
                      <a16:colId xmlns:a16="http://schemas.microsoft.com/office/drawing/2014/main" val="2397117634"/>
                    </a:ext>
                  </a:extLst>
                </a:gridCol>
                <a:gridCol w="6427515">
                  <a:extLst>
                    <a:ext uri="{9D8B030D-6E8A-4147-A177-3AD203B41FA5}">
                      <a16:colId xmlns:a16="http://schemas.microsoft.com/office/drawing/2014/main" val="3675019737"/>
                    </a:ext>
                  </a:extLst>
                </a:gridCol>
              </a:tblGrid>
              <a:tr h="375451">
                <a:tc>
                  <a:txBody>
                    <a:bodyPr/>
                    <a:lstStyle/>
                    <a:p>
                      <a:pPr algn="ctr">
                        <a:lnSpc>
                          <a:spcPct val="150000"/>
                        </a:lnSpc>
                        <a:spcAft>
                          <a:spcPts val="0"/>
                        </a:spcAft>
                      </a:pPr>
                      <a:r>
                        <a:rPr lang="en-US" sz="1600" dirty="0">
                          <a:effectLst/>
                        </a:rPr>
                        <a:t>Components</a:t>
                      </a:r>
                      <a:endParaRPr lang="en-CA" sz="1600" dirty="0">
                        <a:effectLst/>
                        <a:latin typeface="Calibri" panose="020F0502020204030204" pitchFamily="34" charset="0"/>
                        <a:ea typeface="MS Mincho" panose="02020609040205080304" pitchFamily="49" charset="-128"/>
                        <a:cs typeface="Mangal" panose="02040503050203030202" pitchFamily="18" charset="0"/>
                      </a:endParaRPr>
                    </a:p>
                  </a:txBody>
                  <a:tcPr marL="62653" marR="62653" marT="0" marB="0"/>
                </a:tc>
                <a:tc>
                  <a:txBody>
                    <a:bodyPr/>
                    <a:lstStyle/>
                    <a:p>
                      <a:pPr algn="ctr">
                        <a:lnSpc>
                          <a:spcPct val="150000"/>
                        </a:lnSpc>
                        <a:spcAft>
                          <a:spcPts val="0"/>
                        </a:spcAft>
                      </a:pPr>
                      <a:r>
                        <a:rPr lang="en-US" sz="1600" dirty="0">
                          <a:effectLst/>
                        </a:rPr>
                        <a:t>Definition</a:t>
                      </a:r>
                      <a:endParaRPr lang="en-CA" sz="1600" dirty="0">
                        <a:effectLst/>
                        <a:latin typeface="Calibri" panose="020F0502020204030204" pitchFamily="34" charset="0"/>
                        <a:ea typeface="MS Mincho" panose="02020609040205080304" pitchFamily="49" charset="-128"/>
                        <a:cs typeface="Mangal" panose="02040503050203030202" pitchFamily="18" charset="0"/>
                      </a:endParaRPr>
                    </a:p>
                  </a:txBody>
                  <a:tcPr marL="62653" marR="62653" marT="0" marB="0"/>
                </a:tc>
                <a:extLst>
                  <a:ext uri="{0D108BD9-81ED-4DB2-BD59-A6C34878D82A}">
                    <a16:rowId xmlns:a16="http://schemas.microsoft.com/office/drawing/2014/main" val="3571206606"/>
                  </a:ext>
                </a:extLst>
              </a:tr>
              <a:tr h="264775">
                <a:tc>
                  <a:txBody>
                    <a:bodyPr/>
                    <a:lstStyle/>
                    <a:p>
                      <a:pPr>
                        <a:lnSpc>
                          <a:spcPct val="100000"/>
                        </a:lnSpc>
                        <a:spcAft>
                          <a:spcPts val="0"/>
                        </a:spcAft>
                      </a:pPr>
                      <a:r>
                        <a:rPr lang="en-US" sz="1600">
                          <a:effectLst/>
                        </a:rPr>
                        <a:t>Kidney Transplantation</a:t>
                      </a:r>
                      <a:endParaRPr lang="en-CA" sz="1600">
                        <a:effectLst/>
                        <a:latin typeface="Calibri" panose="020F0502020204030204" pitchFamily="34" charset="0"/>
                        <a:ea typeface="MS Mincho" panose="02020609040205080304" pitchFamily="49" charset="-128"/>
                        <a:cs typeface="Mangal" panose="02040503050203030202" pitchFamily="18" charset="0"/>
                      </a:endParaRPr>
                    </a:p>
                  </a:txBody>
                  <a:tcPr marL="62653" marR="62653" marT="0" marB="0" anchor="ctr"/>
                </a:tc>
                <a:tc>
                  <a:txBody>
                    <a:bodyPr/>
                    <a:lstStyle/>
                    <a:p>
                      <a:pPr marL="342900" lvl="0" indent="-342900">
                        <a:lnSpc>
                          <a:spcPct val="100000"/>
                        </a:lnSpc>
                        <a:spcAft>
                          <a:spcPts val="0"/>
                        </a:spcAft>
                        <a:buFont typeface="Arial" panose="020B0604020202020204" pitchFamily="34" charset="0"/>
                        <a:buChar char="-"/>
                      </a:pPr>
                      <a:r>
                        <a:rPr lang="en-US" sz="1600" dirty="0">
                          <a:effectLst/>
                        </a:rPr>
                        <a:t>Receipt of a kidney transplant</a:t>
                      </a:r>
                      <a:endParaRPr lang="en-CA" sz="1600" dirty="0">
                        <a:effectLst/>
                        <a:latin typeface="Calibri" panose="020F0502020204030204" pitchFamily="34" charset="0"/>
                        <a:ea typeface="Calibri" panose="020F0502020204030204" pitchFamily="34" charset="0"/>
                        <a:cs typeface="Mangal" panose="02040503050203030202" pitchFamily="18" charset="0"/>
                      </a:endParaRPr>
                    </a:p>
                  </a:txBody>
                  <a:tcPr marL="62653" marR="62653" marT="0" marB="0"/>
                </a:tc>
                <a:extLst>
                  <a:ext uri="{0D108BD9-81ED-4DB2-BD59-A6C34878D82A}">
                    <a16:rowId xmlns:a16="http://schemas.microsoft.com/office/drawing/2014/main" val="3657302856"/>
                  </a:ext>
                </a:extLst>
              </a:tr>
              <a:tr h="264775">
                <a:tc>
                  <a:txBody>
                    <a:bodyPr/>
                    <a:lstStyle/>
                    <a:p>
                      <a:pPr>
                        <a:lnSpc>
                          <a:spcPct val="100000"/>
                        </a:lnSpc>
                        <a:spcAft>
                          <a:spcPts val="0"/>
                        </a:spcAft>
                      </a:pPr>
                      <a:r>
                        <a:rPr lang="en-US" sz="1600" dirty="0">
                          <a:effectLst/>
                        </a:rPr>
                        <a:t>Maintenance Dialysis</a:t>
                      </a:r>
                      <a:endParaRPr lang="en-CA" sz="1600" dirty="0">
                        <a:effectLst/>
                        <a:latin typeface="Calibri" panose="020F0502020204030204" pitchFamily="34" charset="0"/>
                        <a:ea typeface="MS Mincho" panose="02020609040205080304" pitchFamily="49" charset="-128"/>
                        <a:cs typeface="Mangal" panose="02040503050203030202" pitchFamily="18" charset="0"/>
                      </a:endParaRPr>
                    </a:p>
                  </a:txBody>
                  <a:tcPr marL="62653" marR="62653" marT="0" marB="0" anchor="ctr"/>
                </a:tc>
                <a:tc>
                  <a:txBody>
                    <a:bodyPr/>
                    <a:lstStyle/>
                    <a:p>
                      <a:pPr marL="342900" lvl="0" indent="-342900">
                        <a:lnSpc>
                          <a:spcPct val="100000"/>
                        </a:lnSpc>
                        <a:spcAft>
                          <a:spcPts val="0"/>
                        </a:spcAft>
                        <a:buFont typeface="Arial" panose="020B0604020202020204" pitchFamily="34" charset="0"/>
                        <a:buChar char="-"/>
                      </a:pPr>
                      <a:r>
                        <a:rPr lang="en-US" sz="1600" dirty="0">
                          <a:effectLst/>
                        </a:rPr>
                        <a:t>Dialysis performed for at least 4 weeks</a:t>
                      </a:r>
                      <a:endParaRPr lang="en-CA" sz="16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62653" marR="62653" marT="0" marB="0"/>
                </a:tc>
                <a:extLst>
                  <a:ext uri="{0D108BD9-81ED-4DB2-BD59-A6C34878D82A}">
                    <a16:rowId xmlns:a16="http://schemas.microsoft.com/office/drawing/2014/main" val="3766304628"/>
                  </a:ext>
                </a:extLst>
              </a:tr>
              <a:tr h="855439">
                <a:tc>
                  <a:txBody>
                    <a:bodyPr/>
                    <a:lstStyle/>
                    <a:p>
                      <a:pPr>
                        <a:lnSpc>
                          <a:spcPct val="100000"/>
                        </a:lnSpc>
                        <a:spcAft>
                          <a:spcPts val="0"/>
                        </a:spcAft>
                      </a:pPr>
                      <a:r>
                        <a:rPr lang="en-US" sz="1600" dirty="0">
                          <a:effectLst/>
                        </a:rPr>
                        <a:t>Death from Kidney Failure</a:t>
                      </a:r>
                      <a:endParaRPr lang="en-CA" sz="1600" dirty="0">
                        <a:effectLst/>
                        <a:latin typeface="Calibri" panose="020F0502020204030204" pitchFamily="34" charset="0"/>
                        <a:ea typeface="MS Mincho" panose="02020609040205080304" pitchFamily="49" charset="-128"/>
                        <a:cs typeface="Mangal" panose="02040503050203030202" pitchFamily="18" charset="0"/>
                      </a:endParaRPr>
                    </a:p>
                  </a:txBody>
                  <a:tcPr marL="62653" marR="62653" marT="0" marB="0" anchor="ctr"/>
                </a:tc>
                <a:tc>
                  <a:txBody>
                    <a:bodyPr/>
                    <a:lstStyle/>
                    <a:p>
                      <a:pPr marL="342900" lvl="0" indent="-342900">
                        <a:lnSpc>
                          <a:spcPct val="100000"/>
                        </a:lnSpc>
                        <a:spcAft>
                          <a:spcPts val="0"/>
                        </a:spcAft>
                        <a:buFont typeface="Arial" panose="020B0604020202020204" pitchFamily="34" charset="0"/>
                        <a:buChar char="-"/>
                      </a:pPr>
                      <a:r>
                        <a:rPr lang="en-US" sz="1600" dirty="0">
                          <a:effectLst/>
                        </a:rPr>
                        <a:t>The participant dies; AND </a:t>
                      </a:r>
                      <a:endParaRPr lang="en-CA" sz="1600" dirty="0">
                        <a:effectLst/>
                      </a:endParaRPr>
                    </a:p>
                    <a:p>
                      <a:pPr marL="342900" lvl="0" indent="-342900">
                        <a:lnSpc>
                          <a:spcPct val="100000"/>
                        </a:lnSpc>
                        <a:spcAft>
                          <a:spcPts val="0"/>
                        </a:spcAft>
                        <a:buFont typeface="Arial" panose="020B0604020202020204" pitchFamily="34" charset="0"/>
                        <a:buChar char="-"/>
                      </a:pPr>
                      <a:r>
                        <a:rPr lang="en-US" sz="1600" dirty="0">
                          <a:effectLst/>
                        </a:rPr>
                        <a:t>Kidney replacement therapy was never started (irrespective of reason); AND </a:t>
                      </a:r>
                      <a:endParaRPr lang="en-CA" sz="1600" dirty="0">
                        <a:effectLst/>
                      </a:endParaRPr>
                    </a:p>
                    <a:p>
                      <a:pPr marL="342900" lvl="0" indent="-342900">
                        <a:lnSpc>
                          <a:spcPct val="100000"/>
                        </a:lnSpc>
                        <a:spcAft>
                          <a:spcPts val="0"/>
                        </a:spcAft>
                        <a:buFont typeface="Arial" panose="020B0604020202020204" pitchFamily="34" charset="0"/>
                        <a:buChar char="-"/>
                      </a:pPr>
                      <a:r>
                        <a:rPr lang="en-US" sz="1600" dirty="0">
                          <a:effectLst/>
                        </a:rPr>
                        <a:t>Advanced chronic kidney disease is the underlying cause of death</a:t>
                      </a:r>
                      <a:endParaRPr lang="en-CA" sz="16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62653" marR="62653" marT="0" marB="0"/>
                </a:tc>
                <a:extLst>
                  <a:ext uri="{0D108BD9-81ED-4DB2-BD59-A6C34878D82A}">
                    <a16:rowId xmlns:a16="http://schemas.microsoft.com/office/drawing/2014/main" val="3980753647"/>
                  </a:ext>
                </a:extLst>
              </a:tr>
              <a:tr h="264775">
                <a:tc>
                  <a:txBody>
                    <a:bodyPr/>
                    <a:lstStyle/>
                    <a:p>
                      <a:pPr>
                        <a:lnSpc>
                          <a:spcPct val="100000"/>
                        </a:lnSpc>
                        <a:spcAft>
                          <a:spcPts val="0"/>
                        </a:spcAft>
                      </a:pPr>
                      <a:r>
                        <a:rPr lang="en-US" sz="1600" dirty="0">
                          <a:effectLst/>
                        </a:rPr>
                        <a:t>Sustained Low GFR</a:t>
                      </a:r>
                      <a:endParaRPr lang="en-CA" sz="1600" dirty="0">
                        <a:effectLst/>
                        <a:latin typeface="Calibri" panose="020F0502020204030204" pitchFamily="34" charset="0"/>
                        <a:ea typeface="MS Mincho" panose="02020609040205080304" pitchFamily="49" charset="-128"/>
                        <a:cs typeface="Mangal" panose="02040503050203030202" pitchFamily="18" charset="0"/>
                      </a:endParaRPr>
                    </a:p>
                  </a:txBody>
                  <a:tcPr marL="62653" marR="62653" marT="0" marB="0" anchor="ctr"/>
                </a:tc>
                <a:tc>
                  <a:txBody>
                    <a:bodyPr/>
                    <a:lstStyle/>
                    <a:p>
                      <a:pPr marL="342900" lvl="0" indent="-342900">
                        <a:lnSpc>
                          <a:spcPct val="100000"/>
                        </a:lnSpc>
                        <a:spcAft>
                          <a:spcPts val="0"/>
                        </a:spcAft>
                        <a:buFont typeface="Arial" panose="020B0604020202020204" pitchFamily="34" charset="0"/>
                        <a:buChar char="-"/>
                      </a:pPr>
                      <a:r>
                        <a:rPr lang="en-US" sz="1600" dirty="0">
                          <a:effectLst/>
                        </a:rPr>
                        <a:t>GFR &lt; 15</a:t>
                      </a:r>
                      <a:r>
                        <a:rPr lang="en-US" sz="1600" baseline="30000" dirty="0">
                          <a:effectLst/>
                        </a:rPr>
                        <a:t>†</a:t>
                      </a:r>
                      <a:r>
                        <a:rPr lang="en-US" sz="1600" dirty="0">
                          <a:effectLst/>
                        </a:rPr>
                        <a:t> mL/min/1.73m</a:t>
                      </a:r>
                      <a:r>
                        <a:rPr lang="en-US" sz="1600" baseline="30000" dirty="0">
                          <a:effectLst/>
                        </a:rPr>
                        <a:t>2</a:t>
                      </a:r>
                      <a:r>
                        <a:rPr lang="en-US" sz="1600" dirty="0">
                          <a:effectLst/>
                        </a:rPr>
                        <a:t> sustained over at least 4 weeks </a:t>
                      </a:r>
                      <a:endParaRPr lang="en-CA" sz="16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62653" marR="62653" marT="0" marB="0"/>
                </a:tc>
                <a:extLst>
                  <a:ext uri="{0D108BD9-81ED-4DB2-BD59-A6C34878D82A}">
                    <a16:rowId xmlns:a16="http://schemas.microsoft.com/office/drawing/2014/main" val="3746648201"/>
                  </a:ext>
                </a:extLst>
              </a:tr>
              <a:tr h="560108">
                <a:tc>
                  <a:txBody>
                    <a:bodyPr/>
                    <a:lstStyle/>
                    <a:p>
                      <a:pPr>
                        <a:lnSpc>
                          <a:spcPct val="100000"/>
                        </a:lnSpc>
                        <a:spcAft>
                          <a:spcPts val="0"/>
                        </a:spcAft>
                      </a:pPr>
                      <a:r>
                        <a:rPr lang="en-US" sz="1600" dirty="0">
                          <a:effectLst/>
                        </a:rPr>
                        <a:t>Sustained Percent Decline in GFR</a:t>
                      </a:r>
                      <a:endParaRPr lang="en-CA" sz="1600" dirty="0">
                        <a:effectLst/>
                        <a:latin typeface="Calibri" panose="020F0502020204030204" pitchFamily="34" charset="0"/>
                        <a:ea typeface="MS Mincho" panose="02020609040205080304" pitchFamily="49" charset="-128"/>
                        <a:cs typeface="Mangal" panose="02040503050203030202" pitchFamily="18" charset="0"/>
                      </a:endParaRPr>
                    </a:p>
                  </a:txBody>
                  <a:tcPr marL="62653" marR="62653" marT="0" marB="0" anchor="ctr"/>
                </a:tc>
                <a:tc>
                  <a:txBody>
                    <a:bodyPr/>
                    <a:lstStyle/>
                    <a:p>
                      <a:pPr marL="342900" lvl="0" indent="-342900">
                        <a:lnSpc>
                          <a:spcPct val="100000"/>
                        </a:lnSpc>
                        <a:spcAft>
                          <a:spcPts val="0"/>
                        </a:spcAft>
                        <a:buFont typeface="Arial" panose="020B0604020202020204" pitchFamily="34" charset="0"/>
                        <a:buChar char="-"/>
                      </a:pPr>
                      <a:r>
                        <a:rPr lang="en-US" sz="1600" dirty="0">
                          <a:effectLst/>
                        </a:rPr>
                        <a:t>Percent decline in GFR of ≥ 40%* from a baseline start point sustained over at least 4 weeks</a:t>
                      </a:r>
                      <a:endParaRPr lang="en-CA" sz="16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62653" marR="62653" marT="0" marB="0"/>
                </a:tc>
                <a:extLst>
                  <a:ext uri="{0D108BD9-81ED-4DB2-BD59-A6C34878D82A}">
                    <a16:rowId xmlns:a16="http://schemas.microsoft.com/office/drawing/2014/main" val="2838095644"/>
                  </a:ext>
                </a:extLst>
              </a:tr>
            </a:tbl>
          </a:graphicData>
        </a:graphic>
      </p:graphicFrame>
      <p:sp>
        <p:nvSpPr>
          <p:cNvPr id="10" name="Rectangle 9">
            <a:extLst>
              <a:ext uri="{FF2B5EF4-FFF2-40B4-BE49-F238E27FC236}">
                <a16:creationId xmlns:a16="http://schemas.microsoft.com/office/drawing/2014/main" id="{42DB0EFF-9128-5443-8E70-5A7544F82581}"/>
              </a:ext>
            </a:extLst>
          </p:cNvPr>
          <p:cNvSpPr/>
          <p:nvPr/>
        </p:nvSpPr>
        <p:spPr>
          <a:xfrm>
            <a:off x="838200" y="4746122"/>
            <a:ext cx="9891765" cy="1277273"/>
          </a:xfrm>
          <a:prstGeom prst="rect">
            <a:avLst/>
          </a:prstGeom>
        </p:spPr>
        <p:txBody>
          <a:bodyPr wrap="square">
            <a:spAutoFit/>
          </a:bodyPr>
          <a:lstStyle/>
          <a:p>
            <a:pPr>
              <a:lnSpc>
                <a:spcPct val="150000"/>
              </a:lnSpc>
              <a:spcAft>
                <a:spcPts val="0"/>
              </a:spcAft>
            </a:pPr>
            <a:r>
              <a:rPr lang="en-US" sz="1400" dirty="0">
                <a:ea typeface="MS Mincho" panose="02020609040205080304" pitchFamily="49" charset="-128"/>
                <a:cs typeface="Mangal" panose="02040503050203030202" pitchFamily="18" charset="0"/>
              </a:rPr>
              <a:t>Footnote: </a:t>
            </a:r>
            <a:r>
              <a:rPr lang="en-US" sz="1400" baseline="30000" dirty="0">
                <a:ea typeface="MS Mincho" panose="02020609040205080304" pitchFamily="49" charset="-128"/>
                <a:cs typeface="Mangal" panose="02040503050203030202" pitchFamily="18" charset="0"/>
              </a:rPr>
              <a:t>† </a:t>
            </a:r>
            <a:r>
              <a:rPr lang="en-US" sz="1400" dirty="0">
                <a:ea typeface="MS Mincho" panose="02020609040205080304" pitchFamily="49" charset="-128"/>
                <a:cs typeface="Mangal" panose="02040503050203030202" pitchFamily="18" charset="0"/>
              </a:rPr>
              <a:t>A GFR of &lt;10 mL/min/1.73m</a:t>
            </a:r>
            <a:r>
              <a:rPr lang="en-US" sz="1400" baseline="30000" dirty="0">
                <a:ea typeface="MS Mincho" panose="02020609040205080304" pitchFamily="49" charset="-128"/>
                <a:cs typeface="Mangal" panose="02040503050203030202" pitchFamily="18" charset="0"/>
              </a:rPr>
              <a:t>2</a:t>
            </a:r>
            <a:r>
              <a:rPr lang="en-US" sz="1400" dirty="0">
                <a:ea typeface="MS Mincho" panose="02020609040205080304" pitchFamily="49" charset="-128"/>
                <a:cs typeface="Mangal" panose="02040503050203030202" pitchFamily="18" charset="0"/>
              </a:rPr>
              <a:t> may be used in certain situations. </a:t>
            </a:r>
            <a:endParaRPr lang="en-CA" sz="1400" dirty="0">
              <a:ea typeface="MS Mincho" panose="02020609040205080304" pitchFamily="49" charset="-128"/>
              <a:cs typeface="Mangal" panose="02040503050203030202" pitchFamily="18" charset="0"/>
            </a:endParaRPr>
          </a:p>
          <a:p>
            <a:r>
              <a:rPr lang="en-US" sz="1400" dirty="0">
                <a:ea typeface="MS Mincho" panose="02020609040205080304" pitchFamily="49" charset="-128"/>
              </a:rPr>
              <a:t>* a ≥ 30%, ≥ 40%, ≥ 50%, or ≥ 57% decline in GFR (a 57% decline in estimated GFR [eGFR] approximately corresponds to a doubling of serum creatinine) may be considered surrogates for Progression to Kidney Failure depending on the trial population and acute effects of study intervention on GFR. A doubling of creatinine is the most well established, whilst a ≥ 30% decline, in comparison, is the least reliable of these (putative) surrogates</a:t>
            </a:r>
            <a:r>
              <a:rPr lang="en-CA" sz="1400" dirty="0">
                <a:ea typeface="MS Mincho" panose="02020609040205080304" pitchFamily="49" charset="-128"/>
              </a:rPr>
              <a:t>.</a:t>
            </a:r>
            <a:endParaRPr lang="en-US" sz="1400" dirty="0"/>
          </a:p>
        </p:txBody>
      </p:sp>
      <p:sp>
        <p:nvSpPr>
          <p:cNvPr id="11" name="TextBox 7">
            <a:extLst>
              <a:ext uri="{FF2B5EF4-FFF2-40B4-BE49-F238E27FC236}">
                <a16:creationId xmlns:a16="http://schemas.microsoft.com/office/drawing/2014/main" id="{9017C1AD-D09C-4655-A580-8475981FF053}"/>
              </a:ext>
            </a:extLst>
          </p:cNvPr>
          <p:cNvSpPr txBox="1"/>
          <p:nvPr/>
        </p:nvSpPr>
        <p:spPr>
          <a:xfrm>
            <a:off x="9323237" y="1962544"/>
            <a:ext cx="2813455" cy="258532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mn-ea"/>
                <a:cs typeface="+mn-cs"/>
              </a:rPr>
              <a:t>Concise, clear definitions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mn-ea"/>
                <a:cs typeface="+mn-cs"/>
              </a:rPr>
              <a:t>Applicable across multiple populations, settings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mn-ea"/>
                <a:cs typeface="+mn-cs"/>
              </a:rPr>
              <a:t>Wide range of interventions and trial methodologies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mn-ea"/>
                <a:cs typeface="+mn-cs"/>
              </a:rPr>
              <a:t>Need for modification in some situations</a:t>
            </a:r>
          </a:p>
        </p:txBody>
      </p:sp>
      <p:sp>
        <p:nvSpPr>
          <p:cNvPr id="2" name="TextBox 1">
            <a:extLst>
              <a:ext uri="{FF2B5EF4-FFF2-40B4-BE49-F238E27FC236}">
                <a16:creationId xmlns:a16="http://schemas.microsoft.com/office/drawing/2014/main" id="{B15E803C-2EEF-4190-9FB9-1EA691416505}"/>
              </a:ext>
            </a:extLst>
          </p:cNvPr>
          <p:cNvSpPr txBox="1"/>
          <p:nvPr/>
        </p:nvSpPr>
        <p:spPr>
          <a:xfrm>
            <a:off x="6266687" y="2688105"/>
            <a:ext cx="2825027" cy="261610"/>
          </a:xfrm>
          <a:prstGeom prst="rect">
            <a:avLst/>
          </a:prstGeom>
          <a:noFill/>
        </p:spPr>
        <p:txBody>
          <a:bodyPr wrap="square" rtlCol="0">
            <a:spAutoFit/>
          </a:bodyPr>
          <a:lstStyle/>
          <a:p>
            <a:r>
              <a:rPr lang="en-US" sz="1100" dirty="0"/>
              <a:t>(See slide 14 for a more complete definition)</a:t>
            </a:r>
          </a:p>
        </p:txBody>
      </p:sp>
    </p:spTree>
    <p:extLst>
      <p:ext uri="{BB962C8B-B14F-4D97-AF65-F5344CB8AC3E}">
        <p14:creationId xmlns:p14="http://schemas.microsoft.com/office/powerpoint/2010/main" val="1250150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663AF-CE24-48BB-B47A-C5E5E7040280}"/>
              </a:ext>
            </a:extLst>
          </p:cNvPr>
          <p:cNvSpPr>
            <a:spLocks noGrp="1"/>
          </p:cNvSpPr>
          <p:nvPr>
            <p:ph type="title"/>
          </p:nvPr>
        </p:nvSpPr>
        <p:spPr/>
        <p:txBody>
          <a:bodyPr/>
          <a:lstStyle/>
          <a:p>
            <a:r>
              <a:rPr lang="en-US" dirty="0"/>
              <a:t>How to implement definitions in LMIC</a:t>
            </a:r>
          </a:p>
        </p:txBody>
      </p:sp>
      <p:sp>
        <p:nvSpPr>
          <p:cNvPr id="4" name="Slide Number Placeholder 3">
            <a:extLst>
              <a:ext uri="{FF2B5EF4-FFF2-40B4-BE49-F238E27FC236}">
                <a16:creationId xmlns:a16="http://schemas.microsoft.com/office/drawing/2014/main" id="{987A05DD-7358-488A-984E-F1AEDED0F7A9}"/>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200" b="0" i="0" u="none" strike="noStrike" kern="1200" cap="none" spc="0" normalizeH="0" baseline="0" noProof="0" smtClean="0">
                <a:ln>
                  <a:noFill/>
                </a:ln>
                <a:solidFill>
                  <a:srgbClr val="646469"/>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dirty="0">
              <a:ln>
                <a:noFill/>
              </a:ln>
              <a:solidFill>
                <a:srgbClr val="646469"/>
              </a:solidFill>
              <a:effectLst/>
              <a:uLnTx/>
              <a:uFillTx/>
              <a:latin typeface="Calibri"/>
              <a:ea typeface="+mn-ea"/>
              <a:cs typeface="+mn-cs"/>
            </a:endParaRPr>
          </a:p>
        </p:txBody>
      </p:sp>
      <p:sp>
        <p:nvSpPr>
          <p:cNvPr id="6" name="Content Placeholder 7">
            <a:extLst>
              <a:ext uri="{FF2B5EF4-FFF2-40B4-BE49-F238E27FC236}">
                <a16:creationId xmlns:a16="http://schemas.microsoft.com/office/drawing/2014/main" id="{D1978C60-7F6F-4020-9849-50346A77EC2A}"/>
              </a:ext>
            </a:extLst>
          </p:cNvPr>
          <p:cNvSpPr txBox="1">
            <a:spLocks/>
          </p:cNvSpPr>
          <p:nvPr/>
        </p:nvSpPr>
        <p:spPr>
          <a:xfrm>
            <a:off x="884951" y="1189494"/>
            <a:ext cx="10515600" cy="536837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4249AA"/>
                </a:solidFill>
              </a:rPr>
              <a:t>Kidney Transplantation</a:t>
            </a:r>
            <a:endParaRPr lang="en-CA" sz="2400" dirty="0">
              <a:solidFill>
                <a:srgbClr val="4249AA"/>
              </a:solidFill>
            </a:endParaRPr>
          </a:p>
          <a:p>
            <a:r>
              <a:rPr lang="en-US" sz="2400" dirty="0"/>
              <a:t>Date of the procedure = date of the outcome. No modifications are required for low or high resource settings</a:t>
            </a:r>
          </a:p>
          <a:p>
            <a:endParaRPr lang="en-US" sz="2400" dirty="0"/>
          </a:p>
          <a:p>
            <a:pPr marL="0" indent="0">
              <a:buNone/>
            </a:pPr>
            <a:r>
              <a:rPr lang="en-US" sz="2400" b="1" dirty="0">
                <a:solidFill>
                  <a:srgbClr val="4249AA"/>
                </a:solidFill>
              </a:rPr>
              <a:t>Maintenance Dialysis</a:t>
            </a:r>
          </a:p>
          <a:p>
            <a:r>
              <a:rPr lang="en-US" sz="2400" dirty="0"/>
              <a:t>No need to refine for resource setting. However, it was recognized that participants may be dialyzed less frequently than those in high-income countries and may discontinue therapy because of non-availability due to financial or other reasons</a:t>
            </a:r>
          </a:p>
          <a:p>
            <a:endParaRPr lang="en-US" sz="2400" dirty="0"/>
          </a:p>
          <a:p>
            <a:pPr marL="0" indent="0">
              <a:buNone/>
            </a:pPr>
            <a:r>
              <a:rPr lang="en-US" sz="2400" b="1" dirty="0">
                <a:solidFill>
                  <a:srgbClr val="4249AA"/>
                </a:solidFill>
              </a:rPr>
              <a:t>Death from Kidney Failure</a:t>
            </a:r>
          </a:p>
          <a:p>
            <a:r>
              <a:rPr lang="en-US" sz="2400" dirty="0"/>
              <a:t>Presumes the driver of death is the low kidney function. No need to refine for resource setting, however it was recognized that death from  Kidney Failure may be more common in lower resource settings </a:t>
            </a:r>
          </a:p>
          <a:p>
            <a:pPr marL="0" indent="0">
              <a:buNone/>
            </a:pPr>
            <a:endParaRPr lang="en-US" sz="2400" dirty="0"/>
          </a:p>
          <a:p>
            <a:pPr marL="0" indent="0">
              <a:buNone/>
            </a:pPr>
            <a:endParaRPr lang="en-CA" sz="2400" dirty="0"/>
          </a:p>
          <a:p>
            <a:endParaRPr lang="en-US" sz="2400" dirty="0"/>
          </a:p>
        </p:txBody>
      </p:sp>
      <p:sp>
        <p:nvSpPr>
          <p:cNvPr id="7" name="Content Placeholder 2">
            <a:extLst>
              <a:ext uri="{FF2B5EF4-FFF2-40B4-BE49-F238E27FC236}">
                <a16:creationId xmlns:a16="http://schemas.microsoft.com/office/drawing/2014/main" id="{5C24B7A5-3CD6-4D83-940A-FCB001976C84}"/>
              </a:ext>
            </a:extLst>
          </p:cNvPr>
          <p:cNvSpPr txBox="1">
            <a:spLocks/>
          </p:cNvSpPr>
          <p:nvPr/>
        </p:nvSpPr>
        <p:spPr>
          <a:xfrm>
            <a:off x="7018527" y="4148835"/>
            <a:ext cx="10515600" cy="39525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sz="1800" dirty="0"/>
          </a:p>
        </p:txBody>
      </p:sp>
    </p:spTree>
    <p:extLst>
      <p:ext uri="{BB962C8B-B14F-4D97-AF65-F5344CB8AC3E}">
        <p14:creationId xmlns:p14="http://schemas.microsoft.com/office/powerpoint/2010/main" val="3868428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C89C83-A018-974E-9E2D-D09EC3E98F39}"/>
              </a:ext>
            </a:extLst>
          </p:cNvPr>
          <p:cNvSpPr>
            <a:spLocks noGrp="1"/>
          </p:cNvSpPr>
          <p:nvPr>
            <p:ph type="title"/>
          </p:nvPr>
        </p:nvSpPr>
        <p:spPr>
          <a:xfrm>
            <a:off x="664026" y="357725"/>
            <a:ext cx="8578586" cy="803418"/>
          </a:xfrm>
        </p:spPr>
        <p:txBody>
          <a:bodyPr>
            <a:normAutofit fontScale="90000"/>
          </a:bodyPr>
          <a:lstStyle/>
          <a:p>
            <a:r>
              <a:rPr lang="en-US" dirty="0"/>
              <a:t>International Consensus Definition of </a:t>
            </a:r>
            <a:br>
              <a:rPr lang="en-US" dirty="0"/>
            </a:br>
            <a:r>
              <a:rPr lang="en-US" dirty="0"/>
              <a:t>Kidney Transplantation</a:t>
            </a:r>
          </a:p>
        </p:txBody>
      </p:sp>
      <p:sp>
        <p:nvSpPr>
          <p:cNvPr id="8" name="Content Placeholder 7">
            <a:extLst>
              <a:ext uri="{FF2B5EF4-FFF2-40B4-BE49-F238E27FC236}">
                <a16:creationId xmlns:a16="http://schemas.microsoft.com/office/drawing/2014/main" id="{5FDC45D2-C614-8C48-B537-0F85AA8843B2}"/>
              </a:ext>
            </a:extLst>
          </p:cNvPr>
          <p:cNvSpPr>
            <a:spLocks noGrp="1"/>
          </p:cNvSpPr>
          <p:nvPr>
            <p:ph idx="1"/>
          </p:nvPr>
        </p:nvSpPr>
        <p:spPr>
          <a:xfrm>
            <a:off x="838200" y="1716432"/>
            <a:ext cx="10515600" cy="3952531"/>
          </a:xfrm>
        </p:spPr>
        <p:txBody>
          <a:bodyPr>
            <a:normAutofit/>
          </a:bodyPr>
          <a:lstStyle/>
          <a:p>
            <a:pPr marL="0" indent="0">
              <a:buNone/>
            </a:pPr>
            <a:r>
              <a:rPr lang="en-US" sz="2400" b="1" dirty="0">
                <a:solidFill>
                  <a:srgbClr val="4249AA"/>
                </a:solidFill>
              </a:rPr>
              <a:t>Kidney Transplantation</a:t>
            </a:r>
            <a:endParaRPr lang="en-CA" sz="2400" dirty="0">
              <a:solidFill>
                <a:srgbClr val="4249AA"/>
              </a:solidFill>
            </a:endParaRPr>
          </a:p>
          <a:p>
            <a:r>
              <a:rPr lang="en-US" sz="2400" dirty="0"/>
              <a:t>Receiving a kidney transplant irrespective of source (cadaveric vs living donor), or successful implantation or graft function</a:t>
            </a:r>
          </a:p>
          <a:p>
            <a:r>
              <a:rPr lang="en-US" sz="2400" dirty="0"/>
              <a:t>Date of the procedure = date of the outcome. No modifications are required for low or high resource settings</a:t>
            </a:r>
            <a:endParaRPr lang="en-CA" sz="2400" dirty="0"/>
          </a:p>
          <a:p>
            <a:endParaRPr lang="en-US" sz="2400" dirty="0"/>
          </a:p>
        </p:txBody>
      </p:sp>
      <p:sp>
        <p:nvSpPr>
          <p:cNvPr id="4" name="Date Placeholder 3">
            <a:extLst>
              <a:ext uri="{FF2B5EF4-FFF2-40B4-BE49-F238E27FC236}">
                <a16:creationId xmlns:a16="http://schemas.microsoft.com/office/drawing/2014/main" id="{7D9F8DCA-C881-1643-AB63-01E1E1D04304}"/>
              </a:ext>
            </a:extLst>
          </p:cNvPr>
          <p:cNvSpPr>
            <a:spLocks noGrp="1"/>
          </p:cNvSpPr>
          <p:nvPr>
            <p:ph type="dt" sz="half" idx="10"/>
          </p:nvPr>
        </p:nvSpPr>
        <p:spPr/>
        <p:txBody>
          <a:bodyPr/>
          <a:lstStyle/>
          <a:p>
            <a:fld id="{76CE8D19-090D-FC4F-8648-081D8CB2DE62}" type="datetime6">
              <a:rPr lang="en-US" smtClean="0"/>
              <a:t>May 21</a:t>
            </a:fld>
            <a:endParaRPr lang="en-US"/>
          </a:p>
        </p:txBody>
      </p:sp>
      <p:sp>
        <p:nvSpPr>
          <p:cNvPr id="5" name="Footer Placeholder 4">
            <a:extLst>
              <a:ext uri="{FF2B5EF4-FFF2-40B4-BE49-F238E27FC236}">
                <a16:creationId xmlns:a16="http://schemas.microsoft.com/office/drawing/2014/main" id="{74624B9E-7F8E-1340-88FE-C035106236DE}"/>
              </a:ext>
            </a:extLst>
          </p:cNvPr>
          <p:cNvSpPr>
            <a:spLocks noGrp="1"/>
          </p:cNvSpPr>
          <p:nvPr>
            <p:ph type="ftr" sz="quarter" idx="11"/>
          </p:nvPr>
        </p:nvSpPr>
        <p:spPr/>
        <p:txBody>
          <a:bodyPr/>
          <a:lstStyle/>
          <a:p>
            <a:r>
              <a:rPr lang="en-US"/>
              <a:t>International Society of Nephrology </a:t>
            </a:r>
          </a:p>
        </p:txBody>
      </p:sp>
      <p:sp>
        <p:nvSpPr>
          <p:cNvPr id="6" name="Slide Number Placeholder 5">
            <a:extLst>
              <a:ext uri="{FF2B5EF4-FFF2-40B4-BE49-F238E27FC236}">
                <a16:creationId xmlns:a16="http://schemas.microsoft.com/office/drawing/2014/main" id="{247E185C-C6F5-1841-80B0-40C8DF9D1E1E}"/>
              </a:ext>
            </a:extLst>
          </p:cNvPr>
          <p:cNvSpPr>
            <a:spLocks noGrp="1"/>
          </p:cNvSpPr>
          <p:nvPr>
            <p:ph type="sldNum" sz="quarter" idx="12"/>
          </p:nvPr>
        </p:nvSpPr>
        <p:spPr/>
        <p:txBody>
          <a:bodyPr/>
          <a:lstStyle/>
          <a:p>
            <a:fld id="{4A9CEFBC-9863-BD47-BA2B-008170C231CB}" type="slidenum">
              <a:rPr lang="en-US" smtClean="0"/>
              <a:pPr/>
              <a:t>13</a:t>
            </a:fld>
            <a:endParaRPr lang="en-US"/>
          </a:p>
        </p:txBody>
      </p:sp>
    </p:spTree>
    <p:extLst>
      <p:ext uri="{BB962C8B-B14F-4D97-AF65-F5344CB8AC3E}">
        <p14:creationId xmlns:p14="http://schemas.microsoft.com/office/powerpoint/2010/main" val="2834234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3E148-2FE1-4A15-86F1-B20FE020604A}"/>
              </a:ext>
            </a:extLst>
          </p:cNvPr>
          <p:cNvSpPr>
            <a:spLocks noGrp="1"/>
          </p:cNvSpPr>
          <p:nvPr>
            <p:ph type="title"/>
          </p:nvPr>
        </p:nvSpPr>
        <p:spPr/>
        <p:txBody>
          <a:bodyPr>
            <a:normAutofit fontScale="90000"/>
          </a:bodyPr>
          <a:lstStyle/>
          <a:p>
            <a:r>
              <a:rPr lang="en-US" dirty="0"/>
              <a:t>International Consensus Definition of Maintenance Dialysis (incl. special considerations)</a:t>
            </a:r>
          </a:p>
        </p:txBody>
      </p:sp>
      <p:sp>
        <p:nvSpPr>
          <p:cNvPr id="3" name="Content Placeholder 2">
            <a:extLst>
              <a:ext uri="{FF2B5EF4-FFF2-40B4-BE49-F238E27FC236}">
                <a16:creationId xmlns:a16="http://schemas.microsoft.com/office/drawing/2014/main" id="{90AE7D67-0925-4265-BEE3-3704285F6440}"/>
              </a:ext>
            </a:extLst>
          </p:cNvPr>
          <p:cNvSpPr>
            <a:spLocks noGrp="1"/>
          </p:cNvSpPr>
          <p:nvPr>
            <p:ph idx="1"/>
          </p:nvPr>
        </p:nvSpPr>
        <p:spPr>
          <a:xfrm>
            <a:off x="664026" y="1623060"/>
            <a:ext cx="10515600" cy="3973068"/>
          </a:xfrm>
        </p:spPr>
        <p:txBody>
          <a:bodyPr>
            <a:normAutofit/>
          </a:bodyPr>
          <a:lstStyle/>
          <a:p>
            <a:pPr marL="0" indent="0">
              <a:buNone/>
            </a:pPr>
            <a:r>
              <a:rPr lang="en-US" sz="2400" b="1" dirty="0">
                <a:solidFill>
                  <a:srgbClr val="4249AA"/>
                </a:solidFill>
                <a:ea typeface="+mj-ea"/>
              </a:rPr>
              <a:t>Maintenance Dialysis</a:t>
            </a:r>
          </a:p>
          <a:p>
            <a:pPr lvl="1"/>
            <a:r>
              <a:rPr lang="en-US" sz="2400" dirty="0"/>
              <a:t>At least 4 weeks (clinical trial) vs registry data (&gt;90 days)</a:t>
            </a:r>
          </a:p>
          <a:p>
            <a:pPr lvl="1"/>
            <a:r>
              <a:rPr lang="en-US" sz="2400" dirty="0"/>
              <a:t>Death before 4 weeks, on dialysis ~ infer ‘maintenance’</a:t>
            </a:r>
          </a:p>
          <a:p>
            <a:pPr lvl="1"/>
            <a:r>
              <a:rPr lang="en-US" sz="2400" dirty="0"/>
              <a:t>Trajectory of progressive eGFR decline then dialysis ~ infer ‘maintenance’</a:t>
            </a:r>
          </a:p>
          <a:p>
            <a:pPr lvl="1"/>
            <a:r>
              <a:rPr lang="en-US" sz="2400" dirty="0"/>
              <a:t>Patient-centered outcome “any dialysis” (patients think that any duration of dialysis = bad outcome)</a:t>
            </a:r>
          </a:p>
          <a:p>
            <a:pPr lvl="1"/>
            <a:r>
              <a:rPr lang="en-US" sz="2400" dirty="0"/>
              <a:t>No need for frequency</a:t>
            </a:r>
          </a:p>
          <a:p>
            <a:pPr lvl="2"/>
            <a:r>
              <a:rPr lang="en-US" sz="2400" dirty="0"/>
              <a:t># of times per week (low resource settings or patient-specific nuances may preclude standardized # per week)</a:t>
            </a:r>
          </a:p>
        </p:txBody>
      </p:sp>
    </p:spTree>
    <p:extLst>
      <p:ext uri="{BB962C8B-B14F-4D97-AF65-F5344CB8AC3E}">
        <p14:creationId xmlns:p14="http://schemas.microsoft.com/office/powerpoint/2010/main" val="205646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59EA4-B758-4468-BF08-EB47CC112786}"/>
              </a:ext>
            </a:extLst>
          </p:cNvPr>
          <p:cNvSpPr>
            <a:spLocks noGrp="1"/>
          </p:cNvSpPr>
          <p:nvPr>
            <p:ph type="title"/>
          </p:nvPr>
        </p:nvSpPr>
        <p:spPr/>
        <p:txBody>
          <a:bodyPr>
            <a:normAutofit fontScale="90000"/>
          </a:bodyPr>
          <a:lstStyle/>
          <a:p>
            <a:r>
              <a:rPr lang="en-US" dirty="0"/>
              <a:t>International Consensus Definition of Death from Kidney Failure (incl. special considerations)</a:t>
            </a:r>
          </a:p>
        </p:txBody>
      </p:sp>
      <p:sp>
        <p:nvSpPr>
          <p:cNvPr id="3" name="Content Placeholder 2">
            <a:extLst>
              <a:ext uri="{FF2B5EF4-FFF2-40B4-BE49-F238E27FC236}">
                <a16:creationId xmlns:a16="http://schemas.microsoft.com/office/drawing/2014/main" id="{8E5F1C98-CE90-46B3-AEA1-1E90251E5A20}"/>
              </a:ext>
            </a:extLst>
          </p:cNvPr>
          <p:cNvSpPr>
            <a:spLocks noGrp="1"/>
          </p:cNvSpPr>
          <p:nvPr>
            <p:ph idx="1"/>
          </p:nvPr>
        </p:nvSpPr>
        <p:spPr>
          <a:xfrm>
            <a:off x="664026" y="1720177"/>
            <a:ext cx="10515600" cy="4412399"/>
          </a:xfrm>
        </p:spPr>
        <p:txBody>
          <a:bodyPr>
            <a:normAutofit fontScale="92500" lnSpcReduction="10000"/>
          </a:bodyPr>
          <a:lstStyle/>
          <a:p>
            <a:pPr marL="0" indent="0">
              <a:buNone/>
            </a:pPr>
            <a:r>
              <a:rPr lang="en-US" sz="2400" b="1" dirty="0">
                <a:solidFill>
                  <a:srgbClr val="4249AA"/>
                </a:solidFill>
                <a:ea typeface="+mj-ea"/>
              </a:rPr>
              <a:t>Death from Kidney Failure</a:t>
            </a:r>
          </a:p>
          <a:p>
            <a:r>
              <a:rPr lang="en-US" sz="2400" dirty="0"/>
              <a:t>Presumes the driver of death is the low kidney function </a:t>
            </a:r>
          </a:p>
          <a:p>
            <a:pPr lvl="1"/>
            <a:r>
              <a:rPr lang="en-US" sz="2400" dirty="0"/>
              <a:t>No need to determine specific mechanism (e.g., hyperkalemia, volume overload)</a:t>
            </a:r>
          </a:p>
          <a:p>
            <a:pPr lvl="1"/>
            <a:r>
              <a:rPr lang="en-US" sz="2400" dirty="0"/>
              <a:t>No need to refine for resource setting </a:t>
            </a:r>
          </a:p>
          <a:p>
            <a:pPr lvl="1"/>
            <a:r>
              <a:rPr lang="en-US" sz="2400" dirty="0"/>
              <a:t>May not need to differentiate acute or chronic kidney disease, or those who are or are not offered dialysis</a:t>
            </a:r>
          </a:p>
          <a:p>
            <a:pPr lvl="1"/>
            <a:r>
              <a:rPr lang="en-US" sz="2400" dirty="0"/>
              <a:t>All can be prespecified for specific trial</a:t>
            </a:r>
          </a:p>
          <a:p>
            <a:endParaRPr lang="en-US" sz="2400" dirty="0"/>
          </a:p>
          <a:p>
            <a:r>
              <a:rPr lang="en-US" sz="2400" dirty="0"/>
              <a:t>Debate of death ‘from’ vs ‘with’ Kidney Failure</a:t>
            </a:r>
          </a:p>
          <a:p>
            <a:pPr lvl="1"/>
            <a:r>
              <a:rPr lang="en-US" sz="2400" dirty="0"/>
              <a:t>As a component of composite of Kidney Failure, death FROM but not WITH should be counted</a:t>
            </a:r>
          </a:p>
          <a:p>
            <a:pPr lvl="2"/>
            <a:r>
              <a:rPr lang="en-US" sz="2400" dirty="0"/>
              <a:t>‘With’ = sepsis, cardiovascular events, other, and failure of kidneys, vs </a:t>
            </a:r>
          </a:p>
          <a:p>
            <a:pPr lvl="2"/>
            <a:r>
              <a:rPr lang="en-US" sz="2400" dirty="0"/>
              <a:t>From = due to non-provision of replacement therapy for any reason </a:t>
            </a:r>
          </a:p>
          <a:p>
            <a:pPr marL="457200" lvl="1" indent="0">
              <a:buNone/>
            </a:pPr>
            <a:endParaRPr lang="en-US" sz="2400" dirty="0"/>
          </a:p>
        </p:txBody>
      </p:sp>
    </p:spTree>
    <p:extLst>
      <p:ext uri="{BB962C8B-B14F-4D97-AF65-F5344CB8AC3E}">
        <p14:creationId xmlns:p14="http://schemas.microsoft.com/office/powerpoint/2010/main" val="2338803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838E6-737F-4527-9E6B-A46751948F62}"/>
              </a:ext>
            </a:extLst>
          </p:cNvPr>
          <p:cNvSpPr>
            <a:spLocks noGrp="1"/>
          </p:cNvSpPr>
          <p:nvPr>
            <p:ph type="title"/>
          </p:nvPr>
        </p:nvSpPr>
        <p:spPr/>
        <p:txBody>
          <a:bodyPr>
            <a:noAutofit/>
          </a:bodyPr>
          <a:lstStyle/>
          <a:p>
            <a:r>
              <a:rPr lang="en-US" sz="2800" dirty="0"/>
              <a:t>International Consensus Definitions of eGFR-based Kidney Failure Outcomes (incl. special considerations)</a:t>
            </a:r>
          </a:p>
        </p:txBody>
      </p:sp>
      <p:sp>
        <p:nvSpPr>
          <p:cNvPr id="3" name="Content Placeholder 2">
            <a:extLst>
              <a:ext uri="{FF2B5EF4-FFF2-40B4-BE49-F238E27FC236}">
                <a16:creationId xmlns:a16="http://schemas.microsoft.com/office/drawing/2014/main" id="{F365DD6F-B34B-4C50-AA78-26A3A46BE539}"/>
              </a:ext>
            </a:extLst>
          </p:cNvPr>
          <p:cNvSpPr>
            <a:spLocks noGrp="1"/>
          </p:cNvSpPr>
          <p:nvPr>
            <p:ph idx="1"/>
          </p:nvPr>
        </p:nvSpPr>
        <p:spPr>
          <a:xfrm>
            <a:off x="664026" y="1589881"/>
            <a:ext cx="11149668" cy="5251602"/>
          </a:xfrm>
        </p:spPr>
        <p:txBody>
          <a:bodyPr>
            <a:normAutofit fontScale="92500" lnSpcReduction="20000"/>
          </a:bodyPr>
          <a:lstStyle/>
          <a:p>
            <a:pPr marL="0" indent="0">
              <a:buNone/>
            </a:pPr>
            <a:r>
              <a:rPr lang="en-US" sz="2400" b="1" dirty="0">
                <a:solidFill>
                  <a:srgbClr val="4249AA"/>
                </a:solidFill>
                <a:ea typeface="+mj-ea"/>
              </a:rPr>
              <a:t>GFR-based Outcomes and Surrogates of Progression to Kidney Failure</a:t>
            </a:r>
          </a:p>
          <a:p>
            <a:r>
              <a:rPr lang="en-US" sz="2400" dirty="0"/>
              <a:t>Non-clinical, laboratory-based</a:t>
            </a:r>
          </a:p>
          <a:p>
            <a:pPr lvl="1"/>
            <a:r>
              <a:rPr lang="en-US" sz="2400" dirty="0"/>
              <a:t>Central vs local lab debated</a:t>
            </a:r>
          </a:p>
          <a:p>
            <a:r>
              <a:rPr lang="en-US" sz="2400" dirty="0"/>
              <a:t>Strong prediction of progression to Kidney Failure (dialysis or transplantation, or death from Kidney Failure)</a:t>
            </a:r>
          </a:p>
          <a:p>
            <a:endParaRPr lang="en-US" sz="2400" dirty="0"/>
          </a:p>
          <a:p>
            <a:r>
              <a:rPr lang="en-US" sz="2400" dirty="0"/>
              <a:t>Sustained low GFR (GFR &lt;15 mL/min/1.73m</a:t>
            </a:r>
            <a:r>
              <a:rPr lang="en-US" sz="2400" baseline="30000" dirty="0"/>
              <a:t>2</a:t>
            </a:r>
            <a:r>
              <a:rPr lang="en-US" sz="2400" dirty="0"/>
              <a:t>), irrespective of dialysis need</a:t>
            </a:r>
          </a:p>
          <a:p>
            <a:pPr lvl="1"/>
            <a:r>
              <a:rPr lang="en-US" sz="2400" dirty="0"/>
              <a:t>Validity of specific thresholds discussed (depends on study)</a:t>
            </a:r>
          </a:p>
          <a:p>
            <a:pPr lvl="2"/>
            <a:r>
              <a:rPr lang="en-US" sz="2400" dirty="0"/>
              <a:t>CREDENCE, vs DAPA CKD, vs EMPA KIDNEY</a:t>
            </a:r>
          </a:p>
          <a:p>
            <a:pPr lvl="1"/>
            <a:r>
              <a:rPr lang="en-US" sz="2400" dirty="0"/>
              <a:t>Symptoms + GFR (patient-oriented research [POR])</a:t>
            </a:r>
          </a:p>
          <a:p>
            <a:pPr marL="457200" lvl="1" indent="0">
              <a:buNone/>
            </a:pPr>
            <a:endParaRPr lang="en-US" sz="2400" dirty="0"/>
          </a:p>
          <a:p>
            <a:r>
              <a:rPr lang="en-US" sz="2400" dirty="0"/>
              <a:t>Sustained percent decline in GFR </a:t>
            </a:r>
          </a:p>
          <a:p>
            <a:pPr lvl="1"/>
            <a:r>
              <a:rPr lang="en-US" sz="2400" dirty="0"/>
              <a:t>Surrogate</a:t>
            </a:r>
          </a:p>
          <a:p>
            <a:pPr lvl="1"/>
            <a:r>
              <a:rPr lang="en-US" sz="2400" dirty="0"/>
              <a:t>Established validity of these for use in clinical trials (NKF-FDA)</a:t>
            </a:r>
          </a:p>
          <a:p>
            <a:pPr lvl="1"/>
            <a:r>
              <a:rPr lang="en-US" sz="2400" dirty="0"/>
              <a:t>Customize to intervention and population of interest </a:t>
            </a:r>
          </a:p>
          <a:p>
            <a:endParaRPr lang="en-US" sz="2400" dirty="0"/>
          </a:p>
        </p:txBody>
      </p:sp>
    </p:spTree>
    <p:extLst>
      <p:ext uri="{BB962C8B-B14F-4D97-AF65-F5344CB8AC3E}">
        <p14:creationId xmlns:p14="http://schemas.microsoft.com/office/powerpoint/2010/main" val="3195570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EF6A-11A1-FF4E-A325-43793CB44B16}"/>
              </a:ext>
            </a:extLst>
          </p:cNvPr>
          <p:cNvSpPr>
            <a:spLocks noGrp="1"/>
          </p:cNvSpPr>
          <p:nvPr>
            <p:ph type="title"/>
          </p:nvPr>
        </p:nvSpPr>
        <p:spPr>
          <a:xfrm>
            <a:off x="664026" y="357725"/>
            <a:ext cx="8578586" cy="790222"/>
          </a:xfrm>
        </p:spPr>
        <p:txBody>
          <a:bodyPr>
            <a:normAutofit fontScale="90000"/>
          </a:bodyPr>
          <a:lstStyle/>
          <a:p>
            <a:r>
              <a:rPr lang="en-US" dirty="0"/>
              <a:t>International Consensus Definitions of eGFR-based Kidney Failure Outcomes (special considerations)</a:t>
            </a:r>
          </a:p>
        </p:txBody>
      </p:sp>
      <p:sp>
        <p:nvSpPr>
          <p:cNvPr id="3" name="Content Placeholder 2">
            <a:extLst>
              <a:ext uri="{FF2B5EF4-FFF2-40B4-BE49-F238E27FC236}">
                <a16:creationId xmlns:a16="http://schemas.microsoft.com/office/drawing/2014/main" id="{A5AC9FCF-2291-784F-9105-E25AFE6E8E22}"/>
              </a:ext>
            </a:extLst>
          </p:cNvPr>
          <p:cNvSpPr>
            <a:spLocks noGrp="1"/>
          </p:cNvSpPr>
          <p:nvPr>
            <p:ph idx="1"/>
          </p:nvPr>
        </p:nvSpPr>
        <p:spPr>
          <a:xfrm>
            <a:off x="664026" y="1755648"/>
            <a:ext cx="10515600" cy="3194304"/>
          </a:xfrm>
        </p:spPr>
        <p:txBody>
          <a:bodyPr>
            <a:normAutofit/>
          </a:bodyPr>
          <a:lstStyle/>
          <a:p>
            <a:pPr marL="0" indent="0">
              <a:buNone/>
            </a:pPr>
            <a:r>
              <a:rPr lang="en-US" sz="2400" b="1" dirty="0">
                <a:solidFill>
                  <a:srgbClr val="4249AA"/>
                </a:solidFill>
              </a:rPr>
              <a:t>Notes</a:t>
            </a:r>
          </a:p>
          <a:p>
            <a:r>
              <a:rPr lang="en-US" sz="2400" dirty="0"/>
              <a:t>Doubling of creatinine and percent decline of GFR can predict Kidney Failure; threshold should be determined in each trial</a:t>
            </a:r>
          </a:p>
          <a:p>
            <a:r>
              <a:rPr lang="en-US" sz="2400" dirty="0"/>
              <a:t>Blood for a baseline analysis of GFR should be drawn prior to randomization </a:t>
            </a:r>
          </a:p>
          <a:p>
            <a:r>
              <a:rPr lang="en-US" sz="2400" dirty="0"/>
              <a:t>GFRs should continue to be collected, even after this outcome is confirmed</a:t>
            </a:r>
            <a:endParaRPr lang="en-CA" sz="2400" dirty="0"/>
          </a:p>
          <a:p>
            <a:r>
              <a:rPr lang="en-US" sz="2400" dirty="0"/>
              <a:t>Use of the term ‘outcome’ throughout this document, instead of ‘endpoint’ intentionally</a:t>
            </a:r>
          </a:p>
        </p:txBody>
      </p:sp>
      <p:sp>
        <p:nvSpPr>
          <p:cNvPr id="4" name="Date Placeholder 3">
            <a:extLst>
              <a:ext uri="{FF2B5EF4-FFF2-40B4-BE49-F238E27FC236}">
                <a16:creationId xmlns:a16="http://schemas.microsoft.com/office/drawing/2014/main" id="{B6335B74-0DBD-EA4F-9DB1-BE77A1B6EA22}"/>
              </a:ext>
            </a:extLst>
          </p:cNvPr>
          <p:cNvSpPr>
            <a:spLocks noGrp="1"/>
          </p:cNvSpPr>
          <p:nvPr>
            <p:ph type="dt" sz="half" idx="10"/>
          </p:nvPr>
        </p:nvSpPr>
        <p:spPr/>
        <p:txBody>
          <a:bodyPr/>
          <a:lstStyle/>
          <a:p>
            <a:fld id="{A2026A99-0713-0F45-B436-E977B3B1666C}" type="datetime6">
              <a:rPr lang="en-US" smtClean="0"/>
              <a:t>May 21</a:t>
            </a:fld>
            <a:endParaRPr lang="en-US" dirty="0"/>
          </a:p>
        </p:txBody>
      </p:sp>
      <p:sp>
        <p:nvSpPr>
          <p:cNvPr id="5" name="Footer Placeholder 4">
            <a:extLst>
              <a:ext uri="{FF2B5EF4-FFF2-40B4-BE49-F238E27FC236}">
                <a16:creationId xmlns:a16="http://schemas.microsoft.com/office/drawing/2014/main" id="{328BDE76-B405-9344-9295-9B66495109C3}"/>
              </a:ext>
            </a:extLst>
          </p:cNvPr>
          <p:cNvSpPr>
            <a:spLocks noGrp="1"/>
          </p:cNvSpPr>
          <p:nvPr>
            <p:ph type="ftr" sz="quarter" idx="11"/>
          </p:nvPr>
        </p:nvSpPr>
        <p:spPr/>
        <p:txBody>
          <a:bodyPr/>
          <a:lstStyle/>
          <a:p>
            <a:r>
              <a:rPr lang="en-US" dirty="0"/>
              <a:t>International Society of Nephrology </a:t>
            </a:r>
          </a:p>
        </p:txBody>
      </p:sp>
      <p:sp>
        <p:nvSpPr>
          <p:cNvPr id="6" name="Slide Number Placeholder 5">
            <a:extLst>
              <a:ext uri="{FF2B5EF4-FFF2-40B4-BE49-F238E27FC236}">
                <a16:creationId xmlns:a16="http://schemas.microsoft.com/office/drawing/2014/main" id="{C1CD4C7C-983F-8B40-9D3C-E5B6F0F3A2B1}"/>
              </a:ext>
            </a:extLst>
          </p:cNvPr>
          <p:cNvSpPr>
            <a:spLocks noGrp="1"/>
          </p:cNvSpPr>
          <p:nvPr>
            <p:ph type="sldNum" sz="quarter" idx="12"/>
          </p:nvPr>
        </p:nvSpPr>
        <p:spPr/>
        <p:txBody>
          <a:bodyPr/>
          <a:lstStyle/>
          <a:p>
            <a:fld id="{4A9CEFBC-9863-BD47-BA2B-008170C231CB}" type="slidenum">
              <a:rPr lang="en-US" smtClean="0"/>
              <a:pPr/>
              <a:t>17</a:t>
            </a:fld>
            <a:endParaRPr lang="en-US" dirty="0"/>
          </a:p>
        </p:txBody>
      </p:sp>
    </p:spTree>
    <p:extLst>
      <p:ext uri="{BB962C8B-B14F-4D97-AF65-F5344CB8AC3E}">
        <p14:creationId xmlns:p14="http://schemas.microsoft.com/office/powerpoint/2010/main" val="3199088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EF6A-11A1-FF4E-A325-43793CB44B16}"/>
              </a:ext>
            </a:extLst>
          </p:cNvPr>
          <p:cNvSpPr>
            <a:spLocks noGrp="1"/>
          </p:cNvSpPr>
          <p:nvPr>
            <p:ph type="title"/>
          </p:nvPr>
        </p:nvSpPr>
        <p:spPr>
          <a:xfrm>
            <a:off x="664026" y="357725"/>
            <a:ext cx="8578586" cy="790222"/>
          </a:xfrm>
        </p:spPr>
        <p:txBody>
          <a:bodyPr>
            <a:normAutofit fontScale="90000"/>
          </a:bodyPr>
          <a:lstStyle/>
          <a:p>
            <a:r>
              <a:rPr lang="en-US" dirty="0"/>
              <a:t>International Consensus Definitions: Out of scope</a:t>
            </a:r>
          </a:p>
        </p:txBody>
      </p:sp>
      <p:sp>
        <p:nvSpPr>
          <p:cNvPr id="3" name="Content Placeholder 2">
            <a:extLst>
              <a:ext uri="{FF2B5EF4-FFF2-40B4-BE49-F238E27FC236}">
                <a16:creationId xmlns:a16="http://schemas.microsoft.com/office/drawing/2014/main" id="{A5AC9FCF-2291-784F-9105-E25AFE6E8E22}"/>
              </a:ext>
            </a:extLst>
          </p:cNvPr>
          <p:cNvSpPr>
            <a:spLocks noGrp="1"/>
          </p:cNvSpPr>
          <p:nvPr>
            <p:ph idx="1"/>
          </p:nvPr>
        </p:nvSpPr>
        <p:spPr>
          <a:xfrm>
            <a:off x="664026" y="1570777"/>
            <a:ext cx="10515600" cy="3866855"/>
          </a:xfrm>
        </p:spPr>
        <p:txBody>
          <a:bodyPr>
            <a:normAutofit/>
          </a:bodyPr>
          <a:lstStyle/>
          <a:p>
            <a:pPr marL="0" indent="0">
              <a:buNone/>
            </a:pPr>
            <a:r>
              <a:rPr lang="en-US" sz="2400" b="1" dirty="0">
                <a:solidFill>
                  <a:srgbClr val="4249AA"/>
                </a:solidFill>
              </a:rPr>
              <a:t>Other Outcomes and Kidney Populations </a:t>
            </a:r>
            <a:endParaRPr lang="en-CA" sz="2400" dirty="0">
              <a:solidFill>
                <a:srgbClr val="4249AA"/>
              </a:solidFill>
            </a:endParaRPr>
          </a:p>
          <a:p>
            <a:pPr marL="0" indent="0">
              <a:buNone/>
            </a:pPr>
            <a:r>
              <a:rPr lang="en-US" sz="2400" dirty="0"/>
              <a:t>For the purposes of clarity, these concepts were considered out of scope for the Consensus Meeting:</a:t>
            </a:r>
            <a:endParaRPr lang="en-CA" sz="2400" dirty="0"/>
          </a:p>
          <a:p>
            <a:r>
              <a:rPr lang="en-US" sz="2400" dirty="0"/>
              <a:t>GFR slopes and changes in albuminuria</a:t>
            </a:r>
            <a:endParaRPr lang="en-CA" sz="2400" dirty="0"/>
          </a:p>
          <a:p>
            <a:r>
              <a:rPr lang="en-US" sz="2400" dirty="0"/>
              <a:t>Patient-Reported Outcome Measures (PROMs) for Kidney Failure</a:t>
            </a:r>
            <a:endParaRPr lang="en-CA" sz="2400" dirty="0"/>
          </a:p>
          <a:p>
            <a:r>
              <a:rPr lang="en-US" sz="2400" dirty="0"/>
              <a:t>Pediatric populations</a:t>
            </a:r>
            <a:endParaRPr lang="en-CA" sz="2400" dirty="0"/>
          </a:p>
          <a:p>
            <a:endParaRPr lang="en-US" sz="2400" dirty="0"/>
          </a:p>
        </p:txBody>
      </p:sp>
      <p:sp>
        <p:nvSpPr>
          <p:cNvPr id="4" name="Date Placeholder 3">
            <a:extLst>
              <a:ext uri="{FF2B5EF4-FFF2-40B4-BE49-F238E27FC236}">
                <a16:creationId xmlns:a16="http://schemas.microsoft.com/office/drawing/2014/main" id="{B6335B74-0DBD-EA4F-9DB1-BE77A1B6EA22}"/>
              </a:ext>
            </a:extLst>
          </p:cNvPr>
          <p:cNvSpPr>
            <a:spLocks noGrp="1"/>
          </p:cNvSpPr>
          <p:nvPr>
            <p:ph type="dt" sz="half" idx="10"/>
          </p:nvPr>
        </p:nvSpPr>
        <p:spPr/>
        <p:txBody>
          <a:bodyPr/>
          <a:lstStyle/>
          <a:p>
            <a:fld id="{A2026A99-0713-0F45-B436-E977B3B1666C}" type="datetime6">
              <a:rPr lang="en-US" smtClean="0"/>
              <a:t>May 21</a:t>
            </a:fld>
            <a:endParaRPr lang="en-US" dirty="0"/>
          </a:p>
        </p:txBody>
      </p:sp>
      <p:sp>
        <p:nvSpPr>
          <p:cNvPr id="5" name="Footer Placeholder 4">
            <a:extLst>
              <a:ext uri="{FF2B5EF4-FFF2-40B4-BE49-F238E27FC236}">
                <a16:creationId xmlns:a16="http://schemas.microsoft.com/office/drawing/2014/main" id="{328BDE76-B405-9344-9295-9B66495109C3}"/>
              </a:ext>
            </a:extLst>
          </p:cNvPr>
          <p:cNvSpPr>
            <a:spLocks noGrp="1"/>
          </p:cNvSpPr>
          <p:nvPr>
            <p:ph type="ftr" sz="quarter" idx="11"/>
          </p:nvPr>
        </p:nvSpPr>
        <p:spPr/>
        <p:txBody>
          <a:bodyPr/>
          <a:lstStyle/>
          <a:p>
            <a:r>
              <a:rPr lang="en-US"/>
              <a:t>International Society of Nephrology </a:t>
            </a:r>
            <a:endParaRPr lang="en-US" dirty="0"/>
          </a:p>
        </p:txBody>
      </p:sp>
      <p:sp>
        <p:nvSpPr>
          <p:cNvPr id="6" name="Slide Number Placeholder 5">
            <a:extLst>
              <a:ext uri="{FF2B5EF4-FFF2-40B4-BE49-F238E27FC236}">
                <a16:creationId xmlns:a16="http://schemas.microsoft.com/office/drawing/2014/main" id="{C1CD4C7C-983F-8B40-9D3C-E5B6F0F3A2B1}"/>
              </a:ext>
            </a:extLst>
          </p:cNvPr>
          <p:cNvSpPr>
            <a:spLocks noGrp="1"/>
          </p:cNvSpPr>
          <p:nvPr>
            <p:ph type="sldNum" sz="quarter" idx="12"/>
          </p:nvPr>
        </p:nvSpPr>
        <p:spPr/>
        <p:txBody>
          <a:bodyPr/>
          <a:lstStyle/>
          <a:p>
            <a:fld id="{4A9CEFBC-9863-BD47-BA2B-008170C231CB}" type="slidenum">
              <a:rPr lang="en-US" smtClean="0"/>
              <a:pPr/>
              <a:t>18</a:t>
            </a:fld>
            <a:endParaRPr lang="en-US" dirty="0"/>
          </a:p>
        </p:txBody>
      </p:sp>
    </p:spTree>
    <p:extLst>
      <p:ext uri="{BB962C8B-B14F-4D97-AF65-F5344CB8AC3E}">
        <p14:creationId xmlns:p14="http://schemas.microsoft.com/office/powerpoint/2010/main" val="670975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9D63-C422-409C-AE9E-5D68D5D8EC0B}"/>
              </a:ext>
            </a:extLst>
          </p:cNvPr>
          <p:cNvSpPr>
            <a:spLocks noGrp="1"/>
          </p:cNvSpPr>
          <p:nvPr>
            <p:ph type="title"/>
          </p:nvPr>
        </p:nvSpPr>
        <p:spPr/>
        <p:txBody>
          <a:bodyPr/>
          <a:lstStyle/>
          <a:p>
            <a:r>
              <a:rPr lang="en-US" dirty="0"/>
              <a:t>Adjudication considerations</a:t>
            </a:r>
          </a:p>
        </p:txBody>
      </p:sp>
      <p:sp>
        <p:nvSpPr>
          <p:cNvPr id="3" name="Content Placeholder 2">
            <a:extLst>
              <a:ext uri="{FF2B5EF4-FFF2-40B4-BE49-F238E27FC236}">
                <a16:creationId xmlns:a16="http://schemas.microsoft.com/office/drawing/2014/main" id="{15142C30-8CB6-4ABD-AA3E-9515B7A3B42C}"/>
              </a:ext>
            </a:extLst>
          </p:cNvPr>
          <p:cNvSpPr>
            <a:spLocks noGrp="1"/>
          </p:cNvSpPr>
          <p:nvPr>
            <p:ph idx="1"/>
          </p:nvPr>
        </p:nvSpPr>
        <p:spPr>
          <a:xfrm>
            <a:off x="664026" y="1452734"/>
            <a:ext cx="11125638" cy="4436002"/>
          </a:xfrm>
        </p:spPr>
        <p:txBody>
          <a:bodyPr>
            <a:normAutofit/>
          </a:bodyPr>
          <a:lstStyle/>
          <a:p>
            <a:r>
              <a:rPr lang="en-US" sz="2400" dirty="0"/>
              <a:t> Lack of standardized methods for collecting Kidney Failure outcomes</a:t>
            </a:r>
          </a:p>
          <a:p>
            <a:pPr lvl="1"/>
            <a:r>
              <a:rPr lang="en-US" sz="2400" dirty="0"/>
              <a:t>Clear definitions is the first step</a:t>
            </a:r>
          </a:p>
          <a:p>
            <a:pPr lvl="1"/>
            <a:endParaRPr lang="en-US" sz="2400" dirty="0"/>
          </a:p>
          <a:p>
            <a:r>
              <a:rPr lang="en-US" sz="2400" dirty="0"/>
              <a:t>Need for adjudication discussed</a:t>
            </a:r>
          </a:p>
          <a:p>
            <a:pPr lvl="1"/>
            <a:r>
              <a:rPr lang="en-US" sz="2400" dirty="0"/>
              <a:t>Dialysis or Transplantation outcomes may not be materially impacted by adjudication</a:t>
            </a:r>
          </a:p>
          <a:p>
            <a:pPr lvl="2"/>
            <a:r>
              <a:rPr lang="en-US" sz="2400" dirty="0"/>
              <a:t>SHARP (Study of Heart and Renal Protection)</a:t>
            </a:r>
          </a:p>
          <a:p>
            <a:pPr lvl="1"/>
            <a:r>
              <a:rPr lang="en-US" sz="2400" dirty="0"/>
              <a:t>Adjudication for Kidney Failure may be of value in specific trials </a:t>
            </a:r>
          </a:p>
          <a:p>
            <a:pPr lvl="2"/>
            <a:r>
              <a:rPr lang="en-US" sz="2400" dirty="0"/>
              <a:t>With fewer Kidney Failure events</a:t>
            </a:r>
          </a:p>
          <a:p>
            <a:pPr lvl="2"/>
            <a:r>
              <a:rPr lang="en-US" sz="2400" dirty="0"/>
              <a:t>Those conducted by investigators without kidney expertise</a:t>
            </a:r>
          </a:p>
          <a:p>
            <a:pPr lvl="1"/>
            <a:r>
              <a:rPr lang="en-US" sz="2400" dirty="0"/>
              <a:t>Consistent attribution of Death FROM Kidney Failure? </a:t>
            </a:r>
          </a:p>
          <a:p>
            <a:pPr lvl="1"/>
            <a:endParaRPr lang="en-US" sz="2400" dirty="0"/>
          </a:p>
        </p:txBody>
      </p:sp>
    </p:spTree>
    <p:extLst>
      <p:ext uri="{BB962C8B-B14F-4D97-AF65-F5344CB8AC3E}">
        <p14:creationId xmlns:p14="http://schemas.microsoft.com/office/powerpoint/2010/main" val="3893975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9CB7DE-0FAC-4EF2-8975-2739402566DF}"/>
              </a:ext>
            </a:extLst>
          </p:cNvPr>
          <p:cNvSpPr>
            <a:spLocks noGrp="1"/>
          </p:cNvSpPr>
          <p:nvPr>
            <p:ph type="body" sz="quarter" idx="13"/>
          </p:nvPr>
        </p:nvSpPr>
        <p:spPr>
          <a:xfrm>
            <a:off x="440267" y="6272450"/>
            <a:ext cx="10574867" cy="365125"/>
          </a:xfrm>
        </p:spPr>
        <p:txBody>
          <a:bodyPr/>
          <a:lstStyle/>
          <a:p>
            <a:r>
              <a:rPr lang="en-US" sz="1800" i="1" dirty="0">
                <a:effectLst/>
              </a:rPr>
              <a:t>Levin et al, KI 2020</a:t>
            </a:r>
          </a:p>
          <a:p>
            <a:endParaRPr lang="en-US" i="1" dirty="0">
              <a:solidFill>
                <a:srgbClr val="FF0000"/>
              </a:solidFill>
            </a:endParaRPr>
          </a:p>
        </p:txBody>
      </p:sp>
      <p:sp>
        <p:nvSpPr>
          <p:cNvPr id="5" name="Content Placeholder 4">
            <a:extLst>
              <a:ext uri="{FF2B5EF4-FFF2-40B4-BE49-F238E27FC236}">
                <a16:creationId xmlns:a16="http://schemas.microsoft.com/office/drawing/2014/main" id="{39F6118C-DCF5-40D8-A364-73809F84F2CE}"/>
              </a:ext>
            </a:extLst>
          </p:cNvPr>
          <p:cNvSpPr>
            <a:spLocks noGrp="1"/>
          </p:cNvSpPr>
          <p:nvPr>
            <p:ph idx="15"/>
          </p:nvPr>
        </p:nvSpPr>
        <p:spPr>
          <a:xfrm>
            <a:off x="440267" y="1595124"/>
            <a:ext cx="4800806" cy="4648921"/>
          </a:xfrm>
        </p:spPr>
        <p:txBody>
          <a:bodyPr>
            <a:normAutofit fontScale="92500"/>
          </a:bodyPr>
          <a:lstStyle/>
          <a:p>
            <a:r>
              <a:rPr lang="en-US" sz="2800" dirty="0">
                <a:effectLst/>
              </a:rPr>
              <a:t>Lowest number of trials of all specialties</a:t>
            </a:r>
          </a:p>
          <a:p>
            <a:r>
              <a:rPr lang="en-US" sz="2800" dirty="0">
                <a:effectLst/>
              </a:rPr>
              <a:t>Possible causes for poor engagement with clinical trials:</a:t>
            </a:r>
            <a:endParaRPr lang="en-US" sz="2800" dirty="0"/>
          </a:p>
          <a:p>
            <a:pPr lvl="1"/>
            <a:r>
              <a:rPr lang="en-US" sz="2800" dirty="0">
                <a:effectLst/>
              </a:rPr>
              <a:t>A culture of certainty (rather than the uncertainty needed to foster randomization)</a:t>
            </a:r>
            <a:endParaRPr lang="en-US" sz="2800" dirty="0"/>
          </a:p>
          <a:p>
            <a:pPr lvl="1"/>
            <a:r>
              <a:rPr lang="en-US" sz="2800" dirty="0">
                <a:effectLst/>
              </a:rPr>
              <a:t>Complicated small trial designs</a:t>
            </a:r>
            <a:endParaRPr lang="en-US" sz="2800" dirty="0"/>
          </a:p>
          <a:p>
            <a:pPr lvl="1"/>
            <a:r>
              <a:rPr lang="en-US" sz="2800" dirty="0">
                <a:effectLst/>
              </a:rPr>
              <a:t>Lack of standard approaches</a:t>
            </a:r>
          </a:p>
          <a:p>
            <a:pPr lvl="1"/>
            <a:endParaRPr lang="en-US" sz="2800" dirty="0"/>
          </a:p>
          <a:p>
            <a:endParaRPr lang="en-US" sz="2800" b="0" dirty="0"/>
          </a:p>
        </p:txBody>
      </p:sp>
      <p:pic>
        <p:nvPicPr>
          <p:cNvPr id="6" name="Picture 5">
            <a:extLst>
              <a:ext uri="{FF2B5EF4-FFF2-40B4-BE49-F238E27FC236}">
                <a16:creationId xmlns:a16="http://schemas.microsoft.com/office/drawing/2014/main" id="{876698CD-54CB-4A28-A096-28B2AB983B20}"/>
              </a:ext>
            </a:extLst>
          </p:cNvPr>
          <p:cNvPicPr>
            <a:picLocks noChangeAspect="1"/>
          </p:cNvPicPr>
          <p:nvPr/>
        </p:nvPicPr>
        <p:blipFill>
          <a:blip r:embed="rId2"/>
          <a:stretch>
            <a:fillRect/>
          </a:stretch>
        </p:blipFill>
        <p:spPr>
          <a:xfrm>
            <a:off x="5551775" y="986088"/>
            <a:ext cx="6327248" cy="4885824"/>
          </a:xfrm>
          <a:prstGeom prst="rect">
            <a:avLst/>
          </a:prstGeom>
        </p:spPr>
      </p:pic>
      <p:sp>
        <p:nvSpPr>
          <p:cNvPr id="7" name="Title 1">
            <a:extLst>
              <a:ext uri="{FF2B5EF4-FFF2-40B4-BE49-F238E27FC236}">
                <a16:creationId xmlns:a16="http://schemas.microsoft.com/office/drawing/2014/main" id="{20FAD5B1-C18C-4E9A-91B6-0676D41610D2}"/>
              </a:ext>
            </a:extLst>
          </p:cNvPr>
          <p:cNvSpPr txBox="1">
            <a:spLocks/>
          </p:cNvSpPr>
          <p:nvPr/>
        </p:nvSpPr>
        <p:spPr>
          <a:xfrm>
            <a:off x="587826" y="249049"/>
            <a:ext cx="8578586" cy="8580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400" b="1" kern="1200">
                <a:solidFill>
                  <a:srgbClr val="4249AA"/>
                </a:solidFill>
                <a:latin typeface="+mn-lt"/>
                <a:ea typeface="+mj-ea"/>
                <a:cs typeface="Arial" panose="020B0604020202020204" pitchFamily="34" charset="0"/>
              </a:defRPr>
            </a:lvl1pPr>
          </a:lstStyle>
          <a:p>
            <a:r>
              <a:rPr lang="en-US" sz="3100" dirty="0"/>
              <a:t>Then and now: Nephrology</a:t>
            </a:r>
          </a:p>
        </p:txBody>
      </p:sp>
    </p:spTree>
    <p:extLst>
      <p:ext uri="{BB962C8B-B14F-4D97-AF65-F5344CB8AC3E}">
        <p14:creationId xmlns:p14="http://schemas.microsoft.com/office/powerpoint/2010/main" val="26839054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EF6A-11A1-FF4E-A325-43793CB44B16}"/>
              </a:ext>
            </a:extLst>
          </p:cNvPr>
          <p:cNvSpPr>
            <a:spLocks noGrp="1"/>
          </p:cNvSpPr>
          <p:nvPr>
            <p:ph type="title"/>
          </p:nvPr>
        </p:nvSpPr>
        <p:spPr>
          <a:xfrm>
            <a:off x="664026" y="357725"/>
            <a:ext cx="8578586" cy="790222"/>
          </a:xfrm>
        </p:spPr>
        <p:txBody>
          <a:bodyPr>
            <a:normAutofit fontScale="90000"/>
          </a:bodyPr>
          <a:lstStyle/>
          <a:p>
            <a:r>
              <a:rPr lang="en-US" dirty="0"/>
              <a:t>International Consensus Definitions of </a:t>
            </a:r>
            <a:br>
              <a:rPr lang="en-US" dirty="0"/>
            </a:br>
            <a:r>
              <a:rPr lang="en-US" dirty="0"/>
              <a:t>Clinical Trial Outcomes for Kidney Failure: 2020</a:t>
            </a:r>
          </a:p>
        </p:txBody>
      </p:sp>
      <p:sp>
        <p:nvSpPr>
          <p:cNvPr id="3" name="Content Placeholder 2">
            <a:extLst>
              <a:ext uri="{FF2B5EF4-FFF2-40B4-BE49-F238E27FC236}">
                <a16:creationId xmlns:a16="http://schemas.microsoft.com/office/drawing/2014/main" id="{A5AC9FCF-2291-784F-9105-E25AFE6E8E22}"/>
              </a:ext>
            </a:extLst>
          </p:cNvPr>
          <p:cNvSpPr>
            <a:spLocks noGrp="1"/>
          </p:cNvSpPr>
          <p:nvPr>
            <p:ph idx="1"/>
          </p:nvPr>
        </p:nvSpPr>
        <p:spPr>
          <a:xfrm>
            <a:off x="664026" y="1204334"/>
            <a:ext cx="11289792" cy="5034172"/>
          </a:xfrm>
        </p:spPr>
        <p:txBody>
          <a:bodyPr>
            <a:noAutofit/>
          </a:bodyPr>
          <a:lstStyle/>
          <a:p>
            <a:pPr marL="0" indent="0">
              <a:buNone/>
            </a:pPr>
            <a:r>
              <a:rPr lang="en-US" sz="2400" b="1" dirty="0">
                <a:solidFill>
                  <a:srgbClr val="4249AA"/>
                </a:solidFill>
              </a:rPr>
              <a:t>Dissemination</a:t>
            </a:r>
            <a:endParaRPr lang="en-CA" sz="2400" dirty="0">
              <a:solidFill>
                <a:srgbClr val="4249AA"/>
              </a:solidFill>
            </a:endParaRPr>
          </a:p>
          <a:p>
            <a:r>
              <a:rPr lang="en-US" sz="2400" dirty="0"/>
              <a:t>Role of patient partners and all relevant stakeholders in adopting these Consensus Definitions for Clinical Trial Outcomes of Kidney Failure </a:t>
            </a:r>
          </a:p>
          <a:p>
            <a:r>
              <a:rPr lang="en-US" sz="2400" dirty="0"/>
              <a:t>Engage the pediatric nephrology community</a:t>
            </a:r>
          </a:p>
          <a:p>
            <a:r>
              <a:rPr lang="en-US" sz="2400" dirty="0"/>
              <a:t>Educate the diabetes and CVD communities</a:t>
            </a:r>
            <a:endParaRPr lang="en-CA" sz="2400" dirty="0"/>
          </a:p>
          <a:p>
            <a:pPr marL="0" indent="0">
              <a:buNone/>
            </a:pPr>
            <a:endParaRPr lang="en-US" sz="2400" b="1" dirty="0"/>
          </a:p>
          <a:p>
            <a:pPr marL="0" indent="0">
              <a:buNone/>
            </a:pPr>
            <a:r>
              <a:rPr lang="en-US" sz="2400" b="1" dirty="0">
                <a:solidFill>
                  <a:srgbClr val="4249AA"/>
                </a:solidFill>
              </a:rPr>
              <a:t>Summary</a:t>
            </a:r>
            <a:r>
              <a:rPr lang="en-US" sz="2400" dirty="0">
                <a:solidFill>
                  <a:srgbClr val="4249AA"/>
                </a:solidFill>
              </a:rPr>
              <a:t> </a:t>
            </a:r>
            <a:endParaRPr lang="en-CA" sz="2400" dirty="0">
              <a:solidFill>
                <a:srgbClr val="4249AA"/>
              </a:solidFill>
            </a:endParaRPr>
          </a:p>
          <a:p>
            <a:r>
              <a:rPr lang="en-US" sz="2400" dirty="0"/>
              <a:t>An international multi-stakeholder Consensus Meeting of patient partners, clinicians and academic trialists, other researchers, regulators, funder representatives and industry researchers, have developed international Consensus Definitions of Clinical Trial Outcomes for Kidney Failure, based on available literature, using an iterative and inclusive process. These outcome definitions should enhance the ability to conduct clinical trials, harmonize and compare results, and improve the amount of reliable evidence to determine the best therapies for individuals living with kidney diseases.</a:t>
            </a:r>
            <a:endParaRPr lang="en-CA" sz="2400" dirty="0"/>
          </a:p>
          <a:p>
            <a:pPr marL="0" indent="0">
              <a:buNone/>
            </a:pPr>
            <a:endParaRPr lang="en-CA" sz="2400" dirty="0"/>
          </a:p>
        </p:txBody>
      </p:sp>
      <p:sp>
        <p:nvSpPr>
          <p:cNvPr id="4" name="Date Placeholder 3">
            <a:extLst>
              <a:ext uri="{FF2B5EF4-FFF2-40B4-BE49-F238E27FC236}">
                <a16:creationId xmlns:a16="http://schemas.microsoft.com/office/drawing/2014/main" id="{B6335B74-0DBD-EA4F-9DB1-BE77A1B6EA22}"/>
              </a:ext>
            </a:extLst>
          </p:cNvPr>
          <p:cNvSpPr>
            <a:spLocks noGrp="1"/>
          </p:cNvSpPr>
          <p:nvPr>
            <p:ph type="dt" sz="half" idx="10"/>
          </p:nvPr>
        </p:nvSpPr>
        <p:spPr/>
        <p:txBody>
          <a:bodyPr/>
          <a:lstStyle/>
          <a:p>
            <a:fld id="{A2026A99-0713-0F45-B436-E977B3B1666C}" type="datetime6">
              <a:rPr lang="en-US" smtClean="0"/>
              <a:t>May 21</a:t>
            </a:fld>
            <a:endParaRPr lang="en-US" dirty="0"/>
          </a:p>
        </p:txBody>
      </p:sp>
      <p:sp>
        <p:nvSpPr>
          <p:cNvPr id="5" name="Footer Placeholder 4">
            <a:extLst>
              <a:ext uri="{FF2B5EF4-FFF2-40B4-BE49-F238E27FC236}">
                <a16:creationId xmlns:a16="http://schemas.microsoft.com/office/drawing/2014/main" id="{328BDE76-B405-9344-9295-9B66495109C3}"/>
              </a:ext>
            </a:extLst>
          </p:cNvPr>
          <p:cNvSpPr>
            <a:spLocks noGrp="1"/>
          </p:cNvSpPr>
          <p:nvPr>
            <p:ph type="ftr" sz="quarter" idx="11"/>
          </p:nvPr>
        </p:nvSpPr>
        <p:spPr/>
        <p:txBody>
          <a:bodyPr/>
          <a:lstStyle/>
          <a:p>
            <a:r>
              <a:rPr lang="en-US"/>
              <a:t>International Society of Nephrology </a:t>
            </a:r>
            <a:endParaRPr lang="en-US" dirty="0"/>
          </a:p>
        </p:txBody>
      </p:sp>
      <p:sp>
        <p:nvSpPr>
          <p:cNvPr id="6" name="Slide Number Placeholder 5">
            <a:extLst>
              <a:ext uri="{FF2B5EF4-FFF2-40B4-BE49-F238E27FC236}">
                <a16:creationId xmlns:a16="http://schemas.microsoft.com/office/drawing/2014/main" id="{C1CD4C7C-983F-8B40-9D3C-E5B6F0F3A2B1}"/>
              </a:ext>
            </a:extLst>
          </p:cNvPr>
          <p:cNvSpPr>
            <a:spLocks noGrp="1"/>
          </p:cNvSpPr>
          <p:nvPr>
            <p:ph type="sldNum" sz="quarter" idx="12"/>
          </p:nvPr>
        </p:nvSpPr>
        <p:spPr/>
        <p:txBody>
          <a:bodyPr/>
          <a:lstStyle/>
          <a:p>
            <a:fld id="{4A9CEFBC-9863-BD47-BA2B-008170C231CB}" type="slidenum">
              <a:rPr lang="en-US" smtClean="0"/>
              <a:pPr/>
              <a:t>20</a:t>
            </a:fld>
            <a:endParaRPr lang="en-US" dirty="0"/>
          </a:p>
        </p:txBody>
      </p:sp>
    </p:spTree>
    <p:extLst>
      <p:ext uri="{BB962C8B-B14F-4D97-AF65-F5344CB8AC3E}">
        <p14:creationId xmlns:p14="http://schemas.microsoft.com/office/powerpoint/2010/main" val="1329098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78108-6CEF-4046-85A0-C6C1BC4379AD}"/>
              </a:ext>
            </a:extLst>
          </p:cNvPr>
          <p:cNvSpPr>
            <a:spLocks noGrp="1"/>
          </p:cNvSpPr>
          <p:nvPr>
            <p:ph type="title"/>
          </p:nvPr>
        </p:nvSpPr>
        <p:spPr>
          <a:xfrm>
            <a:off x="664026" y="357725"/>
            <a:ext cx="8578586" cy="1055439"/>
          </a:xfrm>
        </p:spPr>
        <p:txBody>
          <a:bodyPr>
            <a:normAutofit fontScale="90000"/>
          </a:bodyPr>
          <a:lstStyle/>
          <a:p>
            <a:r>
              <a:rPr lang="en-US" dirty="0"/>
              <a:t>International Consensus Definitions of </a:t>
            </a:r>
            <a:br>
              <a:rPr lang="en-US" dirty="0"/>
            </a:br>
            <a:r>
              <a:rPr lang="en-US" dirty="0"/>
              <a:t>Clinical Trial Outcomes for Kidney Failure: 2020</a:t>
            </a:r>
          </a:p>
        </p:txBody>
      </p:sp>
      <p:sp>
        <p:nvSpPr>
          <p:cNvPr id="3" name="Content Placeholder 2">
            <a:extLst>
              <a:ext uri="{FF2B5EF4-FFF2-40B4-BE49-F238E27FC236}">
                <a16:creationId xmlns:a16="http://schemas.microsoft.com/office/drawing/2014/main" id="{B7587D65-6CA9-9F40-8362-F3EBC8EB2F28}"/>
              </a:ext>
            </a:extLst>
          </p:cNvPr>
          <p:cNvSpPr>
            <a:spLocks noGrp="1"/>
          </p:cNvSpPr>
          <p:nvPr>
            <p:ph idx="1"/>
          </p:nvPr>
        </p:nvSpPr>
        <p:spPr>
          <a:xfrm>
            <a:off x="414528" y="1846606"/>
            <a:ext cx="11094720" cy="2921338"/>
          </a:xfrm>
        </p:spPr>
        <p:txBody>
          <a:bodyPr>
            <a:normAutofit/>
          </a:bodyPr>
          <a:lstStyle/>
          <a:p>
            <a:pPr marL="0" indent="0">
              <a:buNone/>
            </a:pPr>
            <a:r>
              <a:rPr lang="en-US" sz="2000" b="1" dirty="0">
                <a:solidFill>
                  <a:srgbClr val="4249AA"/>
                </a:solidFill>
              </a:rPr>
              <a:t>Citation</a:t>
            </a:r>
          </a:p>
          <a:p>
            <a:pPr marL="0" indent="0">
              <a:lnSpc>
                <a:spcPct val="134000"/>
              </a:lnSpc>
              <a:spcBef>
                <a:spcPts val="0"/>
              </a:spcBef>
              <a:buNone/>
            </a:pPr>
            <a:r>
              <a:rPr lang="en-CA" sz="2000" dirty="0"/>
              <a:t>Levin A, Agarwal R, Herrington WG, </a:t>
            </a:r>
            <a:r>
              <a:rPr lang="en-CA" sz="2000" dirty="0" err="1"/>
              <a:t>Heerspink</a:t>
            </a:r>
            <a:r>
              <a:rPr lang="en-CA" sz="2000" dirty="0"/>
              <a:t> HL, Mann JFE, </a:t>
            </a:r>
            <a:r>
              <a:rPr lang="en-CA" sz="2000" dirty="0" err="1"/>
              <a:t>Shahinfar</a:t>
            </a:r>
            <a:r>
              <a:rPr lang="en-CA" sz="2000" dirty="0"/>
              <a:t> S, Tuttle KR, Donner J, Jha V, </a:t>
            </a:r>
            <a:r>
              <a:rPr lang="en-CA" sz="2000" dirty="0" err="1"/>
              <a:t>Nangaku</a:t>
            </a:r>
            <a:r>
              <a:rPr lang="en-CA" sz="2000" dirty="0"/>
              <a:t> M, de </a:t>
            </a:r>
            <a:r>
              <a:rPr lang="en-CA" sz="2000" dirty="0" err="1"/>
              <a:t>Zeeuw</a:t>
            </a:r>
            <a:r>
              <a:rPr lang="en-CA" sz="2000" dirty="0"/>
              <a:t> D, Jardine MJ, Mahaffey KW, Thompson AM, </a:t>
            </a:r>
            <a:r>
              <a:rPr lang="en-CA" sz="2000" dirty="0" err="1"/>
              <a:t>Beaucage</a:t>
            </a:r>
            <a:r>
              <a:rPr lang="en-CA" sz="2000" dirty="0"/>
              <a:t> M, Chong K, Roberts GV, </a:t>
            </a:r>
            <a:r>
              <a:rPr lang="en-CA" sz="2000" dirty="0" err="1"/>
              <a:t>Sunwold</a:t>
            </a:r>
            <a:r>
              <a:rPr lang="en-CA" sz="2000" dirty="0"/>
              <a:t> D, Vorster H, Warren M, </a:t>
            </a:r>
            <a:r>
              <a:rPr lang="en-CA" sz="2000" dirty="0" err="1"/>
              <a:t>Damster</a:t>
            </a:r>
            <a:r>
              <a:rPr lang="en-CA" sz="2000" dirty="0"/>
              <a:t> S, Malik C, </a:t>
            </a:r>
            <a:r>
              <a:rPr lang="en-CA" sz="2000" dirty="0" err="1"/>
              <a:t>Perkovic</a:t>
            </a:r>
            <a:r>
              <a:rPr lang="en-CA" sz="2000" dirty="0"/>
              <a:t> V; participant authors of the International Society of Nephrology’s 1st International Consensus Meeting on Defining Kidney Failure in Clinical Trials. International consensus definitions of clinical trial outcomes for kidney failure: 2020. </a:t>
            </a:r>
            <a:r>
              <a:rPr lang="en-CA" sz="2000" i="1" dirty="0"/>
              <a:t>Kidney Int. </a:t>
            </a:r>
            <a:r>
              <a:rPr lang="en-CA" sz="2000" dirty="0"/>
              <a:t>2020 Oct;98(4):849-859. doi: </a:t>
            </a:r>
            <a:r>
              <a:rPr lang="en-CA" sz="2000" dirty="0">
                <a:hlinkClick r:id="rId3"/>
              </a:rPr>
              <a:t>10.1016/j.kint.2020.07.013</a:t>
            </a:r>
            <a:r>
              <a:rPr lang="en-CA" sz="2000" dirty="0"/>
              <a:t>. PMID: 32998816.</a:t>
            </a:r>
          </a:p>
        </p:txBody>
      </p:sp>
      <p:sp>
        <p:nvSpPr>
          <p:cNvPr id="4" name="Date Placeholder 3">
            <a:extLst>
              <a:ext uri="{FF2B5EF4-FFF2-40B4-BE49-F238E27FC236}">
                <a16:creationId xmlns:a16="http://schemas.microsoft.com/office/drawing/2014/main" id="{B6E35FD5-046E-6A44-944E-9DB969602124}"/>
              </a:ext>
            </a:extLst>
          </p:cNvPr>
          <p:cNvSpPr>
            <a:spLocks noGrp="1"/>
          </p:cNvSpPr>
          <p:nvPr>
            <p:ph type="dt" sz="half" idx="10"/>
          </p:nvPr>
        </p:nvSpPr>
        <p:spPr/>
        <p:txBody>
          <a:bodyPr/>
          <a:lstStyle/>
          <a:p>
            <a:fld id="{A2026A99-0713-0F45-B436-E977B3B1666C}" type="datetime6">
              <a:rPr lang="en-US" smtClean="0"/>
              <a:t>May 21</a:t>
            </a:fld>
            <a:endParaRPr lang="en-US" dirty="0"/>
          </a:p>
        </p:txBody>
      </p:sp>
      <p:sp>
        <p:nvSpPr>
          <p:cNvPr id="5" name="Footer Placeholder 4">
            <a:extLst>
              <a:ext uri="{FF2B5EF4-FFF2-40B4-BE49-F238E27FC236}">
                <a16:creationId xmlns:a16="http://schemas.microsoft.com/office/drawing/2014/main" id="{ACF97E3B-3A18-7A48-ACB6-C7677205F2C7}"/>
              </a:ext>
            </a:extLst>
          </p:cNvPr>
          <p:cNvSpPr>
            <a:spLocks noGrp="1"/>
          </p:cNvSpPr>
          <p:nvPr>
            <p:ph type="ftr" sz="quarter" idx="11"/>
          </p:nvPr>
        </p:nvSpPr>
        <p:spPr/>
        <p:txBody>
          <a:bodyPr/>
          <a:lstStyle/>
          <a:p>
            <a:r>
              <a:rPr lang="en-US"/>
              <a:t>International Society of Nephrology </a:t>
            </a:r>
            <a:endParaRPr lang="en-US" dirty="0"/>
          </a:p>
        </p:txBody>
      </p:sp>
      <p:sp>
        <p:nvSpPr>
          <p:cNvPr id="6" name="Slide Number Placeholder 5">
            <a:extLst>
              <a:ext uri="{FF2B5EF4-FFF2-40B4-BE49-F238E27FC236}">
                <a16:creationId xmlns:a16="http://schemas.microsoft.com/office/drawing/2014/main" id="{32CEFA91-FA0E-394A-99C8-F8A153E1CF95}"/>
              </a:ext>
            </a:extLst>
          </p:cNvPr>
          <p:cNvSpPr>
            <a:spLocks noGrp="1"/>
          </p:cNvSpPr>
          <p:nvPr>
            <p:ph type="sldNum" sz="quarter" idx="12"/>
          </p:nvPr>
        </p:nvSpPr>
        <p:spPr/>
        <p:txBody>
          <a:bodyPr/>
          <a:lstStyle/>
          <a:p>
            <a:fld id="{4A9CEFBC-9863-BD47-BA2B-008170C231CB}" type="slidenum">
              <a:rPr lang="en-US" smtClean="0"/>
              <a:pPr/>
              <a:t>21</a:t>
            </a:fld>
            <a:endParaRPr lang="en-US" dirty="0"/>
          </a:p>
        </p:txBody>
      </p:sp>
      <p:sp>
        <p:nvSpPr>
          <p:cNvPr id="7" name="Content Placeholder 2">
            <a:extLst>
              <a:ext uri="{FF2B5EF4-FFF2-40B4-BE49-F238E27FC236}">
                <a16:creationId xmlns:a16="http://schemas.microsoft.com/office/drawing/2014/main" id="{72F22CCB-227B-4754-ABAD-8EDA9203CCDB}"/>
              </a:ext>
            </a:extLst>
          </p:cNvPr>
          <p:cNvSpPr txBox="1">
            <a:spLocks/>
          </p:cNvSpPr>
          <p:nvPr/>
        </p:nvSpPr>
        <p:spPr>
          <a:xfrm>
            <a:off x="838200" y="5000290"/>
            <a:ext cx="10515600" cy="8126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4000"/>
              </a:lnSpc>
              <a:buFont typeface="Arial" panose="020B0604020202020204" pitchFamily="34" charset="0"/>
              <a:buNone/>
            </a:pPr>
            <a:r>
              <a:rPr lang="en-US" sz="1800" b="1" dirty="0"/>
              <a:t>For all inquiries on the </a:t>
            </a:r>
            <a:r>
              <a:rPr lang="en-US" sz="1800" b="1" i="1" dirty="0"/>
              <a:t>International Consensus Definitions of Clinical Trial Outcomes for Kidney Failure: 2020 </a:t>
            </a:r>
            <a:r>
              <a:rPr lang="en-US" sz="1800" b="1" dirty="0"/>
              <a:t>publication, please contact </a:t>
            </a:r>
            <a:r>
              <a:rPr lang="en-US" sz="1800" b="1" u="sng" dirty="0">
                <a:hlinkClick r:id="rId4" tooltip="mailto:research@theisn.org"/>
              </a:rPr>
              <a:t>research@theisn.org</a:t>
            </a:r>
            <a:endParaRPr lang="en-US" sz="1800" b="1" dirty="0"/>
          </a:p>
        </p:txBody>
      </p:sp>
    </p:spTree>
    <p:extLst>
      <p:ext uri="{BB962C8B-B14F-4D97-AF65-F5344CB8AC3E}">
        <p14:creationId xmlns:p14="http://schemas.microsoft.com/office/powerpoint/2010/main" val="720466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544" y="-31050"/>
            <a:ext cx="11234766" cy="1325563"/>
          </a:xfrm>
        </p:spPr>
        <p:txBody>
          <a:bodyPr>
            <a:normAutofit/>
          </a:bodyPr>
          <a:lstStyle/>
          <a:p>
            <a:r>
              <a:rPr lang="en-US" sz="3100" dirty="0"/>
              <a:t>1st International Consensus Definitions of</a:t>
            </a:r>
            <a:br>
              <a:rPr lang="en-US" sz="3100" dirty="0"/>
            </a:br>
            <a:r>
              <a:rPr lang="en-US" sz="3100" dirty="0"/>
              <a:t> Kidney Failure for use in Clinical Trials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8698" y="2152058"/>
            <a:ext cx="2100950" cy="1783391"/>
          </a:xfrm>
          <a:prstGeom prst="rect">
            <a:avLst/>
          </a:prstGeom>
        </p:spPr>
      </p:pic>
      <p:grpSp>
        <p:nvGrpSpPr>
          <p:cNvPr id="3" name="Group 2"/>
          <p:cNvGrpSpPr/>
          <p:nvPr/>
        </p:nvGrpSpPr>
        <p:grpSpPr>
          <a:xfrm>
            <a:off x="350948" y="2135336"/>
            <a:ext cx="2762809" cy="2253889"/>
            <a:chOff x="1406204" y="1910975"/>
            <a:chExt cx="2345210" cy="2253889"/>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289622">
              <a:off x="1406204" y="2461316"/>
              <a:ext cx="1703548" cy="1703548"/>
            </a:xfrm>
            <a:prstGeom prst="rect">
              <a:avLst/>
            </a:prstGeom>
            <a:solidFill>
              <a:schemeClr val="bg1"/>
            </a:solidFill>
            <a:effectLst>
              <a:softEdge rad="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1530" y="1910975"/>
              <a:ext cx="1839884" cy="1839884"/>
            </a:xfrm>
            <a:prstGeom prst="rect">
              <a:avLst/>
            </a:prstGeom>
            <a:effectLst>
              <a:glow>
                <a:schemeClr val="accent2">
                  <a:lumMod val="60000"/>
                  <a:lumOff val="40000"/>
                </a:schemeClr>
              </a:glow>
            </a:effectLst>
          </p:spPr>
        </p:pic>
      </p:grpSp>
      <p:grpSp>
        <p:nvGrpSpPr>
          <p:cNvPr id="9" name="Group 8"/>
          <p:cNvGrpSpPr/>
          <p:nvPr/>
        </p:nvGrpSpPr>
        <p:grpSpPr>
          <a:xfrm>
            <a:off x="8191036" y="1740370"/>
            <a:ext cx="1257360" cy="2195079"/>
            <a:chOff x="7462426" y="1987524"/>
            <a:chExt cx="1067310" cy="2195079"/>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2426" y="1987524"/>
              <a:ext cx="1067310" cy="106731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2426" y="3115293"/>
              <a:ext cx="1067310" cy="1067310"/>
            </a:xfrm>
            <a:prstGeom prst="rect">
              <a:avLst/>
            </a:prstGeom>
          </p:spPr>
        </p:pic>
      </p:gr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9841" y="4748347"/>
            <a:ext cx="1688840" cy="168884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24701" y="4653324"/>
            <a:ext cx="1665542" cy="1665542"/>
          </a:xfrm>
          <a:prstGeom prst="rect">
            <a:avLst/>
          </a:prstGeom>
        </p:spPr>
      </p:pic>
      <p:sp>
        <p:nvSpPr>
          <p:cNvPr id="6" name="TextBox 5"/>
          <p:cNvSpPr txBox="1"/>
          <p:nvPr/>
        </p:nvSpPr>
        <p:spPr>
          <a:xfrm>
            <a:off x="228160" y="1608357"/>
            <a:ext cx="3121970" cy="461665"/>
          </a:xfrm>
          <a:prstGeom prst="rect">
            <a:avLst/>
          </a:prstGeom>
          <a:solidFill>
            <a:schemeClr val="accent6">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249AA"/>
                </a:solidFill>
                <a:effectLst/>
                <a:uLnTx/>
                <a:uFillTx/>
                <a:ea typeface="+mn-ea"/>
                <a:cs typeface="+mn-cs"/>
              </a:rPr>
              <a:t>Kidney Transplantation</a:t>
            </a:r>
          </a:p>
        </p:txBody>
      </p:sp>
      <p:sp>
        <p:nvSpPr>
          <p:cNvPr id="13" name="TextBox 12"/>
          <p:cNvSpPr txBox="1"/>
          <p:nvPr/>
        </p:nvSpPr>
        <p:spPr>
          <a:xfrm>
            <a:off x="4344464" y="1626773"/>
            <a:ext cx="2987893" cy="461665"/>
          </a:xfrm>
          <a:prstGeom prst="rect">
            <a:avLst/>
          </a:prstGeom>
          <a:solidFill>
            <a:schemeClr val="accent6">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4249AA"/>
                </a:solidFill>
              </a:rPr>
              <a:t>M</a:t>
            </a:r>
            <a:r>
              <a:rPr kumimoji="0" lang="en-US" sz="2400" b="0" i="0" u="none" strike="noStrike" kern="1200" cap="none" spc="0" normalizeH="0" baseline="0" dirty="0">
                <a:ln>
                  <a:noFill/>
                </a:ln>
                <a:solidFill>
                  <a:srgbClr val="4249AA"/>
                </a:solidFill>
                <a:effectLst/>
                <a:uLnTx/>
                <a:uFillTx/>
                <a:ea typeface="+mn-ea"/>
                <a:cs typeface="+mn-cs"/>
              </a:rPr>
              <a:t>aintenance</a:t>
            </a:r>
            <a:r>
              <a:rPr kumimoji="0" lang="en-US" sz="2400" b="0" i="0" u="none" strike="noStrike" kern="1200" cap="none" spc="0" normalizeH="0" baseline="0" noProof="0" dirty="0">
                <a:ln>
                  <a:noFill/>
                </a:ln>
                <a:solidFill>
                  <a:srgbClr val="4249AA"/>
                </a:solidFill>
                <a:effectLst/>
                <a:uLnTx/>
                <a:uFillTx/>
                <a:ea typeface="+mn-ea"/>
                <a:cs typeface="+mn-cs"/>
              </a:rPr>
              <a:t> Dialysis</a:t>
            </a:r>
          </a:p>
        </p:txBody>
      </p:sp>
      <p:sp>
        <p:nvSpPr>
          <p:cNvPr id="14" name="TextBox 13"/>
          <p:cNvSpPr txBox="1"/>
          <p:nvPr/>
        </p:nvSpPr>
        <p:spPr>
          <a:xfrm>
            <a:off x="9475415" y="1720814"/>
            <a:ext cx="1749055" cy="1200329"/>
          </a:xfrm>
          <a:prstGeom prst="rect">
            <a:avLst/>
          </a:prstGeom>
          <a:solidFill>
            <a:schemeClr val="accent6">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249AA"/>
                </a:solidFill>
                <a:effectLst/>
                <a:uLnTx/>
                <a:uFillTx/>
                <a:ea typeface="+mn-ea"/>
                <a:cs typeface="+mn-cs"/>
              </a:rPr>
              <a:t>Death from Kidney </a:t>
            </a:r>
            <a:r>
              <a:rPr lang="en-US" sz="2400" dirty="0">
                <a:solidFill>
                  <a:srgbClr val="4249AA"/>
                </a:solidFill>
              </a:rPr>
              <a:t>F</a:t>
            </a:r>
            <a:r>
              <a:rPr kumimoji="0" lang="en-US" sz="2400" b="0" i="0" u="none" strike="noStrike" kern="1200" cap="none" spc="0" normalizeH="0" baseline="0" noProof="0" dirty="0" err="1">
                <a:ln>
                  <a:noFill/>
                </a:ln>
                <a:solidFill>
                  <a:srgbClr val="4249AA"/>
                </a:solidFill>
                <a:effectLst/>
                <a:uLnTx/>
                <a:uFillTx/>
                <a:ea typeface="+mn-ea"/>
                <a:cs typeface="+mn-cs"/>
              </a:rPr>
              <a:t>ailure</a:t>
            </a:r>
            <a:endParaRPr kumimoji="0" lang="en-US" sz="2400" b="0" i="0" u="none" strike="noStrike" kern="1200" cap="none" spc="0" normalizeH="0" baseline="0" noProof="0" dirty="0">
              <a:ln>
                <a:noFill/>
              </a:ln>
              <a:solidFill>
                <a:srgbClr val="4249AA"/>
              </a:solidFill>
              <a:effectLst/>
              <a:uLnTx/>
              <a:uFillTx/>
              <a:ea typeface="+mn-ea"/>
              <a:cs typeface="+mn-cs"/>
            </a:endParaRPr>
          </a:p>
        </p:txBody>
      </p:sp>
      <p:sp>
        <p:nvSpPr>
          <p:cNvPr id="15" name="TextBox 14"/>
          <p:cNvSpPr txBox="1"/>
          <p:nvPr/>
        </p:nvSpPr>
        <p:spPr>
          <a:xfrm>
            <a:off x="2108160" y="4128039"/>
            <a:ext cx="2904801" cy="461665"/>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E7055"/>
                </a:solidFill>
              </a:rPr>
              <a:t>S</a:t>
            </a:r>
            <a:r>
              <a:rPr kumimoji="0" lang="en-US" sz="2400" b="0" i="0" u="none" strike="noStrike" kern="1200" cap="none" spc="0" normalizeH="0" baseline="0" dirty="0">
                <a:ln>
                  <a:noFill/>
                </a:ln>
                <a:solidFill>
                  <a:srgbClr val="FE7055"/>
                </a:solidFill>
                <a:effectLst/>
                <a:uLnTx/>
                <a:uFillTx/>
                <a:ea typeface="+mn-ea"/>
                <a:cs typeface="+mn-cs"/>
              </a:rPr>
              <a:t>ustained</a:t>
            </a:r>
            <a:r>
              <a:rPr kumimoji="0" lang="en-US" sz="2400" b="0" i="0" u="none" strike="noStrike" kern="1200" cap="none" spc="0" normalizeH="0" baseline="0" noProof="0" dirty="0">
                <a:ln>
                  <a:noFill/>
                </a:ln>
                <a:solidFill>
                  <a:srgbClr val="FE7055"/>
                </a:solidFill>
                <a:effectLst/>
                <a:uLnTx/>
                <a:uFillTx/>
                <a:ea typeface="+mn-ea"/>
                <a:cs typeface="+mn-cs"/>
              </a:rPr>
              <a:t> Low eGFR</a:t>
            </a:r>
          </a:p>
        </p:txBody>
      </p:sp>
      <p:sp>
        <p:nvSpPr>
          <p:cNvPr id="16" name="TextBox 15"/>
          <p:cNvSpPr txBox="1"/>
          <p:nvPr/>
        </p:nvSpPr>
        <p:spPr>
          <a:xfrm>
            <a:off x="5749450" y="4127615"/>
            <a:ext cx="4066192" cy="461665"/>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E7055"/>
                </a:solidFill>
              </a:rPr>
              <a:t>S</a:t>
            </a:r>
            <a:r>
              <a:rPr kumimoji="0" lang="en-US" sz="2400" b="0" i="0" u="none" strike="noStrike" kern="1200" cap="none" spc="0" normalizeH="0" baseline="0" dirty="0">
                <a:ln>
                  <a:noFill/>
                </a:ln>
                <a:solidFill>
                  <a:srgbClr val="FE7055"/>
                </a:solidFill>
                <a:effectLst/>
                <a:uLnTx/>
                <a:uFillTx/>
                <a:ea typeface="+mn-ea"/>
                <a:cs typeface="+mn-cs"/>
              </a:rPr>
              <a:t>ustained</a:t>
            </a:r>
            <a:r>
              <a:rPr kumimoji="0" lang="en-US" sz="2400" b="0" i="0" u="none" strike="noStrike" kern="1200" cap="none" spc="0" normalizeH="0" baseline="0" noProof="0" dirty="0">
                <a:ln>
                  <a:noFill/>
                </a:ln>
                <a:solidFill>
                  <a:srgbClr val="FE7055"/>
                </a:solidFill>
                <a:effectLst/>
                <a:uLnTx/>
                <a:uFillTx/>
                <a:ea typeface="+mn-ea"/>
                <a:cs typeface="+mn-cs"/>
              </a:rPr>
              <a:t> </a:t>
            </a:r>
            <a:r>
              <a:rPr kumimoji="0" lang="en-US" sz="2400" b="0" i="0" u="none" strike="noStrike" kern="1200" cap="none" spc="0" normalizeH="0" baseline="0" noProof="0">
                <a:ln>
                  <a:noFill/>
                </a:ln>
                <a:solidFill>
                  <a:srgbClr val="FE7055"/>
                </a:solidFill>
                <a:effectLst/>
                <a:uLnTx/>
                <a:uFillTx/>
                <a:ea typeface="+mn-ea"/>
                <a:cs typeface="+mn-cs"/>
              </a:rPr>
              <a:t>% Decline </a:t>
            </a:r>
            <a:r>
              <a:rPr kumimoji="0" lang="en-US" sz="2400" b="0" i="0" u="none" strike="noStrike" kern="1200" cap="none" spc="0" normalizeH="0" baseline="0" noProof="0" dirty="0">
                <a:ln>
                  <a:noFill/>
                </a:ln>
                <a:solidFill>
                  <a:srgbClr val="FE7055"/>
                </a:solidFill>
                <a:effectLst/>
                <a:uLnTx/>
                <a:uFillTx/>
                <a:ea typeface="+mn-ea"/>
                <a:cs typeface="+mn-cs"/>
              </a:rPr>
              <a:t>in eGFR</a:t>
            </a:r>
          </a:p>
        </p:txBody>
      </p:sp>
    </p:spTree>
    <p:extLst>
      <p:ext uri="{BB962C8B-B14F-4D97-AF65-F5344CB8AC3E}">
        <p14:creationId xmlns:p14="http://schemas.microsoft.com/office/powerpoint/2010/main" val="3509932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5FACD423-053F-B14B-903F-901C3A8D88F2}"/>
              </a:ext>
            </a:extLst>
          </p:cNvPr>
          <p:cNvSpPr txBox="1"/>
          <p:nvPr/>
        </p:nvSpPr>
        <p:spPr>
          <a:xfrm>
            <a:off x="5480173" y="852809"/>
            <a:ext cx="7123471" cy="415498"/>
          </a:xfrm>
          <a:prstGeom prst="rect">
            <a:avLst/>
          </a:prstGeom>
          <a:noFill/>
        </p:spPr>
        <p:txBody>
          <a:bodyPr wrap="square" rtlCol="0">
            <a:spAutoFit/>
          </a:bodyPr>
          <a:lstStyle/>
          <a:p>
            <a:r>
              <a:rPr lang="en-US" sz="2100" dirty="0">
                <a:solidFill>
                  <a:srgbClr val="5AC6B8"/>
                </a:solidFill>
              </a:rPr>
              <a:t>Advancing Kidney Health Worldwide. Together. </a:t>
            </a:r>
          </a:p>
        </p:txBody>
      </p:sp>
      <p:sp>
        <p:nvSpPr>
          <p:cNvPr id="5" name="Rectangle 4">
            <a:extLst>
              <a:ext uri="{FF2B5EF4-FFF2-40B4-BE49-F238E27FC236}">
                <a16:creationId xmlns:a16="http://schemas.microsoft.com/office/drawing/2014/main" id="{30C5FD70-F9F8-2848-9A95-9417808893CC}"/>
              </a:ext>
            </a:extLst>
          </p:cNvPr>
          <p:cNvSpPr/>
          <p:nvPr/>
        </p:nvSpPr>
        <p:spPr>
          <a:xfrm>
            <a:off x="6911165" y="1378108"/>
            <a:ext cx="2562753" cy="523220"/>
          </a:xfrm>
          <a:prstGeom prst="rect">
            <a:avLst/>
          </a:prstGeom>
        </p:spPr>
        <p:txBody>
          <a:bodyPr wrap="none">
            <a:spAutoFit/>
          </a:bodyPr>
          <a:lstStyle/>
          <a:p>
            <a:r>
              <a:rPr lang="en-US" sz="2800" b="1" dirty="0">
                <a:solidFill>
                  <a:srgbClr val="FE7055"/>
                </a:solidFill>
                <a:hlinkClick r:id="rId3">
                  <a:extLst>
                    <a:ext uri="{A12FA001-AC4F-418D-AE19-62706E023703}">
                      <ahyp:hlinkClr xmlns:ahyp="http://schemas.microsoft.com/office/drawing/2018/hyperlinkcolor" val="tx"/>
                    </a:ext>
                  </a:extLst>
                </a:hlinkClick>
              </a:rPr>
              <a:t>www.theisn.org</a:t>
            </a:r>
            <a:endParaRPr lang="en-US" sz="2800" b="1" dirty="0">
              <a:solidFill>
                <a:srgbClr val="FE7055"/>
              </a:solidFill>
            </a:endParaRPr>
          </a:p>
        </p:txBody>
      </p:sp>
      <p:sp>
        <p:nvSpPr>
          <p:cNvPr id="9" name="Rectangle 8">
            <a:extLst>
              <a:ext uri="{FF2B5EF4-FFF2-40B4-BE49-F238E27FC236}">
                <a16:creationId xmlns:a16="http://schemas.microsoft.com/office/drawing/2014/main" id="{8125478E-4D1A-AE47-BB9E-CDE05CA8E437}"/>
              </a:ext>
            </a:extLst>
          </p:cNvPr>
          <p:cNvSpPr/>
          <p:nvPr/>
        </p:nvSpPr>
        <p:spPr>
          <a:xfrm>
            <a:off x="0" y="6025252"/>
            <a:ext cx="5892800" cy="550911"/>
          </a:xfrm>
          <a:prstGeom prst="rect">
            <a:avLst/>
          </a:prstGeom>
          <a:gradFill flip="none" rotWithShape="1">
            <a:gsLst>
              <a:gs pos="0">
                <a:schemeClr val="accent1">
                  <a:lumMod val="89000"/>
                </a:schemeClr>
              </a:gs>
              <a:gs pos="86000">
                <a:schemeClr val="accent1">
                  <a:lumMod val="89000"/>
                </a:schemeClr>
              </a:gs>
              <a:gs pos="99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C3A9A"/>
              </a:solidFill>
            </a:endParaRPr>
          </a:p>
        </p:txBody>
      </p:sp>
      <p:sp>
        <p:nvSpPr>
          <p:cNvPr id="10" name="TextBox 9">
            <a:extLst>
              <a:ext uri="{FF2B5EF4-FFF2-40B4-BE49-F238E27FC236}">
                <a16:creationId xmlns:a16="http://schemas.microsoft.com/office/drawing/2014/main" id="{26A93EF1-CDCB-794E-84A5-807C9B430B39}"/>
              </a:ext>
            </a:extLst>
          </p:cNvPr>
          <p:cNvSpPr txBox="1"/>
          <p:nvPr/>
        </p:nvSpPr>
        <p:spPr>
          <a:xfrm>
            <a:off x="95452" y="6051013"/>
            <a:ext cx="1769352" cy="461665"/>
          </a:xfrm>
          <a:prstGeom prst="rect">
            <a:avLst/>
          </a:prstGeom>
          <a:noFill/>
        </p:spPr>
        <p:txBody>
          <a:bodyPr wrap="square" rtlCol="0">
            <a:spAutoFit/>
          </a:bodyPr>
          <a:lstStyle/>
          <a:p>
            <a:r>
              <a:rPr lang="en-US" sz="2400" b="1" dirty="0">
                <a:solidFill>
                  <a:schemeClr val="bg1"/>
                </a:solidFill>
              </a:rPr>
              <a:t>Follow us</a:t>
            </a:r>
          </a:p>
        </p:txBody>
      </p:sp>
      <p:grpSp>
        <p:nvGrpSpPr>
          <p:cNvPr id="69" name="Group 68">
            <a:extLst>
              <a:ext uri="{FF2B5EF4-FFF2-40B4-BE49-F238E27FC236}">
                <a16:creationId xmlns:a16="http://schemas.microsoft.com/office/drawing/2014/main" id="{9D6288BB-BB9B-F241-990F-B2E5D0FC6944}"/>
              </a:ext>
            </a:extLst>
          </p:cNvPr>
          <p:cNvGrpSpPr/>
          <p:nvPr/>
        </p:nvGrpSpPr>
        <p:grpSpPr>
          <a:xfrm>
            <a:off x="681504" y="2792638"/>
            <a:ext cx="2634774" cy="2543512"/>
            <a:chOff x="647076" y="2940748"/>
            <a:chExt cx="2634774" cy="2543512"/>
          </a:xfrm>
        </p:grpSpPr>
        <p:sp>
          <p:nvSpPr>
            <p:cNvPr id="8" name="Rectangle 7">
              <a:extLst>
                <a:ext uri="{FF2B5EF4-FFF2-40B4-BE49-F238E27FC236}">
                  <a16:creationId xmlns:a16="http://schemas.microsoft.com/office/drawing/2014/main" id="{D3FDFE55-BA5A-0447-98BC-886851AC7DB7}"/>
                </a:ext>
              </a:extLst>
            </p:cNvPr>
            <p:cNvSpPr/>
            <p:nvPr/>
          </p:nvSpPr>
          <p:spPr>
            <a:xfrm>
              <a:off x="680753" y="2940748"/>
              <a:ext cx="2601097" cy="369332"/>
            </a:xfrm>
            <a:prstGeom prst="rect">
              <a:avLst/>
            </a:prstGeom>
          </p:spPr>
          <p:txBody>
            <a:bodyPr wrap="none">
              <a:spAutoFit/>
            </a:bodyPr>
            <a:lstStyle/>
            <a:p>
              <a:r>
                <a:rPr lang="en-US" b="1" dirty="0">
                  <a:solidFill>
                    <a:srgbClr val="3C3A9A"/>
                  </a:solidFill>
                </a:rPr>
                <a:t>Global Operations Center</a:t>
              </a:r>
              <a:endParaRPr lang="en-US" dirty="0">
                <a:solidFill>
                  <a:srgbClr val="3C3A9A"/>
                </a:solidFill>
              </a:endParaRPr>
            </a:p>
          </p:txBody>
        </p:sp>
        <p:pic>
          <p:nvPicPr>
            <p:cNvPr id="16" name="Picture 15">
              <a:extLst>
                <a:ext uri="{FF2B5EF4-FFF2-40B4-BE49-F238E27FC236}">
                  <a16:creationId xmlns:a16="http://schemas.microsoft.com/office/drawing/2014/main" id="{262B60A6-72D2-564E-92FC-3768E719F21D}"/>
                </a:ext>
              </a:extLst>
            </p:cNvPr>
            <p:cNvPicPr>
              <a:picLocks noChangeAspect="1"/>
            </p:cNvPicPr>
            <p:nvPr/>
          </p:nvPicPr>
          <p:blipFill>
            <a:blip r:embed="rId4">
              <a:duotone>
                <a:schemeClr val="bg2">
                  <a:shade val="45000"/>
                  <a:satMod val="135000"/>
                </a:schemeClr>
                <a:prstClr val="white"/>
              </a:duotone>
            </a:blip>
            <a:stretch>
              <a:fillRect/>
            </a:stretch>
          </p:blipFill>
          <p:spPr>
            <a:xfrm>
              <a:off x="680753" y="3449340"/>
              <a:ext cx="460697" cy="460697"/>
            </a:xfrm>
            <a:prstGeom prst="rect">
              <a:avLst/>
            </a:prstGeom>
          </p:spPr>
        </p:pic>
        <p:sp>
          <p:nvSpPr>
            <p:cNvPr id="17" name="Rectangle 16">
              <a:extLst>
                <a:ext uri="{FF2B5EF4-FFF2-40B4-BE49-F238E27FC236}">
                  <a16:creationId xmlns:a16="http://schemas.microsoft.com/office/drawing/2014/main" id="{3156925F-1F68-DE49-BC43-27E88FD68367}"/>
                </a:ext>
              </a:extLst>
            </p:cNvPr>
            <p:cNvSpPr/>
            <p:nvPr/>
          </p:nvSpPr>
          <p:spPr>
            <a:xfrm>
              <a:off x="1141450" y="3449338"/>
              <a:ext cx="2101857" cy="584775"/>
            </a:xfrm>
            <a:prstGeom prst="rect">
              <a:avLst/>
            </a:prstGeom>
          </p:spPr>
          <p:txBody>
            <a:bodyPr wrap="none">
              <a:spAutoFit/>
            </a:bodyPr>
            <a:lstStyle/>
            <a:p>
              <a:r>
                <a:rPr lang="en-US" sz="1600" dirty="0"/>
                <a:t>Avenue des Arts 1-2</a:t>
              </a:r>
            </a:p>
            <a:p>
              <a:r>
                <a:rPr lang="en-US" sz="1600" dirty="0"/>
                <a:t>1210 Brussels, Belgium</a:t>
              </a:r>
            </a:p>
          </p:txBody>
        </p:sp>
        <p:pic>
          <p:nvPicPr>
            <p:cNvPr id="19" name="Picture 18">
              <a:extLst>
                <a:ext uri="{FF2B5EF4-FFF2-40B4-BE49-F238E27FC236}">
                  <a16:creationId xmlns:a16="http://schemas.microsoft.com/office/drawing/2014/main" id="{41EA09AA-5A64-0D4D-A9CB-A97F7DF629C5}"/>
                </a:ext>
              </a:extLst>
            </p:cNvPr>
            <p:cNvPicPr>
              <a:picLocks noChangeAspect="1"/>
            </p:cNvPicPr>
            <p:nvPr/>
          </p:nvPicPr>
          <p:blipFill>
            <a:blip r:embed="rId5">
              <a:duotone>
                <a:schemeClr val="bg2">
                  <a:shade val="45000"/>
                  <a:satMod val="135000"/>
                </a:schemeClr>
                <a:prstClr val="white"/>
              </a:duotone>
            </a:blip>
            <a:stretch>
              <a:fillRect/>
            </a:stretch>
          </p:blipFill>
          <p:spPr>
            <a:xfrm>
              <a:off x="660696" y="4229621"/>
              <a:ext cx="500809" cy="500809"/>
            </a:xfrm>
            <a:prstGeom prst="rect">
              <a:avLst/>
            </a:prstGeom>
          </p:spPr>
        </p:pic>
        <p:sp>
          <p:nvSpPr>
            <p:cNvPr id="20" name="Rectangle 19">
              <a:extLst>
                <a:ext uri="{FF2B5EF4-FFF2-40B4-BE49-F238E27FC236}">
                  <a16:creationId xmlns:a16="http://schemas.microsoft.com/office/drawing/2014/main" id="{63624491-9002-1D45-91E3-3D79F4831897}"/>
                </a:ext>
              </a:extLst>
            </p:cNvPr>
            <p:cNvSpPr/>
            <p:nvPr/>
          </p:nvSpPr>
          <p:spPr>
            <a:xfrm>
              <a:off x="1141450" y="4350328"/>
              <a:ext cx="1515158" cy="338554"/>
            </a:xfrm>
            <a:prstGeom prst="rect">
              <a:avLst/>
            </a:prstGeom>
          </p:spPr>
          <p:txBody>
            <a:bodyPr wrap="none">
              <a:spAutoFit/>
            </a:bodyPr>
            <a:lstStyle/>
            <a:p>
              <a:r>
                <a:rPr lang="en-US" sz="1600" dirty="0">
                  <a:latin typeface="Calibri" panose="020F0502020204030204" pitchFamily="34" charset="0"/>
                  <a:cs typeface="Calibri" panose="020F0502020204030204" pitchFamily="34" charset="0"/>
                </a:rPr>
                <a:t>+32 2 808 04 20</a:t>
              </a:r>
            </a:p>
          </p:txBody>
        </p:sp>
        <p:sp>
          <p:nvSpPr>
            <p:cNvPr id="23" name="Rectangle 22">
              <a:extLst>
                <a:ext uri="{FF2B5EF4-FFF2-40B4-BE49-F238E27FC236}">
                  <a16:creationId xmlns:a16="http://schemas.microsoft.com/office/drawing/2014/main" id="{D9C49008-BB28-C742-9CB3-544BBE3B31DA}"/>
                </a:ext>
              </a:extLst>
            </p:cNvPr>
            <p:cNvSpPr/>
            <p:nvPr/>
          </p:nvSpPr>
          <p:spPr>
            <a:xfrm>
              <a:off x="1130549" y="5034529"/>
              <a:ext cx="1526059" cy="338554"/>
            </a:xfrm>
            <a:prstGeom prst="rect">
              <a:avLst/>
            </a:prstGeom>
          </p:spPr>
          <p:txBody>
            <a:bodyPr wrap="none">
              <a:spAutoFit/>
            </a:bodyPr>
            <a:lstStyle/>
            <a:p>
              <a:r>
                <a:rPr lang="en-US" sz="1600" dirty="0" err="1">
                  <a:hlinkClick r:id="rId6"/>
                </a:rPr>
                <a:t>info@theisn.org</a:t>
              </a:r>
              <a:endParaRPr lang="en-US" sz="1600" dirty="0"/>
            </a:p>
          </p:txBody>
        </p:sp>
        <p:pic>
          <p:nvPicPr>
            <p:cNvPr id="54" name="Picture 53">
              <a:extLst>
                <a:ext uri="{FF2B5EF4-FFF2-40B4-BE49-F238E27FC236}">
                  <a16:creationId xmlns:a16="http://schemas.microsoft.com/office/drawing/2014/main" id="{91358AD3-01EC-5B40-914F-CC84B565EAB4}"/>
                </a:ext>
              </a:extLst>
            </p:cNvPr>
            <p:cNvPicPr>
              <a:picLocks noChangeAspect="1"/>
            </p:cNvPicPr>
            <p:nvPr/>
          </p:nvPicPr>
          <p:blipFill>
            <a:blip r:embed="rId7">
              <a:lum bright="70000" contrast="-70000"/>
            </a:blip>
            <a:stretch>
              <a:fillRect/>
            </a:stretch>
          </p:blipFill>
          <p:spPr>
            <a:xfrm>
              <a:off x="647076" y="4956212"/>
              <a:ext cx="528048" cy="528048"/>
            </a:xfrm>
            <a:prstGeom prst="rect">
              <a:avLst/>
            </a:prstGeom>
          </p:spPr>
        </p:pic>
      </p:grpSp>
      <p:grpSp>
        <p:nvGrpSpPr>
          <p:cNvPr id="70" name="Group 69">
            <a:extLst>
              <a:ext uri="{FF2B5EF4-FFF2-40B4-BE49-F238E27FC236}">
                <a16:creationId xmlns:a16="http://schemas.microsoft.com/office/drawing/2014/main" id="{56996A35-1DDC-A24A-87C0-DB90793DC6EF}"/>
              </a:ext>
            </a:extLst>
          </p:cNvPr>
          <p:cNvGrpSpPr/>
          <p:nvPr/>
        </p:nvGrpSpPr>
        <p:grpSpPr>
          <a:xfrm>
            <a:off x="5216149" y="2792638"/>
            <a:ext cx="4014485" cy="2543512"/>
            <a:chOff x="5240835" y="2940748"/>
            <a:chExt cx="4014485" cy="2543512"/>
          </a:xfrm>
        </p:grpSpPr>
        <p:sp>
          <p:nvSpPr>
            <p:cNvPr id="46" name="Rectangle 45">
              <a:extLst>
                <a:ext uri="{FF2B5EF4-FFF2-40B4-BE49-F238E27FC236}">
                  <a16:creationId xmlns:a16="http://schemas.microsoft.com/office/drawing/2014/main" id="{D8410330-5181-8F4A-81E4-EE8DB8681046}"/>
                </a:ext>
              </a:extLst>
            </p:cNvPr>
            <p:cNvSpPr/>
            <p:nvPr/>
          </p:nvSpPr>
          <p:spPr>
            <a:xfrm>
              <a:off x="5356188" y="2940748"/>
              <a:ext cx="2861040" cy="369332"/>
            </a:xfrm>
            <a:prstGeom prst="rect">
              <a:avLst/>
            </a:prstGeom>
          </p:spPr>
          <p:txBody>
            <a:bodyPr wrap="none">
              <a:spAutoFit/>
            </a:bodyPr>
            <a:lstStyle/>
            <a:p>
              <a:r>
                <a:rPr lang="en-US" b="1" dirty="0">
                  <a:solidFill>
                    <a:srgbClr val="3C3A9A"/>
                  </a:solidFill>
                </a:rPr>
                <a:t>Americas Operations Center</a:t>
              </a:r>
              <a:endParaRPr lang="en-US" dirty="0">
                <a:solidFill>
                  <a:srgbClr val="3C3A9A"/>
                </a:solidFill>
              </a:endParaRPr>
            </a:p>
          </p:txBody>
        </p:sp>
        <p:sp>
          <p:nvSpPr>
            <p:cNvPr id="48" name="Rectangle 47">
              <a:extLst>
                <a:ext uri="{FF2B5EF4-FFF2-40B4-BE49-F238E27FC236}">
                  <a16:creationId xmlns:a16="http://schemas.microsoft.com/office/drawing/2014/main" id="{B99F35A8-4139-1146-AEF3-EDFF199DB639}"/>
                </a:ext>
              </a:extLst>
            </p:cNvPr>
            <p:cNvSpPr/>
            <p:nvPr/>
          </p:nvSpPr>
          <p:spPr>
            <a:xfrm>
              <a:off x="5789820" y="3449339"/>
              <a:ext cx="3465500" cy="584775"/>
            </a:xfrm>
            <a:prstGeom prst="rect">
              <a:avLst/>
            </a:prstGeom>
          </p:spPr>
          <p:txBody>
            <a:bodyPr wrap="none">
              <a:spAutoFit/>
            </a:bodyPr>
            <a:lstStyle/>
            <a:p>
              <a:r>
                <a:rPr lang="en-US" sz="1600" dirty="0"/>
                <a:t>340 North Avenue 3rd Floor</a:t>
              </a:r>
              <a:br>
                <a:rPr lang="en-US" sz="1600" dirty="0"/>
              </a:br>
              <a:r>
                <a:rPr lang="en-US" sz="1600" dirty="0"/>
                <a:t>Cranford, NJ 07016-2496, United States</a:t>
              </a:r>
            </a:p>
          </p:txBody>
        </p:sp>
        <p:sp>
          <p:nvSpPr>
            <p:cNvPr id="22" name="Rectangle 21">
              <a:extLst>
                <a:ext uri="{FF2B5EF4-FFF2-40B4-BE49-F238E27FC236}">
                  <a16:creationId xmlns:a16="http://schemas.microsoft.com/office/drawing/2014/main" id="{774074F0-BD04-6D4C-9253-9E7931A1882B}"/>
                </a:ext>
              </a:extLst>
            </p:cNvPr>
            <p:cNvSpPr/>
            <p:nvPr/>
          </p:nvSpPr>
          <p:spPr>
            <a:xfrm>
              <a:off x="5802052" y="4295360"/>
              <a:ext cx="1592103" cy="369332"/>
            </a:xfrm>
            <a:prstGeom prst="rect">
              <a:avLst/>
            </a:prstGeom>
          </p:spPr>
          <p:txBody>
            <a:bodyPr wrap="square">
              <a:spAutoFit/>
            </a:bodyPr>
            <a:lstStyle/>
            <a:p>
              <a:r>
                <a:rPr lang="en-US" dirty="0"/>
                <a:t>+</a:t>
              </a:r>
              <a:r>
                <a:rPr lang="en-US" sz="1600" dirty="0"/>
                <a:t>1 567 248 9703</a:t>
              </a:r>
            </a:p>
          </p:txBody>
        </p:sp>
        <p:sp>
          <p:nvSpPr>
            <p:cNvPr id="50" name="Rectangle 49">
              <a:extLst>
                <a:ext uri="{FF2B5EF4-FFF2-40B4-BE49-F238E27FC236}">
                  <a16:creationId xmlns:a16="http://schemas.microsoft.com/office/drawing/2014/main" id="{944BF103-ECB5-B145-ADC7-93E1BE754213}"/>
                </a:ext>
              </a:extLst>
            </p:cNvPr>
            <p:cNvSpPr/>
            <p:nvPr/>
          </p:nvSpPr>
          <p:spPr>
            <a:xfrm>
              <a:off x="5829932" y="5036103"/>
              <a:ext cx="1526059" cy="338554"/>
            </a:xfrm>
            <a:prstGeom prst="rect">
              <a:avLst/>
            </a:prstGeom>
          </p:spPr>
          <p:txBody>
            <a:bodyPr wrap="none">
              <a:spAutoFit/>
            </a:bodyPr>
            <a:lstStyle/>
            <a:p>
              <a:r>
                <a:rPr lang="en-US" sz="1600" dirty="0">
                  <a:hlinkClick r:id="rId6"/>
                </a:rPr>
                <a:t>info@theisn.org</a:t>
              </a:r>
              <a:endParaRPr lang="en-US" sz="1600" dirty="0"/>
            </a:p>
          </p:txBody>
        </p:sp>
        <p:pic>
          <p:nvPicPr>
            <p:cNvPr id="55" name="Picture 54">
              <a:extLst>
                <a:ext uri="{FF2B5EF4-FFF2-40B4-BE49-F238E27FC236}">
                  <a16:creationId xmlns:a16="http://schemas.microsoft.com/office/drawing/2014/main" id="{30206BA1-69EF-DB4A-ABF0-D5BD21B03472}"/>
                </a:ext>
              </a:extLst>
            </p:cNvPr>
            <p:cNvPicPr>
              <a:picLocks noChangeAspect="1"/>
            </p:cNvPicPr>
            <p:nvPr/>
          </p:nvPicPr>
          <p:blipFill>
            <a:blip r:embed="rId4">
              <a:duotone>
                <a:schemeClr val="bg2">
                  <a:shade val="45000"/>
                  <a:satMod val="135000"/>
                </a:schemeClr>
                <a:prstClr val="white"/>
              </a:duotone>
            </a:blip>
            <a:stretch>
              <a:fillRect/>
            </a:stretch>
          </p:blipFill>
          <p:spPr>
            <a:xfrm>
              <a:off x="5274512" y="3449340"/>
              <a:ext cx="460697" cy="460697"/>
            </a:xfrm>
            <a:prstGeom prst="rect">
              <a:avLst/>
            </a:prstGeom>
          </p:spPr>
        </p:pic>
        <p:pic>
          <p:nvPicPr>
            <p:cNvPr id="56" name="Picture 55">
              <a:extLst>
                <a:ext uri="{FF2B5EF4-FFF2-40B4-BE49-F238E27FC236}">
                  <a16:creationId xmlns:a16="http://schemas.microsoft.com/office/drawing/2014/main" id="{0673A955-B475-6A4A-B1C3-875246177934}"/>
                </a:ext>
              </a:extLst>
            </p:cNvPr>
            <p:cNvPicPr>
              <a:picLocks noChangeAspect="1"/>
            </p:cNvPicPr>
            <p:nvPr/>
          </p:nvPicPr>
          <p:blipFill>
            <a:blip r:embed="rId5">
              <a:duotone>
                <a:schemeClr val="bg2">
                  <a:shade val="45000"/>
                  <a:satMod val="135000"/>
                </a:schemeClr>
                <a:prstClr val="white"/>
              </a:duotone>
            </a:blip>
            <a:stretch>
              <a:fillRect/>
            </a:stretch>
          </p:blipFill>
          <p:spPr>
            <a:xfrm>
              <a:off x="5254455" y="4229621"/>
              <a:ext cx="500809" cy="500809"/>
            </a:xfrm>
            <a:prstGeom prst="rect">
              <a:avLst/>
            </a:prstGeom>
          </p:spPr>
        </p:pic>
        <p:pic>
          <p:nvPicPr>
            <p:cNvPr id="57" name="Picture 56">
              <a:extLst>
                <a:ext uri="{FF2B5EF4-FFF2-40B4-BE49-F238E27FC236}">
                  <a16:creationId xmlns:a16="http://schemas.microsoft.com/office/drawing/2014/main" id="{5D0F2916-D601-674A-8C19-5D632CCA7FCD}"/>
                </a:ext>
              </a:extLst>
            </p:cNvPr>
            <p:cNvPicPr>
              <a:picLocks noChangeAspect="1"/>
            </p:cNvPicPr>
            <p:nvPr/>
          </p:nvPicPr>
          <p:blipFill>
            <a:blip r:embed="rId7">
              <a:lum bright="70000" contrast="-70000"/>
            </a:blip>
            <a:stretch>
              <a:fillRect/>
            </a:stretch>
          </p:blipFill>
          <p:spPr>
            <a:xfrm>
              <a:off x="5240835" y="4956212"/>
              <a:ext cx="528048" cy="528048"/>
            </a:xfrm>
            <a:prstGeom prst="rect">
              <a:avLst/>
            </a:prstGeom>
          </p:spPr>
        </p:pic>
      </p:grpSp>
      <p:pic>
        <p:nvPicPr>
          <p:cNvPr id="61" name="Picture 60">
            <a:hlinkClick r:id="rId8"/>
            <a:extLst>
              <a:ext uri="{FF2B5EF4-FFF2-40B4-BE49-F238E27FC236}">
                <a16:creationId xmlns:a16="http://schemas.microsoft.com/office/drawing/2014/main" id="{433C7287-CD9E-DA40-8FFD-A60B2A03C58F}"/>
              </a:ext>
            </a:extLst>
          </p:cNvPr>
          <p:cNvPicPr>
            <a:picLocks noChangeAspect="1"/>
          </p:cNvPicPr>
          <p:nvPr/>
        </p:nvPicPr>
        <p:blipFill>
          <a:blip r:embed="rId9"/>
          <a:stretch>
            <a:fillRect/>
          </a:stretch>
        </p:blipFill>
        <p:spPr>
          <a:xfrm>
            <a:off x="2573211" y="6066159"/>
            <a:ext cx="468000" cy="468000"/>
          </a:xfrm>
          <a:prstGeom prst="rect">
            <a:avLst/>
          </a:prstGeom>
        </p:spPr>
      </p:pic>
      <p:pic>
        <p:nvPicPr>
          <p:cNvPr id="63" name="Picture 62">
            <a:hlinkClick r:id="rId10"/>
            <a:extLst>
              <a:ext uri="{FF2B5EF4-FFF2-40B4-BE49-F238E27FC236}">
                <a16:creationId xmlns:a16="http://schemas.microsoft.com/office/drawing/2014/main" id="{7683339B-95C1-5C4C-92D5-ED598C22A272}"/>
              </a:ext>
            </a:extLst>
          </p:cNvPr>
          <p:cNvPicPr>
            <a:picLocks noChangeAspect="1"/>
          </p:cNvPicPr>
          <p:nvPr/>
        </p:nvPicPr>
        <p:blipFill>
          <a:blip r:embed="rId11"/>
          <a:stretch>
            <a:fillRect/>
          </a:stretch>
        </p:blipFill>
        <p:spPr>
          <a:xfrm>
            <a:off x="3322541" y="6044678"/>
            <a:ext cx="468000" cy="468000"/>
          </a:xfrm>
          <a:prstGeom prst="rect">
            <a:avLst/>
          </a:prstGeom>
        </p:spPr>
      </p:pic>
      <p:pic>
        <p:nvPicPr>
          <p:cNvPr id="65" name="Picture 64">
            <a:hlinkClick r:id="rId12"/>
            <a:extLst>
              <a:ext uri="{FF2B5EF4-FFF2-40B4-BE49-F238E27FC236}">
                <a16:creationId xmlns:a16="http://schemas.microsoft.com/office/drawing/2014/main" id="{46E5A35E-1571-A346-A406-C09CCAAC027D}"/>
              </a:ext>
            </a:extLst>
          </p:cNvPr>
          <p:cNvPicPr>
            <a:picLocks noChangeAspect="1"/>
          </p:cNvPicPr>
          <p:nvPr/>
        </p:nvPicPr>
        <p:blipFill>
          <a:blip r:embed="rId13"/>
          <a:stretch>
            <a:fillRect/>
          </a:stretch>
        </p:blipFill>
        <p:spPr>
          <a:xfrm>
            <a:off x="4151681" y="6066159"/>
            <a:ext cx="468000" cy="468000"/>
          </a:xfrm>
          <a:prstGeom prst="rect">
            <a:avLst/>
          </a:prstGeom>
        </p:spPr>
      </p:pic>
      <p:pic>
        <p:nvPicPr>
          <p:cNvPr id="67" name="Picture 66">
            <a:hlinkClick r:id="rId14"/>
            <a:extLst>
              <a:ext uri="{FF2B5EF4-FFF2-40B4-BE49-F238E27FC236}">
                <a16:creationId xmlns:a16="http://schemas.microsoft.com/office/drawing/2014/main" id="{114F5597-338A-304B-A718-EBCE80745231}"/>
              </a:ext>
            </a:extLst>
          </p:cNvPr>
          <p:cNvPicPr>
            <a:picLocks noChangeAspect="1"/>
          </p:cNvPicPr>
          <p:nvPr/>
        </p:nvPicPr>
        <p:blipFill>
          <a:blip r:embed="rId15"/>
          <a:stretch>
            <a:fillRect/>
          </a:stretch>
        </p:blipFill>
        <p:spPr>
          <a:xfrm>
            <a:off x="1823881" y="6066707"/>
            <a:ext cx="468000" cy="468000"/>
          </a:xfrm>
          <a:prstGeom prst="rect">
            <a:avLst/>
          </a:prstGeom>
        </p:spPr>
      </p:pic>
      <p:pic>
        <p:nvPicPr>
          <p:cNvPr id="6" name="Picture 5">
            <a:extLst>
              <a:ext uri="{FF2B5EF4-FFF2-40B4-BE49-F238E27FC236}">
                <a16:creationId xmlns:a16="http://schemas.microsoft.com/office/drawing/2014/main" id="{94F6688E-2C48-B347-84BC-9B23560F2889}"/>
              </a:ext>
            </a:extLst>
          </p:cNvPr>
          <p:cNvPicPr>
            <a:picLocks noChangeAspect="1"/>
          </p:cNvPicPr>
          <p:nvPr/>
        </p:nvPicPr>
        <p:blipFill>
          <a:blip r:embed="rId16"/>
          <a:stretch>
            <a:fillRect/>
          </a:stretch>
        </p:blipFill>
        <p:spPr>
          <a:xfrm>
            <a:off x="4901011" y="6122451"/>
            <a:ext cx="399340" cy="411120"/>
          </a:xfrm>
          <a:prstGeom prst="rect">
            <a:avLst/>
          </a:prstGeom>
        </p:spPr>
      </p:pic>
    </p:spTree>
    <p:extLst>
      <p:ext uri="{BB962C8B-B14F-4D97-AF65-F5344CB8AC3E}">
        <p14:creationId xmlns:p14="http://schemas.microsoft.com/office/powerpoint/2010/main" val="49728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532" y="239290"/>
            <a:ext cx="10931769" cy="1325563"/>
          </a:xfrm>
        </p:spPr>
        <p:txBody>
          <a:bodyPr>
            <a:normAutofit/>
          </a:bodyPr>
          <a:lstStyle/>
          <a:p>
            <a:r>
              <a:rPr lang="en-CA" sz="3100" dirty="0"/>
              <a:t>Variability in definitions of endpoints has consequences</a:t>
            </a:r>
          </a:p>
        </p:txBody>
      </p:sp>
      <p:sp>
        <p:nvSpPr>
          <p:cNvPr id="3" name="Content Placeholder 2"/>
          <p:cNvSpPr>
            <a:spLocks noGrp="1"/>
          </p:cNvSpPr>
          <p:nvPr>
            <p:ph idx="1"/>
          </p:nvPr>
        </p:nvSpPr>
        <p:spPr>
          <a:xfrm>
            <a:off x="497532" y="1372130"/>
            <a:ext cx="10931769" cy="4657725"/>
          </a:xfrm>
        </p:spPr>
        <p:txBody>
          <a:bodyPr>
            <a:noAutofit/>
          </a:bodyPr>
          <a:lstStyle/>
          <a:p>
            <a:endParaRPr lang="en-CA" sz="2800" b="0" dirty="0"/>
          </a:p>
          <a:p>
            <a:r>
              <a:rPr lang="en-CA" sz="2800" b="0" dirty="0"/>
              <a:t>Difficulty with comparing between trials</a:t>
            </a:r>
          </a:p>
          <a:p>
            <a:pPr marL="0" indent="0">
              <a:buNone/>
            </a:pPr>
            <a:endParaRPr lang="en-CA" sz="2800" b="0" dirty="0">
              <a:solidFill>
                <a:schemeClr val="accent6">
                  <a:lumMod val="75000"/>
                </a:schemeClr>
              </a:solidFill>
            </a:endParaRPr>
          </a:p>
          <a:p>
            <a:pPr marL="0" indent="0">
              <a:buNone/>
            </a:pPr>
            <a:r>
              <a:rPr lang="en-CA" sz="2800" b="1" dirty="0">
                <a:solidFill>
                  <a:srgbClr val="4249AA"/>
                </a:solidFill>
                <a:ea typeface="+mj-ea"/>
              </a:rPr>
              <a:t>For patients and clinicians</a:t>
            </a:r>
          </a:p>
          <a:p>
            <a:r>
              <a:rPr lang="en-CA" sz="2800" b="0" dirty="0"/>
              <a:t>Confusion in interpreting results for </a:t>
            </a:r>
            <a:r>
              <a:rPr lang="en-CA" sz="2800" b="0" i="1" dirty="0"/>
              <a:t>similar compounds with different endpoints for similar disease states</a:t>
            </a:r>
          </a:p>
          <a:p>
            <a:endParaRPr lang="en-CA" sz="2800" b="0" i="1" dirty="0"/>
          </a:p>
          <a:p>
            <a:r>
              <a:rPr lang="en-CA" sz="2800" b="0" dirty="0"/>
              <a:t>Confusion in interpreting results for </a:t>
            </a:r>
            <a:r>
              <a:rPr lang="en-CA" sz="2800" b="0" i="1" dirty="0"/>
              <a:t>different compounds with similar disease states </a:t>
            </a:r>
            <a:r>
              <a:rPr lang="en-CA" sz="2800" b="0" dirty="0"/>
              <a:t>with different endpoints</a:t>
            </a:r>
          </a:p>
        </p:txBody>
      </p:sp>
    </p:spTree>
    <p:extLst>
      <p:ext uri="{BB962C8B-B14F-4D97-AF65-F5344CB8AC3E}">
        <p14:creationId xmlns:p14="http://schemas.microsoft.com/office/powerpoint/2010/main" val="1386337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EEA99-46A7-42E9-A7E8-7249C1F64EB0}"/>
              </a:ext>
            </a:extLst>
          </p:cNvPr>
          <p:cNvSpPr>
            <a:spLocks noGrp="1"/>
          </p:cNvSpPr>
          <p:nvPr>
            <p:ph type="title"/>
          </p:nvPr>
        </p:nvSpPr>
        <p:spPr>
          <a:xfrm>
            <a:off x="651326" y="560925"/>
            <a:ext cx="8759374" cy="650875"/>
          </a:xfrm>
        </p:spPr>
        <p:txBody>
          <a:bodyPr>
            <a:normAutofit fontScale="90000"/>
          </a:bodyPr>
          <a:lstStyle/>
          <a:p>
            <a:r>
              <a:rPr lang="en-US" dirty="0"/>
              <a:t>The story: Kidney Failure outcomes for clinical trials</a:t>
            </a:r>
          </a:p>
        </p:txBody>
      </p:sp>
      <p:sp>
        <p:nvSpPr>
          <p:cNvPr id="3" name="Content Placeholder 2">
            <a:extLst>
              <a:ext uri="{FF2B5EF4-FFF2-40B4-BE49-F238E27FC236}">
                <a16:creationId xmlns:a16="http://schemas.microsoft.com/office/drawing/2014/main" id="{0DDF5522-B19A-4371-93E1-9718BF27B0CC}"/>
              </a:ext>
            </a:extLst>
          </p:cNvPr>
          <p:cNvSpPr>
            <a:spLocks noGrp="1"/>
          </p:cNvSpPr>
          <p:nvPr>
            <p:ph idx="1"/>
          </p:nvPr>
        </p:nvSpPr>
        <p:spPr>
          <a:xfrm>
            <a:off x="457200" y="1603946"/>
            <a:ext cx="10515600" cy="4693129"/>
          </a:xfrm>
        </p:spPr>
        <p:txBody>
          <a:bodyPr>
            <a:normAutofit fontScale="92500" lnSpcReduction="10000"/>
          </a:bodyPr>
          <a:lstStyle/>
          <a:p>
            <a:pPr marL="446088" indent="-217488" algn="l"/>
            <a:r>
              <a:rPr lang="en-US" sz="2400" b="0" i="0" dirty="0">
                <a:solidFill>
                  <a:srgbClr val="212121"/>
                </a:solidFill>
                <a:effectLst/>
              </a:rPr>
              <a:t>How we got to the first-ever consensus definitions for kidney </a:t>
            </a:r>
            <a:r>
              <a:rPr lang="en-US" sz="2400" dirty="0">
                <a:solidFill>
                  <a:srgbClr val="212121"/>
                </a:solidFill>
              </a:rPr>
              <a:t>f</a:t>
            </a:r>
            <a:r>
              <a:rPr lang="en-US" sz="2400" b="0" i="0" dirty="0">
                <a:solidFill>
                  <a:srgbClr val="212121"/>
                </a:solidFill>
                <a:effectLst/>
              </a:rPr>
              <a:t>ailure and importance of it</a:t>
            </a:r>
          </a:p>
          <a:p>
            <a:pPr marL="446088" indent="-217488" algn="l"/>
            <a:endParaRPr lang="en-US" sz="2400" b="0" i="0" dirty="0">
              <a:solidFill>
                <a:srgbClr val="212121"/>
              </a:solidFill>
              <a:effectLst/>
            </a:endParaRPr>
          </a:p>
          <a:p>
            <a:pPr marL="446088" indent="-217488"/>
            <a:r>
              <a:rPr lang="en-US" sz="2400" b="0" i="0" dirty="0">
                <a:solidFill>
                  <a:srgbClr val="212121"/>
                </a:solidFill>
                <a:effectLst/>
              </a:rPr>
              <a:t>Outcomes vs endpoints </a:t>
            </a:r>
          </a:p>
          <a:p>
            <a:pPr marL="446088" indent="-217488"/>
            <a:r>
              <a:rPr lang="en-US" sz="2400" b="0" i="0" dirty="0">
                <a:solidFill>
                  <a:srgbClr val="212121"/>
                </a:solidFill>
                <a:effectLst/>
              </a:rPr>
              <a:t>Classification of ‘hard </a:t>
            </a:r>
            <a:r>
              <a:rPr lang="en-US" sz="2400" dirty="0">
                <a:solidFill>
                  <a:srgbClr val="212121"/>
                </a:solidFill>
              </a:rPr>
              <a:t>outcomes</a:t>
            </a:r>
            <a:r>
              <a:rPr lang="en-US" sz="2400" b="0" i="0" dirty="0">
                <a:solidFill>
                  <a:srgbClr val="212121"/>
                </a:solidFill>
                <a:effectLst/>
              </a:rPr>
              <a:t>’ vs ‘surrogate’ outcomes</a:t>
            </a:r>
          </a:p>
          <a:p>
            <a:pPr marL="446088" indent="-217488"/>
            <a:endParaRPr lang="en-US" sz="2400" b="0" i="0" dirty="0">
              <a:solidFill>
                <a:srgbClr val="FF0000"/>
              </a:solidFill>
              <a:effectLst/>
            </a:endParaRPr>
          </a:p>
          <a:p>
            <a:pPr marL="446088" indent="-217488" algn="l"/>
            <a:r>
              <a:rPr lang="en-US" sz="2400" b="0" i="0" dirty="0">
                <a:solidFill>
                  <a:srgbClr val="212121"/>
                </a:solidFill>
                <a:effectLst/>
              </a:rPr>
              <a:t>Adjudication issues were discussed:</a:t>
            </a:r>
          </a:p>
          <a:p>
            <a:pPr marL="758825" indent="-306388" algn="l">
              <a:buFont typeface="+mj-lt"/>
              <a:buAutoNum type="alphaLcPeriod"/>
            </a:pPr>
            <a:r>
              <a:rPr lang="en-US" sz="2400" b="0" i="0" dirty="0">
                <a:solidFill>
                  <a:srgbClr val="212121"/>
                </a:solidFill>
                <a:effectLst/>
              </a:rPr>
              <a:t>Resource-poor vs rich countries</a:t>
            </a:r>
          </a:p>
          <a:p>
            <a:pPr marL="758825" indent="-306388" algn="l">
              <a:buFont typeface="+mj-lt"/>
              <a:buAutoNum type="alphaLcPeriod"/>
            </a:pPr>
            <a:r>
              <a:rPr lang="en-US" sz="2400" b="0" i="0" dirty="0">
                <a:solidFill>
                  <a:srgbClr val="212121"/>
                </a:solidFill>
                <a:effectLst/>
              </a:rPr>
              <a:t>Availability of laboratory data </a:t>
            </a:r>
          </a:p>
          <a:p>
            <a:pPr marL="758825" indent="-306388" algn="l">
              <a:buFont typeface="+mj-lt"/>
              <a:buAutoNum type="alphaLcPeriod"/>
            </a:pPr>
            <a:r>
              <a:rPr lang="en-US" sz="2400" dirty="0">
                <a:solidFill>
                  <a:srgbClr val="212121"/>
                </a:solidFill>
              </a:rPr>
              <a:t>Size of study, # of events</a:t>
            </a:r>
          </a:p>
          <a:p>
            <a:pPr marL="758825" indent="-306388" algn="l">
              <a:buFont typeface="+mj-lt"/>
              <a:buAutoNum type="alphaLcPeriod"/>
            </a:pPr>
            <a:r>
              <a:rPr lang="en-US" sz="2400" b="0" i="0" dirty="0">
                <a:solidFill>
                  <a:srgbClr val="212121"/>
                </a:solidFill>
                <a:effectLst/>
              </a:rPr>
              <a:t>What </a:t>
            </a:r>
            <a:r>
              <a:rPr lang="en-US" sz="2400" dirty="0">
                <a:solidFill>
                  <a:srgbClr val="212121"/>
                </a:solidFill>
              </a:rPr>
              <a:t>and how with different technologies</a:t>
            </a:r>
          </a:p>
          <a:p>
            <a:pPr marL="758825" indent="-306388">
              <a:buFont typeface="+mj-lt"/>
              <a:buAutoNum type="alphaLcPeriod"/>
            </a:pPr>
            <a:r>
              <a:rPr lang="en-US" sz="2400" dirty="0"/>
              <a:t>Nomenclature </a:t>
            </a:r>
            <a:endParaRPr lang="en-US" sz="2400" b="0" i="0" dirty="0">
              <a:effectLst/>
            </a:endParaRPr>
          </a:p>
          <a:p>
            <a:endParaRPr lang="en-US" sz="2400" dirty="0"/>
          </a:p>
        </p:txBody>
      </p:sp>
    </p:spTree>
    <p:extLst>
      <p:ext uri="{BB962C8B-B14F-4D97-AF65-F5344CB8AC3E}">
        <p14:creationId xmlns:p14="http://schemas.microsoft.com/office/powerpoint/2010/main" val="2330267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E52B6-AD04-444E-A2DF-D57E1FADAD0C}"/>
              </a:ext>
            </a:extLst>
          </p:cNvPr>
          <p:cNvSpPr>
            <a:spLocks noGrp="1"/>
          </p:cNvSpPr>
          <p:nvPr>
            <p:ph type="title"/>
          </p:nvPr>
        </p:nvSpPr>
        <p:spPr>
          <a:xfrm>
            <a:off x="664026" y="357725"/>
            <a:ext cx="8578586" cy="858011"/>
          </a:xfrm>
        </p:spPr>
        <p:txBody>
          <a:bodyPr anchor="ctr">
            <a:noAutofit/>
          </a:bodyPr>
          <a:lstStyle/>
          <a:p>
            <a:r>
              <a:rPr lang="en-US" sz="3100" dirty="0"/>
              <a:t>International Consensus Definitions of </a:t>
            </a:r>
            <a:br>
              <a:rPr lang="en-US" sz="3100" dirty="0"/>
            </a:br>
            <a:r>
              <a:rPr lang="en-US" sz="3100" dirty="0"/>
              <a:t>Clinical Trial Outcomes for Kidney Failure: 2020</a:t>
            </a:r>
          </a:p>
        </p:txBody>
      </p:sp>
      <p:pic>
        <p:nvPicPr>
          <p:cNvPr id="8" name="Picture 7" descr="Graphical user interface, text, application&#10;&#10;Description automatically generated">
            <a:extLst>
              <a:ext uri="{FF2B5EF4-FFF2-40B4-BE49-F238E27FC236}">
                <a16:creationId xmlns:a16="http://schemas.microsoft.com/office/drawing/2014/main" id="{8C9DFF0E-60D7-DF4E-9AE6-1A777EDA0B3B}"/>
              </a:ext>
            </a:extLst>
          </p:cNvPr>
          <p:cNvPicPr>
            <a:picLocks noChangeAspect="1"/>
          </p:cNvPicPr>
          <p:nvPr/>
        </p:nvPicPr>
        <p:blipFill>
          <a:blip r:embed="rId3"/>
          <a:stretch>
            <a:fillRect/>
          </a:stretch>
        </p:blipFill>
        <p:spPr>
          <a:xfrm>
            <a:off x="764309" y="1438603"/>
            <a:ext cx="6079836" cy="2264739"/>
          </a:xfrm>
          <a:prstGeom prst="rect">
            <a:avLst/>
          </a:prstGeom>
          <a:noFill/>
        </p:spPr>
      </p:pic>
      <p:sp>
        <p:nvSpPr>
          <p:cNvPr id="4" name="Date Placeholder 3">
            <a:extLst>
              <a:ext uri="{FF2B5EF4-FFF2-40B4-BE49-F238E27FC236}">
                <a16:creationId xmlns:a16="http://schemas.microsoft.com/office/drawing/2014/main" id="{2CB851B6-614E-6747-83DD-EC72AD5F7FF0}"/>
              </a:ext>
            </a:extLst>
          </p:cNvPr>
          <p:cNvSpPr>
            <a:spLocks noGrp="1"/>
          </p:cNvSpPr>
          <p:nvPr>
            <p:ph type="dt" sz="half" idx="10"/>
          </p:nvPr>
        </p:nvSpPr>
        <p:spPr>
          <a:xfrm>
            <a:off x="838200" y="6536974"/>
            <a:ext cx="2743200" cy="365125"/>
          </a:xfrm>
        </p:spPr>
        <p:txBody>
          <a:bodyPr anchor="ctr">
            <a:normAutofit/>
          </a:bodyPr>
          <a:lstStyle/>
          <a:p>
            <a:pPr>
              <a:spcAft>
                <a:spcPts val="600"/>
              </a:spcAft>
            </a:pPr>
            <a:fld id="{76CE8D19-090D-FC4F-8648-081D8CB2DE62}" type="datetime6">
              <a:rPr lang="en-US" smtClean="0"/>
              <a:pPr>
                <a:spcAft>
                  <a:spcPts val="600"/>
                </a:spcAft>
              </a:pPr>
              <a:t>May 21</a:t>
            </a:fld>
            <a:endParaRPr lang="en-US"/>
          </a:p>
        </p:txBody>
      </p:sp>
      <p:sp>
        <p:nvSpPr>
          <p:cNvPr id="5" name="Footer Placeholder 4">
            <a:extLst>
              <a:ext uri="{FF2B5EF4-FFF2-40B4-BE49-F238E27FC236}">
                <a16:creationId xmlns:a16="http://schemas.microsoft.com/office/drawing/2014/main" id="{2A76B2C7-0832-6B46-BB2E-48EF88FB5CF7}"/>
              </a:ext>
            </a:extLst>
          </p:cNvPr>
          <p:cNvSpPr>
            <a:spLocks noGrp="1"/>
          </p:cNvSpPr>
          <p:nvPr>
            <p:ph type="ftr" sz="quarter" idx="11"/>
          </p:nvPr>
        </p:nvSpPr>
        <p:spPr>
          <a:xfrm>
            <a:off x="4038600" y="6536974"/>
            <a:ext cx="4114800" cy="365125"/>
          </a:xfrm>
        </p:spPr>
        <p:txBody>
          <a:bodyPr anchor="ctr">
            <a:normAutofit/>
          </a:bodyPr>
          <a:lstStyle/>
          <a:p>
            <a:pPr>
              <a:spcAft>
                <a:spcPts val="600"/>
              </a:spcAft>
            </a:pPr>
            <a:r>
              <a:rPr lang="en-US"/>
              <a:t>International Society of Nephrology </a:t>
            </a:r>
          </a:p>
        </p:txBody>
      </p:sp>
      <p:sp>
        <p:nvSpPr>
          <p:cNvPr id="6" name="Slide Number Placeholder 5">
            <a:extLst>
              <a:ext uri="{FF2B5EF4-FFF2-40B4-BE49-F238E27FC236}">
                <a16:creationId xmlns:a16="http://schemas.microsoft.com/office/drawing/2014/main" id="{E2005F71-823A-AC4D-BEBF-B041C0074E4E}"/>
              </a:ext>
            </a:extLst>
          </p:cNvPr>
          <p:cNvSpPr>
            <a:spLocks noGrp="1"/>
          </p:cNvSpPr>
          <p:nvPr>
            <p:ph type="sldNum" sz="quarter" idx="12"/>
          </p:nvPr>
        </p:nvSpPr>
        <p:spPr>
          <a:xfrm>
            <a:off x="8610600" y="6536974"/>
            <a:ext cx="2743200" cy="365125"/>
          </a:xfrm>
        </p:spPr>
        <p:txBody>
          <a:bodyPr anchor="ctr">
            <a:normAutofit/>
          </a:bodyPr>
          <a:lstStyle/>
          <a:p>
            <a:pPr>
              <a:spcAft>
                <a:spcPts val="600"/>
              </a:spcAft>
            </a:pPr>
            <a:fld id="{4A9CEFBC-9863-BD47-BA2B-008170C231CB}" type="slidenum">
              <a:rPr lang="en-US" smtClean="0"/>
              <a:pPr>
                <a:spcAft>
                  <a:spcPts val="600"/>
                </a:spcAft>
              </a:pPr>
              <a:t>5</a:t>
            </a:fld>
            <a:endParaRPr lang="en-US"/>
          </a:p>
        </p:txBody>
      </p:sp>
      <p:sp>
        <p:nvSpPr>
          <p:cNvPr id="10" name="TextBox 21">
            <a:extLst>
              <a:ext uri="{FF2B5EF4-FFF2-40B4-BE49-F238E27FC236}">
                <a16:creationId xmlns:a16="http://schemas.microsoft.com/office/drawing/2014/main" id="{171AED5F-66E5-41A1-A435-3E654101365F}"/>
              </a:ext>
            </a:extLst>
          </p:cNvPr>
          <p:cNvSpPr txBox="1"/>
          <p:nvPr/>
        </p:nvSpPr>
        <p:spPr>
          <a:xfrm>
            <a:off x="8316023" y="1306637"/>
            <a:ext cx="361565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4249AA"/>
                </a:solidFill>
                <a:ea typeface="+mj-ea"/>
                <a:cs typeface="Arial" panose="020B0604020202020204" pitchFamily="34" charset="0"/>
              </a:rPr>
              <a:t>International representation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u="none" strike="noStrike" kern="1200" cap="none" spc="0" normalizeH="0" baseline="0" noProof="0" dirty="0">
                <a:ln>
                  <a:noFill/>
                </a:ln>
                <a:solidFill>
                  <a:prstClr val="black"/>
                </a:solidFill>
                <a:effectLst/>
                <a:uLnTx/>
                <a:uFillTx/>
                <a:ea typeface="+mn-ea"/>
                <a:cs typeface="+mn-cs"/>
              </a:rPr>
              <a:t>Patients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u="none" strike="noStrike" kern="1200" cap="none" spc="0" normalizeH="0" baseline="0" noProof="0" dirty="0">
                <a:ln>
                  <a:noFill/>
                </a:ln>
                <a:solidFill>
                  <a:prstClr val="black"/>
                </a:solidFill>
                <a:effectLst/>
                <a:uLnTx/>
                <a:uFillTx/>
                <a:ea typeface="+mn-ea"/>
                <a:cs typeface="+mn-cs"/>
              </a:rPr>
              <a:t>Policy makers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u="none" strike="noStrike" kern="1200" cap="none" spc="0" normalizeH="0" baseline="0" noProof="0" dirty="0">
                <a:ln>
                  <a:noFill/>
                </a:ln>
                <a:solidFill>
                  <a:prstClr val="black"/>
                </a:solidFill>
                <a:effectLst/>
                <a:uLnTx/>
                <a:uFillTx/>
                <a:ea typeface="+mn-ea"/>
                <a:cs typeface="+mn-cs"/>
              </a:rPr>
              <a:t>Regulatory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u="none" strike="noStrike" kern="1200" cap="none" spc="0" normalizeH="0" baseline="0" noProof="0" dirty="0">
                <a:ln>
                  <a:noFill/>
                </a:ln>
                <a:solidFill>
                  <a:prstClr val="black"/>
                </a:solidFill>
                <a:effectLst/>
                <a:uLnTx/>
                <a:uFillTx/>
                <a:ea typeface="+mn-ea"/>
                <a:cs typeface="+mn-cs"/>
              </a:rPr>
              <a:t>Clinicians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u="none" strike="noStrike" kern="1200" cap="none" spc="0" normalizeH="0" baseline="0" noProof="0" dirty="0">
                <a:ln>
                  <a:noFill/>
                </a:ln>
                <a:solidFill>
                  <a:prstClr val="black"/>
                </a:solidFill>
                <a:effectLst/>
                <a:uLnTx/>
                <a:uFillTx/>
                <a:ea typeface="+mn-ea"/>
                <a:cs typeface="+mn-cs"/>
              </a:rPr>
              <a:t>Industry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u="none" strike="noStrike" kern="1200" cap="none" spc="0" normalizeH="0" baseline="0" noProof="0" dirty="0">
                <a:ln>
                  <a:noFill/>
                </a:ln>
                <a:solidFill>
                  <a:prstClr val="black"/>
                </a:solidFill>
                <a:effectLst/>
                <a:uLnTx/>
                <a:uFillTx/>
                <a:ea typeface="+mn-ea"/>
                <a:cs typeface="+mn-cs"/>
              </a:rPr>
              <a:t>Researchers</a:t>
            </a:r>
          </a:p>
        </p:txBody>
      </p:sp>
      <p:grpSp>
        <p:nvGrpSpPr>
          <p:cNvPr id="3" name="Groupe 2">
            <a:extLst>
              <a:ext uri="{FF2B5EF4-FFF2-40B4-BE49-F238E27FC236}">
                <a16:creationId xmlns:a16="http://schemas.microsoft.com/office/drawing/2014/main" id="{54D81A07-8A78-4194-BB9E-F770233AFAD3}"/>
              </a:ext>
            </a:extLst>
          </p:cNvPr>
          <p:cNvGrpSpPr/>
          <p:nvPr/>
        </p:nvGrpSpPr>
        <p:grpSpPr>
          <a:xfrm>
            <a:off x="764310" y="3821115"/>
            <a:ext cx="8935720" cy="2715860"/>
            <a:chOff x="757061" y="3158170"/>
            <a:chExt cx="11052396" cy="3359187"/>
          </a:xfrm>
        </p:grpSpPr>
        <p:pic>
          <p:nvPicPr>
            <p:cNvPr id="11" name="Content Placeholder 5">
              <a:extLst>
                <a:ext uri="{FF2B5EF4-FFF2-40B4-BE49-F238E27FC236}">
                  <a16:creationId xmlns:a16="http://schemas.microsoft.com/office/drawing/2014/main" id="{F35745AE-66FB-4C03-A774-A9E228B89E4F}"/>
                </a:ext>
              </a:extLst>
            </p:cNvPr>
            <p:cNvPicPr>
              <a:picLocks noChangeAspect="1"/>
            </p:cNvPicPr>
            <p:nvPr/>
          </p:nvPicPr>
          <p:blipFill>
            <a:blip r:embed="rId4"/>
            <a:stretch>
              <a:fillRect/>
            </a:stretch>
          </p:blipFill>
          <p:spPr>
            <a:xfrm>
              <a:off x="7838312" y="3736994"/>
              <a:ext cx="3971145" cy="1902145"/>
            </a:xfrm>
            <a:prstGeom prst="rect">
              <a:avLst/>
            </a:prstGeom>
          </p:spPr>
        </p:pic>
        <p:pic>
          <p:nvPicPr>
            <p:cNvPr id="12" name="Picture 4">
              <a:extLst>
                <a:ext uri="{FF2B5EF4-FFF2-40B4-BE49-F238E27FC236}">
                  <a16:creationId xmlns:a16="http://schemas.microsoft.com/office/drawing/2014/main" id="{773BA96B-DBF2-4F8B-AC12-238A1B7ED0EA}"/>
                </a:ext>
              </a:extLst>
            </p:cNvPr>
            <p:cNvPicPr>
              <a:picLocks noChangeAspect="1"/>
            </p:cNvPicPr>
            <p:nvPr/>
          </p:nvPicPr>
          <p:blipFill>
            <a:blip r:embed="rId5"/>
            <a:stretch>
              <a:fillRect/>
            </a:stretch>
          </p:blipFill>
          <p:spPr>
            <a:xfrm>
              <a:off x="757061" y="3158170"/>
              <a:ext cx="6852498" cy="3359187"/>
            </a:xfrm>
            <a:prstGeom prst="rect">
              <a:avLst/>
            </a:prstGeom>
          </p:spPr>
        </p:pic>
        <mc:AlternateContent xmlns:mc="http://schemas.openxmlformats.org/markup-compatibility/2006" xmlns:p14="http://schemas.microsoft.com/office/powerpoint/2010/main">
          <mc:Choice Requires="p14">
            <p:contentPart p14:bwMode="auto" r:id="rId6">
              <p14:nvContentPartPr>
                <p14:cNvPr id="13" name="Ink 10">
                  <a:extLst>
                    <a:ext uri="{FF2B5EF4-FFF2-40B4-BE49-F238E27FC236}">
                      <a16:creationId xmlns:a16="http://schemas.microsoft.com/office/drawing/2014/main" id="{876B26BA-4190-4655-99F7-DDBE3C9111C6}"/>
                    </a:ext>
                  </a:extLst>
                </p14:cNvPr>
                <p14:cNvContentPartPr/>
                <p14:nvPr/>
              </p14:nvContentPartPr>
              <p14:xfrm>
                <a:off x="7918851" y="4310947"/>
                <a:ext cx="1812960" cy="77400"/>
              </p14:xfrm>
            </p:contentPart>
          </mc:Choice>
          <mc:Fallback xmlns="">
            <p:pic>
              <p:nvPicPr>
                <p:cNvPr id="13" name="Ink 10">
                  <a:extLst>
                    <a:ext uri="{FF2B5EF4-FFF2-40B4-BE49-F238E27FC236}">
                      <a16:creationId xmlns:a16="http://schemas.microsoft.com/office/drawing/2014/main" id="{876B26BA-4190-4655-99F7-DDBE3C9111C6}"/>
                    </a:ext>
                  </a:extLst>
                </p:cNvPr>
                <p:cNvPicPr/>
                <p:nvPr/>
              </p:nvPicPr>
              <p:blipFill>
                <a:blip r:embed="rId7"/>
                <a:stretch>
                  <a:fillRect/>
                </a:stretch>
              </p:blipFill>
              <p:spPr>
                <a:xfrm>
                  <a:off x="7852051" y="4177499"/>
                  <a:ext cx="1946115" cy="34385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1">
                  <a:extLst>
                    <a:ext uri="{FF2B5EF4-FFF2-40B4-BE49-F238E27FC236}">
                      <a16:creationId xmlns:a16="http://schemas.microsoft.com/office/drawing/2014/main" id="{C9410359-9582-4DB0-BB8D-4223F78DA05D}"/>
                    </a:ext>
                  </a:extLst>
                </p14:cNvPr>
                <p14:cNvContentPartPr/>
                <p14:nvPr/>
              </p14:nvContentPartPr>
              <p14:xfrm>
                <a:off x="7877091" y="4568347"/>
                <a:ext cx="1041480" cy="37440"/>
              </p14:xfrm>
            </p:contentPart>
          </mc:Choice>
          <mc:Fallback xmlns="">
            <p:pic>
              <p:nvPicPr>
                <p:cNvPr id="14" name="Ink 11">
                  <a:extLst>
                    <a:ext uri="{FF2B5EF4-FFF2-40B4-BE49-F238E27FC236}">
                      <a16:creationId xmlns:a16="http://schemas.microsoft.com/office/drawing/2014/main" id="{C9410359-9582-4DB0-BB8D-4223F78DA05D}"/>
                    </a:ext>
                  </a:extLst>
                </p:cNvPr>
                <p:cNvPicPr/>
                <p:nvPr/>
              </p:nvPicPr>
              <p:blipFill>
                <a:blip r:embed="rId9"/>
                <a:stretch>
                  <a:fillRect/>
                </a:stretch>
              </p:blipFill>
              <p:spPr>
                <a:xfrm>
                  <a:off x="7810301" y="4434633"/>
                  <a:ext cx="1174615" cy="30442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2">
                  <a:extLst>
                    <a:ext uri="{FF2B5EF4-FFF2-40B4-BE49-F238E27FC236}">
                      <a16:creationId xmlns:a16="http://schemas.microsoft.com/office/drawing/2014/main" id="{9C2DD1DD-ED4A-4D46-9B04-468BA30AAD4B}"/>
                    </a:ext>
                  </a:extLst>
                </p14:cNvPr>
                <p14:cNvContentPartPr/>
                <p14:nvPr/>
              </p14:nvContentPartPr>
              <p14:xfrm>
                <a:off x="10938891" y="4299787"/>
                <a:ext cx="442800" cy="38880"/>
              </p14:xfrm>
            </p:contentPart>
          </mc:Choice>
          <mc:Fallback xmlns="">
            <p:pic>
              <p:nvPicPr>
                <p:cNvPr id="15" name="Ink 12">
                  <a:extLst>
                    <a:ext uri="{FF2B5EF4-FFF2-40B4-BE49-F238E27FC236}">
                      <a16:creationId xmlns:a16="http://schemas.microsoft.com/office/drawing/2014/main" id="{9C2DD1DD-ED4A-4D46-9B04-468BA30AAD4B}"/>
                    </a:ext>
                  </a:extLst>
                </p:cNvPr>
                <p:cNvPicPr/>
                <p:nvPr/>
              </p:nvPicPr>
              <p:blipFill>
                <a:blip r:embed="rId11"/>
                <a:stretch>
                  <a:fillRect/>
                </a:stretch>
              </p:blipFill>
              <p:spPr>
                <a:xfrm>
                  <a:off x="10872137" y="4167242"/>
                  <a:ext cx="575863" cy="30352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3">
                  <a:extLst>
                    <a:ext uri="{FF2B5EF4-FFF2-40B4-BE49-F238E27FC236}">
                      <a16:creationId xmlns:a16="http://schemas.microsoft.com/office/drawing/2014/main" id="{D976CCAE-4B2D-45FB-AA75-4E8187992917}"/>
                    </a:ext>
                  </a:extLst>
                </p14:cNvPr>
                <p14:cNvContentPartPr/>
                <p14:nvPr/>
              </p14:nvContentPartPr>
              <p14:xfrm>
                <a:off x="9238971" y="4494187"/>
                <a:ext cx="1620720" cy="86040"/>
              </p14:xfrm>
            </p:contentPart>
          </mc:Choice>
          <mc:Fallback xmlns="">
            <p:pic>
              <p:nvPicPr>
                <p:cNvPr id="16" name="Ink 13">
                  <a:extLst>
                    <a:ext uri="{FF2B5EF4-FFF2-40B4-BE49-F238E27FC236}">
                      <a16:creationId xmlns:a16="http://schemas.microsoft.com/office/drawing/2014/main" id="{D976CCAE-4B2D-45FB-AA75-4E8187992917}"/>
                    </a:ext>
                  </a:extLst>
                </p:cNvPr>
                <p:cNvPicPr/>
                <p:nvPr/>
              </p:nvPicPr>
              <p:blipFill>
                <a:blip r:embed="rId13"/>
                <a:stretch>
                  <a:fillRect/>
                </a:stretch>
              </p:blipFill>
              <p:spPr>
                <a:xfrm>
                  <a:off x="9172183" y="4360446"/>
                  <a:ext cx="1753851" cy="35307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4">
                  <a:extLst>
                    <a:ext uri="{FF2B5EF4-FFF2-40B4-BE49-F238E27FC236}">
                      <a16:creationId xmlns:a16="http://schemas.microsoft.com/office/drawing/2014/main" id="{1FF2B9EA-AE46-4A08-9D20-35BD2C8BD554}"/>
                    </a:ext>
                  </a:extLst>
                </p14:cNvPr>
                <p14:cNvContentPartPr/>
                <p14:nvPr/>
              </p14:nvContentPartPr>
              <p14:xfrm>
                <a:off x="9311331" y="4789387"/>
                <a:ext cx="2197800" cy="42840"/>
              </p14:xfrm>
            </p:contentPart>
          </mc:Choice>
          <mc:Fallback xmlns="">
            <p:pic>
              <p:nvPicPr>
                <p:cNvPr id="17" name="Ink 14">
                  <a:extLst>
                    <a:ext uri="{FF2B5EF4-FFF2-40B4-BE49-F238E27FC236}">
                      <a16:creationId xmlns:a16="http://schemas.microsoft.com/office/drawing/2014/main" id="{1FF2B9EA-AE46-4A08-9D20-35BD2C8BD554}"/>
                    </a:ext>
                  </a:extLst>
                </p:cNvPr>
                <p:cNvPicPr/>
                <p:nvPr/>
              </p:nvPicPr>
              <p:blipFill>
                <a:blip r:embed="rId15"/>
                <a:stretch>
                  <a:fillRect/>
                </a:stretch>
              </p:blipFill>
              <p:spPr>
                <a:xfrm>
                  <a:off x="9244542" y="4655512"/>
                  <a:ext cx="2330933" cy="31014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5">
                  <a:extLst>
                    <a:ext uri="{FF2B5EF4-FFF2-40B4-BE49-F238E27FC236}">
                      <a16:creationId xmlns:a16="http://schemas.microsoft.com/office/drawing/2014/main" id="{3A8F6B05-C557-4A73-AE2F-5280B9E1555A}"/>
                    </a:ext>
                  </a:extLst>
                </p14:cNvPr>
                <p14:cNvContentPartPr/>
                <p14:nvPr/>
              </p14:nvContentPartPr>
              <p14:xfrm>
                <a:off x="10083171" y="5007187"/>
                <a:ext cx="1060560" cy="36720"/>
              </p14:xfrm>
            </p:contentPart>
          </mc:Choice>
          <mc:Fallback xmlns="">
            <p:pic>
              <p:nvPicPr>
                <p:cNvPr id="18" name="Ink 15">
                  <a:extLst>
                    <a:ext uri="{FF2B5EF4-FFF2-40B4-BE49-F238E27FC236}">
                      <a16:creationId xmlns:a16="http://schemas.microsoft.com/office/drawing/2014/main" id="{3A8F6B05-C557-4A73-AE2F-5280B9E1555A}"/>
                    </a:ext>
                  </a:extLst>
                </p:cNvPr>
                <p:cNvPicPr/>
                <p:nvPr/>
              </p:nvPicPr>
              <p:blipFill>
                <a:blip r:embed="rId17"/>
                <a:stretch>
                  <a:fillRect/>
                </a:stretch>
              </p:blipFill>
              <p:spPr>
                <a:xfrm>
                  <a:off x="10016385" y="4874464"/>
                  <a:ext cx="1193687" cy="30172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6">
                  <a:extLst>
                    <a:ext uri="{FF2B5EF4-FFF2-40B4-BE49-F238E27FC236}">
                      <a16:creationId xmlns:a16="http://schemas.microsoft.com/office/drawing/2014/main" id="{474101CF-4797-4C4F-B6EC-5F4DAF244807}"/>
                    </a:ext>
                  </a:extLst>
                </p14:cNvPr>
                <p14:cNvContentPartPr/>
                <p14:nvPr/>
              </p14:nvContentPartPr>
              <p14:xfrm>
                <a:off x="7927131" y="5215627"/>
                <a:ext cx="2196720" cy="70200"/>
              </p14:xfrm>
            </p:contentPart>
          </mc:Choice>
          <mc:Fallback xmlns="">
            <p:pic>
              <p:nvPicPr>
                <p:cNvPr id="19" name="Ink 16">
                  <a:extLst>
                    <a:ext uri="{FF2B5EF4-FFF2-40B4-BE49-F238E27FC236}">
                      <a16:creationId xmlns:a16="http://schemas.microsoft.com/office/drawing/2014/main" id="{474101CF-4797-4C4F-B6EC-5F4DAF244807}"/>
                    </a:ext>
                  </a:extLst>
                </p:cNvPr>
                <p:cNvPicPr/>
                <p:nvPr/>
              </p:nvPicPr>
              <p:blipFill>
                <a:blip r:embed="rId19"/>
                <a:stretch>
                  <a:fillRect/>
                </a:stretch>
              </p:blipFill>
              <p:spPr>
                <a:xfrm>
                  <a:off x="7860348" y="5082336"/>
                  <a:ext cx="2329841" cy="336338"/>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7">
                  <a:extLst>
                    <a:ext uri="{FF2B5EF4-FFF2-40B4-BE49-F238E27FC236}">
                      <a16:creationId xmlns:a16="http://schemas.microsoft.com/office/drawing/2014/main" id="{1CD80B04-2131-4D4B-8A61-405572A7DEDE}"/>
                    </a:ext>
                  </a:extLst>
                </p14:cNvPr>
                <p14:cNvContentPartPr/>
                <p14:nvPr/>
              </p14:nvContentPartPr>
              <p14:xfrm>
                <a:off x="5494251" y="4065067"/>
                <a:ext cx="1536120" cy="70200"/>
              </p14:xfrm>
            </p:contentPart>
          </mc:Choice>
          <mc:Fallback xmlns="">
            <p:pic>
              <p:nvPicPr>
                <p:cNvPr id="20" name="Ink 17">
                  <a:extLst>
                    <a:ext uri="{FF2B5EF4-FFF2-40B4-BE49-F238E27FC236}">
                      <a16:creationId xmlns:a16="http://schemas.microsoft.com/office/drawing/2014/main" id="{1CD80B04-2131-4D4B-8A61-405572A7DEDE}"/>
                    </a:ext>
                  </a:extLst>
                </p:cNvPr>
                <p:cNvPicPr/>
                <p:nvPr/>
              </p:nvPicPr>
              <p:blipFill>
                <a:blip r:embed="rId21"/>
                <a:stretch>
                  <a:fillRect/>
                </a:stretch>
              </p:blipFill>
              <p:spPr>
                <a:xfrm>
                  <a:off x="5427463" y="3931776"/>
                  <a:ext cx="1669250" cy="336338"/>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Ink 18">
                  <a:extLst>
                    <a:ext uri="{FF2B5EF4-FFF2-40B4-BE49-F238E27FC236}">
                      <a16:creationId xmlns:a16="http://schemas.microsoft.com/office/drawing/2014/main" id="{0E085D97-B467-40AF-A6BE-B8821C14FD85}"/>
                    </a:ext>
                  </a:extLst>
                </p14:cNvPr>
                <p14:cNvContentPartPr/>
                <p14:nvPr/>
              </p14:nvContentPartPr>
              <p14:xfrm>
                <a:off x="880491" y="4479067"/>
                <a:ext cx="6606720" cy="160200"/>
              </p14:xfrm>
            </p:contentPart>
          </mc:Choice>
          <mc:Fallback xmlns="">
            <p:pic>
              <p:nvPicPr>
                <p:cNvPr id="21" name="Ink 18">
                  <a:extLst>
                    <a:ext uri="{FF2B5EF4-FFF2-40B4-BE49-F238E27FC236}">
                      <a16:creationId xmlns:a16="http://schemas.microsoft.com/office/drawing/2014/main" id="{0E085D97-B467-40AF-A6BE-B8821C14FD85}"/>
                    </a:ext>
                  </a:extLst>
                </p:cNvPr>
                <p:cNvPicPr/>
                <p:nvPr/>
              </p:nvPicPr>
              <p:blipFill>
                <a:blip r:embed="rId23"/>
                <a:stretch>
                  <a:fillRect/>
                </a:stretch>
              </p:blipFill>
              <p:spPr>
                <a:xfrm>
                  <a:off x="813702" y="4345567"/>
                  <a:ext cx="6739852" cy="42675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19">
                  <a:extLst>
                    <a:ext uri="{FF2B5EF4-FFF2-40B4-BE49-F238E27FC236}">
                      <a16:creationId xmlns:a16="http://schemas.microsoft.com/office/drawing/2014/main" id="{B6B8CEE3-D51F-4FF4-803A-936AEB067B27}"/>
                    </a:ext>
                  </a:extLst>
                </p14:cNvPr>
                <p14:cNvContentPartPr/>
                <p14:nvPr/>
              </p14:nvContentPartPr>
              <p14:xfrm>
                <a:off x="880491" y="4881187"/>
                <a:ext cx="1384200" cy="84960"/>
              </p14:xfrm>
            </p:contentPart>
          </mc:Choice>
          <mc:Fallback xmlns="">
            <p:pic>
              <p:nvPicPr>
                <p:cNvPr id="22" name="Ink 19">
                  <a:extLst>
                    <a:ext uri="{FF2B5EF4-FFF2-40B4-BE49-F238E27FC236}">
                      <a16:creationId xmlns:a16="http://schemas.microsoft.com/office/drawing/2014/main" id="{B6B8CEE3-D51F-4FF4-803A-936AEB067B27}"/>
                    </a:ext>
                  </a:extLst>
                </p:cNvPr>
                <p:cNvPicPr/>
                <p:nvPr/>
              </p:nvPicPr>
              <p:blipFill>
                <a:blip r:embed="rId25"/>
                <a:stretch>
                  <a:fillRect/>
                </a:stretch>
              </p:blipFill>
              <p:spPr>
                <a:xfrm>
                  <a:off x="813707" y="4748437"/>
                  <a:ext cx="1517322" cy="350018"/>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Ink 20">
                  <a:extLst>
                    <a:ext uri="{FF2B5EF4-FFF2-40B4-BE49-F238E27FC236}">
                      <a16:creationId xmlns:a16="http://schemas.microsoft.com/office/drawing/2014/main" id="{7B47A636-088C-443C-B5EB-7DD6BE4DF052}"/>
                    </a:ext>
                  </a:extLst>
                </p14:cNvPr>
                <p14:cNvContentPartPr/>
                <p14:nvPr/>
              </p14:nvContentPartPr>
              <p14:xfrm>
                <a:off x="877971" y="3235627"/>
                <a:ext cx="1201680" cy="221760"/>
              </p14:xfrm>
            </p:contentPart>
          </mc:Choice>
          <mc:Fallback xmlns="">
            <p:pic>
              <p:nvPicPr>
                <p:cNvPr id="23" name="Ink 20">
                  <a:extLst>
                    <a:ext uri="{FF2B5EF4-FFF2-40B4-BE49-F238E27FC236}">
                      <a16:creationId xmlns:a16="http://schemas.microsoft.com/office/drawing/2014/main" id="{7B47A636-088C-443C-B5EB-7DD6BE4DF052}"/>
                    </a:ext>
                  </a:extLst>
                </p:cNvPr>
                <p:cNvPicPr/>
                <p:nvPr/>
              </p:nvPicPr>
              <p:blipFill>
                <a:blip r:embed="rId27"/>
                <a:stretch>
                  <a:fillRect/>
                </a:stretch>
              </p:blipFill>
              <p:spPr>
                <a:xfrm>
                  <a:off x="811186" y="3101768"/>
                  <a:ext cx="1334804" cy="489032"/>
                </a:xfrm>
                <a:prstGeom prst="rect">
                  <a:avLst/>
                </a:prstGeom>
              </p:spPr>
            </p:pic>
          </mc:Fallback>
        </mc:AlternateContent>
      </p:grpSp>
    </p:spTree>
    <p:extLst>
      <p:ext uri="{BB962C8B-B14F-4D97-AF65-F5344CB8AC3E}">
        <p14:creationId xmlns:p14="http://schemas.microsoft.com/office/powerpoint/2010/main" val="333546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31F3B-FDCB-419A-8349-73CED566CDF3}"/>
              </a:ext>
            </a:extLst>
          </p:cNvPr>
          <p:cNvSpPr>
            <a:spLocks noGrp="1"/>
          </p:cNvSpPr>
          <p:nvPr>
            <p:ph type="title"/>
          </p:nvPr>
        </p:nvSpPr>
        <p:spPr/>
        <p:txBody>
          <a:bodyPr/>
          <a:lstStyle/>
          <a:p>
            <a:r>
              <a:rPr lang="fr-BE" dirty="0"/>
              <a:t>Patients’ participation and perspectives</a:t>
            </a:r>
            <a:endParaRPr lang="en-US" dirty="0"/>
          </a:p>
        </p:txBody>
      </p:sp>
      <p:sp>
        <p:nvSpPr>
          <p:cNvPr id="3" name="Content Placeholder 2">
            <a:extLst>
              <a:ext uri="{FF2B5EF4-FFF2-40B4-BE49-F238E27FC236}">
                <a16:creationId xmlns:a16="http://schemas.microsoft.com/office/drawing/2014/main" id="{9937CDB8-C7F5-4435-8067-31F00DF6276E}"/>
              </a:ext>
            </a:extLst>
          </p:cNvPr>
          <p:cNvSpPr>
            <a:spLocks noGrp="1"/>
          </p:cNvSpPr>
          <p:nvPr>
            <p:ph sz="half" idx="1"/>
          </p:nvPr>
        </p:nvSpPr>
        <p:spPr>
          <a:xfrm>
            <a:off x="365760" y="1253331"/>
            <a:ext cx="3962400" cy="4351338"/>
          </a:xfrm>
        </p:spPr>
        <p:txBody>
          <a:bodyPr>
            <a:normAutofit/>
          </a:bodyPr>
          <a:lstStyle/>
          <a:p>
            <a:r>
              <a:rPr lang="en-US" sz="2400" dirty="0"/>
              <a:t>Patient participants:</a:t>
            </a:r>
          </a:p>
          <a:p>
            <a:pPr lvl="1"/>
            <a:r>
              <a:rPr lang="en-US" sz="2400" dirty="0"/>
              <a:t>Canada</a:t>
            </a:r>
          </a:p>
          <a:p>
            <a:pPr lvl="1"/>
            <a:r>
              <a:rPr lang="en-US" sz="2400" dirty="0"/>
              <a:t>UK</a:t>
            </a:r>
          </a:p>
          <a:p>
            <a:pPr lvl="1"/>
            <a:r>
              <a:rPr lang="en-US" sz="2400" dirty="0"/>
              <a:t>US</a:t>
            </a:r>
          </a:p>
          <a:p>
            <a:r>
              <a:rPr lang="en-US" sz="2400" dirty="0"/>
              <a:t>Male, Female</a:t>
            </a:r>
          </a:p>
          <a:p>
            <a:r>
              <a:rPr lang="en-US" sz="2400" dirty="0"/>
              <a:t>CKD </a:t>
            </a:r>
          </a:p>
          <a:p>
            <a:r>
              <a:rPr lang="en-US" sz="2400" dirty="0"/>
              <a:t>Dialysis</a:t>
            </a:r>
          </a:p>
          <a:p>
            <a:r>
              <a:rPr lang="en-US" sz="2400" dirty="0"/>
              <a:t>Transplant</a:t>
            </a:r>
          </a:p>
          <a:p>
            <a:r>
              <a:rPr lang="en-US" sz="2400" dirty="0"/>
              <a:t>Age range </a:t>
            </a:r>
          </a:p>
          <a:p>
            <a:r>
              <a:rPr lang="en-US" sz="2400" dirty="0"/>
              <a:t>Ethno-cultural variability</a:t>
            </a:r>
          </a:p>
        </p:txBody>
      </p:sp>
      <p:sp>
        <p:nvSpPr>
          <p:cNvPr id="7" name="Content Placeholder 6">
            <a:extLst>
              <a:ext uri="{FF2B5EF4-FFF2-40B4-BE49-F238E27FC236}">
                <a16:creationId xmlns:a16="http://schemas.microsoft.com/office/drawing/2014/main" id="{134DA403-3AF0-4B27-9AD1-A05282FFE852}"/>
              </a:ext>
            </a:extLst>
          </p:cNvPr>
          <p:cNvSpPr>
            <a:spLocks noGrp="1"/>
          </p:cNvSpPr>
          <p:nvPr>
            <p:ph sz="half" idx="2"/>
          </p:nvPr>
        </p:nvSpPr>
        <p:spPr>
          <a:xfrm>
            <a:off x="4706112" y="1253331"/>
            <a:ext cx="6578600" cy="4351338"/>
          </a:xfrm>
        </p:spPr>
        <p:txBody>
          <a:bodyPr>
            <a:noAutofit/>
          </a:bodyPr>
          <a:lstStyle/>
          <a:p>
            <a:pPr marL="0" indent="0">
              <a:buNone/>
            </a:pPr>
            <a:r>
              <a:rPr lang="en-US" sz="2000" b="1" dirty="0"/>
              <a:t>Defining Kidney Failure from the </a:t>
            </a:r>
            <a:r>
              <a:rPr lang="en-US" sz="2000" b="1" u="sng" dirty="0"/>
              <a:t>patient</a:t>
            </a:r>
            <a:r>
              <a:rPr lang="en-US" sz="2000" b="1" dirty="0"/>
              <a:t> lens is critical </a:t>
            </a:r>
          </a:p>
          <a:p>
            <a:r>
              <a:rPr lang="en-US" sz="2000" dirty="0"/>
              <a:t>Insights gained impacted definitions</a:t>
            </a:r>
          </a:p>
          <a:p>
            <a:r>
              <a:rPr lang="en-US" sz="2000" dirty="0"/>
              <a:t>Prefer term “kidney failure” to “end-stage kidney/renal disease”</a:t>
            </a:r>
          </a:p>
          <a:p>
            <a:r>
              <a:rPr lang="en-US" sz="2000" dirty="0"/>
              <a:t>Maintenance dialysis</a:t>
            </a:r>
          </a:p>
          <a:p>
            <a:pPr>
              <a:spcBef>
                <a:spcPts val="0"/>
              </a:spcBef>
            </a:pPr>
            <a:r>
              <a:rPr lang="en-US" sz="2000" dirty="0">
                <a:highlight>
                  <a:srgbClr val="FFFF00"/>
                </a:highlight>
              </a:rPr>
              <a:t>Any dialysis duration constitutes Kidney Failure</a:t>
            </a:r>
          </a:p>
          <a:p>
            <a:pPr lvl="1">
              <a:spcBef>
                <a:spcPts val="0"/>
              </a:spcBef>
            </a:pPr>
            <a:r>
              <a:rPr lang="en-US" sz="2000" dirty="0"/>
              <a:t>4 weeks = suitable definition in most circumstances, and would appropriately exclude the majority of recoverable dialysis-requiring acute kidney injury (AKI) from a maintenance dialysis outcome</a:t>
            </a:r>
          </a:p>
          <a:p>
            <a:pPr>
              <a:spcBef>
                <a:spcPts val="0"/>
              </a:spcBef>
            </a:pPr>
            <a:endParaRPr lang="en-CA" sz="2000" dirty="0"/>
          </a:p>
          <a:p>
            <a:pPr>
              <a:spcBef>
                <a:spcPts val="0"/>
              </a:spcBef>
            </a:pPr>
            <a:r>
              <a:rPr lang="en-US" sz="2000" dirty="0">
                <a:highlight>
                  <a:srgbClr val="FFFF00"/>
                </a:highlight>
              </a:rPr>
              <a:t>Any duration of dialysis is a serious failure of their kidneys</a:t>
            </a:r>
          </a:p>
          <a:p>
            <a:pPr lvl="1">
              <a:spcBef>
                <a:spcPts val="0"/>
              </a:spcBef>
            </a:pPr>
            <a:r>
              <a:rPr lang="en-US" sz="2000" dirty="0"/>
              <a:t>Trials which report Kidney Failure as an outcome should collect and report information on AKI requiring dialysis or consider reporting a patient-centered outcome of ‘Any Dialysis’</a:t>
            </a:r>
          </a:p>
          <a:p>
            <a:endParaRPr lang="en-US" sz="2000" dirty="0"/>
          </a:p>
        </p:txBody>
      </p:sp>
      <p:sp>
        <p:nvSpPr>
          <p:cNvPr id="4" name="Date Placeholder 3">
            <a:extLst>
              <a:ext uri="{FF2B5EF4-FFF2-40B4-BE49-F238E27FC236}">
                <a16:creationId xmlns:a16="http://schemas.microsoft.com/office/drawing/2014/main" id="{BD8E6F0B-19A5-454B-BF48-0D1A927F11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026A99-0713-0F45-B436-E977B3B1666C}" type="datetime6">
              <a:rPr kumimoji="0" lang="en-US" sz="11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May 21</a:t>
            </a:fld>
            <a:endPar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61EF15F2-6F02-41A8-B6B4-FEBACCCB4A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International Society of Nephrology </a:t>
            </a:r>
            <a:endPar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00D72547-8DE0-4411-9122-EC94A9EC83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CEFBC-9863-BD47-BA2B-008170C231CB}" type="slidenum">
              <a:rPr kumimoji="0" lang="en-US" sz="11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27977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9C5C46-2031-3149-95F7-D41A390A92BE}"/>
              </a:ext>
            </a:extLst>
          </p:cNvPr>
          <p:cNvSpPr>
            <a:spLocks noGrp="1"/>
          </p:cNvSpPr>
          <p:nvPr>
            <p:ph idx="1"/>
          </p:nvPr>
        </p:nvSpPr>
        <p:spPr>
          <a:xfrm>
            <a:off x="838200" y="1292394"/>
            <a:ext cx="8808218" cy="5205942"/>
          </a:xfrm>
        </p:spPr>
        <p:txBody>
          <a:bodyPr/>
          <a:lstStyle/>
          <a:p>
            <a:pPr marL="0" indent="0">
              <a:buNone/>
            </a:pPr>
            <a:r>
              <a:rPr lang="en-US" sz="1400" b="1" dirty="0"/>
              <a:t>Table 1. Development Steps for the International Consensus Definitions of Clinical Trial Outcomes for Kidney Failure</a:t>
            </a:r>
            <a:endParaRPr lang="en-CA" sz="1400" dirty="0"/>
          </a:p>
          <a:p>
            <a:endParaRPr lang="en-US" dirty="0"/>
          </a:p>
        </p:txBody>
      </p:sp>
      <p:sp>
        <p:nvSpPr>
          <p:cNvPr id="4" name="Date Placeholder 3">
            <a:extLst>
              <a:ext uri="{FF2B5EF4-FFF2-40B4-BE49-F238E27FC236}">
                <a16:creationId xmlns:a16="http://schemas.microsoft.com/office/drawing/2014/main" id="{9A8EA067-AB18-F84E-BD03-6074BC692D68}"/>
              </a:ext>
            </a:extLst>
          </p:cNvPr>
          <p:cNvSpPr>
            <a:spLocks noGrp="1"/>
          </p:cNvSpPr>
          <p:nvPr>
            <p:ph type="dt" sz="half" idx="10"/>
          </p:nvPr>
        </p:nvSpPr>
        <p:spPr/>
        <p:txBody>
          <a:bodyPr/>
          <a:lstStyle/>
          <a:p>
            <a:fld id="{A2026A99-0713-0F45-B436-E977B3B1666C}" type="datetime6">
              <a:rPr lang="en-US" smtClean="0"/>
              <a:t>May 21</a:t>
            </a:fld>
            <a:endParaRPr lang="en-US" dirty="0"/>
          </a:p>
        </p:txBody>
      </p:sp>
      <p:sp>
        <p:nvSpPr>
          <p:cNvPr id="5" name="Footer Placeholder 4">
            <a:extLst>
              <a:ext uri="{FF2B5EF4-FFF2-40B4-BE49-F238E27FC236}">
                <a16:creationId xmlns:a16="http://schemas.microsoft.com/office/drawing/2014/main" id="{50783512-9C13-0849-AEFB-E57B1F42A7BF}"/>
              </a:ext>
            </a:extLst>
          </p:cNvPr>
          <p:cNvSpPr>
            <a:spLocks noGrp="1"/>
          </p:cNvSpPr>
          <p:nvPr>
            <p:ph type="ftr" sz="quarter" idx="11"/>
          </p:nvPr>
        </p:nvSpPr>
        <p:spPr/>
        <p:txBody>
          <a:bodyPr/>
          <a:lstStyle/>
          <a:p>
            <a:r>
              <a:rPr lang="en-US"/>
              <a:t>International Society of Nephrology </a:t>
            </a:r>
            <a:endParaRPr lang="en-US" dirty="0"/>
          </a:p>
        </p:txBody>
      </p:sp>
      <p:sp>
        <p:nvSpPr>
          <p:cNvPr id="6" name="Slide Number Placeholder 5">
            <a:extLst>
              <a:ext uri="{FF2B5EF4-FFF2-40B4-BE49-F238E27FC236}">
                <a16:creationId xmlns:a16="http://schemas.microsoft.com/office/drawing/2014/main" id="{1558B890-A051-2049-B1A5-58DACE5BEABA}"/>
              </a:ext>
            </a:extLst>
          </p:cNvPr>
          <p:cNvSpPr>
            <a:spLocks noGrp="1"/>
          </p:cNvSpPr>
          <p:nvPr>
            <p:ph type="sldNum" sz="quarter" idx="12"/>
          </p:nvPr>
        </p:nvSpPr>
        <p:spPr/>
        <p:txBody>
          <a:bodyPr/>
          <a:lstStyle/>
          <a:p>
            <a:fld id="{4A9CEFBC-9863-BD47-BA2B-008170C231CB}" type="slidenum">
              <a:rPr lang="en-US" smtClean="0"/>
              <a:pPr/>
              <a:t>7</a:t>
            </a:fld>
            <a:endParaRPr lang="en-US" dirty="0"/>
          </a:p>
        </p:txBody>
      </p:sp>
      <p:graphicFrame>
        <p:nvGraphicFramePr>
          <p:cNvPr id="7" name="Table 6">
            <a:extLst>
              <a:ext uri="{FF2B5EF4-FFF2-40B4-BE49-F238E27FC236}">
                <a16:creationId xmlns:a16="http://schemas.microsoft.com/office/drawing/2014/main" id="{79DD1F57-4B9A-CC4A-AC5D-EA11CAE43820}"/>
              </a:ext>
            </a:extLst>
          </p:cNvPr>
          <p:cNvGraphicFramePr>
            <a:graphicFrameLocks noGrp="1"/>
          </p:cNvGraphicFramePr>
          <p:nvPr>
            <p:extLst>
              <p:ext uri="{D42A27DB-BD31-4B8C-83A1-F6EECF244321}">
                <p14:modId xmlns:p14="http://schemas.microsoft.com/office/powerpoint/2010/main" val="1277813208"/>
              </p:ext>
            </p:extLst>
          </p:nvPr>
        </p:nvGraphicFramePr>
        <p:xfrm>
          <a:off x="73152" y="975360"/>
          <a:ext cx="11280647" cy="5964204"/>
        </p:xfrm>
        <a:graphic>
          <a:graphicData uri="http://schemas.openxmlformats.org/drawingml/2006/table">
            <a:tbl>
              <a:tblPr firstRow="1" firstCol="1" bandRow="1">
                <a:tableStyleId>{5C22544A-7EE6-4342-B048-85BDC9FD1C3A}</a:tableStyleId>
              </a:tblPr>
              <a:tblGrid>
                <a:gridCol w="819275">
                  <a:extLst>
                    <a:ext uri="{9D8B030D-6E8A-4147-A177-3AD203B41FA5}">
                      <a16:colId xmlns:a16="http://schemas.microsoft.com/office/drawing/2014/main" val="2862174501"/>
                    </a:ext>
                  </a:extLst>
                </a:gridCol>
                <a:gridCol w="10461372">
                  <a:extLst>
                    <a:ext uri="{9D8B030D-6E8A-4147-A177-3AD203B41FA5}">
                      <a16:colId xmlns:a16="http://schemas.microsoft.com/office/drawing/2014/main" val="2034380428"/>
                    </a:ext>
                  </a:extLst>
                </a:gridCol>
              </a:tblGrid>
              <a:tr h="317082">
                <a:tc>
                  <a:txBody>
                    <a:bodyPr/>
                    <a:lstStyle/>
                    <a:p>
                      <a:pPr algn="ctr">
                        <a:lnSpc>
                          <a:spcPct val="150000"/>
                        </a:lnSpc>
                        <a:spcAft>
                          <a:spcPts val="0"/>
                        </a:spcAft>
                      </a:pPr>
                      <a:r>
                        <a:rPr lang="en-US" sz="1600" dirty="0">
                          <a:effectLst/>
                        </a:rPr>
                        <a:t>Step</a:t>
                      </a:r>
                      <a:endParaRPr lang="en-CA" sz="1600" dirty="0">
                        <a:effectLst/>
                        <a:latin typeface="Calibri" panose="020F0502020204030204" pitchFamily="34" charset="0"/>
                        <a:ea typeface="MS Mincho" panose="02020609040205080304" pitchFamily="49" charset="-128"/>
                        <a:cs typeface="Mangal" panose="02040503050203030202" pitchFamily="18" charset="0"/>
                      </a:endParaRPr>
                    </a:p>
                  </a:txBody>
                  <a:tcPr marL="43446" marR="43446" marT="0" marB="0"/>
                </a:tc>
                <a:tc>
                  <a:txBody>
                    <a:bodyPr/>
                    <a:lstStyle/>
                    <a:p>
                      <a:pPr algn="ctr">
                        <a:lnSpc>
                          <a:spcPct val="150000"/>
                        </a:lnSpc>
                        <a:spcAft>
                          <a:spcPts val="0"/>
                        </a:spcAft>
                      </a:pPr>
                      <a:r>
                        <a:rPr lang="en-US" sz="1600" dirty="0">
                          <a:effectLst/>
                        </a:rPr>
                        <a:t>Activity</a:t>
                      </a:r>
                      <a:endParaRPr lang="en-CA" sz="1600" dirty="0">
                        <a:effectLst/>
                        <a:latin typeface="Calibri" panose="020F0502020204030204" pitchFamily="34" charset="0"/>
                        <a:ea typeface="MS Mincho" panose="02020609040205080304" pitchFamily="49" charset="-128"/>
                        <a:cs typeface="Mangal" panose="02040503050203030202" pitchFamily="18" charset="0"/>
                      </a:endParaRPr>
                    </a:p>
                  </a:txBody>
                  <a:tcPr marL="43446" marR="43446" marT="0" marB="0"/>
                </a:tc>
                <a:extLst>
                  <a:ext uri="{0D108BD9-81ED-4DB2-BD59-A6C34878D82A}">
                    <a16:rowId xmlns:a16="http://schemas.microsoft.com/office/drawing/2014/main" val="3369414988"/>
                  </a:ext>
                </a:extLst>
              </a:tr>
              <a:tr h="471478">
                <a:tc>
                  <a:txBody>
                    <a:bodyPr/>
                    <a:lstStyle/>
                    <a:p>
                      <a:pPr algn="ctr">
                        <a:lnSpc>
                          <a:spcPct val="150000"/>
                        </a:lnSpc>
                        <a:spcAft>
                          <a:spcPts val="0"/>
                        </a:spcAft>
                      </a:pPr>
                      <a:r>
                        <a:rPr lang="en-US" sz="1600" dirty="0">
                          <a:effectLst/>
                        </a:rPr>
                        <a:t>1</a:t>
                      </a:r>
                      <a:endParaRPr lang="en-CA" sz="1600" dirty="0">
                        <a:effectLst/>
                        <a:latin typeface="Calibri" panose="020F0502020204030204" pitchFamily="34" charset="0"/>
                        <a:ea typeface="MS Mincho" panose="02020609040205080304" pitchFamily="49" charset="-128"/>
                        <a:cs typeface="Mangal" panose="02040503050203030202" pitchFamily="18" charset="0"/>
                      </a:endParaRPr>
                    </a:p>
                  </a:txBody>
                  <a:tcPr marL="43446" marR="43446" marT="0" marB="0" anchor="ctr"/>
                </a:tc>
                <a:tc>
                  <a:txBody>
                    <a:bodyPr/>
                    <a:lstStyle/>
                    <a:p>
                      <a:pPr marL="9525" indent="-9525">
                        <a:lnSpc>
                          <a:spcPct val="100000"/>
                        </a:lnSpc>
                        <a:spcAft>
                          <a:spcPts val="0"/>
                        </a:spcAft>
                        <a:tabLst/>
                      </a:pPr>
                      <a:r>
                        <a:rPr lang="en-US" sz="1600" dirty="0">
                          <a:effectLst/>
                        </a:rPr>
                        <a:t>Systematically generate a list of clinical trials, including cardiovascular disease, diabetes, kidney disease populations, in which Kidney Failure was an outcome (see Supplement Table S1 in article).</a:t>
                      </a:r>
                      <a:endParaRPr lang="en-CA" sz="1600" dirty="0">
                        <a:effectLst/>
                        <a:latin typeface="Calibri" panose="020F0502020204030204" pitchFamily="34" charset="0"/>
                        <a:ea typeface="MS Mincho" panose="02020609040205080304" pitchFamily="49" charset="-128"/>
                        <a:cs typeface="Mangal" panose="02040503050203030202" pitchFamily="18" charset="0"/>
                      </a:endParaRPr>
                    </a:p>
                  </a:txBody>
                  <a:tcPr marL="43446" marR="43446" marT="0" marB="0" anchor="ctr"/>
                </a:tc>
                <a:extLst>
                  <a:ext uri="{0D108BD9-81ED-4DB2-BD59-A6C34878D82A}">
                    <a16:rowId xmlns:a16="http://schemas.microsoft.com/office/drawing/2014/main" val="3496666819"/>
                  </a:ext>
                </a:extLst>
              </a:tr>
              <a:tr h="1178696">
                <a:tc>
                  <a:txBody>
                    <a:bodyPr/>
                    <a:lstStyle/>
                    <a:p>
                      <a:pPr algn="ctr">
                        <a:lnSpc>
                          <a:spcPct val="150000"/>
                        </a:lnSpc>
                        <a:spcAft>
                          <a:spcPts val="0"/>
                        </a:spcAft>
                      </a:pPr>
                      <a:r>
                        <a:rPr lang="en-US" sz="1600">
                          <a:effectLst/>
                        </a:rPr>
                        <a:t>2</a:t>
                      </a:r>
                      <a:endParaRPr lang="en-CA" sz="1600">
                        <a:effectLst/>
                        <a:latin typeface="Calibri" panose="020F0502020204030204" pitchFamily="34" charset="0"/>
                        <a:ea typeface="MS Mincho" panose="02020609040205080304" pitchFamily="49" charset="-128"/>
                        <a:cs typeface="Mangal" panose="02040503050203030202" pitchFamily="18" charset="0"/>
                      </a:endParaRPr>
                    </a:p>
                  </a:txBody>
                  <a:tcPr marL="43446" marR="43446" marT="0" marB="0" anchor="ctr"/>
                </a:tc>
                <a:tc>
                  <a:txBody>
                    <a:bodyPr/>
                    <a:lstStyle/>
                    <a:p>
                      <a:pPr marL="9525" indent="-9525">
                        <a:lnSpc>
                          <a:spcPct val="100000"/>
                        </a:lnSpc>
                        <a:spcAft>
                          <a:spcPts val="0"/>
                        </a:spcAft>
                        <a:tabLst/>
                      </a:pPr>
                      <a:r>
                        <a:rPr lang="en-CA" sz="1600" dirty="0">
                          <a:effectLst/>
                        </a:rPr>
                        <a:t>Establish a database of definitions of clinical trial endpoints of Kidney Failure from available trial protocols and/or adjudication manuals (63 RCT, 163 definitions see Supplement Table S1 in article), and consider publications from the National Kidney Foundation-US Food and Drug Administration-European Medicines Agency (NKF-FDA-EMA) workshops addressing declines in estimated glomerular filtration rate as surrogates for Progression to Kidney Failure for clinical trials of CKD.</a:t>
                      </a:r>
                      <a:endParaRPr lang="en-CA" sz="1600" dirty="0">
                        <a:effectLst/>
                        <a:latin typeface="Calibri" panose="020F0502020204030204" pitchFamily="34" charset="0"/>
                        <a:ea typeface="MS Mincho" panose="02020609040205080304" pitchFamily="49" charset="-128"/>
                        <a:cs typeface="Mangal" panose="02040503050203030202" pitchFamily="18" charset="0"/>
                      </a:endParaRPr>
                    </a:p>
                  </a:txBody>
                  <a:tcPr marL="43446" marR="43446" marT="0" marB="0" anchor="ctr"/>
                </a:tc>
                <a:extLst>
                  <a:ext uri="{0D108BD9-81ED-4DB2-BD59-A6C34878D82A}">
                    <a16:rowId xmlns:a16="http://schemas.microsoft.com/office/drawing/2014/main" val="3658453400"/>
                  </a:ext>
                </a:extLst>
              </a:tr>
              <a:tr h="707218">
                <a:tc>
                  <a:txBody>
                    <a:bodyPr/>
                    <a:lstStyle/>
                    <a:p>
                      <a:pPr algn="ctr">
                        <a:lnSpc>
                          <a:spcPct val="150000"/>
                        </a:lnSpc>
                        <a:spcAft>
                          <a:spcPts val="0"/>
                        </a:spcAft>
                      </a:pPr>
                      <a:r>
                        <a:rPr lang="en-US" sz="1600">
                          <a:effectLst/>
                        </a:rPr>
                        <a:t>3</a:t>
                      </a:r>
                      <a:endParaRPr lang="en-CA" sz="1600">
                        <a:effectLst/>
                        <a:latin typeface="Calibri" panose="020F0502020204030204" pitchFamily="34" charset="0"/>
                        <a:ea typeface="MS Mincho" panose="02020609040205080304" pitchFamily="49" charset="-128"/>
                        <a:cs typeface="Mangal" panose="02040503050203030202" pitchFamily="18" charset="0"/>
                      </a:endParaRPr>
                    </a:p>
                  </a:txBody>
                  <a:tcPr marL="43446" marR="43446" marT="0" marB="0" anchor="ctr"/>
                </a:tc>
                <a:tc>
                  <a:txBody>
                    <a:bodyPr/>
                    <a:lstStyle/>
                    <a:p>
                      <a:pPr marL="9525" indent="-9525">
                        <a:lnSpc>
                          <a:spcPct val="100000"/>
                        </a:lnSpc>
                        <a:spcAft>
                          <a:spcPts val="0"/>
                        </a:spcAft>
                        <a:tabLst/>
                      </a:pPr>
                      <a:r>
                        <a:rPr lang="en-US" sz="1600" dirty="0">
                          <a:effectLst/>
                        </a:rPr>
                        <a:t>Generate an independent definition of clinical trial outcomes of Kidney Failure from each Core Group member, with attention to modifications that may be required in trials conducted in different settings (high and low resource settings).</a:t>
                      </a:r>
                      <a:endParaRPr lang="en-CA" sz="1600" dirty="0">
                        <a:effectLst/>
                        <a:latin typeface="Calibri" panose="020F0502020204030204" pitchFamily="34" charset="0"/>
                        <a:ea typeface="MS Mincho" panose="02020609040205080304" pitchFamily="49" charset="-128"/>
                        <a:cs typeface="Mangal" panose="02040503050203030202" pitchFamily="18" charset="0"/>
                      </a:endParaRPr>
                    </a:p>
                  </a:txBody>
                  <a:tcPr marL="43446" marR="43446" marT="0" marB="0" anchor="ctr"/>
                </a:tc>
                <a:extLst>
                  <a:ext uri="{0D108BD9-81ED-4DB2-BD59-A6C34878D82A}">
                    <a16:rowId xmlns:a16="http://schemas.microsoft.com/office/drawing/2014/main" val="903212607"/>
                  </a:ext>
                </a:extLst>
              </a:tr>
              <a:tr h="471478">
                <a:tc>
                  <a:txBody>
                    <a:bodyPr/>
                    <a:lstStyle/>
                    <a:p>
                      <a:pPr algn="ctr">
                        <a:lnSpc>
                          <a:spcPct val="150000"/>
                        </a:lnSpc>
                        <a:spcAft>
                          <a:spcPts val="0"/>
                        </a:spcAft>
                      </a:pPr>
                      <a:r>
                        <a:rPr lang="en-US" sz="1600">
                          <a:effectLst/>
                        </a:rPr>
                        <a:t>4</a:t>
                      </a:r>
                      <a:endParaRPr lang="en-CA" sz="1600">
                        <a:effectLst/>
                        <a:latin typeface="Calibri" panose="020F0502020204030204" pitchFamily="34" charset="0"/>
                        <a:ea typeface="MS Mincho" panose="02020609040205080304" pitchFamily="49" charset="-128"/>
                        <a:cs typeface="Mangal" panose="02040503050203030202" pitchFamily="18" charset="0"/>
                      </a:endParaRPr>
                    </a:p>
                  </a:txBody>
                  <a:tcPr marL="43446" marR="43446" marT="0" marB="0" anchor="ctr"/>
                </a:tc>
                <a:tc>
                  <a:txBody>
                    <a:bodyPr/>
                    <a:lstStyle/>
                    <a:p>
                      <a:pPr marL="9525" indent="-9525">
                        <a:lnSpc>
                          <a:spcPct val="100000"/>
                        </a:lnSpc>
                        <a:spcAft>
                          <a:spcPts val="0"/>
                        </a:spcAft>
                        <a:tabLst>
                          <a:tab pos="269875" algn="l"/>
                        </a:tabLst>
                      </a:pPr>
                      <a:r>
                        <a:rPr lang="en-US" sz="1600" dirty="0">
                          <a:effectLst/>
                        </a:rPr>
                        <a:t>Synthesize a single proposed Core Group-consensus set of definitions for review at the Consensus Meeting using an iterative review process.</a:t>
                      </a:r>
                      <a:endParaRPr lang="en-CA" sz="1600" dirty="0">
                        <a:effectLst/>
                        <a:latin typeface="Calibri" panose="020F0502020204030204" pitchFamily="34" charset="0"/>
                        <a:ea typeface="MS Mincho" panose="02020609040205080304" pitchFamily="49" charset="-128"/>
                        <a:cs typeface="Mangal" panose="02040503050203030202" pitchFamily="18" charset="0"/>
                      </a:endParaRPr>
                    </a:p>
                  </a:txBody>
                  <a:tcPr marL="43446" marR="43446" marT="0" marB="0" anchor="ctr"/>
                </a:tc>
                <a:extLst>
                  <a:ext uri="{0D108BD9-81ED-4DB2-BD59-A6C34878D82A}">
                    <a16:rowId xmlns:a16="http://schemas.microsoft.com/office/drawing/2014/main" val="1968933717"/>
                  </a:ext>
                </a:extLst>
              </a:tr>
              <a:tr h="471478">
                <a:tc>
                  <a:txBody>
                    <a:bodyPr/>
                    <a:lstStyle/>
                    <a:p>
                      <a:pPr algn="ctr">
                        <a:lnSpc>
                          <a:spcPct val="150000"/>
                        </a:lnSpc>
                        <a:spcAft>
                          <a:spcPts val="0"/>
                        </a:spcAft>
                      </a:pPr>
                      <a:r>
                        <a:rPr lang="en-US" sz="1600">
                          <a:effectLst/>
                        </a:rPr>
                        <a:t>5</a:t>
                      </a:r>
                      <a:endParaRPr lang="en-CA" sz="1600">
                        <a:effectLst/>
                        <a:latin typeface="Calibri" panose="020F0502020204030204" pitchFamily="34" charset="0"/>
                        <a:ea typeface="MS Mincho" panose="02020609040205080304" pitchFamily="49" charset="-128"/>
                        <a:cs typeface="Mangal" panose="02040503050203030202" pitchFamily="18" charset="0"/>
                      </a:endParaRPr>
                    </a:p>
                  </a:txBody>
                  <a:tcPr marL="43446" marR="43446" marT="0" marB="0" anchor="ctr"/>
                </a:tc>
                <a:tc>
                  <a:txBody>
                    <a:bodyPr/>
                    <a:lstStyle/>
                    <a:p>
                      <a:pPr marL="9525" indent="-9525">
                        <a:lnSpc>
                          <a:spcPct val="100000"/>
                        </a:lnSpc>
                        <a:spcAft>
                          <a:spcPts val="0"/>
                        </a:spcAft>
                        <a:tabLst>
                          <a:tab pos="269875" algn="l"/>
                        </a:tabLst>
                      </a:pPr>
                      <a:r>
                        <a:rPr lang="en-US" sz="1600" dirty="0">
                          <a:effectLst/>
                        </a:rPr>
                        <a:t>Develop an accompanying set of questions and controversies for discussion in the Consensus Meeting breakout groups to ensure scrutiny of the proposed definitions. </a:t>
                      </a:r>
                      <a:endParaRPr lang="en-CA" sz="1600" dirty="0">
                        <a:effectLst/>
                        <a:latin typeface="Calibri" panose="020F0502020204030204" pitchFamily="34" charset="0"/>
                        <a:ea typeface="MS Mincho" panose="02020609040205080304" pitchFamily="49" charset="-128"/>
                        <a:cs typeface="Mangal" panose="02040503050203030202" pitchFamily="18" charset="0"/>
                      </a:endParaRPr>
                    </a:p>
                  </a:txBody>
                  <a:tcPr marL="43446" marR="43446" marT="0" marB="0" anchor="ctr"/>
                </a:tc>
                <a:extLst>
                  <a:ext uri="{0D108BD9-81ED-4DB2-BD59-A6C34878D82A}">
                    <a16:rowId xmlns:a16="http://schemas.microsoft.com/office/drawing/2014/main" val="2073152123"/>
                  </a:ext>
                </a:extLst>
              </a:tr>
              <a:tr h="317082">
                <a:tc>
                  <a:txBody>
                    <a:bodyPr/>
                    <a:lstStyle/>
                    <a:p>
                      <a:pPr algn="ctr">
                        <a:lnSpc>
                          <a:spcPct val="150000"/>
                        </a:lnSpc>
                        <a:spcAft>
                          <a:spcPts val="0"/>
                        </a:spcAft>
                      </a:pPr>
                      <a:r>
                        <a:rPr lang="en-US" sz="1600">
                          <a:effectLst/>
                        </a:rPr>
                        <a:t>6</a:t>
                      </a:r>
                      <a:endParaRPr lang="en-CA" sz="1600">
                        <a:effectLst/>
                        <a:latin typeface="Calibri" panose="020F0502020204030204" pitchFamily="34" charset="0"/>
                        <a:ea typeface="MS Mincho" panose="02020609040205080304" pitchFamily="49" charset="-128"/>
                        <a:cs typeface="Mangal" panose="02040503050203030202" pitchFamily="18" charset="0"/>
                      </a:endParaRPr>
                    </a:p>
                  </a:txBody>
                  <a:tcPr marL="43446" marR="43446" marT="0" marB="0" anchor="ctr"/>
                </a:tc>
                <a:tc>
                  <a:txBody>
                    <a:bodyPr/>
                    <a:lstStyle/>
                    <a:p>
                      <a:pPr marL="97790" indent="-97790">
                        <a:lnSpc>
                          <a:spcPct val="100000"/>
                        </a:lnSpc>
                        <a:spcAft>
                          <a:spcPts val="0"/>
                        </a:spcAft>
                        <a:tabLst>
                          <a:tab pos="270510" algn="l"/>
                        </a:tabLst>
                      </a:pPr>
                      <a:r>
                        <a:rPr lang="en-US" sz="1600">
                          <a:effectLst/>
                        </a:rPr>
                        <a:t>Circulate Consensus Meeting materials to stakeholders two weeks before the meeting.</a:t>
                      </a:r>
                      <a:endParaRPr lang="en-CA" sz="1600">
                        <a:effectLst/>
                        <a:latin typeface="Calibri" panose="020F0502020204030204" pitchFamily="34" charset="0"/>
                        <a:ea typeface="MS Mincho" panose="02020609040205080304" pitchFamily="49" charset="-128"/>
                        <a:cs typeface="Mangal" panose="02040503050203030202" pitchFamily="18" charset="0"/>
                      </a:endParaRPr>
                    </a:p>
                  </a:txBody>
                  <a:tcPr marL="43446" marR="43446" marT="0" marB="0" anchor="ctr"/>
                </a:tc>
                <a:extLst>
                  <a:ext uri="{0D108BD9-81ED-4DB2-BD59-A6C34878D82A}">
                    <a16:rowId xmlns:a16="http://schemas.microsoft.com/office/drawing/2014/main" val="3276870028"/>
                  </a:ext>
                </a:extLst>
              </a:tr>
              <a:tr h="942956">
                <a:tc>
                  <a:txBody>
                    <a:bodyPr/>
                    <a:lstStyle/>
                    <a:p>
                      <a:pPr algn="ctr">
                        <a:lnSpc>
                          <a:spcPct val="150000"/>
                        </a:lnSpc>
                        <a:spcAft>
                          <a:spcPts val="0"/>
                        </a:spcAft>
                      </a:pPr>
                      <a:r>
                        <a:rPr lang="en-US" sz="1600">
                          <a:effectLst/>
                        </a:rPr>
                        <a:t>7</a:t>
                      </a:r>
                      <a:endParaRPr lang="en-CA" sz="1600">
                        <a:effectLst/>
                        <a:latin typeface="Calibri" panose="020F0502020204030204" pitchFamily="34" charset="0"/>
                        <a:ea typeface="MS Mincho" panose="02020609040205080304" pitchFamily="49" charset="-128"/>
                        <a:cs typeface="Mangal" panose="02040503050203030202" pitchFamily="18" charset="0"/>
                      </a:endParaRPr>
                    </a:p>
                  </a:txBody>
                  <a:tcPr marL="43446" marR="43446" marT="0" marB="0" anchor="ctr"/>
                </a:tc>
                <a:tc>
                  <a:txBody>
                    <a:bodyPr/>
                    <a:lstStyle/>
                    <a:p>
                      <a:pPr marL="97790" indent="-97790">
                        <a:lnSpc>
                          <a:spcPct val="100000"/>
                        </a:lnSpc>
                        <a:spcAft>
                          <a:spcPts val="0"/>
                        </a:spcAft>
                        <a:tabLst>
                          <a:tab pos="270510" algn="l"/>
                        </a:tabLst>
                      </a:pPr>
                      <a:r>
                        <a:rPr lang="en-US" sz="1600" dirty="0">
                          <a:effectLst/>
                        </a:rPr>
                        <a:t>Deliver Consensus Meeting:</a:t>
                      </a:r>
                      <a:endParaRPr lang="en-CA" sz="1600" dirty="0">
                        <a:effectLst/>
                      </a:endParaRPr>
                    </a:p>
                    <a:p>
                      <a:pPr marL="287655" indent="-287655">
                        <a:lnSpc>
                          <a:spcPct val="100000"/>
                        </a:lnSpc>
                        <a:spcAft>
                          <a:spcPts val="0"/>
                        </a:spcAft>
                        <a:tabLst>
                          <a:tab pos="17780" algn="l"/>
                          <a:tab pos="287655" algn="l"/>
                        </a:tabLst>
                      </a:pPr>
                      <a:r>
                        <a:rPr lang="en-US" sz="1600" dirty="0">
                          <a:effectLst/>
                        </a:rPr>
                        <a:t>(a)  Present the need, remit, and Core Group-proposed definitions in plenary sessions, followed by five facilitated breakout group discussions.</a:t>
                      </a:r>
                      <a:endParaRPr lang="en-CA" sz="1600" dirty="0">
                        <a:effectLst/>
                      </a:endParaRPr>
                    </a:p>
                    <a:p>
                      <a:pPr marL="97790" indent="-97790">
                        <a:lnSpc>
                          <a:spcPct val="100000"/>
                        </a:lnSpc>
                        <a:spcAft>
                          <a:spcPts val="0"/>
                        </a:spcAft>
                      </a:pPr>
                      <a:r>
                        <a:rPr lang="en-US" sz="1600" dirty="0">
                          <a:effectLst/>
                        </a:rPr>
                        <a:t>(b)  Present and discuss each breakout group’s key comments in a plenary forum. </a:t>
                      </a:r>
                      <a:endParaRPr lang="en-CA" sz="1600" dirty="0">
                        <a:effectLst/>
                        <a:latin typeface="Calibri" panose="020F0502020204030204" pitchFamily="34" charset="0"/>
                        <a:ea typeface="MS Mincho" panose="02020609040205080304" pitchFamily="49" charset="-128"/>
                        <a:cs typeface="Mangal" panose="02040503050203030202" pitchFamily="18" charset="0"/>
                      </a:endParaRPr>
                    </a:p>
                  </a:txBody>
                  <a:tcPr marL="43446" marR="43446" marT="0" marB="0" anchor="ctr"/>
                </a:tc>
                <a:extLst>
                  <a:ext uri="{0D108BD9-81ED-4DB2-BD59-A6C34878D82A}">
                    <a16:rowId xmlns:a16="http://schemas.microsoft.com/office/drawing/2014/main" val="1509981189"/>
                  </a:ext>
                </a:extLst>
              </a:tr>
              <a:tr h="317082">
                <a:tc>
                  <a:txBody>
                    <a:bodyPr/>
                    <a:lstStyle/>
                    <a:p>
                      <a:pPr algn="ctr">
                        <a:lnSpc>
                          <a:spcPct val="150000"/>
                        </a:lnSpc>
                        <a:spcAft>
                          <a:spcPts val="0"/>
                        </a:spcAft>
                      </a:pPr>
                      <a:r>
                        <a:rPr lang="en-US" sz="1600">
                          <a:effectLst/>
                        </a:rPr>
                        <a:t>8</a:t>
                      </a:r>
                      <a:endParaRPr lang="en-CA" sz="1600">
                        <a:effectLst/>
                        <a:latin typeface="Calibri" panose="020F0502020204030204" pitchFamily="34" charset="0"/>
                        <a:ea typeface="MS Mincho" panose="02020609040205080304" pitchFamily="49" charset="-128"/>
                        <a:cs typeface="Mangal" panose="02040503050203030202" pitchFamily="18" charset="0"/>
                      </a:endParaRPr>
                    </a:p>
                  </a:txBody>
                  <a:tcPr marL="43446" marR="43446" marT="0" marB="0" anchor="ctr"/>
                </a:tc>
                <a:tc>
                  <a:txBody>
                    <a:bodyPr/>
                    <a:lstStyle/>
                    <a:p>
                      <a:pPr marL="97790" indent="-97790">
                        <a:lnSpc>
                          <a:spcPct val="100000"/>
                        </a:lnSpc>
                        <a:spcAft>
                          <a:spcPts val="0"/>
                        </a:spcAft>
                        <a:tabLst>
                          <a:tab pos="270510" algn="l"/>
                        </a:tabLst>
                      </a:pPr>
                      <a:r>
                        <a:rPr lang="en-US" sz="1600" dirty="0">
                          <a:effectLst/>
                        </a:rPr>
                        <a:t>Refine definitions based on feedback during the Consensus Meeting. </a:t>
                      </a:r>
                      <a:endParaRPr lang="en-CA" sz="1600" dirty="0">
                        <a:effectLst/>
                        <a:latin typeface="Calibri" panose="020F0502020204030204" pitchFamily="34" charset="0"/>
                        <a:ea typeface="MS Mincho" panose="02020609040205080304" pitchFamily="49" charset="-128"/>
                        <a:cs typeface="Mangal" panose="02040503050203030202" pitchFamily="18" charset="0"/>
                      </a:endParaRPr>
                    </a:p>
                  </a:txBody>
                  <a:tcPr marL="43446" marR="43446" marT="0" marB="0" anchor="ctr"/>
                </a:tc>
                <a:extLst>
                  <a:ext uri="{0D108BD9-81ED-4DB2-BD59-A6C34878D82A}">
                    <a16:rowId xmlns:a16="http://schemas.microsoft.com/office/drawing/2014/main" val="3978320777"/>
                  </a:ext>
                </a:extLst>
              </a:tr>
              <a:tr h="317082">
                <a:tc>
                  <a:txBody>
                    <a:bodyPr/>
                    <a:lstStyle/>
                    <a:p>
                      <a:pPr algn="ctr">
                        <a:lnSpc>
                          <a:spcPct val="150000"/>
                        </a:lnSpc>
                        <a:spcAft>
                          <a:spcPts val="0"/>
                        </a:spcAft>
                      </a:pPr>
                      <a:r>
                        <a:rPr lang="en-US" sz="1600">
                          <a:effectLst/>
                        </a:rPr>
                        <a:t>9</a:t>
                      </a:r>
                      <a:endParaRPr lang="en-CA" sz="1600">
                        <a:effectLst/>
                        <a:latin typeface="Calibri" panose="020F0502020204030204" pitchFamily="34" charset="0"/>
                        <a:ea typeface="MS Mincho" panose="02020609040205080304" pitchFamily="49" charset="-128"/>
                        <a:cs typeface="Mangal" panose="02040503050203030202" pitchFamily="18" charset="0"/>
                      </a:endParaRPr>
                    </a:p>
                  </a:txBody>
                  <a:tcPr marL="43446" marR="43446" marT="0" marB="0" anchor="ctr"/>
                </a:tc>
                <a:tc>
                  <a:txBody>
                    <a:bodyPr/>
                    <a:lstStyle/>
                    <a:p>
                      <a:pPr marL="97790" indent="-97790">
                        <a:lnSpc>
                          <a:spcPct val="100000"/>
                        </a:lnSpc>
                        <a:spcAft>
                          <a:spcPts val="0"/>
                        </a:spcAft>
                        <a:tabLst>
                          <a:tab pos="270510" algn="l"/>
                        </a:tabLst>
                      </a:pPr>
                      <a:r>
                        <a:rPr lang="en-US" sz="1600" dirty="0">
                          <a:effectLst/>
                        </a:rPr>
                        <a:t>Send Consensus Meeting report and refined definitions for stakeholder comment and public review.</a:t>
                      </a:r>
                      <a:endParaRPr lang="en-CA" sz="1600" dirty="0">
                        <a:effectLst/>
                        <a:latin typeface="Calibri" panose="020F0502020204030204" pitchFamily="34" charset="0"/>
                        <a:ea typeface="MS Mincho" panose="02020609040205080304" pitchFamily="49" charset="-128"/>
                        <a:cs typeface="Mangal" panose="02040503050203030202" pitchFamily="18" charset="0"/>
                      </a:endParaRPr>
                    </a:p>
                  </a:txBody>
                  <a:tcPr marL="43446" marR="43446" marT="0" marB="0" anchor="ctr"/>
                </a:tc>
                <a:extLst>
                  <a:ext uri="{0D108BD9-81ED-4DB2-BD59-A6C34878D82A}">
                    <a16:rowId xmlns:a16="http://schemas.microsoft.com/office/drawing/2014/main" val="3113146584"/>
                  </a:ext>
                </a:extLst>
              </a:tr>
              <a:tr h="317082">
                <a:tc>
                  <a:txBody>
                    <a:bodyPr/>
                    <a:lstStyle/>
                    <a:p>
                      <a:pPr algn="ctr">
                        <a:lnSpc>
                          <a:spcPct val="150000"/>
                        </a:lnSpc>
                        <a:spcAft>
                          <a:spcPts val="0"/>
                        </a:spcAft>
                      </a:pPr>
                      <a:r>
                        <a:rPr lang="en-US" sz="1600">
                          <a:effectLst/>
                        </a:rPr>
                        <a:t>10</a:t>
                      </a:r>
                      <a:endParaRPr lang="en-CA" sz="1600">
                        <a:effectLst/>
                        <a:latin typeface="Calibri" panose="020F0502020204030204" pitchFamily="34" charset="0"/>
                        <a:ea typeface="MS Mincho" panose="02020609040205080304" pitchFamily="49" charset="-128"/>
                        <a:cs typeface="Mangal" panose="02040503050203030202" pitchFamily="18" charset="0"/>
                      </a:endParaRPr>
                    </a:p>
                  </a:txBody>
                  <a:tcPr marL="43446" marR="43446" marT="0" marB="0" anchor="ctr"/>
                </a:tc>
                <a:tc>
                  <a:txBody>
                    <a:bodyPr/>
                    <a:lstStyle/>
                    <a:p>
                      <a:pPr marL="97790" indent="-97790">
                        <a:lnSpc>
                          <a:spcPct val="100000"/>
                        </a:lnSpc>
                        <a:spcAft>
                          <a:spcPts val="0"/>
                        </a:spcAft>
                        <a:tabLst>
                          <a:tab pos="270510" algn="l"/>
                        </a:tabLst>
                      </a:pPr>
                      <a:r>
                        <a:rPr lang="en-US" sz="1600" dirty="0">
                          <a:effectLst/>
                        </a:rPr>
                        <a:t>Publish and disseminate.</a:t>
                      </a:r>
                      <a:endParaRPr lang="en-CA" sz="1600" dirty="0">
                        <a:effectLst/>
                        <a:latin typeface="Calibri" panose="020F0502020204030204" pitchFamily="34" charset="0"/>
                        <a:ea typeface="MS Mincho" panose="02020609040205080304" pitchFamily="49" charset="-128"/>
                        <a:cs typeface="Mangal" panose="02040503050203030202" pitchFamily="18" charset="0"/>
                      </a:endParaRPr>
                    </a:p>
                  </a:txBody>
                  <a:tcPr marL="43446" marR="43446" marT="0" marB="0" anchor="ctr"/>
                </a:tc>
                <a:extLst>
                  <a:ext uri="{0D108BD9-81ED-4DB2-BD59-A6C34878D82A}">
                    <a16:rowId xmlns:a16="http://schemas.microsoft.com/office/drawing/2014/main" val="4270317978"/>
                  </a:ext>
                </a:extLst>
              </a:tr>
            </a:tbl>
          </a:graphicData>
        </a:graphic>
      </p:graphicFrame>
      <p:sp>
        <p:nvSpPr>
          <p:cNvPr id="9" name="Rectangle 8">
            <a:extLst>
              <a:ext uri="{FF2B5EF4-FFF2-40B4-BE49-F238E27FC236}">
                <a16:creationId xmlns:a16="http://schemas.microsoft.com/office/drawing/2014/main" id="{F793ECD8-7B44-D140-BE8A-D6086BE8BAFC}"/>
              </a:ext>
            </a:extLst>
          </p:cNvPr>
          <p:cNvSpPr/>
          <p:nvPr/>
        </p:nvSpPr>
        <p:spPr>
          <a:xfrm>
            <a:off x="182879" y="180981"/>
            <a:ext cx="9463539" cy="830997"/>
          </a:xfrm>
          <a:prstGeom prst="rect">
            <a:avLst/>
          </a:prstGeom>
        </p:spPr>
        <p:txBody>
          <a:bodyPr wrap="square">
            <a:spAutoFit/>
          </a:bodyPr>
          <a:lstStyle/>
          <a:p>
            <a:r>
              <a:rPr lang="en-US" sz="2400" b="1" dirty="0">
                <a:solidFill>
                  <a:srgbClr val="4249AA"/>
                </a:solidFill>
              </a:rPr>
              <a:t>International Consensus Definitions of Clinical Trial Outcomes for Kidney Failure: 2020</a:t>
            </a:r>
          </a:p>
        </p:txBody>
      </p:sp>
    </p:spTree>
    <p:extLst>
      <p:ext uri="{BB962C8B-B14F-4D97-AF65-F5344CB8AC3E}">
        <p14:creationId xmlns:p14="http://schemas.microsoft.com/office/powerpoint/2010/main" val="224929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0ED12-B5A5-894E-BC9F-2EE09B8D023E}"/>
              </a:ext>
            </a:extLst>
          </p:cNvPr>
          <p:cNvSpPr>
            <a:spLocks noGrp="1"/>
          </p:cNvSpPr>
          <p:nvPr>
            <p:ph type="title"/>
          </p:nvPr>
        </p:nvSpPr>
        <p:spPr>
          <a:xfrm>
            <a:off x="664026" y="357725"/>
            <a:ext cx="8578586" cy="963075"/>
          </a:xfrm>
        </p:spPr>
        <p:txBody>
          <a:bodyPr>
            <a:normAutofit fontScale="90000"/>
          </a:bodyPr>
          <a:lstStyle/>
          <a:p>
            <a:r>
              <a:rPr lang="en-US" dirty="0"/>
              <a:t>International Consensus Definitions of </a:t>
            </a:r>
            <a:br>
              <a:rPr lang="en-US" dirty="0"/>
            </a:br>
            <a:r>
              <a:rPr lang="en-US" dirty="0"/>
              <a:t>Clinical Trial Outcomes for Kidney Failure: 2020</a:t>
            </a:r>
          </a:p>
        </p:txBody>
      </p:sp>
      <p:sp>
        <p:nvSpPr>
          <p:cNvPr id="3" name="Content Placeholder 2">
            <a:extLst>
              <a:ext uri="{FF2B5EF4-FFF2-40B4-BE49-F238E27FC236}">
                <a16:creationId xmlns:a16="http://schemas.microsoft.com/office/drawing/2014/main" id="{4DD80D46-2810-AC49-AB67-48BDFBB9CE82}"/>
              </a:ext>
            </a:extLst>
          </p:cNvPr>
          <p:cNvSpPr>
            <a:spLocks noGrp="1"/>
          </p:cNvSpPr>
          <p:nvPr>
            <p:ph idx="1"/>
          </p:nvPr>
        </p:nvSpPr>
        <p:spPr>
          <a:xfrm>
            <a:off x="664026" y="1600318"/>
            <a:ext cx="10515600" cy="4715138"/>
          </a:xfrm>
        </p:spPr>
        <p:txBody>
          <a:bodyPr>
            <a:normAutofit/>
          </a:bodyPr>
          <a:lstStyle/>
          <a:p>
            <a:r>
              <a:rPr lang="en-US" sz="2400" dirty="0"/>
              <a:t>Consensus: Clinical trial outcomes to represent Kidney Failure should be composed of: </a:t>
            </a:r>
          </a:p>
          <a:p>
            <a:pPr marL="714375">
              <a:buFont typeface="Wingdings" panose="05000000000000000000" pitchFamily="2" charset="2"/>
              <a:buChar char="Ø"/>
            </a:pPr>
            <a:r>
              <a:rPr lang="en-US" sz="2400" dirty="0"/>
              <a:t>Receipt of a Kidney Transplant, </a:t>
            </a:r>
          </a:p>
          <a:p>
            <a:pPr marL="714375">
              <a:buFont typeface="Wingdings" panose="05000000000000000000" pitchFamily="2" charset="2"/>
              <a:buChar char="Ø"/>
            </a:pPr>
            <a:r>
              <a:rPr lang="en-US" sz="2400" dirty="0"/>
              <a:t>Initiation of Maintenance Dialysis, </a:t>
            </a:r>
          </a:p>
          <a:p>
            <a:pPr marL="714375">
              <a:buFont typeface="Wingdings" panose="05000000000000000000" pitchFamily="2" charset="2"/>
              <a:buChar char="Ø"/>
            </a:pPr>
            <a:r>
              <a:rPr lang="en-US" sz="2400" dirty="0"/>
              <a:t>Death </a:t>
            </a:r>
            <a:r>
              <a:rPr lang="en-US" sz="2400" i="1" dirty="0"/>
              <a:t>from</a:t>
            </a:r>
            <a:r>
              <a:rPr lang="en-US" sz="2400" dirty="0"/>
              <a:t> Kidney Failure, and may also include </a:t>
            </a:r>
          </a:p>
          <a:p>
            <a:pPr marL="714375">
              <a:buFont typeface="Wingdings" panose="05000000000000000000" pitchFamily="2" charset="2"/>
              <a:buChar char="Ø"/>
            </a:pPr>
            <a:r>
              <a:rPr lang="en-US" sz="2400" dirty="0"/>
              <a:t>Outcomes based solely on laboratory measurements of Glomerular Filtration Rate (GFR) (Fig. 1). </a:t>
            </a:r>
          </a:p>
          <a:p>
            <a:r>
              <a:rPr lang="en-US" sz="2400" dirty="0"/>
              <a:t>Depending on the trial setting, different components may be included or omitted.</a:t>
            </a:r>
          </a:p>
          <a:p>
            <a:r>
              <a:rPr lang="en-US" sz="2400" dirty="0"/>
              <a:t>Currently: GFR &lt;15 ml/min/1.73m</a:t>
            </a:r>
            <a:r>
              <a:rPr lang="en-US" sz="2400" baseline="30000" dirty="0"/>
              <a:t>2 </a:t>
            </a:r>
            <a:r>
              <a:rPr lang="en-US" sz="2400" dirty="0"/>
              <a:t>= laboratory-based indicator of Kidney Failure. Concept component proposed: “Sustained Low GFR”. </a:t>
            </a:r>
          </a:p>
          <a:p>
            <a:r>
              <a:rPr lang="en-US" sz="2400" dirty="0"/>
              <a:t>Last component = surrogate = Sustained Percent Decline in GFR.</a:t>
            </a:r>
          </a:p>
        </p:txBody>
      </p:sp>
      <p:sp>
        <p:nvSpPr>
          <p:cNvPr id="4" name="Date Placeholder 3">
            <a:extLst>
              <a:ext uri="{FF2B5EF4-FFF2-40B4-BE49-F238E27FC236}">
                <a16:creationId xmlns:a16="http://schemas.microsoft.com/office/drawing/2014/main" id="{2EA5B029-3F45-2A49-8FD0-D9AAE3B63F75}"/>
              </a:ext>
            </a:extLst>
          </p:cNvPr>
          <p:cNvSpPr>
            <a:spLocks noGrp="1"/>
          </p:cNvSpPr>
          <p:nvPr>
            <p:ph type="dt" sz="half" idx="10"/>
          </p:nvPr>
        </p:nvSpPr>
        <p:spPr/>
        <p:txBody>
          <a:bodyPr/>
          <a:lstStyle/>
          <a:p>
            <a:fld id="{A2026A99-0713-0F45-B436-E977B3B1666C}" type="datetime6">
              <a:rPr lang="en-US" smtClean="0"/>
              <a:t>May 21</a:t>
            </a:fld>
            <a:endParaRPr lang="en-US" dirty="0"/>
          </a:p>
        </p:txBody>
      </p:sp>
      <p:sp>
        <p:nvSpPr>
          <p:cNvPr id="5" name="Footer Placeholder 4">
            <a:extLst>
              <a:ext uri="{FF2B5EF4-FFF2-40B4-BE49-F238E27FC236}">
                <a16:creationId xmlns:a16="http://schemas.microsoft.com/office/drawing/2014/main" id="{6972D8E9-7EA9-5A4D-8342-08D22542EA80}"/>
              </a:ext>
            </a:extLst>
          </p:cNvPr>
          <p:cNvSpPr>
            <a:spLocks noGrp="1"/>
          </p:cNvSpPr>
          <p:nvPr>
            <p:ph type="ftr" sz="quarter" idx="11"/>
          </p:nvPr>
        </p:nvSpPr>
        <p:spPr/>
        <p:txBody>
          <a:bodyPr/>
          <a:lstStyle/>
          <a:p>
            <a:r>
              <a:rPr lang="en-US"/>
              <a:t>International Society of Nephrology </a:t>
            </a:r>
            <a:endParaRPr lang="en-US" dirty="0"/>
          </a:p>
        </p:txBody>
      </p:sp>
      <p:sp>
        <p:nvSpPr>
          <p:cNvPr id="6" name="Slide Number Placeholder 5">
            <a:extLst>
              <a:ext uri="{FF2B5EF4-FFF2-40B4-BE49-F238E27FC236}">
                <a16:creationId xmlns:a16="http://schemas.microsoft.com/office/drawing/2014/main" id="{3B724CCB-8832-734B-AEB5-2354ABD94824}"/>
              </a:ext>
            </a:extLst>
          </p:cNvPr>
          <p:cNvSpPr>
            <a:spLocks noGrp="1"/>
          </p:cNvSpPr>
          <p:nvPr>
            <p:ph type="sldNum" sz="quarter" idx="12"/>
          </p:nvPr>
        </p:nvSpPr>
        <p:spPr/>
        <p:txBody>
          <a:bodyPr/>
          <a:lstStyle/>
          <a:p>
            <a:fld id="{4A9CEFBC-9863-BD47-BA2B-008170C231CB}" type="slidenum">
              <a:rPr lang="en-US" smtClean="0"/>
              <a:pPr/>
              <a:t>8</a:t>
            </a:fld>
            <a:endParaRPr lang="en-US" dirty="0"/>
          </a:p>
        </p:txBody>
      </p:sp>
    </p:spTree>
    <p:extLst>
      <p:ext uri="{BB962C8B-B14F-4D97-AF65-F5344CB8AC3E}">
        <p14:creationId xmlns:p14="http://schemas.microsoft.com/office/powerpoint/2010/main" val="3293953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C89C83-A018-974E-9E2D-D09EC3E98F39}"/>
              </a:ext>
            </a:extLst>
          </p:cNvPr>
          <p:cNvSpPr>
            <a:spLocks noGrp="1"/>
          </p:cNvSpPr>
          <p:nvPr>
            <p:ph type="title"/>
          </p:nvPr>
        </p:nvSpPr>
        <p:spPr>
          <a:xfrm>
            <a:off x="664026" y="357725"/>
            <a:ext cx="8578586" cy="900051"/>
          </a:xfrm>
        </p:spPr>
        <p:txBody>
          <a:bodyPr>
            <a:normAutofit fontScale="90000"/>
          </a:bodyPr>
          <a:lstStyle/>
          <a:p>
            <a:r>
              <a:rPr lang="en-US" dirty="0"/>
              <a:t>International Consensus Definitions of </a:t>
            </a:r>
            <a:br>
              <a:rPr lang="en-US" dirty="0"/>
            </a:br>
            <a:r>
              <a:rPr lang="en-US" dirty="0"/>
              <a:t>Clinical Trial Outcomes for Kidney Failure: 2020</a:t>
            </a:r>
          </a:p>
        </p:txBody>
      </p:sp>
      <p:pic>
        <p:nvPicPr>
          <p:cNvPr id="3" name="Content Placeholder 2">
            <a:extLst>
              <a:ext uri="{FF2B5EF4-FFF2-40B4-BE49-F238E27FC236}">
                <a16:creationId xmlns:a16="http://schemas.microsoft.com/office/drawing/2014/main" id="{FF4ADE1B-95EF-974D-9A41-8FC595CA953E}"/>
              </a:ext>
            </a:extLst>
          </p:cNvPr>
          <p:cNvPicPr>
            <a:picLocks noGrp="1" noChangeAspect="1"/>
          </p:cNvPicPr>
          <p:nvPr>
            <p:ph idx="1"/>
          </p:nvPr>
        </p:nvPicPr>
        <p:blipFill>
          <a:blip r:embed="rId2"/>
          <a:stretch>
            <a:fillRect/>
          </a:stretch>
        </p:blipFill>
        <p:spPr>
          <a:xfrm>
            <a:off x="813114" y="1257777"/>
            <a:ext cx="9815492" cy="5242498"/>
          </a:xfrm>
        </p:spPr>
      </p:pic>
      <p:sp>
        <p:nvSpPr>
          <p:cNvPr id="4" name="Date Placeholder 3">
            <a:extLst>
              <a:ext uri="{FF2B5EF4-FFF2-40B4-BE49-F238E27FC236}">
                <a16:creationId xmlns:a16="http://schemas.microsoft.com/office/drawing/2014/main" id="{7D9F8DCA-C881-1643-AB63-01E1E1D04304}"/>
              </a:ext>
            </a:extLst>
          </p:cNvPr>
          <p:cNvSpPr>
            <a:spLocks noGrp="1"/>
          </p:cNvSpPr>
          <p:nvPr>
            <p:ph type="dt" sz="half" idx="10"/>
          </p:nvPr>
        </p:nvSpPr>
        <p:spPr/>
        <p:txBody>
          <a:bodyPr/>
          <a:lstStyle/>
          <a:p>
            <a:fld id="{76CE8D19-090D-FC4F-8648-081D8CB2DE62}" type="datetime6">
              <a:rPr lang="en-US" smtClean="0"/>
              <a:t>May 21</a:t>
            </a:fld>
            <a:endParaRPr lang="en-US"/>
          </a:p>
        </p:txBody>
      </p:sp>
      <p:sp>
        <p:nvSpPr>
          <p:cNvPr id="5" name="Footer Placeholder 4">
            <a:extLst>
              <a:ext uri="{FF2B5EF4-FFF2-40B4-BE49-F238E27FC236}">
                <a16:creationId xmlns:a16="http://schemas.microsoft.com/office/drawing/2014/main" id="{74624B9E-7F8E-1340-88FE-C035106236DE}"/>
              </a:ext>
            </a:extLst>
          </p:cNvPr>
          <p:cNvSpPr>
            <a:spLocks noGrp="1"/>
          </p:cNvSpPr>
          <p:nvPr>
            <p:ph type="ftr" sz="quarter" idx="11"/>
          </p:nvPr>
        </p:nvSpPr>
        <p:spPr/>
        <p:txBody>
          <a:bodyPr/>
          <a:lstStyle/>
          <a:p>
            <a:r>
              <a:rPr lang="en-US"/>
              <a:t>International Society of Nephrology </a:t>
            </a:r>
          </a:p>
        </p:txBody>
      </p:sp>
      <p:sp>
        <p:nvSpPr>
          <p:cNvPr id="6" name="Slide Number Placeholder 5">
            <a:extLst>
              <a:ext uri="{FF2B5EF4-FFF2-40B4-BE49-F238E27FC236}">
                <a16:creationId xmlns:a16="http://schemas.microsoft.com/office/drawing/2014/main" id="{247E185C-C6F5-1841-80B0-40C8DF9D1E1E}"/>
              </a:ext>
            </a:extLst>
          </p:cNvPr>
          <p:cNvSpPr>
            <a:spLocks noGrp="1"/>
          </p:cNvSpPr>
          <p:nvPr>
            <p:ph type="sldNum" sz="quarter" idx="12"/>
          </p:nvPr>
        </p:nvSpPr>
        <p:spPr/>
        <p:txBody>
          <a:bodyPr/>
          <a:lstStyle/>
          <a:p>
            <a:fld id="{4A9CEFBC-9863-BD47-BA2B-008170C231CB}" type="slidenum">
              <a:rPr lang="en-US" smtClean="0"/>
              <a:pPr/>
              <a:t>9</a:t>
            </a:fld>
            <a:endParaRPr lang="en-US"/>
          </a:p>
        </p:txBody>
      </p:sp>
    </p:spTree>
    <p:extLst>
      <p:ext uri="{BB962C8B-B14F-4D97-AF65-F5344CB8AC3E}">
        <p14:creationId xmlns:p14="http://schemas.microsoft.com/office/powerpoint/2010/main" val="335208393"/>
      </p:ext>
    </p:extLst>
  </p:cSld>
  <p:clrMapOvr>
    <a:masterClrMapping/>
  </p:clrMapOvr>
</p:sld>
</file>

<file path=ppt/theme/theme1.xml><?xml version="1.0" encoding="utf-8"?>
<a:theme xmlns:a="http://schemas.openxmlformats.org/drawingml/2006/main" name="Thème Office">
  <a:themeElements>
    <a:clrScheme name="Personnalisé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PPT Template without 60.potx" id="{89EA5CDB-307F-4F87-B680-11A29F840509}" vid="{A1EC6F44-E972-445F-BD31-1D167EA665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3448</TotalTime>
  <Words>5399</Words>
  <Application>Microsoft Macintosh PowerPoint</Application>
  <PresentationFormat>Widescreen</PresentationFormat>
  <Paragraphs>345</Paragraphs>
  <Slides>23</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Thème Office</vt:lpstr>
      <vt:lpstr>PowerPoint Presentation</vt:lpstr>
      <vt:lpstr>PowerPoint Presentation</vt:lpstr>
      <vt:lpstr>Variability in definitions of endpoints has consequences</vt:lpstr>
      <vt:lpstr>The story: Kidney Failure outcomes for clinical trials</vt:lpstr>
      <vt:lpstr>International Consensus Definitions of  Clinical Trial Outcomes for Kidney Failure: 2020</vt:lpstr>
      <vt:lpstr>Patients’ participation and perspectives</vt:lpstr>
      <vt:lpstr>PowerPoint Presentation</vt:lpstr>
      <vt:lpstr>International Consensus Definitions of  Clinical Trial Outcomes for Kidney Failure: 2020</vt:lpstr>
      <vt:lpstr>International Consensus Definitions of  Clinical Trial Outcomes for Kidney Failure: 2020</vt:lpstr>
      <vt:lpstr>Adjudication: discussed</vt:lpstr>
      <vt:lpstr>Simple, accessible, understandable</vt:lpstr>
      <vt:lpstr>How to implement definitions in LMIC</vt:lpstr>
      <vt:lpstr>International Consensus Definition of  Kidney Transplantation</vt:lpstr>
      <vt:lpstr>International Consensus Definition of Maintenance Dialysis (incl. special considerations)</vt:lpstr>
      <vt:lpstr>International Consensus Definition of Death from Kidney Failure (incl. special considerations)</vt:lpstr>
      <vt:lpstr>International Consensus Definitions of eGFR-based Kidney Failure Outcomes (incl. special considerations)</vt:lpstr>
      <vt:lpstr>International Consensus Definitions of eGFR-based Kidney Failure Outcomes (special considerations)</vt:lpstr>
      <vt:lpstr>International Consensus Definitions: Out of scope</vt:lpstr>
      <vt:lpstr>Adjudication considerations</vt:lpstr>
      <vt:lpstr>International Consensus Definitions of  Clinical Trial Outcomes for Kidney Failure: 2020</vt:lpstr>
      <vt:lpstr>International Consensus Definitions of  Clinical Trial Outcomes for Kidney Failure: 2020</vt:lpstr>
      <vt:lpstr>1st International Consensus Definitions of  Kidney Failure for use in Clinical Trials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Cath Design</dc:creator>
  <cp:lastModifiedBy>Jo-Ann Donner</cp:lastModifiedBy>
  <cp:revision>121</cp:revision>
  <cp:lastPrinted>2020-05-25T12:16:21Z</cp:lastPrinted>
  <dcterms:created xsi:type="dcterms:W3CDTF">2020-09-03T09:29:31Z</dcterms:created>
  <dcterms:modified xsi:type="dcterms:W3CDTF">2021-05-18T19:32:47Z</dcterms:modified>
</cp:coreProperties>
</file>