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Lst>
  <p:notesMasterIdLst>
    <p:notesMasterId r:id="rId37"/>
  </p:notesMasterIdLst>
  <p:handoutMasterIdLst>
    <p:handoutMasterId r:id="rId38"/>
  </p:handoutMasterIdLst>
  <p:sldIdLst>
    <p:sldId id="296" r:id="rId5"/>
    <p:sldId id="340" r:id="rId6"/>
    <p:sldId id="341" r:id="rId7"/>
    <p:sldId id="378" r:id="rId8"/>
    <p:sldId id="342" r:id="rId9"/>
    <p:sldId id="343" r:id="rId10"/>
    <p:sldId id="344" r:id="rId11"/>
    <p:sldId id="346" r:id="rId12"/>
    <p:sldId id="339" r:id="rId13"/>
    <p:sldId id="381" r:id="rId14"/>
    <p:sldId id="349" r:id="rId15"/>
    <p:sldId id="351" r:id="rId16"/>
    <p:sldId id="354" r:id="rId17"/>
    <p:sldId id="355" r:id="rId18"/>
    <p:sldId id="380" r:id="rId19"/>
    <p:sldId id="357" r:id="rId20"/>
    <p:sldId id="361" r:id="rId21"/>
    <p:sldId id="362" r:id="rId22"/>
    <p:sldId id="363" r:id="rId23"/>
    <p:sldId id="365" r:id="rId24"/>
    <p:sldId id="364" r:id="rId25"/>
    <p:sldId id="366" r:id="rId26"/>
    <p:sldId id="367" r:id="rId27"/>
    <p:sldId id="368" r:id="rId28"/>
    <p:sldId id="369" r:id="rId29"/>
    <p:sldId id="370" r:id="rId30"/>
    <p:sldId id="371" r:id="rId31"/>
    <p:sldId id="372" r:id="rId32"/>
    <p:sldId id="375" r:id="rId33"/>
    <p:sldId id="379" r:id="rId34"/>
    <p:sldId id="376" r:id="rId35"/>
    <p:sldId id="3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lly Horspool" initials="SH" lastIdx="1" clrIdx="6"/>
  <p:cmAuthor id="1" name="Microsoft Office User" initials="Office" lastIdx="4" clrIdx="0"/>
  <p:cmAuthor id="8" name="Sally Horspool" initials="SH [2]" lastIdx="1" clrIdx="7"/>
  <p:cmAuthor id="2" name="Microsoft Office User" initials="Office [2]" lastIdx="1" clrIdx="1"/>
  <p:cmAuthor id="3" name="Microsoft Office User" initials="Office [3]" lastIdx="1" clrIdx="2"/>
  <p:cmAuthor id="4" name="Microsoft Office User" initials="Office [4]" lastIdx="1" clrIdx="3"/>
  <p:cmAuthor id="5" name="Microsoft Office User" initials="Office [5]" lastIdx="1" clrIdx="4"/>
  <p:cmAuthor id="6" name="Christine Castille" initials="CC" lastIdx="1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A80"/>
    <a:srgbClr val="97A3DF"/>
    <a:srgbClr val="CC53A0"/>
    <a:srgbClr val="FF2600"/>
    <a:srgbClr val="FF7E79"/>
    <a:srgbClr val="99CC00"/>
    <a:srgbClr val="FECF0F"/>
    <a:srgbClr val="057873"/>
    <a:srgbClr val="824B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85" autoAdjust="0"/>
    <p:restoredTop sz="96259" autoAdjust="0"/>
  </p:normalViewPr>
  <p:slideViewPr>
    <p:cSldViewPr snapToGrid="0" snapToObjects="1">
      <p:cViewPr varScale="1">
        <p:scale>
          <a:sx n="72" d="100"/>
          <a:sy n="72" d="100"/>
        </p:scale>
        <p:origin x="186" y="66"/>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notesViewPr>
    <p:cSldViewPr snapToGrid="0" snapToObjects="1">
      <p:cViewPr varScale="1">
        <p:scale>
          <a:sx n="98" d="100"/>
          <a:sy n="98" d="100"/>
        </p:scale>
        <p:origin x="46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ARRUEBO" userId="e9aba99f-2561-4cc4-9a75-fbf1b25c1b57" providerId="ADAL" clId="{7A1AF804-B32A-4FDA-97B5-EF9F12D0DB11}"/>
    <pc:docChg chg="modSld">
      <pc:chgData name="Silvia ARRUEBO" userId="e9aba99f-2561-4cc4-9a75-fbf1b25c1b57" providerId="ADAL" clId="{7A1AF804-B32A-4FDA-97B5-EF9F12D0DB11}" dt="2023-10-10T09:51:45.705" v="125" actId="20577"/>
      <pc:docMkLst>
        <pc:docMk/>
      </pc:docMkLst>
      <pc:sldChg chg="modSp mod">
        <pc:chgData name="Silvia ARRUEBO" userId="e9aba99f-2561-4cc4-9a75-fbf1b25c1b57" providerId="ADAL" clId="{7A1AF804-B32A-4FDA-97B5-EF9F12D0DB11}" dt="2023-10-10T09:49:30.527" v="13" actId="20577"/>
        <pc:sldMkLst>
          <pc:docMk/>
          <pc:sldMk cId="2038820665" sldId="349"/>
        </pc:sldMkLst>
        <pc:graphicFrameChg chg="modGraphic">
          <ac:chgData name="Silvia ARRUEBO" userId="e9aba99f-2561-4cc4-9a75-fbf1b25c1b57" providerId="ADAL" clId="{7A1AF804-B32A-4FDA-97B5-EF9F12D0DB11}" dt="2023-10-10T09:49:30.527" v="13" actId="20577"/>
          <ac:graphicFrameMkLst>
            <pc:docMk/>
            <pc:sldMk cId="2038820665" sldId="349"/>
            <ac:graphicFrameMk id="6" creationId="{00000000-0000-0000-0000-000000000000}"/>
          </ac:graphicFrameMkLst>
        </pc:graphicFrameChg>
      </pc:sldChg>
      <pc:sldChg chg="modSp mod">
        <pc:chgData name="Silvia ARRUEBO" userId="e9aba99f-2561-4cc4-9a75-fbf1b25c1b57" providerId="ADAL" clId="{7A1AF804-B32A-4FDA-97B5-EF9F12D0DB11}" dt="2023-10-10T09:49:34.934" v="20" actId="20577"/>
        <pc:sldMkLst>
          <pc:docMk/>
          <pc:sldMk cId="1440758714" sldId="351"/>
        </pc:sldMkLst>
        <pc:graphicFrameChg chg="modGraphic">
          <ac:chgData name="Silvia ARRUEBO" userId="e9aba99f-2561-4cc4-9a75-fbf1b25c1b57" providerId="ADAL" clId="{7A1AF804-B32A-4FDA-97B5-EF9F12D0DB11}" dt="2023-10-10T09:49:34.934" v="20" actId="20577"/>
          <ac:graphicFrameMkLst>
            <pc:docMk/>
            <pc:sldMk cId="1440758714" sldId="351"/>
            <ac:graphicFrameMk id="17" creationId="{00000000-0000-0000-0000-000000000000}"/>
          </ac:graphicFrameMkLst>
        </pc:graphicFrameChg>
      </pc:sldChg>
      <pc:sldChg chg="modSp mod">
        <pc:chgData name="Silvia ARRUEBO" userId="e9aba99f-2561-4cc4-9a75-fbf1b25c1b57" providerId="ADAL" clId="{7A1AF804-B32A-4FDA-97B5-EF9F12D0DB11}" dt="2023-10-10T09:49:39.273" v="27" actId="20577"/>
        <pc:sldMkLst>
          <pc:docMk/>
          <pc:sldMk cId="3084882599" sldId="354"/>
        </pc:sldMkLst>
        <pc:graphicFrameChg chg="modGraphic">
          <ac:chgData name="Silvia ARRUEBO" userId="e9aba99f-2561-4cc4-9a75-fbf1b25c1b57" providerId="ADAL" clId="{7A1AF804-B32A-4FDA-97B5-EF9F12D0DB11}" dt="2023-10-10T09:49:39.273" v="27" actId="20577"/>
          <ac:graphicFrameMkLst>
            <pc:docMk/>
            <pc:sldMk cId="3084882599" sldId="354"/>
            <ac:graphicFrameMk id="27" creationId="{00000000-0000-0000-0000-000000000000}"/>
          </ac:graphicFrameMkLst>
        </pc:graphicFrameChg>
      </pc:sldChg>
      <pc:sldChg chg="modSp mod">
        <pc:chgData name="Silvia ARRUEBO" userId="e9aba99f-2561-4cc4-9a75-fbf1b25c1b57" providerId="ADAL" clId="{7A1AF804-B32A-4FDA-97B5-EF9F12D0DB11}" dt="2023-10-10T09:49:44.777" v="34" actId="20577"/>
        <pc:sldMkLst>
          <pc:docMk/>
          <pc:sldMk cId="2891040826" sldId="355"/>
        </pc:sldMkLst>
        <pc:graphicFrameChg chg="modGraphic">
          <ac:chgData name="Silvia ARRUEBO" userId="e9aba99f-2561-4cc4-9a75-fbf1b25c1b57" providerId="ADAL" clId="{7A1AF804-B32A-4FDA-97B5-EF9F12D0DB11}" dt="2023-10-10T09:49:44.777" v="34" actId="20577"/>
          <ac:graphicFrameMkLst>
            <pc:docMk/>
            <pc:sldMk cId="2891040826" sldId="355"/>
            <ac:graphicFrameMk id="5" creationId="{00000000-0000-0000-0000-000000000000}"/>
          </ac:graphicFrameMkLst>
        </pc:graphicFrameChg>
      </pc:sldChg>
      <pc:sldChg chg="modSp mod">
        <pc:chgData name="Silvia ARRUEBO" userId="e9aba99f-2561-4cc4-9a75-fbf1b25c1b57" providerId="ADAL" clId="{7A1AF804-B32A-4FDA-97B5-EF9F12D0DB11}" dt="2023-10-10T09:50:06.099" v="41" actId="20577"/>
        <pc:sldMkLst>
          <pc:docMk/>
          <pc:sldMk cId="1432962411" sldId="361"/>
        </pc:sldMkLst>
        <pc:graphicFrameChg chg="modGraphic">
          <ac:chgData name="Silvia ARRUEBO" userId="e9aba99f-2561-4cc4-9a75-fbf1b25c1b57" providerId="ADAL" clId="{7A1AF804-B32A-4FDA-97B5-EF9F12D0DB11}" dt="2023-10-10T09:50:06.099" v="41" actId="20577"/>
          <ac:graphicFrameMkLst>
            <pc:docMk/>
            <pc:sldMk cId="1432962411" sldId="361"/>
            <ac:graphicFrameMk id="9" creationId="{00000000-0000-0000-0000-000000000000}"/>
          </ac:graphicFrameMkLst>
        </pc:graphicFrameChg>
      </pc:sldChg>
      <pc:sldChg chg="modSp mod">
        <pc:chgData name="Silvia ARRUEBO" userId="e9aba99f-2561-4cc4-9a75-fbf1b25c1b57" providerId="ADAL" clId="{7A1AF804-B32A-4FDA-97B5-EF9F12D0DB11}" dt="2023-10-10T09:50:21.240" v="48" actId="20577"/>
        <pc:sldMkLst>
          <pc:docMk/>
          <pc:sldMk cId="1238216424" sldId="362"/>
        </pc:sldMkLst>
        <pc:graphicFrameChg chg="modGraphic">
          <ac:chgData name="Silvia ARRUEBO" userId="e9aba99f-2561-4cc4-9a75-fbf1b25c1b57" providerId="ADAL" clId="{7A1AF804-B32A-4FDA-97B5-EF9F12D0DB11}" dt="2023-10-10T09:50:21.240" v="48" actId="20577"/>
          <ac:graphicFrameMkLst>
            <pc:docMk/>
            <pc:sldMk cId="1238216424" sldId="362"/>
            <ac:graphicFrameMk id="10" creationId="{00000000-0000-0000-0000-000000000000}"/>
          </ac:graphicFrameMkLst>
        </pc:graphicFrameChg>
      </pc:sldChg>
      <pc:sldChg chg="modSp mod">
        <pc:chgData name="Silvia ARRUEBO" userId="e9aba99f-2561-4cc4-9a75-fbf1b25c1b57" providerId="ADAL" clId="{7A1AF804-B32A-4FDA-97B5-EF9F12D0DB11}" dt="2023-10-10T09:50:32.648" v="55" actId="20577"/>
        <pc:sldMkLst>
          <pc:docMk/>
          <pc:sldMk cId="4088422098" sldId="363"/>
        </pc:sldMkLst>
        <pc:graphicFrameChg chg="modGraphic">
          <ac:chgData name="Silvia ARRUEBO" userId="e9aba99f-2561-4cc4-9a75-fbf1b25c1b57" providerId="ADAL" clId="{7A1AF804-B32A-4FDA-97B5-EF9F12D0DB11}" dt="2023-10-10T09:50:32.648" v="55" actId="20577"/>
          <ac:graphicFrameMkLst>
            <pc:docMk/>
            <pc:sldMk cId="4088422098" sldId="363"/>
            <ac:graphicFrameMk id="8" creationId="{00000000-0000-0000-0000-000000000000}"/>
          </ac:graphicFrameMkLst>
        </pc:graphicFrameChg>
      </pc:sldChg>
      <pc:sldChg chg="modSp mod">
        <pc:chgData name="Silvia ARRUEBO" userId="e9aba99f-2561-4cc4-9a75-fbf1b25c1b57" providerId="ADAL" clId="{7A1AF804-B32A-4FDA-97B5-EF9F12D0DB11}" dt="2023-10-10T09:50:44.288" v="69" actId="20577"/>
        <pc:sldMkLst>
          <pc:docMk/>
          <pc:sldMk cId="2963873945" sldId="364"/>
        </pc:sldMkLst>
        <pc:graphicFrameChg chg="modGraphic">
          <ac:chgData name="Silvia ARRUEBO" userId="e9aba99f-2561-4cc4-9a75-fbf1b25c1b57" providerId="ADAL" clId="{7A1AF804-B32A-4FDA-97B5-EF9F12D0DB11}" dt="2023-10-10T09:50:44.288" v="69" actId="20577"/>
          <ac:graphicFrameMkLst>
            <pc:docMk/>
            <pc:sldMk cId="2963873945" sldId="364"/>
            <ac:graphicFrameMk id="24" creationId="{00000000-0000-0000-0000-000000000000}"/>
          </ac:graphicFrameMkLst>
        </pc:graphicFrameChg>
      </pc:sldChg>
      <pc:sldChg chg="modSp mod">
        <pc:chgData name="Silvia ARRUEBO" userId="e9aba99f-2561-4cc4-9a75-fbf1b25c1b57" providerId="ADAL" clId="{7A1AF804-B32A-4FDA-97B5-EF9F12D0DB11}" dt="2023-10-10T09:50:37.401" v="62" actId="20577"/>
        <pc:sldMkLst>
          <pc:docMk/>
          <pc:sldMk cId="717120048" sldId="365"/>
        </pc:sldMkLst>
        <pc:graphicFrameChg chg="modGraphic">
          <ac:chgData name="Silvia ARRUEBO" userId="e9aba99f-2561-4cc4-9a75-fbf1b25c1b57" providerId="ADAL" clId="{7A1AF804-B32A-4FDA-97B5-EF9F12D0DB11}" dt="2023-10-10T09:50:37.401" v="62" actId="20577"/>
          <ac:graphicFrameMkLst>
            <pc:docMk/>
            <pc:sldMk cId="717120048" sldId="365"/>
            <ac:graphicFrameMk id="5" creationId="{00000000-0000-0000-0000-000000000000}"/>
          </ac:graphicFrameMkLst>
        </pc:graphicFrameChg>
      </pc:sldChg>
      <pc:sldChg chg="modSp mod">
        <pc:chgData name="Silvia ARRUEBO" userId="e9aba99f-2561-4cc4-9a75-fbf1b25c1b57" providerId="ADAL" clId="{7A1AF804-B32A-4FDA-97B5-EF9F12D0DB11}" dt="2023-10-10T09:50:48.249" v="76" actId="20577"/>
        <pc:sldMkLst>
          <pc:docMk/>
          <pc:sldMk cId="2029930870" sldId="366"/>
        </pc:sldMkLst>
        <pc:graphicFrameChg chg="modGraphic">
          <ac:chgData name="Silvia ARRUEBO" userId="e9aba99f-2561-4cc4-9a75-fbf1b25c1b57" providerId="ADAL" clId="{7A1AF804-B32A-4FDA-97B5-EF9F12D0DB11}" dt="2023-10-10T09:50:48.249" v="76" actId="20577"/>
          <ac:graphicFrameMkLst>
            <pc:docMk/>
            <pc:sldMk cId="2029930870" sldId="366"/>
            <ac:graphicFrameMk id="16" creationId="{00000000-0000-0000-0000-000000000000}"/>
          </ac:graphicFrameMkLst>
        </pc:graphicFrameChg>
      </pc:sldChg>
      <pc:sldChg chg="modSp mod">
        <pc:chgData name="Silvia ARRUEBO" userId="e9aba99f-2561-4cc4-9a75-fbf1b25c1b57" providerId="ADAL" clId="{7A1AF804-B32A-4FDA-97B5-EF9F12D0DB11}" dt="2023-10-10T09:50:54.859" v="83" actId="20577"/>
        <pc:sldMkLst>
          <pc:docMk/>
          <pc:sldMk cId="1297466235" sldId="367"/>
        </pc:sldMkLst>
        <pc:graphicFrameChg chg="modGraphic">
          <ac:chgData name="Silvia ARRUEBO" userId="e9aba99f-2561-4cc4-9a75-fbf1b25c1b57" providerId="ADAL" clId="{7A1AF804-B32A-4FDA-97B5-EF9F12D0DB11}" dt="2023-10-10T09:50:54.859" v="83" actId="20577"/>
          <ac:graphicFrameMkLst>
            <pc:docMk/>
            <pc:sldMk cId="1297466235" sldId="367"/>
            <ac:graphicFrameMk id="14" creationId="{00000000-0000-0000-0000-000000000000}"/>
          </ac:graphicFrameMkLst>
        </pc:graphicFrameChg>
      </pc:sldChg>
      <pc:sldChg chg="modSp mod">
        <pc:chgData name="Silvia ARRUEBO" userId="e9aba99f-2561-4cc4-9a75-fbf1b25c1b57" providerId="ADAL" clId="{7A1AF804-B32A-4FDA-97B5-EF9F12D0DB11}" dt="2023-10-10T09:51:04.900" v="90" actId="20577"/>
        <pc:sldMkLst>
          <pc:docMk/>
          <pc:sldMk cId="715698201" sldId="368"/>
        </pc:sldMkLst>
        <pc:graphicFrameChg chg="modGraphic">
          <ac:chgData name="Silvia ARRUEBO" userId="e9aba99f-2561-4cc4-9a75-fbf1b25c1b57" providerId="ADAL" clId="{7A1AF804-B32A-4FDA-97B5-EF9F12D0DB11}" dt="2023-10-10T09:51:04.900" v="90" actId="20577"/>
          <ac:graphicFrameMkLst>
            <pc:docMk/>
            <pc:sldMk cId="715698201" sldId="368"/>
            <ac:graphicFrameMk id="18" creationId="{00000000-0000-0000-0000-000000000000}"/>
          </ac:graphicFrameMkLst>
        </pc:graphicFrameChg>
      </pc:sldChg>
      <pc:sldChg chg="modSp mod">
        <pc:chgData name="Silvia ARRUEBO" userId="e9aba99f-2561-4cc4-9a75-fbf1b25c1b57" providerId="ADAL" clId="{7A1AF804-B32A-4FDA-97B5-EF9F12D0DB11}" dt="2023-10-10T09:51:18.742" v="97" actId="20577"/>
        <pc:sldMkLst>
          <pc:docMk/>
          <pc:sldMk cId="1106000539" sldId="369"/>
        </pc:sldMkLst>
        <pc:graphicFrameChg chg="modGraphic">
          <ac:chgData name="Silvia ARRUEBO" userId="e9aba99f-2561-4cc4-9a75-fbf1b25c1b57" providerId="ADAL" clId="{7A1AF804-B32A-4FDA-97B5-EF9F12D0DB11}" dt="2023-10-10T09:51:18.742" v="97" actId="20577"/>
          <ac:graphicFrameMkLst>
            <pc:docMk/>
            <pc:sldMk cId="1106000539" sldId="369"/>
            <ac:graphicFrameMk id="9" creationId="{00000000-0000-0000-0000-000000000000}"/>
          </ac:graphicFrameMkLst>
        </pc:graphicFrameChg>
      </pc:sldChg>
      <pc:sldChg chg="modSp mod">
        <pc:chgData name="Silvia ARRUEBO" userId="e9aba99f-2561-4cc4-9a75-fbf1b25c1b57" providerId="ADAL" clId="{7A1AF804-B32A-4FDA-97B5-EF9F12D0DB11}" dt="2023-10-10T09:51:26.374" v="104" actId="20577"/>
        <pc:sldMkLst>
          <pc:docMk/>
          <pc:sldMk cId="1057119232" sldId="370"/>
        </pc:sldMkLst>
        <pc:graphicFrameChg chg="modGraphic">
          <ac:chgData name="Silvia ARRUEBO" userId="e9aba99f-2561-4cc4-9a75-fbf1b25c1b57" providerId="ADAL" clId="{7A1AF804-B32A-4FDA-97B5-EF9F12D0DB11}" dt="2023-10-10T09:51:26.374" v="104" actId="20577"/>
          <ac:graphicFrameMkLst>
            <pc:docMk/>
            <pc:sldMk cId="1057119232" sldId="370"/>
            <ac:graphicFrameMk id="17" creationId="{00000000-0000-0000-0000-000000000000}"/>
          </ac:graphicFrameMkLst>
        </pc:graphicFrameChg>
      </pc:sldChg>
      <pc:sldChg chg="modSp mod">
        <pc:chgData name="Silvia ARRUEBO" userId="e9aba99f-2561-4cc4-9a75-fbf1b25c1b57" providerId="ADAL" clId="{7A1AF804-B32A-4FDA-97B5-EF9F12D0DB11}" dt="2023-10-10T09:51:34.291" v="111" actId="20577"/>
        <pc:sldMkLst>
          <pc:docMk/>
          <pc:sldMk cId="808535822" sldId="371"/>
        </pc:sldMkLst>
        <pc:graphicFrameChg chg="modGraphic">
          <ac:chgData name="Silvia ARRUEBO" userId="e9aba99f-2561-4cc4-9a75-fbf1b25c1b57" providerId="ADAL" clId="{7A1AF804-B32A-4FDA-97B5-EF9F12D0DB11}" dt="2023-10-10T09:51:34.291" v="111" actId="20577"/>
          <ac:graphicFrameMkLst>
            <pc:docMk/>
            <pc:sldMk cId="808535822" sldId="371"/>
            <ac:graphicFrameMk id="11" creationId="{00000000-0000-0000-0000-000000000000}"/>
          </ac:graphicFrameMkLst>
        </pc:graphicFrameChg>
      </pc:sldChg>
      <pc:sldChg chg="modSp mod">
        <pc:chgData name="Silvia ARRUEBO" userId="e9aba99f-2561-4cc4-9a75-fbf1b25c1b57" providerId="ADAL" clId="{7A1AF804-B32A-4FDA-97B5-EF9F12D0DB11}" dt="2023-10-10T09:51:39.735" v="118" actId="20577"/>
        <pc:sldMkLst>
          <pc:docMk/>
          <pc:sldMk cId="4659182" sldId="372"/>
        </pc:sldMkLst>
        <pc:graphicFrameChg chg="modGraphic">
          <ac:chgData name="Silvia ARRUEBO" userId="e9aba99f-2561-4cc4-9a75-fbf1b25c1b57" providerId="ADAL" clId="{7A1AF804-B32A-4FDA-97B5-EF9F12D0DB11}" dt="2023-10-10T09:51:39.735" v="118" actId="20577"/>
          <ac:graphicFrameMkLst>
            <pc:docMk/>
            <pc:sldMk cId="4659182" sldId="372"/>
            <ac:graphicFrameMk id="16" creationId="{00000000-0000-0000-0000-000000000000}"/>
          </ac:graphicFrameMkLst>
        </pc:graphicFrameChg>
      </pc:sldChg>
      <pc:sldChg chg="modSp mod">
        <pc:chgData name="Silvia ARRUEBO" userId="e9aba99f-2561-4cc4-9a75-fbf1b25c1b57" providerId="ADAL" clId="{7A1AF804-B32A-4FDA-97B5-EF9F12D0DB11}" dt="2023-10-10T09:51:45.705" v="125" actId="20577"/>
        <pc:sldMkLst>
          <pc:docMk/>
          <pc:sldMk cId="3284261683" sldId="375"/>
        </pc:sldMkLst>
        <pc:graphicFrameChg chg="modGraphic">
          <ac:chgData name="Silvia ARRUEBO" userId="e9aba99f-2561-4cc4-9a75-fbf1b25c1b57" providerId="ADAL" clId="{7A1AF804-B32A-4FDA-97B5-EF9F12D0DB11}" dt="2023-10-10T09:51:45.705" v="125" actId="20577"/>
          <ac:graphicFrameMkLst>
            <pc:docMk/>
            <pc:sldMk cId="3284261683" sldId="375"/>
            <ac:graphicFrameMk id="10" creationId="{00000000-0000-0000-0000-000000000000}"/>
          </ac:graphicFrameMkLst>
        </pc:graphicFrameChg>
      </pc:sldChg>
      <pc:sldChg chg="modSp mod">
        <pc:chgData name="Silvia ARRUEBO" userId="e9aba99f-2561-4cc4-9a75-fbf1b25c1b57" providerId="ADAL" clId="{7A1AF804-B32A-4FDA-97B5-EF9F12D0DB11}" dt="2023-10-10T09:49:24.856" v="6" actId="20577"/>
        <pc:sldMkLst>
          <pc:docMk/>
          <pc:sldMk cId="3250546029" sldId="381"/>
        </pc:sldMkLst>
        <pc:graphicFrameChg chg="modGraphic">
          <ac:chgData name="Silvia ARRUEBO" userId="e9aba99f-2561-4cc4-9a75-fbf1b25c1b57" providerId="ADAL" clId="{7A1AF804-B32A-4FDA-97B5-EF9F12D0DB11}" dt="2023-10-10T09:49:24.856" v="6" actId="20577"/>
          <ac:graphicFrameMkLst>
            <pc:docMk/>
            <pc:sldMk cId="3250546029" sldId="381"/>
            <ac:graphicFrameMk id="16"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AFE80-9698-EA43-94CF-826120C59F09}" type="doc">
      <dgm:prSet loTypeId="urn:microsoft.com/office/officeart/2005/8/layout/hChevron3" loCatId="" qsTypeId="urn:microsoft.com/office/officeart/2005/8/quickstyle/simple4" qsCatId="simple" csTypeId="urn:microsoft.com/office/officeart/2005/8/colors/colorful1" csCatId="colorful" phldr="1"/>
      <dgm:spPr/>
    </dgm:pt>
    <dgm:pt modelId="{2E6503BA-D182-B447-85FC-0E8E15909DE6}">
      <dgm:prSet phldrT="[Text]"/>
      <dgm:spPr/>
      <dgm:t>
        <a:bodyPr/>
        <a:lstStyle/>
        <a:p>
          <a:r>
            <a:rPr lang="en-US" dirty="0"/>
            <a:t>2016</a:t>
          </a:r>
        </a:p>
      </dgm:t>
    </dgm:pt>
    <dgm:pt modelId="{1C0D9AF8-5440-5541-8295-2A2D8C74A760}" type="parTrans" cxnId="{9AEE0270-C8FB-4A48-A527-183203707C48}">
      <dgm:prSet/>
      <dgm:spPr/>
      <dgm:t>
        <a:bodyPr/>
        <a:lstStyle/>
        <a:p>
          <a:endParaRPr lang="en-US"/>
        </a:p>
      </dgm:t>
    </dgm:pt>
    <dgm:pt modelId="{86A175C1-234B-1D4F-9BB6-01BC8C54B028}" type="sibTrans" cxnId="{9AEE0270-C8FB-4A48-A527-183203707C48}">
      <dgm:prSet/>
      <dgm:spPr/>
      <dgm:t>
        <a:bodyPr/>
        <a:lstStyle/>
        <a:p>
          <a:endParaRPr lang="en-US"/>
        </a:p>
      </dgm:t>
    </dgm:pt>
    <dgm:pt modelId="{F8CEC62E-0E28-1B4C-B2D8-3992693BB798}">
      <dgm:prSet phldrT="[Text]"/>
      <dgm:spPr/>
      <dgm:t>
        <a:bodyPr/>
        <a:lstStyle/>
        <a:p>
          <a:r>
            <a:rPr lang="en-US" dirty="0"/>
            <a:t>2018</a:t>
          </a:r>
        </a:p>
      </dgm:t>
    </dgm:pt>
    <dgm:pt modelId="{599F61D4-9BC1-3642-B328-43C1318575C7}" type="parTrans" cxnId="{B98DBB0D-693D-6B4D-84B9-B7950B8454CD}">
      <dgm:prSet/>
      <dgm:spPr/>
      <dgm:t>
        <a:bodyPr/>
        <a:lstStyle/>
        <a:p>
          <a:endParaRPr lang="en-US"/>
        </a:p>
      </dgm:t>
    </dgm:pt>
    <dgm:pt modelId="{9C2645B2-0390-7D4D-9FC7-5B109D248B97}" type="sibTrans" cxnId="{B98DBB0D-693D-6B4D-84B9-B7950B8454CD}">
      <dgm:prSet/>
      <dgm:spPr/>
      <dgm:t>
        <a:bodyPr/>
        <a:lstStyle/>
        <a:p>
          <a:endParaRPr lang="en-US"/>
        </a:p>
      </dgm:t>
    </dgm:pt>
    <dgm:pt modelId="{707AA972-4B25-2840-A97C-769AEE393B3D}">
      <dgm:prSet phldrT="[Text]"/>
      <dgm:spPr/>
      <dgm:t>
        <a:bodyPr/>
        <a:lstStyle/>
        <a:p>
          <a:r>
            <a:rPr lang="en-US" dirty="0"/>
            <a:t>2022</a:t>
          </a:r>
        </a:p>
      </dgm:t>
    </dgm:pt>
    <dgm:pt modelId="{38B7B931-4151-D944-8878-14D0A307860B}" type="parTrans" cxnId="{8AACDBA6-14AA-234F-8C1E-B16589F65984}">
      <dgm:prSet/>
      <dgm:spPr/>
      <dgm:t>
        <a:bodyPr/>
        <a:lstStyle/>
        <a:p>
          <a:endParaRPr lang="en-US"/>
        </a:p>
      </dgm:t>
    </dgm:pt>
    <dgm:pt modelId="{00656D50-D06F-D44A-9B08-D18433E9D77E}" type="sibTrans" cxnId="{8AACDBA6-14AA-234F-8C1E-B16589F65984}">
      <dgm:prSet/>
      <dgm:spPr/>
      <dgm:t>
        <a:bodyPr/>
        <a:lstStyle/>
        <a:p>
          <a:endParaRPr lang="en-US"/>
        </a:p>
      </dgm:t>
    </dgm:pt>
    <dgm:pt modelId="{BDD697CC-C6C5-364C-B0E6-F1FEF5214705}">
      <dgm:prSet phldrT="[Text]"/>
      <dgm:spPr/>
      <dgm:t>
        <a:bodyPr/>
        <a:lstStyle/>
        <a:p>
          <a:r>
            <a:rPr lang="en-US" dirty="0"/>
            <a:t>2026</a:t>
          </a:r>
        </a:p>
      </dgm:t>
    </dgm:pt>
    <dgm:pt modelId="{AD7A6569-7E4B-7E47-B89C-A6711C02D3DF}" type="parTrans" cxnId="{9FEACFB6-FC7A-3745-8543-9EAEB21FA7AE}">
      <dgm:prSet/>
      <dgm:spPr/>
      <dgm:t>
        <a:bodyPr/>
        <a:lstStyle/>
        <a:p>
          <a:endParaRPr lang="en-US"/>
        </a:p>
      </dgm:t>
    </dgm:pt>
    <dgm:pt modelId="{710D851B-8E87-2C4E-8B0E-97A646D4755E}" type="sibTrans" cxnId="{9FEACFB6-FC7A-3745-8543-9EAEB21FA7AE}">
      <dgm:prSet/>
      <dgm:spPr/>
      <dgm:t>
        <a:bodyPr/>
        <a:lstStyle/>
        <a:p>
          <a:endParaRPr lang="en-US"/>
        </a:p>
      </dgm:t>
    </dgm:pt>
    <dgm:pt modelId="{BC9358A4-E58A-A84D-9017-A3B672631A87}" type="pres">
      <dgm:prSet presAssocID="{41FAFE80-9698-EA43-94CF-826120C59F09}" presName="Name0" presStyleCnt="0">
        <dgm:presLayoutVars>
          <dgm:dir/>
          <dgm:resizeHandles val="exact"/>
        </dgm:presLayoutVars>
      </dgm:prSet>
      <dgm:spPr/>
    </dgm:pt>
    <dgm:pt modelId="{1FD70D52-87D6-1740-9767-3312307D897D}" type="pres">
      <dgm:prSet presAssocID="{2E6503BA-D182-B447-85FC-0E8E15909DE6}" presName="parTxOnly" presStyleLbl="node1" presStyleIdx="0" presStyleCnt="4">
        <dgm:presLayoutVars>
          <dgm:bulletEnabled val="1"/>
        </dgm:presLayoutVars>
      </dgm:prSet>
      <dgm:spPr/>
    </dgm:pt>
    <dgm:pt modelId="{96D0C594-5924-1244-8B58-92199F63BE2D}" type="pres">
      <dgm:prSet presAssocID="{86A175C1-234B-1D4F-9BB6-01BC8C54B028}" presName="parSpace" presStyleCnt="0"/>
      <dgm:spPr/>
    </dgm:pt>
    <dgm:pt modelId="{0FF82BE7-39EA-B94F-94FD-1245639AD408}" type="pres">
      <dgm:prSet presAssocID="{F8CEC62E-0E28-1B4C-B2D8-3992693BB798}" presName="parTxOnly" presStyleLbl="node1" presStyleIdx="1" presStyleCnt="4" custLinFactNeighborX="2308">
        <dgm:presLayoutVars>
          <dgm:bulletEnabled val="1"/>
        </dgm:presLayoutVars>
      </dgm:prSet>
      <dgm:spPr/>
    </dgm:pt>
    <dgm:pt modelId="{AD932FD8-305A-2345-ABAF-CE8DA24905FC}" type="pres">
      <dgm:prSet presAssocID="{9C2645B2-0390-7D4D-9FC7-5B109D248B97}" presName="parSpace" presStyleCnt="0"/>
      <dgm:spPr/>
    </dgm:pt>
    <dgm:pt modelId="{FC945BDB-1EC6-3448-9936-9D64A2BA14CE}" type="pres">
      <dgm:prSet presAssocID="{707AA972-4B25-2840-A97C-769AEE393B3D}" presName="parTxOnly" presStyleLbl="node1" presStyleIdx="2" presStyleCnt="4">
        <dgm:presLayoutVars>
          <dgm:bulletEnabled val="1"/>
        </dgm:presLayoutVars>
      </dgm:prSet>
      <dgm:spPr/>
    </dgm:pt>
    <dgm:pt modelId="{AFBC7919-C063-E949-AAA8-133B2903708A}" type="pres">
      <dgm:prSet presAssocID="{00656D50-D06F-D44A-9B08-D18433E9D77E}" presName="parSpace" presStyleCnt="0"/>
      <dgm:spPr/>
    </dgm:pt>
    <dgm:pt modelId="{A5CD6AFF-C837-0D48-927A-A53ABF9922EE}" type="pres">
      <dgm:prSet presAssocID="{BDD697CC-C6C5-364C-B0E6-F1FEF5214705}" presName="parTxOnly" presStyleLbl="node1" presStyleIdx="3" presStyleCnt="4">
        <dgm:presLayoutVars>
          <dgm:bulletEnabled val="1"/>
        </dgm:presLayoutVars>
      </dgm:prSet>
      <dgm:spPr/>
    </dgm:pt>
  </dgm:ptLst>
  <dgm:cxnLst>
    <dgm:cxn modelId="{B98DBB0D-693D-6B4D-84B9-B7950B8454CD}" srcId="{41FAFE80-9698-EA43-94CF-826120C59F09}" destId="{F8CEC62E-0E28-1B4C-B2D8-3992693BB798}" srcOrd="1" destOrd="0" parTransId="{599F61D4-9BC1-3642-B328-43C1318575C7}" sibTransId="{9C2645B2-0390-7D4D-9FC7-5B109D248B97}"/>
    <dgm:cxn modelId="{CB69FA31-4E9C-6B44-A2E3-DDDC0282767C}" type="presOf" srcId="{F8CEC62E-0E28-1B4C-B2D8-3992693BB798}" destId="{0FF82BE7-39EA-B94F-94FD-1245639AD408}" srcOrd="0" destOrd="0" presId="urn:microsoft.com/office/officeart/2005/8/layout/hChevron3"/>
    <dgm:cxn modelId="{A2CDB432-88DF-1147-BF0A-7D091A4F3F4F}" type="presOf" srcId="{2E6503BA-D182-B447-85FC-0E8E15909DE6}" destId="{1FD70D52-87D6-1740-9767-3312307D897D}" srcOrd="0" destOrd="0" presId="urn:microsoft.com/office/officeart/2005/8/layout/hChevron3"/>
    <dgm:cxn modelId="{9AEE0270-C8FB-4A48-A527-183203707C48}" srcId="{41FAFE80-9698-EA43-94CF-826120C59F09}" destId="{2E6503BA-D182-B447-85FC-0E8E15909DE6}" srcOrd="0" destOrd="0" parTransId="{1C0D9AF8-5440-5541-8295-2A2D8C74A760}" sibTransId="{86A175C1-234B-1D4F-9BB6-01BC8C54B028}"/>
    <dgm:cxn modelId="{00A7B6A0-D1FE-B343-A68B-1BC3A2FEFCE2}" type="presOf" srcId="{BDD697CC-C6C5-364C-B0E6-F1FEF5214705}" destId="{A5CD6AFF-C837-0D48-927A-A53ABF9922EE}" srcOrd="0" destOrd="0" presId="urn:microsoft.com/office/officeart/2005/8/layout/hChevron3"/>
    <dgm:cxn modelId="{BEAB98A6-1588-B548-AD98-EA09E6AC6CC9}" type="presOf" srcId="{707AA972-4B25-2840-A97C-769AEE393B3D}" destId="{FC945BDB-1EC6-3448-9936-9D64A2BA14CE}" srcOrd="0" destOrd="0" presId="urn:microsoft.com/office/officeart/2005/8/layout/hChevron3"/>
    <dgm:cxn modelId="{8AACDBA6-14AA-234F-8C1E-B16589F65984}" srcId="{41FAFE80-9698-EA43-94CF-826120C59F09}" destId="{707AA972-4B25-2840-A97C-769AEE393B3D}" srcOrd="2" destOrd="0" parTransId="{38B7B931-4151-D944-8878-14D0A307860B}" sibTransId="{00656D50-D06F-D44A-9B08-D18433E9D77E}"/>
    <dgm:cxn modelId="{7E6AD8AD-C5A8-234D-93C8-3372904FD660}" type="presOf" srcId="{41FAFE80-9698-EA43-94CF-826120C59F09}" destId="{BC9358A4-E58A-A84D-9017-A3B672631A87}" srcOrd="0" destOrd="0" presId="urn:microsoft.com/office/officeart/2005/8/layout/hChevron3"/>
    <dgm:cxn modelId="{9FEACFB6-FC7A-3745-8543-9EAEB21FA7AE}" srcId="{41FAFE80-9698-EA43-94CF-826120C59F09}" destId="{BDD697CC-C6C5-364C-B0E6-F1FEF5214705}" srcOrd="3" destOrd="0" parTransId="{AD7A6569-7E4B-7E47-B89C-A6711C02D3DF}" sibTransId="{710D851B-8E87-2C4E-8B0E-97A646D4755E}"/>
    <dgm:cxn modelId="{E23ED5D7-1A65-7B49-A738-AD0DA7788B9B}" type="presParOf" srcId="{BC9358A4-E58A-A84D-9017-A3B672631A87}" destId="{1FD70D52-87D6-1740-9767-3312307D897D}" srcOrd="0" destOrd="0" presId="urn:microsoft.com/office/officeart/2005/8/layout/hChevron3"/>
    <dgm:cxn modelId="{524EFC95-8515-984A-8BE5-1F4C33C06FCF}" type="presParOf" srcId="{BC9358A4-E58A-A84D-9017-A3B672631A87}" destId="{96D0C594-5924-1244-8B58-92199F63BE2D}" srcOrd="1" destOrd="0" presId="urn:microsoft.com/office/officeart/2005/8/layout/hChevron3"/>
    <dgm:cxn modelId="{ABFB08BC-7174-124D-B340-C13925502CB0}" type="presParOf" srcId="{BC9358A4-E58A-A84D-9017-A3B672631A87}" destId="{0FF82BE7-39EA-B94F-94FD-1245639AD408}" srcOrd="2" destOrd="0" presId="urn:microsoft.com/office/officeart/2005/8/layout/hChevron3"/>
    <dgm:cxn modelId="{B220E1AB-E3CF-4544-B1E9-DD2096E78B10}" type="presParOf" srcId="{BC9358A4-E58A-A84D-9017-A3B672631A87}" destId="{AD932FD8-305A-2345-ABAF-CE8DA24905FC}" srcOrd="3" destOrd="0" presId="urn:microsoft.com/office/officeart/2005/8/layout/hChevron3"/>
    <dgm:cxn modelId="{B2D1461D-9295-6B4D-8D4C-3648F48DF2E4}" type="presParOf" srcId="{BC9358A4-E58A-A84D-9017-A3B672631A87}" destId="{FC945BDB-1EC6-3448-9936-9D64A2BA14CE}" srcOrd="4" destOrd="0" presId="urn:microsoft.com/office/officeart/2005/8/layout/hChevron3"/>
    <dgm:cxn modelId="{D195BCAC-CCD2-6A4A-A717-A840AD561696}" type="presParOf" srcId="{BC9358A4-E58A-A84D-9017-A3B672631A87}" destId="{AFBC7919-C063-E949-AAA8-133B2903708A}" srcOrd="5" destOrd="0" presId="urn:microsoft.com/office/officeart/2005/8/layout/hChevron3"/>
    <dgm:cxn modelId="{8382B38D-1CA9-1943-8C48-ED954EB9E6C8}" type="presParOf" srcId="{BC9358A4-E58A-A84D-9017-A3B672631A87}" destId="{A5CD6AFF-C837-0D48-927A-A53ABF9922E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0D52-87D6-1740-9767-3312307D897D}">
      <dsp:nvSpPr>
        <dsp:cNvPr id="0" name=""/>
        <dsp:cNvSpPr/>
      </dsp:nvSpPr>
      <dsp:spPr>
        <a:xfrm>
          <a:off x="2772" y="1428310"/>
          <a:ext cx="2781910" cy="111276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2702" tIns="141351" rIns="70676" bIns="141351" numCol="1" spcCol="1270" anchor="ctr" anchorCtr="0">
          <a:noAutofit/>
        </a:bodyPr>
        <a:lstStyle/>
        <a:p>
          <a:pPr marL="0" lvl="0" indent="0" algn="ctr" defTabSz="2355850">
            <a:lnSpc>
              <a:spcPct val="90000"/>
            </a:lnSpc>
            <a:spcBef>
              <a:spcPct val="0"/>
            </a:spcBef>
            <a:spcAft>
              <a:spcPct val="35000"/>
            </a:spcAft>
            <a:buNone/>
          </a:pPr>
          <a:r>
            <a:rPr lang="en-US" sz="5300" kern="1200" dirty="0"/>
            <a:t>2016</a:t>
          </a:r>
        </a:p>
      </dsp:txBody>
      <dsp:txXfrm>
        <a:off x="2772" y="1428310"/>
        <a:ext cx="2503719" cy="1112764"/>
      </dsp:txXfrm>
    </dsp:sp>
    <dsp:sp modelId="{0FF82BE7-39EA-B94F-94FD-1245639AD408}">
      <dsp:nvSpPr>
        <dsp:cNvPr id="0" name=""/>
        <dsp:cNvSpPr/>
      </dsp:nvSpPr>
      <dsp:spPr>
        <a:xfrm>
          <a:off x="2241142" y="1428310"/>
          <a:ext cx="2781910" cy="111276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027" tIns="141351" rIns="70676" bIns="141351" numCol="1" spcCol="1270" anchor="ctr" anchorCtr="0">
          <a:noAutofit/>
        </a:bodyPr>
        <a:lstStyle/>
        <a:p>
          <a:pPr marL="0" lvl="0" indent="0" algn="ctr" defTabSz="2355850">
            <a:lnSpc>
              <a:spcPct val="90000"/>
            </a:lnSpc>
            <a:spcBef>
              <a:spcPct val="0"/>
            </a:spcBef>
            <a:spcAft>
              <a:spcPct val="35000"/>
            </a:spcAft>
            <a:buNone/>
          </a:pPr>
          <a:r>
            <a:rPr lang="en-US" sz="5300" kern="1200" dirty="0"/>
            <a:t>2018</a:t>
          </a:r>
        </a:p>
      </dsp:txBody>
      <dsp:txXfrm>
        <a:off x="2797524" y="1428310"/>
        <a:ext cx="1669146" cy="1112764"/>
      </dsp:txXfrm>
    </dsp:sp>
    <dsp:sp modelId="{FC945BDB-1EC6-3448-9936-9D64A2BA14CE}">
      <dsp:nvSpPr>
        <dsp:cNvPr id="0" name=""/>
        <dsp:cNvSpPr/>
      </dsp:nvSpPr>
      <dsp:spPr>
        <a:xfrm>
          <a:off x="4453828" y="1428310"/>
          <a:ext cx="2781910" cy="111276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027" tIns="141351" rIns="70676" bIns="141351" numCol="1" spcCol="1270" anchor="ctr" anchorCtr="0">
          <a:noAutofit/>
        </a:bodyPr>
        <a:lstStyle/>
        <a:p>
          <a:pPr marL="0" lvl="0" indent="0" algn="ctr" defTabSz="2355850">
            <a:lnSpc>
              <a:spcPct val="90000"/>
            </a:lnSpc>
            <a:spcBef>
              <a:spcPct val="0"/>
            </a:spcBef>
            <a:spcAft>
              <a:spcPct val="35000"/>
            </a:spcAft>
            <a:buNone/>
          </a:pPr>
          <a:r>
            <a:rPr lang="en-US" sz="5300" kern="1200" dirty="0"/>
            <a:t>2022</a:t>
          </a:r>
        </a:p>
      </dsp:txBody>
      <dsp:txXfrm>
        <a:off x="5010210" y="1428310"/>
        <a:ext cx="1669146" cy="1112764"/>
      </dsp:txXfrm>
    </dsp:sp>
    <dsp:sp modelId="{A5CD6AFF-C837-0D48-927A-A53ABF9922EE}">
      <dsp:nvSpPr>
        <dsp:cNvPr id="0" name=""/>
        <dsp:cNvSpPr/>
      </dsp:nvSpPr>
      <dsp:spPr>
        <a:xfrm>
          <a:off x="6679357" y="1428310"/>
          <a:ext cx="2781910" cy="111276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027" tIns="141351" rIns="70676" bIns="141351" numCol="1" spcCol="1270" anchor="ctr" anchorCtr="0">
          <a:noAutofit/>
        </a:bodyPr>
        <a:lstStyle/>
        <a:p>
          <a:pPr marL="0" lvl="0" indent="0" algn="ctr" defTabSz="2355850">
            <a:lnSpc>
              <a:spcPct val="90000"/>
            </a:lnSpc>
            <a:spcBef>
              <a:spcPct val="0"/>
            </a:spcBef>
            <a:spcAft>
              <a:spcPct val="35000"/>
            </a:spcAft>
            <a:buNone/>
          </a:pPr>
          <a:r>
            <a:rPr lang="en-US" sz="5300" kern="1200" dirty="0"/>
            <a:t>2026</a:t>
          </a:r>
        </a:p>
      </dsp:txBody>
      <dsp:txXfrm>
        <a:off x="7235739" y="1428310"/>
        <a:ext cx="1669146" cy="111276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42970F-02DE-2F4A-B13D-52F9B20EF693}" type="datetimeFigureOut">
              <a:rPr lang="en-US" smtClean="0"/>
              <a:t>10/10/2023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38EB69-6ED1-4E41-B913-B0FA6E8091B1}" type="slidenum">
              <a:rPr lang="en-US" smtClean="0"/>
              <a:t>‹#›</a:t>
            </a:fld>
            <a:endParaRPr lang="en-US"/>
          </a:p>
        </p:txBody>
      </p:sp>
    </p:spTree>
    <p:extLst>
      <p:ext uri="{BB962C8B-B14F-4D97-AF65-F5344CB8AC3E}">
        <p14:creationId xmlns:p14="http://schemas.microsoft.com/office/powerpoint/2010/main" val="2057267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2DBD9-6E5F-0348-9D96-8568BBEFB7C3}"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00D1A-4C55-B945-9111-A7D64EBB8932}" type="slidenum">
              <a:rPr lang="en-US" smtClean="0"/>
              <a:t>‹#›</a:t>
            </a:fld>
            <a:endParaRPr lang="en-US"/>
          </a:p>
        </p:txBody>
      </p:sp>
    </p:spTree>
    <p:extLst>
      <p:ext uri="{BB962C8B-B14F-4D97-AF65-F5344CB8AC3E}">
        <p14:creationId xmlns:p14="http://schemas.microsoft.com/office/powerpoint/2010/main" val="319420990"/>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700D1A-4C55-B945-9111-A7D64EBB8932}" type="slidenum">
              <a:rPr lang="en-US" smtClean="0"/>
              <a:t>1</a:t>
            </a:fld>
            <a:endParaRPr lang="en-US"/>
          </a:p>
        </p:txBody>
      </p:sp>
    </p:spTree>
    <p:extLst>
      <p:ext uri="{BB962C8B-B14F-4D97-AF65-F5344CB8AC3E}">
        <p14:creationId xmlns:p14="http://schemas.microsoft.com/office/powerpoint/2010/main" val="641258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REDCap</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Cloud. </a:t>
            </a:r>
            <a:r>
              <a:rPr lang="en-US" sz="1200" dirty="0">
                <a:solidFill>
                  <a:prstClr val="black"/>
                </a:solidFill>
                <a:latin typeface="Gill Sans MT" panose="020B0502020104020203" pitchFamily="34" charset="0"/>
              </a:rPr>
              <a:t>The questionnaire was peer reviewed for content validity and comprehensiveness before it was piloted with the 10 ISN regional boards to identify any logistical and feasibility issues (e.g., translation needs). Intensive follow-ups were conducted by email and telephone with ISN regional and national leaders to ensure complete and timely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Data and reports published by the WHO Global Observatory, UN, World Bank, and OECD.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Both published and unpublished documents from international organizations/bodies and reports published by national governments on the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delivery of ESKD.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Additional literature identified by key stakeholders (i.e., opinion leaders, national nephrology society leaders, ISN leaders) and through consultation with national nephrology societies and ISN regional boards.</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fld id="{51BC2DF6-7014-4B72-A13E-6928BF41BB5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13316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700D1A-4C55-B945-9111-A7D64EBB8932}" type="slidenum">
              <a:rPr lang="en-US" smtClean="0"/>
              <a:t>31</a:t>
            </a:fld>
            <a:endParaRPr lang="en-US"/>
          </a:p>
        </p:txBody>
      </p:sp>
    </p:spTree>
    <p:extLst>
      <p:ext uri="{BB962C8B-B14F-4D97-AF65-F5344CB8AC3E}">
        <p14:creationId xmlns:p14="http://schemas.microsoft.com/office/powerpoint/2010/main" val="41795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700D1A-4C55-B945-9111-A7D64EBB8932}"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1297254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1020F-852F-7D42-8102-2D897E08FE03}"/>
              </a:ext>
            </a:extLst>
          </p:cNvPr>
          <p:cNvSpPr>
            <a:spLocks noGrp="1"/>
          </p:cNvSpPr>
          <p:nvPr>
            <p:ph type="dt" sz="half" idx="10"/>
          </p:nvPr>
        </p:nvSpPr>
        <p:spPr>
          <a:xfrm>
            <a:off x="838200" y="6536974"/>
            <a:ext cx="2743200" cy="365125"/>
          </a:xfrm>
          <a:prstGeom prst="rect">
            <a:avLst/>
          </a:prstGeom>
        </p:spPr>
        <p:txBody>
          <a:bodyPr/>
          <a:lstStyle/>
          <a:p>
            <a:fld id="{FC93B92A-6262-384E-ABAB-6FA1FAF6C4DE}" type="datetime6">
              <a:rPr lang="en-US" smtClean="0"/>
              <a:t>October 23</a:t>
            </a:fld>
            <a:endParaRPr lang="en-US"/>
          </a:p>
        </p:txBody>
      </p:sp>
      <p:sp>
        <p:nvSpPr>
          <p:cNvPr id="3" name="Footer Placeholder 2">
            <a:extLst>
              <a:ext uri="{FF2B5EF4-FFF2-40B4-BE49-F238E27FC236}">
                <a16:creationId xmlns:a16="http://schemas.microsoft.com/office/drawing/2014/main" id="{3CCF1AA7-4CA2-F94E-8022-1DE2FD625858}"/>
              </a:ext>
            </a:extLst>
          </p:cNvPr>
          <p:cNvSpPr>
            <a:spLocks noGrp="1"/>
          </p:cNvSpPr>
          <p:nvPr>
            <p:ph type="ftr" sz="quarter" idx="11"/>
          </p:nvPr>
        </p:nvSpPr>
        <p:spPr>
          <a:xfrm>
            <a:off x="4038600" y="6536974"/>
            <a:ext cx="4114800" cy="365125"/>
          </a:xfrm>
          <a:prstGeom prst="rect">
            <a:avLst/>
          </a:prstGeom>
        </p:spPr>
        <p:txBody>
          <a:bodyPr/>
          <a:lstStyle/>
          <a:p>
            <a:r>
              <a:rPr lang="en-GB"/>
              <a:t>CHAPTER NAME</a:t>
            </a:r>
            <a:endParaRPr lang="en-GB" dirty="0"/>
          </a:p>
        </p:txBody>
      </p:sp>
      <p:sp>
        <p:nvSpPr>
          <p:cNvPr id="4" name="Slide Number Placeholder 3">
            <a:extLst>
              <a:ext uri="{FF2B5EF4-FFF2-40B4-BE49-F238E27FC236}">
                <a16:creationId xmlns:a16="http://schemas.microsoft.com/office/drawing/2014/main" id="{DCDE94D2-D5D3-7E41-95C1-61B422CA5005}"/>
              </a:ext>
            </a:extLst>
          </p:cNvPr>
          <p:cNvSpPr>
            <a:spLocks noGrp="1"/>
          </p:cNvSpPr>
          <p:nvPr>
            <p:ph type="sldNum" sz="quarter" idx="12"/>
          </p:nvPr>
        </p:nvSpPr>
        <p:spPr>
          <a:xfrm>
            <a:off x="8610600" y="6536974"/>
            <a:ext cx="2743200" cy="365125"/>
          </a:xfrm>
          <a:prstGeom prst="rect">
            <a:avLst/>
          </a:prstGeom>
        </p:spPr>
        <p:txBody>
          <a:bodyPr/>
          <a:lstStyle/>
          <a:p>
            <a:fld id="{CDFE823C-0E84-EC41-B997-7C736862664E}" type="slidenum">
              <a:rPr lang="en-US" smtClean="0"/>
              <a:t>‹#›</a:t>
            </a:fld>
            <a:endParaRPr lang="en-US"/>
          </a:p>
        </p:txBody>
      </p:sp>
      <p:pic>
        <p:nvPicPr>
          <p:cNvPr id="5" name="Picture 4">
            <a:extLst>
              <a:ext uri="{FF2B5EF4-FFF2-40B4-BE49-F238E27FC236}">
                <a16:creationId xmlns:a16="http://schemas.microsoft.com/office/drawing/2014/main" id="{2041022A-EEE1-4244-8548-5E804D4E1EC7}"/>
              </a:ext>
            </a:extLst>
          </p:cNvPr>
          <p:cNvPicPr>
            <a:picLocks noChangeAspect="1"/>
          </p:cNvPicPr>
          <p:nvPr/>
        </p:nvPicPr>
        <p:blipFill>
          <a:blip r:embed="rId2"/>
          <a:stretch>
            <a:fillRect/>
          </a:stretch>
        </p:blipFill>
        <p:spPr>
          <a:xfrm>
            <a:off x="0" y="-18879"/>
            <a:ext cx="12192000" cy="6858000"/>
          </a:xfrm>
          <a:prstGeom prst="rect">
            <a:avLst/>
          </a:prstGeom>
        </p:spPr>
      </p:pic>
    </p:spTree>
    <p:extLst>
      <p:ext uri="{BB962C8B-B14F-4D97-AF65-F5344CB8AC3E}">
        <p14:creationId xmlns:p14="http://schemas.microsoft.com/office/powerpoint/2010/main" val="3844561498"/>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en-GB"/>
              <a:t>Click to edit Master title style</a:t>
            </a:r>
            <a:endParaRPr lang="en-US" dirty="0"/>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F072FD77-FF0E-1F43-AAC5-942C185E9745}"/>
              </a:ext>
            </a:extLst>
          </p:cNvPr>
          <p:cNvSpPr>
            <a:spLocks noGrp="1"/>
          </p:cNvSpPr>
          <p:nvPr>
            <p:ph type="dt" sz="half" idx="10"/>
          </p:nvPr>
        </p:nvSpPr>
        <p:spPr>
          <a:xfrm>
            <a:off x="838200" y="6536974"/>
            <a:ext cx="2743200" cy="365125"/>
          </a:xfrm>
          <a:prstGeom prst="rect">
            <a:avLst/>
          </a:prstGeom>
        </p:spPr>
        <p:txBody>
          <a:bodyPr/>
          <a:lstStyle>
            <a:lvl1pPr>
              <a:defRPr>
                <a:latin typeface="+mn-lt"/>
              </a:defRPr>
            </a:lvl1pPr>
          </a:lstStyle>
          <a:p>
            <a:fld id="{0678CA4D-C27D-3D40-A5E0-0E98C86B6B25}" type="datetime6">
              <a:rPr lang="en-US" smtClean="0"/>
              <a:pPr/>
              <a:t>October 23</a:t>
            </a:fld>
            <a:endParaRPr lang="en-US" dirty="0"/>
          </a:p>
        </p:txBody>
      </p:sp>
      <p:sp>
        <p:nvSpPr>
          <p:cNvPr id="5" name="Footer Placeholder 4">
            <a:extLst>
              <a:ext uri="{FF2B5EF4-FFF2-40B4-BE49-F238E27FC236}">
                <a16:creationId xmlns:a16="http://schemas.microsoft.com/office/drawing/2014/main" id="{C961CAE0-0A4A-364D-BFCA-2D37233C6332}"/>
              </a:ext>
            </a:extLst>
          </p:cNvPr>
          <p:cNvSpPr>
            <a:spLocks noGrp="1"/>
          </p:cNvSpPr>
          <p:nvPr>
            <p:ph type="ftr" sz="quarter" idx="11"/>
          </p:nvPr>
        </p:nvSpPr>
        <p:spPr>
          <a:xfrm>
            <a:off x="4038600" y="6536974"/>
            <a:ext cx="4114800" cy="365125"/>
          </a:xfrm>
          <a:prstGeom prst="rect">
            <a:avLst/>
          </a:prstGeom>
        </p:spPr>
        <p:txBody>
          <a:bodyPr/>
          <a:lstStyle>
            <a:lvl1pPr>
              <a:defRPr>
                <a:latin typeface="+mn-lt"/>
              </a:defRPr>
            </a:lvl1pPr>
          </a:lstStyle>
          <a:p>
            <a:r>
              <a:rPr lang="en-US"/>
              <a:t>CHAPTER NAME</a:t>
            </a:r>
            <a:endParaRPr lang="en-US" dirty="0"/>
          </a:p>
        </p:txBody>
      </p:sp>
      <p:sp>
        <p:nvSpPr>
          <p:cNvPr id="6" name="Slide Number Placeholder 5">
            <a:extLst>
              <a:ext uri="{FF2B5EF4-FFF2-40B4-BE49-F238E27FC236}">
                <a16:creationId xmlns:a16="http://schemas.microsoft.com/office/drawing/2014/main" id="{DCD1AA86-0591-B041-9943-D667B30C7C92}"/>
              </a:ext>
            </a:extLst>
          </p:cNvPr>
          <p:cNvSpPr>
            <a:spLocks noGrp="1"/>
          </p:cNvSpPr>
          <p:nvPr>
            <p:ph type="sldNum" sz="quarter" idx="12"/>
          </p:nvPr>
        </p:nvSpPr>
        <p:spPr>
          <a:xfrm>
            <a:off x="8610600" y="6536974"/>
            <a:ext cx="2743200" cy="365125"/>
          </a:xfrm>
          <a:prstGeom prst="rect">
            <a:avLst/>
          </a:prstGeom>
        </p:spPr>
        <p:txBody>
          <a:bodyPr/>
          <a:lstStyle/>
          <a:p>
            <a:fld id="{CDFE823C-0E84-EC41-B997-7C736862664E}" type="slidenum">
              <a:rPr lang="en-US" smtClean="0"/>
              <a:pPr/>
              <a:t>‹#›</a:t>
            </a:fld>
            <a:endParaRPr lang="en-US" dirty="0"/>
          </a:p>
        </p:txBody>
      </p:sp>
    </p:spTree>
    <p:extLst>
      <p:ext uri="{BB962C8B-B14F-4D97-AF65-F5344CB8AC3E}">
        <p14:creationId xmlns:p14="http://schemas.microsoft.com/office/powerpoint/2010/main" val="347201657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en-GB"/>
              <a:t>Click to edit Master title style</a:t>
            </a:r>
            <a:endParaRPr lang="en-US" dirty="0"/>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1AA4D641-EA34-4C4E-8314-8F298CDAF968}"/>
              </a:ext>
            </a:extLst>
          </p:cNvPr>
          <p:cNvSpPr>
            <a:spLocks noGrp="1"/>
          </p:cNvSpPr>
          <p:nvPr>
            <p:ph type="dt" sz="half" idx="10"/>
          </p:nvPr>
        </p:nvSpPr>
        <p:spPr>
          <a:xfrm>
            <a:off x="838200" y="6536974"/>
            <a:ext cx="2743200" cy="365125"/>
          </a:xfrm>
          <a:prstGeom prst="rect">
            <a:avLst/>
          </a:prstGeom>
        </p:spPr>
        <p:txBody>
          <a:bodyPr/>
          <a:lstStyle/>
          <a:p>
            <a:fld id="{8B2355EB-FAAC-6A4F-A98F-C34E66C200D3}" type="datetime6">
              <a:rPr lang="en-US" smtClean="0"/>
              <a:t>October 23</a:t>
            </a:fld>
            <a:endParaRPr lang="en-US"/>
          </a:p>
        </p:txBody>
      </p:sp>
      <p:sp>
        <p:nvSpPr>
          <p:cNvPr id="5" name="Footer Placeholder 4">
            <a:extLst>
              <a:ext uri="{FF2B5EF4-FFF2-40B4-BE49-F238E27FC236}">
                <a16:creationId xmlns:a16="http://schemas.microsoft.com/office/drawing/2014/main" id="{14B1CB97-CC1F-D34A-8154-408C939333C0}"/>
              </a:ext>
            </a:extLst>
          </p:cNvPr>
          <p:cNvSpPr>
            <a:spLocks noGrp="1"/>
          </p:cNvSpPr>
          <p:nvPr>
            <p:ph type="ftr" sz="quarter" idx="11"/>
          </p:nvPr>
        </p:nvSpPr>
        <p:spPr>
          <a:xfrm>
            <a:off x="4038600" y="6536974"/>
            <a:ext cx="4114800" cy="365125"/>
          </a:xfrm>
          <a:prstGeom prst="rect">
            <a:avLst/>
          </a:prstGeom>
        </p:spPr>
        <p:txBody>
          <a:bodyPr/>
          <a:lstStyle/>
          <a:p>
            <a:r>
              <a:rPr lang="en-US"/>
              <a:t>CHAPTER NAME</a:t>
            </a:r>
            <a:endParaRPr lang="en-US" dirty="0"/>
          </a:p>
        </p:txBody>
      </p:sp>
      <p:sp>
        <p:nvSpPr>
          <p:cNvPr id="6" name="Slide Number Placeholder 5">
            <a:extLst>
              <a:ext uri="{FF2B5EF4-FFF2-40B4-BE49-F238E27FC236}">
                <a16:creationId xmlns:a16="http://schemas.microsoft.com/office/drawing/2014/main" id="{68EA49BB-5DC0-3E4D-9D53-2A2081C26BD0}"/>
              </a:ext>
            </a:extLst>
          </p:cNvPr>
          <p:cNvSpPr>
            <a:spLocks noGrp="1"/>
          </p:cNvSpPr>
          <p:nvPr>
            <p:ph type="sldNum" sz="quarter" idx="12"/>
          </p:nvPr>
        </p:nvSpPr>
        <p:spPr>
          <a:xfrm>
            <a:off x="8610600" y="6536974"/>
            <a:ext cx="2743200" cy="365125"/>
          </a:xfrm>
          <a:prstGeom prst="rect">
            <a:avLst/>
          </a:prstGeom>
        </p:spPr>
        <p:txBody>
          <a:bodyPr/>
          <a:lstStyle/>
          <a:p>
            <a:fld id="{CDFE823C-0E84-EC41-B997-7C736862664E}" type="slidenum">
              <a:rPr lang="en-US" smtClean="0"/>
              <a:pPr/>
              <a:t>‹#›</a:t>
            </a:fld>
            <a:endParaRPr lang="en-US" dirty="0"/>
          </a:p>
        </p:txBody>
      </p:sp>
    </p:spTree>
    <p:extLst>
      <p:ext uri="{BB962C8B-B14F-4D97-AF65-F5344CB8AC3E}">
        <p14:creationId xmlns:p14="http://schemas.microsoft.com/office/powerpoint/2010/main" val="222171830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0FA95B-C3DB-8045-A34D-F3FBA9136C5B}"/>
              </a:ext>
            </a:extLst>
          </p:cNvPr>
          <p:cNvSpPr>
            <a:spLocks noGrp="1"/>
          </p:cNvSpPr>
          <p:nvPr>
            <p:ph type="dt" sz="half" idx="10"/>
          </p:nvPr>
        </p:nvSpPr>
        <p:spPr>
          <a:xfrm>
            <a:off x="838200" y="6536974"/>
            <a:ext cx="2743200" cy="365125"/>
          </a:xfrm>
          <a:prstGeom prst="rect">
            <a:avLst/>
          </a:prstGeom>
        </p:spPr>
        <p:txBody>
          <a:bodyPr/>
          <a:lstStyle/>
          <a:p>
            <a:fld id="{D8C17208-9617-FC4D-B79A-0DF51ED0AA1A}" type="datetime6">
              <a:rPr lang="en-US" smtClean="0"/>
              <a:t>October 23</a:t>
            </a:fld>
            <a:endParaRPr lang="en-US" dirty="0"/>
          </a:p>
        </p:txBody>
      </p:sp>
      <p:sp>
        <p:nvSpPr>
          <p:cNvPr id="4" name="Footer Placeholder 3">
            <a:extLst>
              <a:ext uri="{FF2B5EF4-FFF2-40B4-BE49-F238E27FC236}">
                <a16:creationId xmlns:a16="http://schemas.microsoft.com/office/drawing/2014/main" id="{50EFEBFA-3895-0F4F-95C6-D155E4E097EC}"/>
              </a:ext>
            </a:extLst>
          </p:cNvPr>
          <p:cNvSpPr>
            <a:spLocks noGrp="1"/>
          </p:cNvSpPr>
          <p:nvPr>
            <p:ph type="ftr" sz="quarter" idx="11"/>
          </p:nvPr>
        </p:nvSpPr>
        <p:spPr>
          <a:xfrm>
            <a:off x="4038600" y="6536974"/>
            <a:ext cx="4114800" cy="365125"/>
          </a:xfrm>
          <a:prstGeom prst="rect">
            <a:avLst/>
          </a:prstGeom>
        </p:spPr>
        <p:txBody>
          <a:bodyPr/>
          <a:lstStyle/>
          <a:p>
            <a:r>
              <a:rPr lang="en-US"/>
              <a:t>CHAPTER NAME</a:t>
            </a:r>
            <a:endParaRPr lang="en-US" dirty="0"/>
          </a:p>
        </p:txBody>
      </p:sp>
      <p:sp>
        <p:nvSpPr>
          <p:cNvPr id="5" name="Slide Number Placeholder 4">
            <a:extLst>
              <a:ext uri="{FF2B5EF4-FFF2-40B4-BE49-F238E27FC236}">
                <a16:creationId xmlns:a16="http://schemas.microsoft.com/office/drawing/2014/main" id="{643D6287-DEB6-E24E-903D-4BB0C5321EBE}"/>
              </a:ext>
            </a:extLst>
          </p:cNvPr>
          <p:cNvSpPr>
            <a:spLocks noGrp="1"/>
          </p:cNvSpPr>
          <p:nvPr>
            <p:ph type="sldNum" sz="quarter" idx="12"/>
          </p:nvPr>
        </p:nvSpPr>
        <p:spPr>
          <a:xfrm>
            <a:off x="8610600" y="6536974"/>
            <a:ext cx="2743200" cy="365125"/>
          </a:xfrm>
          <a:prstGeom prst="rect">
            <a:avLst/>
          </a:prstGeom>
        </p:spPr>
        <p:txBody>
          <a:bodyPr/>
          <a:lstStyle/>
          <a:p>
            <a:fld id="{CDFE823C-0E84-EC41-B997-7C736862664E}" type="slidenum">
              <a:rPr lang="en-US" smtClean="0"/>
              <a:pPr/>
              <a:t>‹#›</a:t>
            </a:fld>
            <a:endParaRPr lang="en-US" dirty="0"/>
          </a:p>
        </p:txBody>
      </p:sp>
      <p:pic>
        <p:nvPicPr>
          <p:cNvPr id="9" name="Picture 8">
            <a:extLst>
              <a:ext uri="{FF2B5EF4-FFF2-40B4-BE49-F238E27FC236}">
                <a16:creationId xmlns:a16="http://schemas.microsoft.com/office/drawing/2014/main" id="{6E4FE625-0FE8-A24A-B755-43F8EC9D64C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6109332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lvl1pPr>
              <a:defRPr sz="16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2999E32A-84F9-614B-ACE9-0C813F7E6BE0}"/>
              </a:ext>
            </a:extLst>
          </p:cNvPr>
          <p:cNvSpPr>
            <a:spLocks noGrp="1"/>
          </p:cNvSpPr>
          <p:nvPr>
            <p:ph type="dt" sz="half" idx="10"/>
          </p:nvPr>
        </p:nvSpPr>
        <p:spPr>
          <a:xfrm>
            <a:off x="838200" y="6536974"/>
            <a:ext cx="2743200" cy="365125"/>
          </a:xfrm>
          <a:prstGeom prst="rect">
            <a:avLst/>
          </a:prstGeom>
        </p:spPr>
        <p:txBody>
          <a:bodyPr/>
          <a:lstStyle>
            <a:lvl1pPr>
              <a:defRPr sz="1100" b="1">
                <a:latin typeface="Arial" panose="020B0604020202020204" pitchFamily="34" charset="0"/>
                <a:cs typeface="Arial" panose="020B0604020202020204" pitchFamily="34" charset="0"/>
              </a:defRPr>
            </a:lvl1pPr>
          </a:lstStyle>
          <a:p>
            <a:fld id="{A2026A99-0713-0F45-B436-E977B3B1666C}" type="datetime6">
              <a:rPr lang="en-US" smtClean="0"/>
              <a:t>October 23</a:t>
            </a:fld>
            <a:endParaRPr lang="en-US" dirty="0"/>
          </a:p>
        </p:txBody>
      </p:sp>
      <p:sp>
        <p:nvSpPr>
          <p:cNvPr id="5" name="Footer Placeholder 4">
            <a:extLst>
              <a:ext uri="{FF2B5EF4-FFF2-40B4-BE49-F238E27FC236}">
                <a16:creationId xmlns:a16="http://schemas.microsoft.com/office/drawing/2014/main" id="{F07EF274-902C-1443-A07D-8B461DD7233B}"/>
              </a:ext>
            </a:extLst>
          </p:cNvPr>
          <p:cNvSpPr>
            <a:spLocks noGrp="1"/>
          </p:cNvSpPr>
          <p:nvPr>
            <p:ph type="ftr" sz="quarter" idx="11"/>
          </p:nvPr>
        </p:nvSpPr>
        <p:spPr>
          <a:xfrm>
            <a:off x="4038600" y="6536974"/>
            <a:ext cx="4114800" cy="365125"/>
          </a:xfrm>
          <a:prstGeom prst="rect">
            <a:avLst/>
          </a:prstGeom>
        </p:spPr>
        <p:txBody>
          <a:bodyPr/>
          <a:lstStyle>
            <a:lvl1pPr>
              <a:defRPr sz="1000" b="1">
                <a:latin typeface="Arial" panose="020B0604020202020204" pitchFamily="34" charset="0"/>
                <a:cs typeface="Arial" panose="020B0604020202020204" pitchFamily="34" charset="0"/>
              </a:defRPr>
            </a:lvl1pPr>
          </a:lstStyle>
          <a:p>
            <a:r>
              <a:rPr lang="en-US"/>
              <a:t>CHAPTER NAME</a:t>
            </a:r>
            <a:endParaRPr lang="en-US" dirty="0"/>
          </a:p>
        </p:txBody>
      </p:sp>
      <p:sp>
        <p:nvSpPr>
          <p:cNvPr id="6" name="Slide Number Placeholder 5">
            <a:extLst>
              <a:ext uri="{FF2B5EF4-FFF2-40B4-BE49-F238E27FC236}">
                <a16:creationId xmlns:a16="http://schemas.microsoft.com/office/drawing/2014/main" id="{3B285CE1-A1FA-484D-BB36-B4A490BDCA91}"/>
              </a:ext>
            </a:extLst>
          </p:cNvPr>
          <p:cNvSpPr>
            <a:spLocks noGrp="1"/>
          </p:cNvSpPr>
          <p:nvPr>
            <p:ph type="sldNum" sz="quarter" idx="12"/>
          </p:nvPr>
        </p:nvSpPr>
        <p:spPr>
          <a:xfrm>
            <a:off x="8610600" y="6536974"/>
            <a:ext cx="2743200" cy="365125"/>
          </a:xfrm>
          <a:prstGeom prst="rect">
            <a:avLst/>
          </a:prstGeom>
        </p:spPr>
        <p:txBody>
          <a:bodyPr/>
          <a:lstStyle>
            <a:lvl1pPr>
              <a:defRPr sz="1100" b="1">
                <a:latin typeface="Arial" panose="020B0604020202020204" pitchFamily="34" charset="0"/>
                <a:cs typeface="Arial" panose="020B0604020202020204" pitchFamily="34" charset="0"/>
              </a:defRPr>
            </a:lvl1pPr>
          </a:lstStyle>
          <a:p>
            <a:fld id="{CDFE823C-0E84-EC41-B997-7C736862664E}" type="slidenum">
              <a:rPr lang="en-US" smtClean="0"/>
              <a:t>‹#›</a:t>
            </a:fld>
            <a:endParaRPr lang="en-US"/>
          </a:p>
        </p:txBody>
      </p:sp>
    </p:spTree>
    <p:extLst>
      <p:ext uri="{BB962C8B-B14F-4D97-AF65-F5344CB8AC3E}">
        <p14:creationId xmlns:p14="http://schemas.microsoft.com/office/powerpoint/2010/main" val="3315548494"/>
      </p:ext>
    </p:extLst>
  </p:cSld>
  <p:clrMapOvr>
    <a:masterClrMapping/>
  </p:clrMapOvr>
  <p:transition spd="slow">
    <p:strips dir="rd"/>
  </p:transition>
  <p:extLst>
    <p:ext uri="{DCECCB84-F9BA-43D5-87BE-67443E8EF086}">
      <p15:sldGuideLst xmlns:p15="http://schemas.microsoft.com/office/powerpoint/2012/main">
        <p15:guide id="1" orient="horz" pos="252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AA1470-FF5E-5449-9569-3EB768C09BA7}"/>
              </a:ext>
            </a:extLst>
          </p:cNvPr>
          <p:cNvSpPr/>
          <p:nvPr/>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3F86808-ACA3-5C4D-88B6-B047F40B0E8C}"/>
              </a:ext>
            </a:extLst>
          </p:cNvPr>
          <p:cNvSpPr txBox="1"/>
          <p:nvPr userDrawn="1"/>
        </p:nvSpPr>
        <p:spPr>
          <a:xfrm>
            <a:off x="558800" y="6553200"/>
            <a:ext cx="184666" cy="369332"/>
          </a:xfrm>
          <a:prstGeom prst="rect">
            <a:avLst/>
          </a:prstGeom>
          <a:noFill/>
        </p:spPr>
        <p:txBody>
          <a:bodyPr wrap="none" rtlCol="0">
            <a:spAutoFit/>
          </a:bodyPr>
          <a:lstStyle/>
          <a:p>
            <a:endParaRPr lang="en-US" dirty="0"/>
          </a:p>
        </p:txBody>
      </p:sp>
      <p:pic>
        <p:nvPicPr>
          <p:cNvPr id="22" name="Picture 21">
            <a:extLst>
              <a:ext uri="{FF2B5EF4-FFF2-40B4-BE49-F238E27FC236}">
                <a16:creationId xmlns:a16="http://schemas.microsoft.com/office/drawing/2014/main" id="{78B336AF-3720-2D45-85F4-C6BDB28086F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12192000" cy="6604000"/>
          </a:xfrm>
          <a:prstGeom prst="rect">
            <a:avLst/>
          </a:prstGeom>
        </p:spPr>
      </p:pic>
    </p:spTree>
    <p:extLst>
      <p:ext uri="{BB962C8B-B14F-4D97-AF65-F5344CB8AC3E}">
        <p14:creationId xmlns:p14="http://schemas.microsoft.com/office/powerpoint/2010/main" val="3158563723"/>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FDF2-99A0-9F47-B9AE-0C8EACBF06DC}"/>
              </a:ext>
            </a:extLst>
          </p:cNvPr>
          <p:cNvSpPr>
            <a:spLocks noGrp="1"/>
          </p:cNvSpPr>
          <p:nvPr>
            <p:ph type="title"/>
          </p:nvPr>
        </p:nvSpPr>
        <p:spPr>
          <a:xfrm>
            <a:off x="831850" y="1709738"/>
            <a:ext cx="10515600" cy="2852737"/>
          </a:xfrm>
        </p:spPr>
        <p:txBody>
          <a:bodyPr anchor="ctr">
            <a:normAutofit/>
          </a:bodyPr>
          <a:lstStyle>
            <a:lvl1pPr>
              <a:defRPr sz="260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4589463"/>
            <a:ext cx="10515600" cy="1500187"/>
          </a:xfrm>
        </p:spPr>
        <p:txBody>
          <a:bodyPr>
            <a:normAutofit/>
          </a:bodyPr>
          <a:lstStyle>
            <a:lvl1pPr marL="0" indent="0">
              <a:buNone/>
              <a:defRPr sz="14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4871077-E6B7-2E4F-BBB8-60541F73F315}"/>
              </a:ext>
            </a:extLst>
          </p:cNvPr>
          <p:cNvSpPr>
            <a:spLocks noGrp="1"/>
          </p:cNvSpPr>
          <p:nvPr>
            <p:ph type="dt" sz="half" idx="10"/>
          </p:nvPr>
        </p:nvSpPr>
        <p:spPr>
          <a:xfrm>
            <a:off x="838200" y="6536974"/>
            <a:ext cx="2743200" cy="365125"/>
          </a:xfrm>
          <a:prstGeom prst="rect">
            <a:avLst/>
          </a:prstGeom>
        </p:spPr>
        <p:txBody>
          <a:bodyPr/>
          <a:lstStyle/>
          <a:p>
            <a:fld id="{41224CDC-7644-3244-B885-4D847B21A16E}" type="datetime6">
              <a:rPr lang="en-US" smtClean="0"/>
              <a:t>October 23</a:t>
            </a:fld>
            <a:endParaRPr lang="en-US"/>
          </a:p>
        </p:txBody>
      </p:sp>
      <p:sp>
        <p:nvSpPr>
          <p:cNvPr id="5" name="Footer Placeholder 4">
            <a:extLst>
              <a:ext uri="{FF2B5EF4-FFF2-40B4-BE49-F238E27FC236}">
                <a16:creationId xmlns:a16="http://schemas.microsoft.com/office/drawing/2014/main" id="{C6E227E3-8770-604E-85FC-95102E3A54A8}"/>
              </a:ext>
            </a:extLst>
          </p:cNvPr>
          <p:cNvSpPr>
            <a:spLocks noGrp="1"/>
          </p:cNvSpPr>
          <p:nvPr>
            <p:ph type="ftr" sz="quarter" idx="11"/>
          </p:nvPr>
        </p:nvSpPr>
        <p:spPr>
          <a:xfrm>
            <a:off x="4038600" y="6536974"/>
            <a:ext cx="4114800" cy="365125"/>
          </a:xfrm>
          <a:prstGeom prst="rect">
            <a:avLst/>
          </a:prstGeom>
        </p:spPr>
        <p:txBody>
          <a:bodyPr/>
          <a:lstStyle/>
          <a:p>
            <a:r>
              <a:rPr lang="en-US"/>
              <a:t>CHAPTER NAME</a:t>
            </a:r>
          </a:p>
        </p:txBody>
      </p:sp>
      <p:sp>
        <p:nvSpPr>
          <p:cNvPr id="6" name="Slide Number Placeholder 5">
            <a:extLst>
              <a:ext uri="{FF2B5EF4-FFF2-40B4-BE49-F238E27FC236}">
                <a16:creationId xmlns:a16="http://schemas.microsoft.com/office/drawing/2014/main" id="{76C47163-4EBE-9F4E-A652-18EACD53DD4A}"/>
              </a:ext>
            </a:extLst>
          </p:cNvPr>
          <p:cNvSpPr>
            <a:spLocks noGrp="1"/>
          </p:cNvSpPr>
          <p:nvPr>
            <p:ph type="sldNum" sz="quarter" idx="12"/>
          </p:nvPr>
        </p:nvSpPr>
        <p:spPr>
          <a:xfrm>
            <a:off x="8610600" y="6536974"/>
            <a:ext cx="2743200" cy="365125"/>
          </a:xfrm>
          <a:prstGeom prst="rect">
            <a:avLst/>
          </a:prstGeom>
        </p:spPr>
        <p:txBody>
          <a:bodyPr/>
          <a:lstStyle/>
          <a:p>
            <a:fld id="{CDFE823C-0E84-EC41-B997-7C736862664E}" type="slidenum">
              <a:rPr lang="en-US" smtClean="0"/>
              <a:pPr/>
              <a:t>‹#›</a:t>
            </a:fld>
            <a:endParaRPr lang="en-US"/>
          </a:p>
        </p:txBody>
      </p:sp>
      <p:sp>
        <p:nvSpPr>
          <p:cNvPr id="7" name="Freeform 16">
            <a:extLst>
              <a:ext uri="{FF2B5EF4-FFF2-40B4-BE49-F238E27FC236}">
                <a16:creationId xmlns:a16="http://schemas.microsoft.com/office/drawing/2014/main" id="{4F3C03A9-80DB-0C4B-8000-45163415DEDC}"/>
              </a:ext>
            </a:extLst>
          </p:cNvPr>
          <p:cNvSpPr>
            <a:spLocks noEditPoints="1"/>
          </p:cNvSpPr>
          <p:nvPr userDrawn="1"/>
        </p:nvSpPr>
        <p:spPr bwMode="gray">
          <a:xfrm>
            <a:off x="0" y="6484912"/>
            <a:ext cx="12193200" cy="108000"/>
          </a:xfrm>
          <a:custGeom>
            <a:avLst/>
            <a:gdLst>
              <a:gd name="T0" fmla="*/ 7594 w 7681"/>
              <a:gd name="T1" fmla="*/ 0 h 93"/>
              <a:gd name="T2" fmla="*/ 7448 w 7681"/>
              <a:gd name="T3" fmla="*/ 0 h 93"/>
              <a:gd name="T4" fmla="*/ 7317 w 7681"/>
              <a:gd name="T5" fmla="*/ 93 h 93"/>
              <a:gd name="T6" fmla="*/ 7206 w 7681"/>
              <a:gd name="T7" fmla="*/ 93 h 93"/>
              <a:gd name="T8" fmla="*/ 7119 w 7681"/>
              <a:gd name="T9" fmla="*/ 93 h 93"/>
              <a:gd name="T10" fmla="*/ 6988 w 7681"/>
              <a:gd name="T11" fmla="*/ 0 h 93"/>
              <a:gd name="T12" fmla="*/ 6842 w 7681"/>
              <a:gd name="T13" fmla="*/ 0 h 93"/>
              <a:gd name="T14" fmla="*/ 6712 w 7681"/>
              <a:gd name="T15" fmla="*/ 93 h 93"/>
              <a:gd name="T16" fmla="*/ 6600 w 7681"/>
              <a:gd name="T17" fmla="*/ 93 h 93"/>
              <a:gd name="T18" fmla="*/ 6513 w 7681"/>
              <a:gd name="T19" fmla="*/ 93 h 93"/>
              <a:gd name="T20" fmla="*/ 6382 w 7681"/>
              <a:gd name="T21" fmla="*/ 0 h 93"/>
              <a:gd name="T22" fmla="*/ 6236 w 7681"/>
              <a:gd name="T23" fmla="*/ 0 h 93"/>
              <a:gd name="T24" fmla="*/ 6106 w 7681"/>
              <a:gd name="T25" fmla="*/ 93 h 93"/>
              <a:gd name="T26" fmla="*/ 5994 w 7681"/>
              <a:gd name="T27" fmla="*/ 93 h 93"/>
              <a:gd name="T28" fmla="*/ 5907 w 7681"/>
              <a:gd name="T29" fmla="*/ 93 h 93"/>
              <a:gd name="T30" fmla="*/ 5776 w 7681"/>
              <a:gd name="T31" fmla="*/ 0 h 93"/>
              <a:gd name="T32" fmla="*/ 5630 w 7681"/>
              <a:gd name="T33" fmla="*/ 0 h 93"/>
              <a:gd name="T34" fmla="*/ 5500 w 7681"/>
              <a:gd name="T35" fmla="*/ 93 h 93"/>
              <a:gd name="T36" fmla="*/ 5385 w 7681"/>
              <a:gd name="T37" fmla="*/ 93 h 93"/>
              <a:gd name="T38" fmla="*/ 5301 w 7681"/>
              <a:gd name="T39" fmla="*/ 93 h 93"/>
              <a:gd name="T40" fmla="*/ 5170 w 7681"/>
              <a:gd name="T41" fmla="*/ 0 h 93"/>
              <a:gd name="T42" fmla="*/ 5024 w 7681"/>
              <a:gd name="T43" fmla="*/ 0 h 93"/>
              <a:gd name="T44" fmla="*/ 4894 w 7681"/>
              <a:gd name="T45" fmla="*/ 93 h 93"/>
              <a:gd name="T46" fmla="*/ 4779 w 7681"/>
              <a:gd name="T47" fmla="*/ 93 h 93"/>
              <a:gd name="T48" fmla="*/ 4692 w 7681"/>
              <a:gd name="T49" fmla="*/ 93 h 93"/>
              <a:gd name="T50" fmla="*/ 4564 w 7681"/>
              <a:gd name="T51" fmla="*/ 0 h 93"/>
              <a:gd name="T52" fmla="*/ 4418 w 7681"/>
              <a:gd name="T53" fmla="*/ 0 h 93"/>
              <a:gd name="T54" fmla="*/ 4288 w 7681"/>
              <a:gd name="T55" fmla="*/ 93 h 93"/>
              <a:gd name="T56" fmla="*/ 4173 w 7681"/>
              <a:gd name="T57" fmla="*/ 93 h 93"/>
              <a:gd name="T58" fmla="*/ 4086 w 7681"/>
              <a:gd name="T59" fmla="*/ 93 h 93"/>
              <a:gd name="T60" fmla="*/ 3955 w 7681"/>
              <a:gd name="T61" fmla="*/ 0 h 93"/>
              <a:gd name="T62" fmla="*/ 3809 w 7681"/>
              <a:gd name="T63" fmla="*/ 0 h 93"/>
              <a:gd name="T64" fmla="*/ 3682 w 7681"/>
              <a:gd name="T65" fmla="*/ 93 h 93"/>
              <a:gd name="T66" fmla="*/ 3567 w 7681"/>
              <a:gd name="T67" fmla="*/ 93 h 93"/>
              <a:gd name="T68" fmla="*/ 3480 w 7681"/>
              <a:gd name="T69" fmla="*/ 93 h 93"/>
              <a:gd name="T70" fmla="*/ 3350 w 7681"/>
              <a:gd name="T71" fmla="*/ 0 h 93"/>
              <a:gd name="T72" fmla="*/ 3203 w 7681"/>
              <a:gd name="T73" fmla="*/ 0 h 93"/>
              <a:gd name="T74" fmla="*/ 3073 w 7681"/>
              <a:gd name="T75" fmla="*/ 93 h 93"/>
              <a:gd name="T76" fmla="*/ 2961 w 7681"/>
              <a:gd name="T77" fmla="*/ 93 h 93"/>
              <a:gd name="T78" fmla="*/ 2874 w 7681"/>
              <a:gd name="T79" fmla="*/ 93 h 93"/>
              <a:gd name="T80" fmla="*/ 2744 w 7681"/>
              <a:gd name="T81" fmla="*/ 0 h 93"/>
              <a:gd name="T82" fmla="*/ 2598 w 7681"/>
              <a:gd name="T83" fmla="*/ 0 h 93"/>
              <a:gd name="T84" fmla="*/ 2467 w 7681"/>
              <a:gd name="T85" fmla="*/ 93 h 93"/>
              <a:gd name="T86" fmla="*/ 2355 w 7681"/>
              <a:gd name="T87" fmla="*/ 93 h 93"/>
              <a:gd name="T88" fmla="*/ 2268 w 7681"/>
              <a:gd name="T89" fmla="*/ 93 h 93"/>
              <a:gd name="T90" fmla="*/ 2138 w 7681"/>
              <a:gd name="T91" fmla="*/ 0 h 93"/>
              <a:gd name="T92" fmla="*/ 1992 w 7681"/>
              <a:gd name="T93" fmla="*/ 0 h 93"/>
              <a:gd name="T94" fmla="*/ 1861 w 7681"/>
              <a:gd name="T95" fmla="*/ 93 h 93"/>
              <a:gd name="T96" fmla="*/ 1749 w 7681"/>
              <a:gd name="T97" fmla="*/ 93 h 93"/>
              <a:gd name="T98" fmla="*/ 1662 w 7681"/>
              <a:gd name="T99" fmla="*/ 93 h 93"/>
              <a:gd name="T100" fmla="*/ 1532 w 7681"/>
              <a:gd name="T101" fmla="*/ 0 h 93"/>
              <a:gd name="T102" fmla="*/ 1386 w 7681"/>
              <a:gd name="T103" fmla="*/ 0 h 93"/>
              <a:gd name="T104" fmla="*/ 1255 w 7681"/>
              <a:gd name="T105" fmla="*/ 93 h 93"/>
              <a:gd name="T106" fmla="*/ 1140 w 7681"/>
              <a:gd name="T107" fmla="*/ 93 h 93"/>
              <a:gd name="T108" fmla="*/ 1056 w 7681"/>
              <a:gd name="T109" fmla="*/ 93 h 93"/>
              <a:gd name="T110" fmla="*/ 926 w 7681"/>
              <a:gd name="T111" fmla="*/ 0 h 93"/>
              <a:gd name="T112" fmla="*/ 780 w 7681"/>
              <a:gd name="T113" fmla="*/ 0 h 93"/>
              <a:gd name="T114" fmla="*/ 649 w 7681"/>
              <a:gd name="T115" fmla="*/ 93 h 93"/>
              <a:gd name="T116" fmla="*/ 534 w 7681"/>
              <a:gd name="T117" fmla="*/ 93 h 93"/>
              <a:gd name="T118" fmla="*/ 447 w 7681"/>
              <a:gd name="T119" fmla="*/ 93 h 93"/>
              <a:gd name="T120" fmla="*/ 320 w 7681"/>
              <a:gd name="T121" fmla="*/ 0 h 93"/>
              <a:gd name="T122" fmla="*/ 174 w 7681"/>
              <a:gd name="T123" fmla="*/ 0 h 93"/>
              <a:gd name="T124" fmla="*/ 43 w 7681"/>
              <a:gd name="T1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1" h="93">
                <a:moveTo>
                  <a:pt x="7681" y="93"/>
                </a:moveTo>
                <a:lnTo>
                  <a:pt x="7665" y="93"/>
                </a:lnTo>
                <a:lnTo>
                  <a:pt x="7665" y="0"/>
                </a:lnTo>
                <a:lnTo>
                  <a:pt x="7681" y="0"/>
                </a:lnTo>
                <a:lnTo>
                  <a:pt x="7681" y="93"/>
                </a:lnTo>
                <a:close/>
                <a:moveTo>
                  <a:pt x="7637" y="93"/>
                </a:moveTo>
                <a:lnTo>
                  <a:pt x="7622" y="93"/>
                </a:lnTo>
                <a:lnTo>
                  <a:pt x="7622" y="0"/>
                </a:lnTo>
                <a:lnTo>
                  <a:pt x="7637" y="0"/>
                </a:lnTo>
                <a:lnTo>
                  <a:pt x="7637" y="93"/>
                </a:lnTo>
                <a:close/>
                <a:moveTo>
                  <a:pt x="7594" y="93"/>
                </a:moveTo>
                <a:lnTo>
                  <a:pt x="7578" y="93"/>
                </a:lnTo>
                <a:lnTo>
                  <a:pt x="7578" y="0"/>
                </a:lnTo>
                <a:lnTo>
                  <a:pt x="7594" y="0"/>
                </a:lnTo>
                <a:lnTo>
                  <a:pt x="7594" y="93"/>
                </a:lnTo>
                <a:close/>
                <a:moveTo>
                  <a:pt x="7550" y="93"/>
                </a:moveTo>
                <a:lnTo>
                  <a:pt x="7535" y="93"/>
                </a:lnTo>
                <a:lnTo>
                  <a:pt x="7535" y="0"/>
                </a:lnTo>
                <a:lnTo>
                  <a:pt x="7550" y="0"/>
                </a:lnTo>
                <a:lnTo>
                  <a:pt x="7550" y="93"/>
                </a:lnTo>
                <a:close/>
                <a:moveTo>
                  <a:pt x="7507" y="93"/>
                </a:moveTo>
                <a:lnTo>
                  <a:pt x="7491" y="93"/>
                </a:lnTo>
                <a:lnTo>
                  <a:pt x="7491" y="0"/>
                </a:lnTo>
                <a:lnTo>
                  <a:pt x="7507" y="0"/>
                </a:lnTo>
                <a:lnTo>
                  <a:pt x="7507" y="93"/>
                </a:lnTo>
                <a:close/>
                <a:moveTo>
                  <a:pt x="7467" y="93"/>
                </a:moveTo>
                <a:lnTo>
                  <a:pt x="7448" y="93"/>
                </a:lnTo>
                <a:lnTo>
                  <a:pt x="7448" y="0"/>
                </a:lnTo>
                <a:lnTo>
                  <a:pt x="7467" y="0"/>
                </a:lnTo>
                <a:lnTo>
                  <a:pt x="7467" y="93"/>
                </a:lnTo>
                <a:close/>
                <a:moveTo>
                  <a:pt x="7423" y="93"/>
                </a:moveTo>
                <a:lnTo>
                  <a:pt x="7404" y="93"/>
                </a:lnTo>
                <a:lnTo>
                  <a:pt x="7404" y="0"/>
                </a:lnTo>
                <a:lnTo>
                  <a:pt x="7423" y="0"/>
                </a:lnTo>
                <a:lnTo>
                  <a:pt x="7423" y="93"/>
                </a:lnTo>
                <a:close/>
                <a:moveTo>
                  <a:pt x="7380" y="93"/>
                </a:moveTo>
                <a:lnTo>
                  <a:pt x="7361" y="93"/>
                </a:lnTo>
                <a:lnTo>
                  <a:pt x="7361" y="0"/>
                </a:lnTo>
                <a:lnTo>
                  <a:pt x="7380" y="0"/>
                </a:lnTo>
                <a:lnTo>
                  <a:pt x="7380" y="93"/>
                </a:lnTo>
                <a:close/>
                <a:moveTo>
                  <a:pt x="7336" y="93"/>
                </a:moveTo>
                <a:lnTo>
                  <a:pt x="7317" y="93"/>
                </a:lnTo>
                <a:lnTo>
                  <a:pt x="7317" y="0"/>
                </a:lnTo>
                <a:lnTo>
                  <a:pt x="7336" y="0"/>
                </a:lnTo>
                <a:lnTo>
                  <a:pt x="7336" y="93"/>
                </a:lnTo>
                <a:close/>
                <a:moveTo>
                  <a:pt x="7293" y="93"/>
                </a:moveTo>
                <a:lnTo>
                  <a:pt x="7277" y="93"/>
                </a:lnTo>
                <a:lnTo>
                  <a:pt x="7277" y="0"/>
                </a:lnTo>
                <a:lnTo>
                  <a:pt x="7293" y="0"/>
                </a:lnTo>
                <a:lnTo>
                  <a:pt x="7293" y="93"/>
                </a:lnTo>
                <a:close/>
                <a:moveTo>
                  <a:pt x="7249" y="93"/>
                </a:moveTo>
                <a:lnTo>
                  <a:pt x="7234" y="93"/>
                </a:lnTo>
                <a:lnTo>
                  <a:pt x="7234" y="0"/>
                </a:lnTo>
                <a:lnTo>
                  <a:pt x="7249" y="0"/>
                </a:lnTo>
                <a:lnTo>
                  <a:pt x="7249" y="93"/>
                </a:lnTo>
                <a:close/>
                <a:moveTo>
                  <a:pt x="7206" y="93"/>
                </a:moveTo>
                <a:lnTo>
                  <a:pt x="7190" y="93"/>
                </a:lnTo>
                <a:lnTo>
                  <a:pt x="7190" y="0"/>
                </a:lnTo>
                <a:lnTo>
                  <a:pt x="7206" y="0"/>
                </a:lnTo>
                <a:lnTo>
                  <a:pt x="7206" y="93"/>
                </a:lnTo>
                <a:close/>
                <a:moveTo>
                  <a:pt x="7162" y="93"/>
                </a:moveTo>
                <a:lnTo>
                  <a:pt x="7147" y="93"/>
                </a:lnTo>
                <a:lnTo>
                  <a:pt x="7147" y="0"/>
                </a:lnTo>
                <a:lnTo>
                  <a:pt x="7162" y="0"/>
                </a:lnTo>
                <a:lnTo>
                  <a:pt x="7162" y="93"/>
                </a:lnTo>
                <a:close/>
                <a:moveTo>
                  <a:pt x="7119" y="93"/>
                </a:moveTo>
                <a:lnTo>
                  <a:pt x="7103" y="93"/>
                </a:lnTo>
                <a:lnTo>
                  <a:pt x="7103" y="0"/>
                </a:lnTo>
                <a:lnTo>
                  <a:pt x="7119" y="0"/>
                </a:lnTo>
                <a:lnTo>
                  <a:pt x="7119" y="93"/>
                </a:lnTo>
                <a:close/>
                <a:moveTo>
                  <a:pt x="7075" y="93"/>
                </a:moveTo>
                <a:lnTo>
                  <a:pt x="7060" y="93"/>
                </a:lnTo>
                <a:lnTo>
                  <a:pt x="7060" y="0"/>
                </a:lnTo>
                <a:lnTo>
                  <a:pt x="7075" y="0"/>
                </a:lnTo>
                <a:lnTo>
                  <a:pt x="7075" y="93"/>
                </a:lnTo>
                <a:close/>
                <a:moveTo>
                  <a:pt x="7032" y="93"/>
                </a:moveTo>
                <a:lnTo>
                  <a:pt x="7016" y="93"/>
                </a:lnTo>
                <a:lnTo>
                  <a:pt x="7016" y="0"/>
                </a:lnTo>
                <a:lnTo>
                  <a:pt x="7032" y="0"/>
                </a:lnTo>
                <a:lnTo>
                  <a:pt x="7032" y="93"/>
                </a:lnTo>
                <a:close/>
                <a:moveTo>
                  <a:pt x="6988" y="93"/>
                </a:moveTo>
                <a:lnTo>
                  <a:pt x="6973" y="93"/>
                </a:lnTo>
                <a:lnTo>
                  <a:pt x="6973" y="0"/>
                </a:lnTo>
                <a:lnTo>
                  <a:pt x="6988" y="0"/>
                </a:lnTo>
                <a:lnTo>
                  <a:pt x="6988" y="93"/>
                </a:lnTo>
                <a:close/>
                <a:moveTo>
                  <a:pt x="6945" y="93"/>
                </a:moveTo>
                <a:lnTo>
                  <a:pt x="6929" y="93"/>
                </a:lnTo>
                <a:lnTo>
                  <a:pt x="6929" y="0"/>
                </a:lnTo>
                <a:lnTo>
                  <a:pt x="6945" y="0"/>
                </a:lnTo>
                <a:lnTo>
                  <a:pt x="6945" y="93"/>
                </a:lnTo>
                <a:close/>
                <a:moveTo>
                  <a:pt x="6901" y="93"/>
                </a:moveTo>
                <a:lnTo>
                  <a:pt x="6886" y="93"/>
                </a:lnTo>
                <a:lnTo>
                  <a:pt x="6886" y="0"/>
                </a:lnTo>
                <a:lnTo>
                  <a:pt x="6901" y="0"/>
                </a:lnTo>
                <a:lnTo>
                  <a:pt x="6901" y="93"/>
                </a:lnTo>
                <a:close/>
                <a:moveTo>
                  <a:pt x="6858" y="93"/>
                </a:moveTo>
                <a:lnTo>
                  <a:pt x="6842" y="93"/>
                </a:lnTo>
                <a:lnTo>
                  <a:pt x="6842" y="0"/>
                </a:lnTo>
                <a:lnTo>
                  <a:pt x="6858" y="0"/>
                </a:lnTo>
                <a:lnTo>
                  <a:pt x="6858" y="93"/>
                </a:lnTo>
                <a:close/>
                <a:moveTo>
                  <a:pt x="6814" y="93"/>
                </a:moveTo>
                <a:lnTo>
                  <a:pt x="6799" y="93"/>
                </a:lnTo>
                <a:lnTo>
                  <a:pt x="6799" y="0"/>
                </a:lnTo>
                <a:lnTo>
                  <a:pt x="6814" y="0"/>
                </a:lnTo>
                <a:lnTo>
                  <a:pt x="6814" y="93"/>
                </a:lnTo>
                <a:close/>
                <a:moveTo>
                  <a:pt x="6771" y="93"/>
                </a:moveTo>
                <a:lnTo>
                  <a:pt x="6755" y="93"/>
                </a:lnTo>
                <a:lnTo>
                  <a:pt x="6755" y="0"/>
                </a:lnTo>
                <a:lnTo>
                  <a:pt x="6771" y="0"/>
                </a:lnTo>
                <a:lnTo>
                  <a:pt x="6771" y="93"/>
                </a:lnTo>
                <a:close/>
                <a:moveTo>
                  <a:pt x="6730" y="93"/>
                </a:moveTo>
                <a:lnTo>
                  <a:pt x="6712" y="93"/>
                </a:lnTo>
                <a:lnTo>
                  <a:pt x="6712" y="0"/>
                </a:lnTo>
                <a:lnTo>
                  <a:pt x="6730" y="0"/>
                </a:lnTo>
                <a:lnTo>
                  <a:pt x="6730" y="93"/>
                </a:lnTo>
                <a:close/>
                <a:moveTo>
                  <a:pt x="6687" y="93"/>
                </a:moveTo>
                <a:lnTo>
                  <a:pt x="6668" y="93"/>
                </a:lnTo>
                <a:lnTo>
                  <a:pt x="6668" y="0"/>
                </a:lnTo>
                <a:lnTo>
                  <a:pt x="6687" y="0"/>
                </a:lnTo>
                <a:lnTo>
                  <a:pt x="6687" y="93"/>
                </a:lnTo>
                <a:close/>
                <a:moveTo>
                  <a:pt x="6643" y="93"/>
                </a:moveTo>
                <a:lnTo>
                  <a:pt x="6625" y="93"/>
                </a:lnTo>
                <a:lnTo>
                  <a:pt x="6625" y="0"/>
                </a:lnTo>
                <a:lnTo>
                  <a:pt x="6643" y="0"/>
                </a:lnTo>
                <a:lnTo>
                  <a:pt x="6643" y="93"/>
                </a:lnTo>
                <a:close/>
                <a:moveTo>
                  <a:pt x="6600" y="93"/>
                </a:moveTo>
                <a:lnTo>
                  <a:pt x="6584" y="93"/>
                </a:lnTo>
                <a:lnTo>
                  <a:pt x="6584" y="0"/>
                </a:lnTo>
                <a:lnTo>
                  <a:pt x="6600" y="0"/>
                </a:lnTo>
                <a:lnTo>
                  <a:pt x="6600" y="93"/>
                </a:lnTo>
                <a:close/>
                <a:moveTo>
                  <a:pt x="6556" y="93"/>
                </a:moveTo>
                <a:lnTo>
                  <a:pt x="6541" y="93"/>
                </a:lnTo>
                <a:lnTo>
                  <a:pt x="6541" y="0"/>
                </a:lnTo>
                <a:lnTo>
                  <a:pt x="6556" y="0"/>
                </a:lnTo>
                <a:lnTo>
                  <a:pt x="6556" y="93"/>
                </a:lnTo>
                <a:close/>
                <a:moveTo>
                  <a:pt x="6513" y="93"/>
                </a:moveTo>
                <a:lnTo>
                  <a:pt x="6497" y="93"/>
                </a:lnTo>
                <a:lnTo>
                  <a:pt x="6497" y="0"/>
                </a:lnTo>
                <a:lnTo>
                  <a:pt x="6513" y="0"/>
                </a:lnTo>
                <a:lnTo>
                  <a:pt x="6513" y="93"/>
                </a:lnTo>
                <a:close/>
                <a:moveTo>
                  <a:pt x="6469" y="93"/>
                </a:moveTo>
                <a:lnTo>
                  <a:pt x="6454" y="93"/>
                </a:lnTo>
                <a:lnTo>
                  <a:pt x="6454" y="0"/>
                </a:lnTo>
                <a:lnTo>
                  <a:pt x="6469" y="0"/>
                </a:lnTo>
                <a:lnTo>
                  <a:pt x="6469" y="93"/>
                </a:lnTo>
                <a:close/>
                <a:moveTo>
                  <a:pt x="6426" y="93"/>
                </a:moveTo>
                <a:lnTo>
                  <a:pt x="6410" y="93"/>
                </a:lnTo>
                <a:lnTo>
                  <a:pt x="6410" y="0"/>
                </a:lnTo>
                <a:lnTo>
                  <a:pt x="6426" y="0"/>
                </a:lnTo>
                <a:lnTo>
                  <a:pt x="6426" y="93"/>
                </a:lnTo>
                <a:close/>
                <a:moveTo>
                  <a:pt x="6382" y="93"/>
                </a:moveTo>
                <a:lnTo>
                  <a:pt x="6367" y="93"/>
                </a:lnTo>
                <a:lnTo>
                  <a:pt x="6367" y="0"/>
                </a:lnTo>
                <a:lnTo>
                  <a:pt x="6382" y="0"/>
                </a:lnTo>
                <a:lnTo>
                  <a:pt x="6382" y="93"/>
                </a:lnTo>
                <a:close/>
                <a:moveTo>
                  <a:pt x="6339" y="93"/>
                </a:moveTo>
                <a:lnTo>
                  <a:pt x="6323" y="93"/>
                </a:lnTo>
                <a:lnTo>
                  <a:pt x="6323" y="0"/>
                </a:lnTo>
                <a:lnTo>
                  <a:pt x="6339" y="0"/>
                </a:lnTo>
                <a:lnTo>
                  <a:pt x="6339" y="93"/>
                </a:lnTo>
                <a:close/>
                <a:moveTo>
                  <a:pt x="6295" y="93"/>
                </a:moveTo>
                <a:lnTo>
                  <a:pt x="6280" y="93"/>
                </a:lnTo>
                <a:lnTo>
                  <a:pt x="6280" y="0"/>
                </a:lnTo>
                <a:lnTo>
                  <a:pt x="6295" y="0"/>
                </a:lnTo>
                <a:lnTo>
                  <a:pt x="6295" y="93"/>
                </a:lnTo>
                <a:close/>
                <a:moveTo>
                  <a:pt x="6252" y="93"/>
                </a:moveTo>
                <a:lnTo>
                  <a:pt x="6236" y="93"/>
                </a:lnTo>
                <a:lnTo>
                  <a:pt x="6236" y="0"/>
                </a:lnTo>
                <a:lnTo>
                  <a:pt x="6252" y="0"/>
                </a:lnTo>
                <a:lnTo>
                  <a:pt x="6252" y="93"/>
                </a:lnTo>
                <a:close/>
                <a:moveTo>
                  <a:pt x="6208" y="93"/>
                </a:moveTo>
                <a:lnTo>
                  <a:pt x="6193" y="93"/>
                </a:lnTo>
                <a:lnTo>
                  <a:pt x="6193" y="0"/>
                </a:lnTo>
                <a:lnTo>
                  <a:pt x="6208" y="0"/>
                </a:lnTo>
                <a:lnTo>
                  <a:pt x="6208" y="93"/>
                </a:lnTo>
                <a:close/>
                <a:moveTo>
                  <a:pt x="6165" y="93"/>
                </a:moveTo>
                <a:lnTo>
                  <a:pt x="6149" y="93"/>
                </a:lnTo>
                <a:lnTo>
                  <a:pt x="6149" y="0"/>
                </a:lnTo>
                <a:lnTo>
                  <a:pt x="6165" y="0"/>
                </a:lnTo>
                <a:lnTo>
                  <a:pt x="6165" y="93"/>
                </a:lnTo>
                <a:close/>
                <a:moveTo>
                  <a:pt x="6121" y="93"/>
                </a:moveTo>
                <a:lnTo>
                  <a:pt x="6106" y="93"/>
                </a:lnTo>
                <a:lnTo>
                  <a:pt x="6106" y="0"/>
                </a:lnTo>
                <a:lnTo>
                  <a:pt x="6121" y="0"/>
                </a:lnTo>
                <a:lnTo>
                  <a:pt x="6121" y="93"/>
                </a:lnTo>
                <a:close/>
                <a:moveTo>
                  <a:pt x="6078" y="93"/>
                </a:moveTo>
                <a:lnTo>
                  <a:pt x="6062" y="93"/>
                </a:lnTo>
                <a:lnTo>
                  <a:pt x="6062" y="0"/>
                </a:lnTo>
                <a:lnTo>
                  <a:pt x="6078" y="0"/>
                </a:lnTo>
                <a:lnTo>
                  <a:pt x="6078" y="93"/>
                </a:lnTo>
                <a:close/>
                <a:moveTo>
                  <a:pt x="6037" y="93"/>
                </a:moveTo>
                <a:lnTo>
                  <a:pt x="6019" y="93"/>
                </a:lnTo>
                <a:lnTo>
                  <a:pt x="6019" y="0"/>
                </a:lnTo>
                <a:lnTo>
                  <a:pt x="6037" y="0"/>
                </a:lnTo>
                <a:lnTo>
                  <a:pt x="6037" y="93"/>
                </a:lnTo>
                <a:close/>
                <a:moveTo>
                  <a:pt x="5994" y="93"/>
                </a:moveTo>
                <a:lnTo>
                  <a:pt x="5975" y="93"/>
                </a:lnTo>
                <a:lnTo>
                  <a:pt x="5975" y="0"/>
                </a:lnTo>
                <a:lnTo>
                  <a:pt x="5994" y="0"/>
                </a:lnTo>
                <a:lnTo>
                  <a:pt x="5994" y="93"/>
                </a:lnTo>
                <a:close/>
                <a:moveTo>
                  <a:pt x="5950" y="93"/>
                </a:moveTo>
                <a:lnTo>
                  <a:pt x="5932" y="93"/>
                </a:lnTo>
                <a:lnTo>
                  <a:pt x="5932" y="0"/>
                </a:lnTo>
                <a:lnTo>
                  <a:pt x="5950" y="0"/>
                </a:lnTo>
                <a:lnTo>
                  <a:pt x="5950" y="93"/>
                </a:lnTo>
                <a:close/>
                <a:moveTo>
                  <a:pt x="5907" y="93"/>
                </a:moveTo>
                <a:lnTo>
                  <a:pt x="5891" y="93"/>
                </a:lnTo>
                <a:lnTo>
                  <a:pt x="5891" y="0"/>
                </a:lnTo>
                <a:lnTo>
                  <a:pt x="5907" y="0"/>
                </a:lnTo>
                <a:lnTo>
                  <a:pt x="5907" y="93"/>
                </a:lnTo>
                <a:close/>
                <a:moveTo>
                  <a:pt x="5863" y="93"/>
                </a:moveTo>
                <a:lnTo>
                  <a:pt x="5848" y="93"/>
                </a:lnTo>
                <a:lnTo>
                  <a:pt x="5848" y="0"/>
                </a:lnTo>
                <a:lnTo>
                  <a:pt x="5863" y="0"/>
                </a:lnTo>
                <a:lnTo>
                  <a:pt x="5863" y="93"/>
                </a:lnTo>
                <a:close/>
                <a:moveTo>
                  <a:pt x="5820" y="93"/>
                </a:moveTo>
                <a:lnTo>
                  <a:pt x="5804" y="93"/>
                </a:lnTo>
                <a:lnTo>
                  <a:pt x="5804" y="0"/>
                </a:lnTo>
                <a:lnTo>
                  <a:pt x="5820" y="0"/>
                </a:lnTo>
                <a:lnTo>
                  <a:pt x="5820" y="93"/>
                </a:lnTo>
                <a:close/>
                <a:moveTo>
                  <a:pt x="5776" y="93"/>
                </a:moveTo>
                <a:lnTo>
                  <a:pt x="5761" y="93"/>
                </a:lnTo>
                <a:lnTo>
                  <a:pt x="5761" y="0"/>
                </a:lnTo>
                <a:lnTo>
                  <a:pt x="5776" y="0"/>
                </a:lnTo>
                <a:lnTo>
                  <a:pt x="5776" y="93"/>
                </a:lnTo>
                <a:close/>
                <a:moveTo>
                  <a:pt x="5733" y="93"/>
                </a:moveTo>
                <a:lnTo>
                  <a:pt x="5717" y="93"/>
                </a:lnTo>
                <a:lnTo>
                  <a:pt x="5717" y="0"/>
                </a:lnTo>
                <a:lnTo>
                  <a:pt x="5733" y="0"/>
                </a:lnTo>
                <a:lnTo>
                  <a:pt x="5733" y="93"/>
                </a:lnTo>
                <a:close/>
                <a:moveTo>
                  <a:pt x="5689" y="93"/>
                </a:moveTo>
                <a:lnTo>
                  <a:pt x="5674" y="93"/>
                </a:lnTo>
                <a:lnTo>
                  <a:pt x="5674" y="0"/>
                </a:lnTo>
                <a:lnTo>
                  <a:pt x="5689" y="0"/>
                </a:lnTo>
                <a:lnTo>
                  <a:pt x="5689" y="93"/>
                </a:lnTo>
                <a:close/>
                <a:moveTo>
                  <a:pt x="5646" y="93"/>
                </a:moveTo>
                <a:lnTo>
                  <a:pt x="5630" y="93"/>
                </a:lnTo>
                <a:lnTo>
                  <a:pt x="5630" y="0"/>
                </a:lnTo>
                <a:lnTo>
                  <a:pt x="5646" y="0"/>
                </a:lnTo>
                <a:lnTo>
                  <a:pt x="5646" y="93"/>
                </a:lnTo>
                <a:close/>
                <a:moveTo>
                  <a:pt x="5602" y="93"/>
                </a:moveTo>
                <a:lnTo>
                  <a:pt x="5587" y="93"/>
                </a:lnTo>
                <a:lnTo>
                  <a:pt x="5587" y="0"/>
                </a:lnTo>
                <a:lnTo>
                  <a:pt x="5602" y="0"/>
                </a:lnTo>
                <a:lnTo>
                  <a:pt x="5602" y="93"/>
                </a:lnTo>
                <a:close/>
                <a:moveTo>
                  <a:pt x="5559" y="93"/>
                </a:moveTo>
                <a:lnTo>
                  <a:pt x="5543" y="93"/>
                </a:lnTo>
                <a:lnTo>
                  <a:pt x="5543" y="0"/>
                </a:lnTo>
                <a:lnTo>
                  <a:pt x="5559" y="0"/>
                </a:lnTo>
                <a:lnTo>
                  <a:pt x="5559" y="93"/>
                </a:lnTo>
                <a:close/>
                <a:moveTo>
                  <a:pt x="5515" y="93"/>
                </a:moveTo>
                <a:lnTo>
                  <a:pt x="5500" y="93"/>
                </a:lnTo>
                <a:lnTo>
                  <a:pt x="5500" y="0"/>
                </a:lnTo>
                <a:lnTo>
                  <a:pt x="5515" y="0"/>
                </a:lnTo>
                <a:lnTo>
                  <a:pt x="5515" y="93"/>
                </a:lnTo>
                <a:close/>
                <a:moveTo>
                  <a:pt x="5472" y="93"/>
                </a:moveTo>
                <a:lnTo>
                  <a:pt x="5456" y="93"/>
                </a:lnTo>
                <a:lnTo>
                  <a:pt x="5456" y="0"/>
                </a:lnTo>
                <a:lnTo>
                  <a:pt x="5472" y="0"/>
                </a:lnTo>
                <a:lnTo>
                  <a:pt x="5472" y="93"/>
                </a:lnTo>
                <a:close/>
                <a:moveTo>
                  <a:pt x="5428" y="93"/>
                </a:moveTo>
                <a:lnTo>
                  <a:pt x="5413" y="93"/>
                </a:lnTo>
                <a:lnTo>
                  <a:pt x="5413" y="0"/>
                </a:lnTo>
                <a:lnTo>
                  <a:pt x="5428" y="0"/>
                </a:lnTo>
                <a:lnTo>
                  <a:pt x="5428" y="93"/>
                </a:lnTo>
                <a:close/>
                <a:moveTo>
                  <a:pt x="5385" y="93"/>
                </a:moveTo>
                <a:lnTo>
                  <a:pt x="5369" y="93"/>
                </a:lnTo>
                <a:lnTo>
                  <a:pt x="5369" y="0"/>
                </a:lnTo>
                <a:lnTo>
                  <a:pt x="5385" y="0"/>
                </a:lnTo>
                <a:lnTo>
                  <a:pt x="5385" y="93"/>
                </a:lnTo>
                <a:close/>
                <a:moveTo>
                  <a:pt x="5344" y="93"/>
                </a:moveTo>
                <a:lnTo>
                  <a:pt x="5326" y="93"/>
                </a:lnTo>
                <a:lnTo>
                  <a:pt x="5326" y="0"/>
                </a:lnTo>
                <a:lnTo>
                  <a:pt x="5344" y="0"/>
                </a:lnTo>
                <a:lnTo>
                  <a:pt x="5344" y="93"/>
                </a:lnTo>
                <a:close/>
                <a:moveTo>
                  <a:pt x="5301" y="93"/>
                </a:moveTo>
                <a:lnTo>
                  <a:pt x="5282" y="93"/>
                </a:lnTo>
                <a:lnTo>
                  <a:pt x="5282" y="0"/>
                </a:lnTo>
                <a:lnTo>
                  <a:pt x="5301" y="0"/>
                </a:lnTo>
                <a:lnTo>
                  <a:pt x="5301" y="93"/>
                </a:lnTo>
                <a:close/>
                <a:moveTo>
                  <a:pt x="5257" y="93"/>
                </a:moveTo>
                <a:lnTo>
                  <a:pt x="5239" y="93"/>
                </a:lnTo>
                <a:lnTo>
                  <a:pt x="5239" y="0"/>
                </a:lnTo>
                <a:lnTo>
                  <a:pt x="5257" y="0"/>
                </a:lnTo>
                <a:lnTo>
                  <a:pt x="5257" y="93"/>
                </a:lnTo>
                <a:close/>
                <a:moveTo>
                  <a:pt x="5214" y="93"/>
                </a:moveTo>
                <a:lnTo>
                  <a:pt x="5195" y="93"/>
                </a:lnTo>
                <a:lnTo>
                  <a:pt x="5195" y="0"/>
                </a:lnTo>
                <a:lnTo>
                  <a:pt x="5214" y="0"/>
                </a:lnTo>
                <a:lnTo>
                  <a:pt x="5214" y="93"/>
                </a:lnTo>
                <a:close/>
                <a:moveTo>
                  <a:pt x="5170" y="93"/>
                </a:moveTo>
                <a:lnTo>
                  <a:pt x="5155" y="93"/>
                </a:lnTo>
                <a:lnTo>
                  <a:pt x="5155" y="0"/>
                </a:lnTo>
                <a:lnTo>
                  <a:pt x="5170" y="0"/>
                </a:lnTo>
                <a:lnTo>
                  <a:pt x="5170" y="93"/>
                </a:lnTo>
                <a:close/>
                <a:moveTo>
                  <a:pt x="5127" y="93"/>
                </a:moveTo>
                <a:lnTo>
                  <a:pt x="5111" y="93"/>
                </a:lnTo>
                <a:lnTo>
                  <a:pt x="5111" y="0"/>
                </a:lnTo>
                <a:lnTo>
                  <a:pt x="5127" y="0"/>
                </a:lnTo>
                <a:lnTo>
                  <a:pt x="5127" y="93"/>
                </a:lnTo>
                <a:close/>
                <a:moveTo>
                  <a:pt x="5083" y="93"/>
                </a:moveTo>
                <a:lnTo>
                  <a:pt x="5068" y="93"/>
                </a:lnTo>
                <a:lnTo>
                  <a:pt x="5068" y="0"/>
                </a:lnTo>
                <a:lnTo>
                  <a:pt x="5083" y="0"/>
                </a:lnTo>
                <a:lnTo>
                  <a:pt x="5083" y="93"/>
                </a:lnTo>
                <a:close/>
                <a:moveTo>
                  <a:pt x="5040" y="93"/>
                </a:moveTo>
                <a:lnTo>
                  <a:pt x="5024" y="93"/>
                </a:lnTo>
                <a:lnTo>
                  <a:pt x="5024" y="0"/>
                </a:lnTo>
                <a:lnTo>
                  <a:pt x="5040" y="0"/>
                </a:lnTo>
                <a:lnTo>
                  <a:pt x="5040" y="93"/>
                </a:lnTo>
                <a:close/>
                <a:moveTo>
                  <a:pt x="4996" y="93"/>
                </a:moveTo>
                <a:lnTo>
                  <a:pt x="4981" y="93"/>
                </a:lnTo>
                <a:lnTo>
                  <a:pt x="4981" y="0"/>
                </a:lnTo>
                <a:lnTo>
                  <a:pt x="4996" y="0"/>
                </a:lnTo>
                <a:lnTo>
                  <a:pt x="4996" y="93"/>
                </a:lnTo>
                <a:close/>
                <a:moveTo>
                  <a:pt x="4953" y="93"/>
                </a:moveTo>
                <a:lnTo>
                  <a:pt x="4937" y="93"/>
                </a:lnTo>
                <a:lnTo>
                  <a:pt x="4937" y="0"/>
                </a:lnTo>
                <a:lnTo>
                  <a:pt x="4953" y="0"/>
                </a:lnTo>
                <a:lnTo>
                  <a:pt x="4953" y="93"/>
                </a:lnTo>
                <a:close/>
                <a:moveTo>
                  <a:pt x="4909" y="93"/>
                </a:moveTo>
                <a:lnTo>
                  <a:pt x="4894" y="93"/>
                </a:lnTo>
                <a:lnTo>
                  <a:pt x="4894" y="0"/>
                </a:lnTo>
                <a:lnTo>
                  <a:pt x="4909" y="0"/>
                </a:lnTo>
                <a:lnTo>
                  <a:pt x="4909" y="93"/>
                </a:lnTo>
                <a:close/>
                <a:moveTo>
                  <a:pt x="4866" y="93"/>
                </a:moveTo>
                <a:lnTo>
                  <a:pt x="4850" y="93"/>
                </a:lnTo>
                <a:lnTo>
                  <a:pt x="4850" y="0"/>
                </a:lnTo>
                <a:lnTo>
                  <a:pt x="4866" y="0"/>
                </a:lnTo>
                <a:lnTo>
                  <a:pt x="4866" y="93"/>
                </a:lnTo>
                <a:close/>
                <a:moveTo>
                  <a:pt x="4822" y="93"/>
                </a:moveTo>
                <a:lnTo>
                  <a:pt x="4807" y="93"/>
                </a:lnTo>
                <a:lnTo>
                  <a:pt x="4807" y="0"/>
                </a:lnTo>
                <a:lnTo>
                  <a:pt x="4822" y="0"/>
                </a:lnTo>
                <a:lnTo>
                  <a:pt x="4822" y="93"/>
                </a:lnTo>
                <a:close/>
                <a:moveTo>
                  <a:pt x="4779" y="93"/>
                </a:moveTo>
                <a:lnTo>
                  <a:pt x="4763" y="93"/>
                </a:lnTo>
                <a:lnTo>
                  <a:pt x="4763" y="0"/>
                </a:lnTo>
                <a:lnTo>
                  <a:pt x="4779" y="0"/>
                </a:lnTo>
                <a:lnTo>
                  <a:pt x="4779" y="93"/>
                </a:lnTo>
                <a:close/>
                <a:moveTo>
                  <a:pt x="4735" y="93"/>
                </a:moveTo>
                <a:lnTo>
                  <a:pt x="4720" y="93"/>
                </a:lnTo>
                <a:lnTo>
                  <a:pt x="4720" y="0"/>
                </a:lnTo>
                <a:lnTo>
                  <a:pt x="4735" y="0"/>
                </a:lnTo>
                <a:lnTo>
                  <a:pt x="4735" y="93"/>
                </a:lnTo>
                <a:close/>
                <a:moveTo>
                  <a:pt x="4692" y="93"/>
                </a:moveTo>
                <a:lnTo>
                  <a:pt x="4676" y="93"/>
                </a:lnTo>
                <a:lnTo>
                  <a:pt x="4676" y="0"/>
                </a:lnTo>
                <a:lnTo>
                  <a:pt x="4692" y="0"/>
                </a:lnTo>
                <a:lnTo>
                  <a:pt x="4692" y="93"/>
                </a:lnTo>
                <a:close/>
                <a:moveTo>
                  <a:pt x="4648" y="93"/>
                </a:moveTo>
                <a:lnTo>
                  <a:pt x="4633" y="93"/>
                </a:lnTo>
                <a:lnTo>
                  <a:pt x="4633" y="0"/>
                </a:lnTo>
                <a:lnTo>
                  <a:pt x="4648" y="0"/>
                </a:lnTo>
                <a:lnTo>
                  <a:pt x="4648" y="93"/>
                </a:lnTo>
                <a:close/>
                <a:moveTo>
                  <a:pt x="4608" y="93"/>
                </a:moveTo>
                <a:lnTo>
                  <a:pt x="4589" y="93"/>
                </a:lnTo>
                <a:lnTo>
                  <a:pt x="4589" y="0"/>
                </a:lnTo>
                <a:lnTo>
                  <a:pt x="4608" y="0"/>
                </a:lnTo>
                <a:lnTo>
                  <a:pt x="4608" y="93"/>
                </a:lnTo>
                <a:close/>
                <a:moveTo>
                  <a:pt x="4564" y="93"/>
                </a:moveTo>
                <a:lnTo>
                  <a:pt x="4546" y="93"/>
                </a:lnTo>
                <a:lnTo>
                  <a:pt x="4546" y="0"/>
                </a:lnTo>
                <a:lnTo>
                  <a:pt x="4564" y="0"/>
                </a:lnTo>
                <a:lnTo>
                  <a:pt x="4564" y="93"/>
                </a:lnTo>
                <a:close/>
                <a:moveTo>
                  <a:pt x="4521" y="93"/>
                </a:moveTo>
                <a:lnTo>
                  <a:pt x="4502" y="93"/>
                </a:lnTo>
                <a:lnTo>
                  <a:pt x="4502" y="0"/>
                </a:lnTo>
                <a:lnTo>
                  <a:pt x="4521" y="0"/>
                </a:lnTo>
                <a:lnTo>
                  <a:pt x="4521" y="93"/>
                </a:lnTo>
                <a:close/>
                <a:moveTo>
                  <a:pt x="4477" y="93"/>
                </a:moveTo>
                <a:lnTo>
                  <a:pt x="4462" y="93"/>
                </a:lnTo>
                <a:lnTo>
                  <a:pt x="4462" y="0"/>
                </a:lnTo>
                <a:lnTo>
                  <a:pt x="4477" y="0"/>
                </a:lnTo>
                <a:lnTo>
                  <a:pt x="4477" y="93"/>
                </a:lnTo>
                <a:close/>
                <a:moveTo>
                  <a:pt x="4434" y="93"/>
                </a:moveTo>
                <a:lnTo>
                  <a:pt x="4418" y="93"/>
                </a:lnTo>
                <a:lnTo>
                  <a:pt x="4418" y="0"/>
                </a:lnTo>
                <a:lnTo>
                  <a:pt x="4434" y="0"/>
                </a:lnTo>
                <a:lnTo>
                  <a:pt x="4434" y="93"/>
                </a:lnTo>
                <a:close/>
                <a:moveTo>
                  <a:pt x="4390" y="93"/>
                </a:moveTo>
                <a:lnTo>
                  <a:pt x="4375" y="93"/>
                </a:lnTo>
                <a:lnTo>
                  <a:pt x="4375" y="0"/>
                </a:lnTo>
                <a:lnTo>
                  <a:pt x="4390" y="0"/>
                </a:lnTo>
                <a:lnTo>
                  <a:pt x="4390" y="93"/>
                </a:lnTo>
                <a:close/>
                <a:moveTo>
                  <a:pt x="4347" y="93"/>
                </a:moveTo>
                <a:lnTo>
                  <a:pt x="4331" y="93"/>
                </a:lnTo>
                <a:lnTo>
                  <a:pt x="4331" y="0"/>
                </a:lnTo>
                <a:lnTo>
                  <a:pt x="4347" y="0"/>
                </a:lnTo>
                <a:lnTo>
                  <a:pt x="4347" y="93"/>
                </a:lnTo>
                <a:close/>
                <a:moveTo>
                  <a:pt x="4303" y="93"/>
                </a:moveTo>
                <a:lnTo>
                  <a:pt x="4288" y="93"/>
                </a:lnTo>
                <a:lnTo>
                  <a:pt x="4288" y="0"/>
                </a:lnTo>
                <a:lnTo>
                  <a:pt x="4303" y="0"/>
                </a:lnTo>
                <a:lnTo>
                  <a:pt x="4303" y="93"/>
                </a:lnTo>
                <a:close/>
                <a:moveTo>
                  <a:pt x="4260" y="93"/>
                </a:moveTo>
                <a:lnTo>
                  <a:pt x="4244" y="93"/>
                </a:lnTo>
                <a:lnTo>
                  <a:pt x="4244" y="0"/>
                </a:lnTo>
                <a:lnTo>
                  <a:pt x="4260" y="0"/>
                </a:lnTo>
                <a:lnTo>
                  <a:pt x="4260" y="93"/>
                </a:lnTo>
                <a:close/>
                <a:moveTo>
                  <a:pt x="4216" y="93"/>
                </a:moveTo>
                <a:lnTo>
                  <a:pt x="4201" y="93"/>
                </a:lnTo>
                <a:lnTo>
                  <a:pt x="4201" y="0"/>
                </a:lnTo>
                <a:lnTo>
                  <a:pt x="4216" y="0"/>
                </a:lnTo>
                <a:lnTo>
                  <a:pt x="4216" y="93"/>
                </a:lnTo>
                <a:close/>
                <a:moveTo>
                  <a:pt x="4173" y="93"/>
                </a:moveTo>
                <a:lnTo>
                  <a:pt x="4157" y="93"/>
                </a:lnTo>
                <a:lnTo>
                  <a:pt x="4157" y="0"/>
                </a:lnTo>
                <a:lnTo>
                  <a:pt x="4173" y="0"/>
                </a:lnTo>
                <a:lnTo>
                  <a:pt x="4173" y="93"/>
                </a:lnTo>
                <a:close/>
                <a:moveTo>
                  <a:pt x="4129" y="93"/>
                </a:moveTo>
                <a:lnTo>
                  <a:pt x="4114" y="93"/>
                </a:lnTo>
                <a:lnTo>
                  <a:pt x="4114" y="0"/>
                </a:lnTo>
                <a:lnTo>
                  <a:pt x="4129" y="0"/>
                </a:lnTo>
                <a:lnTo>
                  <a:pt x="4129" y="93"/>
                </a:lnTo>
                <a:close/>
                <a:moveTo>
                  <a:pt x="4086" y="93"/>
                </a:moveTo>
                <a:lnTo>
                  <a:pt x="4070" y="93"/>
                </a:lnTo>
                <a:lnTo>
                  <a:pt x="4070" y="0"/>
                </a:lnTo>
                <a:lnTo>
                  <a:pt x="4086" y="0"/>
                </a:lnTo>
                <a:lnTo>
                  <a:pt x="4086" y="93"/>
                </a:lnTo>
                <a:close/>
                <a:moveTo>
                  <a:pt x="4042" y="93"/>
                </a:moveTo>
                <a:lnTo>
                  <a:pt x="4027" y="93"/>
                </a:lnTo>
                <a:lnTo>
                  <a:pt x="4027" y="0"/>
                </a:lnTo>
                <a:lnTo>
                  <a:pt x="4042" y="0"/>
                </a:lnTo>
                <a:lnTo>
                  <a:pt x="4042" y="93"/>
                </a:lnTo>
                <a:close/>
                <a:moveTo>
                  <a:pt x="3999" y="93"/>
                </a:moveTo>
                <a:lnTo>
                  <a:pt x="3983" y="93"/>
                </a:lnTo>
                <a:lnTo>
                  <a:pt x="3983" y="0"/>
                </a:lnTo>
                <a:lnTo>
                  <a:pt x="3999" y="0"/>
                </a:lnTo>
                <a:lnTo>
                  <a:pt x="3999" y="93"/>
                </a:lnTo>
                <a:close/>
                <a:moveTo>
                  <a:pt x="3955" y="93"/>
                </a:moveTo>
                <a:lnTo>
                  <a:pt x="3940" y="93"/>
                </a:lnTo>
                <a:lnTo>
                  <a:pt x="3940" y="0"/>
                </a:lnTo>
                <a:lnTo>
                  <a:pt x="3955" y="0"/>
                </a:lnTo>
                <a:lnTo>
                  <a:pt x="3955" y="93"/>
                </a:lnTo>
                <a:close/>
                <a:moveTo>
                  <a:pt x="3915" y="93"/>
                </a:moveTo>
                <a:lnTo>
                  <a:pt x="3896" y="93"/>
                </a:lnTo>
                <a:lnTo>
                  <a:pt x="3896" y="0"/>
                </a:lnTo>
                <a:lnTo>
                  <a:pt x="3915" y="0"/>
                </a:lnTo>
                <a:lnTo>
                  <a:pt x="3915" y="93"/>
                </a:lnTo>
                <a:close/>
                <a:moveTo>
                  <a:pt x="3872" y="93"/>
                </a:moveTo>
                <a:lnTo>
                  <a:pt x="3853" y="93"/>
                </a:lnTo>
                <a:lnTo>
                  <a:pt x="3853" y="0"/>
                </a:lnTo>
                <a:lnTo>
                  <a:pt x="3872" y="0"/>
                </a:lnTo>
                <a:lnTo>
                  <a:pt x="3872" y="93"/>
                </a:lnTo>
                <a:close/>
                <a:moveTo>
                  <a:pt x="3828" y="93"/>
                </a:moveTo>
                <a:lnTo>
                  <a:pt x="3809" y="93"/>
                </a:lnTo>
                <a:lnTo>
                  <a:pt x="3809" y="0"/>
                </a:lnTo>
                <a:lnTo>
                  <a:pt x="3828" y="0"/>
                </a:lnTo>
                <a:lnTo>
                  <a:pt x="3828" y="93"/>
                </a:lnTo>
                <a:close/>
                <a:moveTo>
                  <a:pt x="3785" y="93"/>
                </a:moveTo>
                <a:lnTo>
                  <a:pt x="3766" y="93"/>
                </a:lnTo>
                <a:lnTo>
                  <a:pt x="3766" y="0"/>
                </a:lnTo>
                <a:lnTo>
                  <a:pt x="3785" y="0"/>
                </a:lnTo>
                <a:lnTo>
                  <a:pt x="3785" y="93"/>
                </a:lnTo>
                <a:close/>
                <a:moveTo>
                  <a:pt x="3741" y="93"/>
                </a:moveTo>
                <a:lnTo>
                  <a:pt x="3726" y="93"/>
                </a:lnTo>
                <a:lnTo>
                  <a:pt x="3726" y="0"/>
                </a:lnTo>
                <a:lnTo>
                  <a:pt x="3741" y="0"/>
                </a:lnTo>
                <a:lnTo>
                  <a:pt x="3741" y="93"/>
                </a:lnTo>
                <a:close/>
                <a:moveTo>
                  <a:pt x="3698" y="93"/>
                </a:moveTo>
                <a:lnTo>
                  <a:pt x="3682" y="93"/>
                </a:lnTo>
                <a:lnTo>
                  <a:pt x="3682" y="0"/>
                </a:lnTo>
                <a:lnTo>
                  <a:pt x="3698" y="0"/>
                </a:lnTo>
                <a:lnTo>
                  <a:pt x="3698" y="93"/>
                </a:lnTo>
                <a:close/>
                <a:moveTo>
                  <a:pt x="3654" y="93"/>
                </a:moveTo>
                <a:lnTo>
                  <a:pt x="3639" y="93"/>
                </a:lnTo>
                <a:lnTo>
                  <a:pt x="3639" y="0"/>
                </a:lnTo>
                <a:lnTo>
                  <a:pt x="3654" y="0"/>
                </a:lnTo>
                <a:lnTo>
                  <a:pt x="3654" y="93"/>
                </a:lnTo>
                <a:close/>
                <a:moveTo>
                  <a:pt x="3611" y="93"/>
                </a:moveTo>
                <a:lnTo>
                  <a:pt x="3595" y="93"/>
                </a:lnTo>
                <a:lnTo>
                  <a:pt x="3595" y="0"/>
                </a:lnTo>
                <a:lnTo>
                  <a:pt x="3611" y="0"/>
                </a:lnTo>
                <a:lnTo>
                  <a:pt x="3611" y="93"/>
                </a:lnTo>
                <a:close/>
                <a:moveTo>
                  <a:pt x="3567" y="93"/>
                </a:moveTo>
                <a:lnTo>
                  <a:pt x="3552" y="93"/>
                </a:lnTo>
                <a:lnTo>
                  <a:pt x="3552" y="0"/>
                </a:lnTo>
                <a:lnTo>
                  <a:pt x="3567" y="0"/>
                </a:lnTo>
                <a:lnTo>
                  <a:pt x="3567" y="93"/>
                </a:lnTo>
                <a:close/>
                <a:moveTo>
                  <a:pt x="3524" y="93"/>
                </a:moveTo>
                <a:lnTo>
                  <a:pt x="3508" y="93"/>
                </a:lnTo>
                <a:lnTo>
                  <a:pt x="3508" y="0"/>
                </a:lnTo>
                <a:lnTo>
                  <a:pt x="3524" y="0"/>
                </a:lnTo>
                <a:lnTo>
                  <a:pt x="3524" y="93"/>
                </a:lnTo>
                <a:close/>
                <a:moveTo>
                  <a:pt x="3480" y="93"/>
                </a:moveTo>
                <a:lnTo>
                  <a:pt x="3465" y="93"/>
                </a:lnTo>
                <a:lnTo>
                  <a:pt x="3465" y="0"/>
                </a:lnTo>
                <a:lnTo>
                  <a:pt x="3480" y="0"/>
                </a:lnTo>
                <a:lnTo>
                  <a:pt x="3480" y="93"/>
                </a:lnTo>
                <a:close/>
                <a:moveTo>
                  <a:pt x="3437" y="93"/>
                </a:moveTo>
                <a:lnTo>
                  <a:pt x="3421" y="93"/>
                </a:lnTo>
                <a:lnTo>
                  <a:pt x="3421" y="0"/>
                </a:lnTo>
                <a:lnTo>
                  <a:pt x="3437" y="0"/>
                </a:lnTo>
                <a:lnTo>
                  <a:pt x="3437" y="93"/>
                </a:lnTo>
                <a:close/>
                <a:moveTo>
                  <a:pt x="3393" y="93"/>
                </a:moveTo>
                <a:lnTo>
                  <a:pt x="3378" y="93"/>
                </a:lnTo>
                <a:lnTo>
                  <a:pt x="3378" y="0"/>
                </a:lnTo>
                <a:lnTo>
                  <a:pt x="3393" y="0"/>
                </a:lnTo>
                <a:lnTo>
                  <a:pt x="3393" y="93"/>
                </a:lnTo>
                <a:close/>
                <a:moveTo>
                  <a:pt x="3350" y="93"/>
                </a:moveTo>
                <a:lnTo>
                  <a:pt x="3334" y="93"/>
                </a:lnTo>
                <a:lnTo>
                  <a:pt x="3334" y="0"/>
                </a:lnTo>
                <a:lnTo>
                  <a:pt x="3350" y="0"/>
                </a:lnTo>
                <a:lnTo>
                  <a:pt x="3350" y="93"/>
                </a:lnTo>
                <a:close/>
                <a:moveTo>
                  <a:pt x="3306" y="93"/>
                </a:moveTo>
                <a:lnTo>
                  <a:pt x="3290" y="93"/>
                </a:lnTo>
                <a:lnTo>
                  <a:pt x="3290" y="0"/>
                </a:lnTo>
                <a:lnTo>
                  <a:pt x="3306" y="0"/>
                </a:lnTo>
                <a:lnTo>
                  <a:pt x="3306" y="93"/>
                </a:lnTo>
                <a:close/>
                <a:moveTo>
                  <a:pt x="3263" y="93"/>
                </a:moveTo>
                <a:lnTo>
                  <a:pt x="3247" y="93"/>
                </a:lnTo>
                <a:lnTo>
                  <a:pt x="3247" y="0"/>
                </a:lnTo>
                <a:lnTo>
                  <a:pt x="3263" y="0"/>
                </a:lnTo>
                <a:lnTo>
                  <a:pt x="3263" y="93"/>
                </a:lnTo>
                <a:close/>
                <a:moveTo>
                  <a:pt x="3219" y="93"/>
                </a:moveTo>
                <a:lnTo>
                  <a:pt x="3203" y="93"/>
                </a:lnTo>
                <a:lnTo>
                  <a:pt x="3203" y="0"/>
                </a:lnTo>
                <a:lnTo>
                  <a:pt x="3219" y="0"/>
                </a:lnTo>
                <a:lnTo>
                  <a:pt x="3219" y="93"/>
                </a:lnTo>
                <a:close/>
                <a:moveTo>
                  <a:pt x="3179" y="93"/>
                </a:moveTo>
                <a:lnTo>
                  <a:pt x="3160" y="93"/>
                </a:lnTo>
                <a:lnTo>
                  <a:pt x="3160" y="0"/>
                </a:lnTo>
                <a:lnTo>
                  <a:pt x="3179" y="0"/>
                </a:lnTo>
                <a:lnTo>
                  <a:pt x="3179" y="93"/>
                </a:lnTo>
                <a:close/>
                <a:moveTo>
                  <a:pt x="3135" y="93"/>
                </a:moveTo>
                <a:lnTo>
                  <a:pt x="3116" y="93"/>
                </a:lnTo>
                <a:lnTo>
                  <a:pt x="3116" y="0"/>
                </a:lnTo>
                <a:lnTo>
                  <a:pt x="3135" y="0"/>
                </a:lnTo>
                <a:lnTo>
                  <a:pt x="3135" y="93"/>
                </a:lnTo>
                <a:close/>
                <a:moveTo>
                  <a:pt x="3092" y="93"/>
                </a:moveTo>
                <a:lnTo>
                  <a:pt x="3073" y="93"/>
                </a:lnTo>
                <a:lnTo>
                  <a:pt x="3073" y="0"/>
                </a:lnTo>
                <a:lnTo>
                  <a:pt x="3092" y="0"/>
                </a:lnTo>
                <a:lnTo>
                  <a:pt x="3092" y="93"/>
                </a:lnTo>
                <a:close/>
                <a:moveTo>
                  <a:pt x="3048" y="93"/>
                </a:moveTo>
                <a:lnTo>
                  <a:pt x="3033" y="93"/>
                </a:lnTo>
                <a:lnTo>
                  <a:pt x="3033" y="0"/>
                </a:lnTo>
                <a:lnTo>
                  <a:pt x="3048" y="0"/>
                </a:lnTo>
                <a:lnTo>
                  <a:pt x="3048" y="93"/>
                </a:lnTo>
                <a:close/>
                <a:moveTo>
                  <a:pt x="3005" y="93"/>
                </a:moveTo>
                <a:lnTo>
                  <a:pt x="2989" y="93"/>
                </a:lnTo>
                <a:lnTo>
                  <a:pt x="2989" y="0"/>
                </a:lnTo>
                <a:lnTo>
                  <a:pt x="3005" y="0"/>
                </a:lnTo>
                <a:lnTo>
                  <a:pt x="3005" y="93"/>
                </a:lnTo>
                <a:close/>
                <a:moveTo>
                  <a:pt x="2961" y="93"/>
                </a:moveTo>
                <a:lnTo>
                  <a:pt x="2946" y="93"/>
                </a:lnTo>
                <a:lnTo>
                  <a:pt x="2946" y="0"/>
                </a:lnTo>
                <a:lnTo>
                  <a:pt x="2961" y="0"/>
                </a:lnTo>
                <a:lnTo>
                  <a:pt x="2961" y="93"/>
                </a:lnTo>
                <a:close/>
                <a:moveTo>
                  <a:pt x="2918" y="93"/>
                </a:moveTo>
                <a:lnTo>
                  <a:pt x="2902" y="93"/>
                </a:lnTo>
                <a:lnTo>
                  <a:pt x="2902" y="0"/>
                </a:lnTo>
                <a:lnTo>
                  <a:pt x="2918" y="0"/>
                </a:lnTo>
                <a:lnTo>
                  <a:pt x="2918" y="93"/>
                </a:lnTo>
                <a:close/>
                <a:moveTo>
                  <a:pt x="2874" y="93"/>
                </a:moveTo>
                <a:lnTo>
                  <a:pt x="2859" y="93"/>
                </a:lnTo>
                <a:lnTo>
                  <a:pt x="2859" y="0"/>
                </a:lnTo>
                <a:lnTo>
                  <a:pt x="2874" y="0"/>
                </a:lnTo>
                <a:lnTo>
                  <a:pt x="2874" y="93"/>
                </a:lnTo>
                <a:close/>
                <a:moveTo>
                  <a:pt x="2831" y="93"/>
                </a:moveTo>
                <a:lnTo>
                  <a:pt x="2815" y="93"/>
                </a:lnTo>
                <a:lnTo>
                  <a:pt x="2815" y="0"/>
                </a:lnTo>
                <a:lnTo>
                  <a:pt x="2831" y="0"/>
                </a:lnTo>
                <a:lnTo>
                  <a:pt x="2831" y="93"/>
                </a:lnTo>
                <a:close/>
                <a:moveTo>
                  <a:pt x="2787" y="93"/>
                </a:moveTo>
                <a:lnTo>
                  <a:pt x="2772" y="93"/>
                </a:lnTo>
                <a:lnTo>
                  <a:pt x="2772" y="0"/>
                </a:lnTo>
                <a:lnTo>
                  <a:pt x="2787" y="0"/>
                </a:lnTo>
                <a:lnTo>
                  <a:pt x="2787" y="93"/>
                </a:lnTo>
                <a:close/>
                <a:moveTo>
                  <a:pt x="2744" y="93"/>
                </a:moveTo>
                <a:lnTo>
                  <a:pt x="2728" y="93"/>
                </a:lnTo>
                <a:lnTo>
                  <a:pt x="2728" y="0"/>
                </a:lnTo>
                <a:lnTo>
                  <a:pt x="2744" y="0"/>
                </a:lnTo>
                <a:lnTo>
                  <a:pt x="2744" y="93"/>
                </a:lnTo>
                <a:close/>
                <a:moveTo>
                  <a:pt x="2700" y="93"/>
                </a:moveTo>
                <a:lnTo>
                  <a:pt x="2685" y="93"/>
                </a:lnTo>
                <a:lnTo>
                  <a:pt x="2685" y="0"/>
                </a:lnTo>
                <a:lnTo>
                  <a:pt x="2700" y="0"/>
                </a:lnTo>
                <a:lnTo>
                  <a:pt x="2700" y="93"/>
                </a:lnTo>
                <a:close/>
                <a:moveTo>
                  <a:pt x="2657" y="93"/>
                </a:moveTo>
                <a:lnTo>
                  <a:pt x="2641" y="93"/>
                </a:lnTo>
                <a:lnTo>
                  <a:pt x="2641" y="0"/>
                </a:lnTo>
                <a:lnTo>
                  <a:pt x="2657" y="0"/>
                </a:lnTo>
                <a:lnTo>
                  <a:pt x="2657" y="93"/>
                </a:lnTo>
                <a:close/>
                <a:moveTo>
                  <a:pt x="2613" y="93"/>
                </a:moveTo>
                <a:lnTo>
                  <a:pt x="2598" y="93"/>
                </a:lnTo>
                <a:lnTo>
                  <a:pt x="2598" y="0"/>
                </a:lnTo>
                <a:lnTo>
                  <a:pt x="2613" y="0"/>
                </a:lnTo>
                <a:lnTo>
                  <a:pt x="2613" y="93"/>
                </a:lnTo>
                <a:close/>
                <a:moveTo>
                  <a:pt x="2570" y="93"/>
                </a:moveTo>
                <a:lnTo>
                  <a:pt x="2554" y="93"/>
                </a:lnTo>
                <a:lnTo>
                  <a:pt x="2554" y="0"/>
                </a:lnTo>
                <a:lnTo>
                  <a:pt x="2570" y="0"/>
                </a:lnTo>
                <a:lnTo>
                  <a:pt x="2570" y="93"/>
                </a:lnTo>
                <a:close/>
                <a:moveTo>
                  <a:pt x="2526" y="93"/>
                </a:moveTo>
                <a:lnTo>
                  <a:pt x="2511" y="93"/>
                </a:lnTo>
                <a:lnTo>
                  <a:pt x="2511" y="0"/>
                </a:lnTo>
                <a:lnTo>
                  <a:pt x="2526" y="0"/>
                </a:lnTo>
                <a:lnTo>
                  <a:pt x="2526" y="93"/>
                </a:lnTo>
                <a:close/>
                <a:moveTo>
                  <a:pt x="2486" y="93"/>
                </a:moveTo>
                <a:lnTo>
                  <a:pt x="2467" y="93"/>
                </a:lnTo>
                <a:lnTo>
                  <a:pt x="2467" y="0"/>
                </a:lnTo>
                <a:lnTo>
                  <a:pt x="2486" y="0"/>
                </a:lnTo>
                <a:lnTo>
                  <a:pt x="2486" y="93"/>
                </a:lnTo>
                <a:close/>
                <a:moveTo>
                  <a:pt x="2442" y="93"/>
                </a:moveTo>
                <a:lnTo>
                  <a:pt x="2424" y="93"/>
                </a:lnTo>
                <a:lnTo>
                  <a:pt x="2424" y="0"/>
                </a:lnTo>
                <a:lnTo>
                  <a:pt x="2442" y="0"/>
                </a:lnTo>
                <a:lnTo>
                  <a:pt x="2442" y="93"/>
                </a:lnTo>
                <a:close/>
                <a:moveTo>
                  <a:pt x="2399" y="93"/>
                </a:moveTo>
                <a:lnTo>
                  <a:pt x="2380" y="93"/>
                </a:lnTo>
                <a:lnTo>
                  <a:pt x="2380" y="0"/>
                </a:lnTo>
                <a:lnTo>
                  <a:pt x="2399" y="0"/>
                </a:lnTo>
                <a:lnTo>
                  <a:pt x="2399" y="93"/>
                </a:lnTo>
                <a:close/>
                <a:moveTo>
                  <a:pt x="2355" y="93"/>
                </a:moveTo>
                <a:lnTo>
                  <a:pt x="2337" y="93"/>
                </a:lnTo>
                <a:lnTo>
                  <a:pt x="2337" y="0"/>
                </a:lnTo>
                <a:lnTo>
                  <a:pt x="2355" y="0"/>
                </a:lnTo>
                <a:lnTo>
                  <a:pt x="2355" y="93"/>
                </a:lnTo>
                <a:close/>
                <a:moveTo>
                  <a:pt x="2312" y="93"/>
                </a:moveTo>
                <a:lnTo>
                  <a:pt x="2296" y="93"/>
                </a:lnTo>
                <a:lnTo>
                  <a:pt x="2296" y="0"/>
                </a:lnTo>
                <a:lnTo>
                  <a:pt x="2312" y="0"/>
                </a:lnTo>
                <a:lnTo>
                  <a:pt x="2312" y="93"/>
                </a:lnTo>
                <a:close/>
                <a:moveTo>
                  <a:pt x="2268" y="93"/>
                </a:moveTo>
                <a:lnTo>
                  <a:pt x="2253" y="93"/>
                </a:lnTo>
                <a:lnTo>
                  <a:pt x="2253" y="0"/>
                </a:lnTo>
                <a:lnTo>
                  <a:pt x="2268" y="0"/>
                </a:lnTo>
                <a:lnTo>
                  <a:pt x="2268" y="93"/>
                </a:lnTo>
                <a:close/>
                <a:moveTo>
                  <a:pt x="2225" y="93"/>
                </a:moveTo>
                <a:lnTo>
                  <a:pt x="2209" y="93"/>
                </a:lnTo>
                <a:lnTo>
                  <a:pt x="2209" y="0"/>
                </a:lnTo>
                <a:lnTo>
                  <a:pt x="2225" y="0"/>
                </a:lnTo>
                <a:lnTo>
                  <a:pt x="2225" y="93"/>
                </a:lnTo>
                <a:close/>
                <a:moveTo>
                  <a:pt x="2181" y="93"/>
                </a:moveTo>
                <a:lnTo>
                  <a:pt x="2166" y="93"/>
                </a:lnTo>
                <a:lnTo>
                  <a:pt x="2166" y="0"/>
                </a:lnTo>
                <a:lnTo>
                  <a:pt x="2181" y="0"/>
                </a:lnTo>
                <a:lnTo>
                  <a:pt x="2181" y="93"/>
                </a:lnTo>
                <a:close/>
                <a:moveTo>
                  <a:pt x="2138" y="93"/>
                </a:moveTo>
                <a:lnTo>
                  <a:pt x="2122" y="93"/>
                </a:lnTo>
                <a:lnTo>
                  <a:pt x="2122" y="0"/>
                </a:lnTo>
                <a:lnTo>
                  <a:pt x="2138" y="0"/>
                </a:lnTo>
                <a:lnTo>
                  <a:pt x="2138" y="93"/>
                </a:lnTo>
                <a:close/>
                <a:moveTo>
                  <a:pt x="2094" y="93"/>
                </a:moveTo>
                <a:lnTo>
                  <a:pt x="2079" y="93"/>
                </a:lnTo>
                <a:lnTo>
                  <a:pt x="2079" y="0"/>
                </a:lnTo>
                <a:lnTo>
                  <a:pt x="2094" y="0"/>
                </a:lnTo>
                <a:lnTo>
                  <a:pt x="2094" y="93"/>
                </a:lnTo>
                <a:close/>
                <a:moveTo>
                  <a:pt x="2051" y="93"/>
                </a:moveTo>
                <a:lnTo>
                  <a:pt x="2035" y="93"/>
                </a:lnTo>
                <a:lnTo>
                  <a:pt x="2035" y="0"/>
                </a:lnTo>
                <a:lnTo>
                  <a:pt x="2051" y="0"/>
                </a:lnTo>
                <a:lnTo>
                  <a:pt x="2051" y="93"/>
                </a:lnTo>
                <a:close/>
                <a:moveTo>
                  <a:pt x="2007" y="93"/>
                </a:moveTo>
                <a:lnTo>
                  <a:pt x="1992" y="93"/>
                </a:lnTo>
                <a:lnTo>
                  <a:pt x="1992" y="0"/>
                </a:lnTo>
                <a:lnTo>
                  <a:pt x="2007" y="0"/>
                </a:lnTo>
                <a:lnTo>
                  <a:pt x="2007" y="93"/>
                </a:lnTo>
                <a:close/>
                <a:moveTo>
                  <a:pt x="1964" y="93"/>
                </a:moveTo>
                <a:lnTo>
                  <a:pt x="1948" y="93"/>
                </a:lnTo>
                <a:lnTo>
                  <a:pt x="1948" y="0"/>
                </a:lnTo>
                <a:lnTo>
                  <a:pt x="1964" y="0"/>
                </a:lnTo>
                <a:lnTo>
                  <a:pt x="1964" y="93"/>
                </a:lnTo>
                <a:close/>
                <a:moveTo>
                  <a:pt x="1920" y="93"/>
                </a:moveTo>
                <a:lnTo>
                  <a:pt x="1905" y="93"/>
                </a:lnTo>
                <a:lnTo>
                  <a:pt x="1905" y="0"/>
                </a:lnTo>
                <a:lnTo>
                  <a:pt x="1920" y="0"/>
                </a:lnTo>
                <a:lnTo>
                  <a:pt x="1920" y="93"/>
                </a:lnTo>
                <a:close/>
                <a:moveTo>
                  <a:pt x="1877" y="93"/>
                </a:moveTo>
                <a:lnTo>
                  <a:pt x="1861" y="93"/>
                </a:lnTo>
                <a:lnTo>
                  <a:pt x="1861" y="0"/>
                </a:lnTo>
                <a:lnTo>
                  <a:pt x="1877" y="0"/>
                </a:lnTo>
                <a:lnTo>
                  <a:pt x="1877" y="93"/>
                </a:lnTo>
                <a:close/>
                <a:moveTo>
                  <a:pt x="1833" y="93"/>
                </a:moveTo>
                <a:lnTo>
                  <a:pt x="1818" y="93"/>
                </a:lnTo>
                <a:lnTo>
                  <a:pt x="1818" y="0"/>
                </a:lnTo>
                <a:lnTo>
                  <a:pt x="1833" y="0"/>
                </a:lnTo>
                <a:lnTo>
                  <a:pt x="1833" y="93"/>
                </a:lnTo>
                <a:close/>
                <a:moveTo>
                  <a:pt x="1790" y="93"/>
                </a:moveTo>
                <a:lnTo>
                  <a:pt x="1774" y="93"/>
                </a:lnTo>
                <a:lnTo>
                  <a:pt x="1774" y="0"/>
                </a:lnTo>
                <a:lnTo>
                  <a:pt x="1790" y="0"/>
                </a:lnTo>
                <a:lnTo>
                  <a:pt x="1790" y="93"/>
                </a:lnTo>
                <a:close/>
                <a:moveTo>
                  <a:pt x="1749" y="93"/>
                </a:moveTo>
                <a:lnTo>
                  <a:pt x="1731" y="93"/>
                </a:lnTo>
                <a:lnTo>
                  <a:pt x="1731" y="0"/>
                </a:lnTo>
                <a:lnTo>
                  <a:pt x="1749" y="0"/>
                </a:lnTo>
                <a:lnTo>
                  <a:pt x="1749" y="93"/>
                </a:lnTo>
                <a:close/>
                <a:moveTo>
                  <a:pt x="1706" y="93"/>
                </a:moveTo>
                <a:lnTo>
                  <a:pt x="1687" y="93"/>
                </a:lnTo>
                <a:lnTo>
                  <a:pt x="1687" y="0"/>
                </a:lnTo>
                <a:lnTo>
                  <a:pt x="1706" y="0"/>
                </a:lnTo>
                <a:lnTo>
                  <a:pt x="1706" y="93"/>
                </a:lnTo>
                <a:close/>
                <a:moveTo>
                  <a:pt x="1662" y="93"/>
                </a:moveTo>
                <a:lnTo>
                  <a:pt x="1644" y="93"/>
                </a:lnTo>
                <a:lnTo>
                  <a:pt x="1644" y="0"/>
                </a:lnTo>
                <a:lnTo>
                  <a:pt x="1662" y="0"/>
                </a:lnTo>
                <a:lnTo>
                  <a:pt x="1662" y="93"/>
                </a:lnTo>
                <a:close/>
                <a:moveTo>
                  <a:pt x="1619" y="93"/>
                </a:moveTo>
                <a:lnTo>
                  <a:pt x="1603" y="93"/>
                </a:lnTo>
                <a:lnTo>
                  <a:pt x="1603" y="0"/>
                </a:lnTo>
                <a:lnTo>
                  <a:pt x="1619" y="0"/>
                </a:lnTo>
                <a:lnTo>
                  <a:pt x="1619" y="93"/>
                </a:lnTo>
                <a:close/>
                <a:moveTo>
                  <a:pt x="1575" y="93"/>
                </a:moveTo>
                <a:lnTo>
                  <a:pt x="1560" y="93"/>
                </a:lnTo>
                <a:lnTo>
                  <a:pt x="1560" y="0"/>
                </a:lnTo>
                <a:lnTo>
                  <a:pt x="1575" y="0"/>
                </a:lnTo>
                <a:lnTo>
                  <a:pt x="1575" y="93"/>
                </a:lnTo>
                <a:close/>
                <a:moveTo>
                  <a:pt x="1532" y="93"/>
                </a:moveTo>
                <a:lnTo>
                  <a:pt x="1516" y="93"/>
                </a:lnTo>
                <a:lnTo>
                  <a:pt x="1516" y="0"/>
                </a:lnTo>
                <a:lnTo>
                  <a:pt x="1532" y="0"/>
                </a:lnTo>
                <a:lnTo>
                  <a:pt x="1532" y="93"/>
                </a:lnTo>
                <a:close/>
                <a:moveTo>
                  <a:pt x="1488" y="93"/>
                </a:moveTo>
                <a:lnTo>
                  <a:pt x="1473" y="93"/>
                </a:lnTo>
                <a:lnTo>
                  <a:pt x="1473" y="0"/>
                </a:lnTo>
                <a:lnTo>
                  <a:pt x="1488" y="0"/>
                </a:lnTo>
                <a:lnTo>
                  <a:pt x="1488" y="93"/>
                </a:lnTo>
                <a:close/>
                <a:moveTo>
                  <a:pt x="1445" y="93"/>
                </a:moveTo>
                <a:lnTo>
                  <a:pt x="1429" y="93"/>
                </a:lnTo>
                <a:lnTo>
                  <a:pt x="1429" y="0"/>
                </a:lnTo>
                <a:lnTo>
                  <a:pt x="1445" y="0"/>
                </a:lnTo>
                <a:lnTo>
                  <a:pt x="1445" y="93"/>
                </a:lnTo>
                <a:close/>
                <a:moveTo>
                  <a:pt x="1401" y="93"/>
                </a:moveTo>
                <a:lnTo>
                  <a:pt x="1386" y="93"/>
                </a:lnTo>
                <a:lnTo>
                  <a:pt x="1386" y="0"/>
                </a:lnTo>
                <a:lnTo>
                  <a:pt x="1401" y="0"/>
                </a:lnTo>
                <a:lnTo>
                  <a:pt x="1401" y="93"/>
                </a:lnTo>
                <a:close/>
                <a:moveTo>
                  <a:pt x="1358" y="93"/>
                </a:moveTo>
                <a:lnTo>
                  <a:pt x="1342" y="93"/>
                </a:lnTo>
                <a:lnTo>
                  <a:pt x="1342" y="0"/>
                </a:lnTo>
                <a:lnTo>
                  <a:pt x="1358" y="0"/>
                </a:lnTo>
                <a:lnTo>
                  <a:pt x="1358" y="93"/>
                </a:lnTo>
                <a:close/>
                <a:moveTo>
                  <a:pt x="1314" y="93"/>
                </a:moveTo>
                <a:lnTo>
                  <a:pt x="1299" y="93"/>
                </a:lnTo>
                <a:lnTo>
                  <a:pt x="1299" y="0"/>
                </a:lnTo>
                <a:lnTo>
                  <a:pt x="1314" y="0"/>
                </a:lnTo>
                <a:lnTo>
                  <a:pt x="1314" y="93"/>
                </a:lnTo>
                <a:close/>
                <a:moveTo>
                  <a:pt x="1271" y="93"/>
                </a:moveTo>
                <a:lnTo>
                  <a:pt x="1255" y="93"/>
                </a:lnTo>
                <a:lnTo>
                  <a:pt x="1255" y="0"/>
                </a:lnTo>
                <a:lnTo>
                  <a:pt x="1271" y="0"/>
                </a:lnTo>
                <a:lnTo>
                  <a:pt x="1271" y="93"/>
                </a:lnTo>
                <a:close/>
                <a:moveTo>
                  <a:pt x="1227" y="93"/>
                </a:moveTo>
                <a:lnTo>
                  <a:pt x="1212" y="93"/>
                </a:lnTo>
                <a:lnTo>
                  <a:pt x="1212" y="0"/>
                </a:lnTo>
                <a:lnTo>
                  <a:pt x="1227" y="0"/>
                </a:lnTo>
                <a:lnTo>
                  <a:pt x="1227" y="93"/>
                </a:lnTo>
                <a:close/>
                <a:moveTo>
                  <a:pt x="1184" y="93"/>
                </a:moveTo>
                <a:lnTo>
                  <a:pt x="1168" y="93"/>
                </a:lnTo>
                <a:lnTo>
                  <a:pt x="1168" y="0"/>
                </a:lnTo>
                <a:lnTo>
                  <a:pt x="1184" y="0"/>
                </a:lnTo>
                <a:lnTo>
                  <a:pt x="1184" y="93"/>
                </a:lnTo>
                <a:close/>
                <a:moveTo>
                  <a:pt x="1140" y="93"/>
                </a:moveTo>
                <a:lnTo>
                  <a:pt x="1125" y="93"/>
                </a:lnTo>
                <a:lnTo>
                  <a:pt x="1125" y="0"/>
                </a:lnTo>
                <a:lnTo>
                  <a:pt x="1140" y="0"/>
                </a:lnTo>
                <a:lnTo>
                  <a:pt x="1140" y="93"/>
                </a:lnTo>
                <a:close/>
                <a:moveTo>
                  <a:pt x="1097" y="93"/>
                </a:moveTo>
                <a:lnTo>
                  <a:pt x="1081" y="93"/>
                </a:lnTo>
                <a:lnTo>
                  <a:pt x="1081" y="0"/>
                </a:lnTo>
                <a:lnTo>
                  <a:pt x="1097" y="0"/>
                </a:lnTo>
                <a:lnTo>
                  <a:pt x="1097" y="93"/>
                </a:lnTo>
                <a:close/>
                <a:moveTo>
                  <a:pt x="1056" y="93"/>
                </a:moveTo>
                <a:lnTo>
                  <a:pt x="1038" y="93"/>
                </a:lnTo>
                <a:lnTo>
                  <a:pt x="1038" y="0"/>
                </a:lnTo>
                <a:lnTo>
                  <a:pt x="1056" y="0"/>
                </a:lnTo>
                <a:lnTo>
                  <a:pt x="1056" y="93"/>
                </a:lnTo>
                <a:close/>
                <a:moveTo>
                  <a:pt x="1013" y="93"/>
                </a:moveTo>
                <a:lnTo>
                  <a:pt x="994" y="93"/>
                </a:lnTo>
                <a:lnTo>
                  <a:pt x="994" y="0"/>
                </a:lnTo>
                <a:lnTo>
                  <a:pt x="1013" y="0"/>
                </a:lnTo>
                <a:lnTo>
                  <a:pt x="1013" y="93"/>
                </a:lnTo>
                <a:close/>
                <a:moveTo>
                  <a:pt x="969" y="93"/>
                </a:moveTo>
                <a:lnTo>
                  <a:pt x="951" y="93"/>
                </a:lnTo>
                <a:lnTo>
                  <a:pt x="951" y="0"/>
                </a:lnTo>
                <a:lnTo>
                  <a:pt x="969" y="0"/>
                </a:lnTo>
                <a:lnTo>
                  <a:pt x="969" y="93"/>
                </a:lnTo>
                <a:close/>
                <a:moveTo>
                  <a:pt x="926" y="93"/>
                </a:moveTo>
                <a:lnTo>
                  <a:pt x="910" y="93"/>
                </a:lnTo>
                <a:lnTo>
                  <a:pt x="910" y="0"/>
                </a:lnTo>
                <a:lnTo>
                  <a:pt x="926" y="0"/>
                </a:lnTo>
                <a:lnTo>
                  <a:pt x="926" y="93"/>
                </a:lnTo>
                <a:close/>
                <a:moveTo>
                  <a:pt x="882" y="93"/>
                </a:moveTo>
                <a:lnTo>
                  <a:pt x="867" y="93"/>
                </a:lnTo>
                <a:lnTo>
                  <a:pt x="867" y="0"/>
                </a:lnTo>
                <a:lnTo>
                  <a:pt x="882" y="0"/>
                </a:lnTo>
                <a:lnTo>
                  <a:pt x="882" y="93"/>
                </a:lnTo>
                <a:close/>
                <a:moveTo>
                  <a:pt x="839" y="93"/>
                </a:moveTo>
                <a:lnTo>
                  <a:pt x="823" y="93"/>
                </a:lnTo>
                <a:lnTo>
                  <a:pt x="823" y="0"/>
                </a:lnTo>
                <a:lnTo>
                  <a:pt x="839" y="0"/>
                </a:lnTo>
                <a:lnTo>
                  <a:pt x="839" y="93"/>
                </a:lnTo>
                <a:close/>
                <a:moveTo>
                  <a:pt x="795" y="93"/>
                </a:moveTo>
                <a:lnTo>
                  <a:pt x="780" y="93"/>
                </a:lnTo>
                <a:lnTo>
                  <a:pt x="780" y="0"/>
                </a:lnTo>
                <a:lnTo>
                  <a:pt x="795" y="0"/>
                </a:lnTo>
                <a:lnTo>
                  <a:pt x="795" y="93"/>
                </a:lnTo>
                <a:close/>
                <a:moveTo>
                  <a:pt x="752" y="93"/>
                </a:moveTo>
                <a:lnTo>
                  <a:pt x="736" y="93"/>
                </a:lnTo>
                <a:lnTo>
                  <a:pt x="736" y="0"/>
                </a:lnTo>
                <a:lnTo>
                  <a:pt x="752" y="0"/>
                </a:lnTo>
                <a:lnTo>
                  <a:pt x="752" y="93"/>
                </a:lnTo>
                <a:close/>
                <a:moveTo>
                  <a:pt x="708" y="93"/>
                </a:moveTo>
                <a:lnTo>
                  <a:pt x="693" y="93"/>
                </a:lnTo>
                <a:lnTo>
                  <a:pt x="693" y="0"/>
                </a:lnTo>
                <a:lnTo>
                  <a:pt x="708" y="0"/>
                </a:lnTo>
                <a:lnTo>
                  <a:pt x="708" y="93"/>
                </a:lnTo>
                <a:close/>
                <a:moveTo>
                  <a:pt x="665" y="93"/>
                </a:moveTo>
                <a:lnTo>
                  <a:pt x="649" y="93"/>
                </a:lnTo>
                <a:lnTo>
                  <a:pt x="649" y="0"/>
                </a:lnTo>
                <a:lnTo>
                  <a:pt x="665" y="0"/>
                </a:lnTo>
                <a:lnTo>
                  <a:pt x="665" y="93"/>
                </a:lnTo>
                <a:close/>
                <a:moveTo>
                  <a:pt x="621" y="93"/>
                </a:moveTo>
                <a:lnTo>
                  <a:pt x="606" y="93"/>
                </a:lnTo>
                <a:lnTo>
                  <a:pt x="606" y="0"/>
                </a:lnTo>
                <a:lnTo>
                  <a:pt x="621" y="0"/>
                </a:lnTo>
                <a:lnTo>
                  <a:pt x="621" y="93"/>
                </a:lnTo>
                <a:close/>
                <a:moveTo>
                  <a:pt x="578" y="93"/>
                </a:moveTo>
                <a:lnTo>
                  <a:pt x="562" y="93"/>
                </a:lnTo>
                <a:lnTo>
                  <a:pt x="562" y="0"/>
                </a:lnTo>
                <a:lnTo>
                  <a:pt x="578" y="0"/>
                </a:lnTo>
                <a:lnTo>
                  <a:pt x="578" y="93"/>
                </a:lnTo>
                <a:close/>
                <a:moveTo>
                  <a:pt x="534" y="93"/>
                </a:moveTo>
                <a:lnTo>
                  <a:pt x="519" y="93"/>
                </a:lnTo>
                <a:lnTo>
                  <a:pt x="519" y="0"/>
                </a:lnTo>
                <a:lnTo>
                  <a:pt x="534" y="0"/>
                </a:lnTo>
                <a:lnTo>
                  <a:pt x="534" y="93"/>
                </a:lnTo>
                <a:close/>
                <a:moveTo>
                  <a:pt x="491" y="93"/>
                </a:moveTo>
                <a:lnTo>
                  <a:pt x="475" y="93"/>
                </a:lnTo>
                <a:lnTo>
                  <a:pt x="475" y="0"/>
                </a:lnTo>
                <a:lnTo>
                  <a:pt x="491" y="0"/>
                </a:lnTo>
                <a:lnTo>
                  <a:pt x="491" y="93"/>
                </a:lnTo>
                <a:close/>
                <a:moveTo>
                  <a:pt x="447" y="93"/>
                </a:moveTo>
                <a:lnTo>
                  <a:pt x="432" y="93"/>
                </a:lnTo>
                <a:lnTo>
                  <a:pt x="432" y="0"/>
                </a:lnTo>
                <a:lnTo>
                  <a:pt x="447" y="0"/>
                </a:lnTo>
                <a:lnTo>
                  <a:pt x="447" y="93"/>
                </a:lnTo>
                <a:close/>
                <a:moveTo>
                  <a:pt x="404" y="93"/>
                </a:moveTo>
                <a:lnTo>
                  <a:pt x="388" y="93"/>
                </a:lnTo>
                <a:lnTo>
                  <a:pt x="388" y="0"/>
                </a:lnTo>
                <a:lnTo>
                  <a:pt x="404" y="0"/>
                </a:lnTo>
                <a:lnTo>
                  <a:pt x="404" y="93"/>
                </a:lnTo>
                <a:close/>
                <a:moveTo>
                  <a:pt x="364" y="93"/>
                </a:moveTo>
                <a:lnTo>
                  <a:pt x="345" y="93"/>
                </a:lnTo>
                <a:lnTo>
                  <a:pt x="345" y="0"/>
                </a:lnTo>
                <a:lnTo>
                  <a:pt x="364" y="0"/>
                </a:lnTo>
                <a:lnTo>
                  <a:pt x="364" y="93"/>
                </a:lnTo>
                <a:close/>
                <a:moveTo>
                  <a:pt x="320" y="93"/>
                </a:moveTo>
                <a:lnTo>
                  <a:pt x="301" y="93"/>
                </a:lnTo>
                <a:lnTo>
                  <a:pt x="301" y="0"/>
                </a:lnTo>
                <a:lnTo>
                  <a:pt x="320" y="0"/>
                </a:lnTo>
                <a:lnTo>
                  <a:pt x="320" y="93"/>
                </a:lnTo>
                <a:close/>
                <a:moveTo>
                  <a:pt x="277" y="93"/>
                </a:moveTo>
                <a:lnTo>
                  <a:pt x="258" y="93"/>
                </a:lnTo>
                <a:lnTo>
                  <a:pt x="258" y="0"/>
                </a:lnTo>
                <a:lnTo>
                  <a:pt x="277" y="0"/>
                </a:lnTo>
                <a:lnTo>
                  <a:pt x="277" y="93"/>
                </a:lnTo>
                <a:close/>
                <a:moveTo>
                  <a:pt x="233" y="93"/>
                </a:moveTo>
                <a:lnTo>
                  <a:pt x="214" y="93"/>
                </a:lnTo>
                <a:lnTo>
                  <a:pt x="214" y="0"/>
                </a:lnTo>
                <a:lnTo>
                  <a:pt x="233" y="0"/>
                </a:lnTo>
                <a:lnTo>
                  <a:pt x="233" y="93"/>
                </a:lnTo>
                <a:close/>
                <a:moveTo>
                  <a:pt x="190" y="93"/>
                </a:moveTo>
                <a:lnTo>
                  <a:pt x="174" y="93"/>
                </a:lnTo>
                <a:lnTo>
                  <a:pt x="174" y="0"/>
                </a:lnTo>
                <a:lnTo>
                  <a:pt x="190" y="0"/>
                </a:lnTo>
                <a:lnTo>
                  <a:pt x="190" y="93"/>
                </a:lnTo>
                <a:close/>
                <a:moveTo>
                  <a:pt x="146" y="93"/>
                </a:moveTo>
                <a:lnTo>
                  <a:pt x="130" y="93"/>
                </a:lnTo>
                <a:lnTo>
                  <a:pt x="130" y="0"/>
                </a:lnTo>
                <a:lnTo>
                  <a:pt x="146" y="0"/>
                </a:lnTo>
                <a:lnTo>
                  <a:pt x="146" y="93"/>
                </a:lnTo>
                <a:close/>
                <a:moveTo>
                  <a:pt x="103" y="93"/>
                </a:moveTo>
                <a:lnTo>
                  <a:pt x="87" y="93"/>
                </a:lnTo>
                <a:lnTo>
                  <a:pt x="87" y="0"/>
                </a:lnTo>
                <a:lnTo>
                  <a:pt x="103" y="0"/>
                </a:lnTo>
                <a:lnTo>
                  <a:pt x="103" y="93"/>
                </a:lnTo>
                <a:close/>
                <a:moveTo>
                  <a:pt x="59" y="93"/>
                </a:moveTo>
                <a:lnTo>
                  <a:pt x="43" y="93"/>
                </a:lnTo>
                <a:lnTo>
                  <a:pt x="43" y="0"/>
                </a:lnTo>
                <a:lnTo>
                  <a:pt x="59" y="0"/>
                </a:lnTo>
                <a:lnTo>
                  <a:pt x="59" y="93"/>
                </a:lnTo>
                <a:close/>
                <a:moveTo>
                  <a:pt x="16" y="93"/>
                </a:moveTo>
                <a:lnTo>
                  <a:pt x="0" y="93"/>
                </a:lnTo>
                <a:lnTo>
                  <a:pt x="0" y="0"/>
                </a:lnTo>
                <a:lnTo>
                  <a:pt x="16" y="0"/>
                </a:lnTo>
                <a:lnTo>
                  <a:pt x="16"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351"/>
          </a:p>
        </p:txBody>
      </p:sp>
      <p:grpSp>
        <p:nvGrpSpPr>
          <p:cNvPr id="8" name="Group 7">
            <a:extLst>
              <a:ext uri="{FF2B5EF4-FFF2-40B4-BE49-F238E27FC236}">
                <a16:creationId xmlns:a16="http://schemas.microsoft.com/office/drawing/2014/main" id="{4DC9F378-9207-E34C-9F07-6FBCEF25343E}"/>
              </a:ext>
            </a:extLst>
          </p:cNvPr>
          <p:cNvGrpSpPr/>
          <p:nvPr userDrawn="1"/>
        </p:nvGrpSpPr>
        <p:grpSpPr bwMode="gray">
          <a:xfrm flipV="1">
            <a:off x="0" y="1605703"/>
            <a:ext cx="12192000" cy="108000"/>
            <a:chOff x="1624013" y="3373438"/>
            <a:chExt cx="8940800" cy="115888"/>
          </a:xfrm>
        </p:grpSpPr>
        <p:sp>
          <p:nvSpPr>
            <p:cNvPr id="9" name="Rectangle 5">
              <a:extLst>
                <a:ext uri="{FF2B5EF4-FFF2-40B4-BE49-F238E27FC236}">
                  <a16:creationId xmlns:a16="http://schemas.microsoft.com/office/drawing/2014/main" id="{58324EF9-5CA8-7149-A027-AC6009EB0033}"/>
                </a:ext>
              </a:extLst>
            </p:cNvPr>
            <p:cNvSpPr>
              <a:spLocks noChangeArrowheads="1"/>
            </p:cNvSpPr>
            <p:nvPr userDrawn="1"/>
          </p:nvSpPr>
          <p:spPr bwMode="gray">
            <a:xfrm>
              <a:off x="3306763" y="3373438"/>
              <a:ext cx="1141413" cy="1158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0" name="Rectangle 6">
              <a:extLst>
                <a:ext uri="{FF2B5EF4-FFF2-40B4-BE49-F238E27FC236}">
                  <a16:creationId xmlns:a16="http://schemas.microsoft.com/office/drawing/2014/main" id="{1F9F7AD4-BF62-B148-8351-74661B416DF6}"/>
                </a:ext>
              </a:extLst>
            </p:cNvPr>
            <p:cNvSpPr>
              <a:spLocks noChangeArrowheads="1"/>
            </p:cNvSpPr>
            <p:nvPr userDrawn="1"/>
          </p:nvSpPr>
          <p:spPr bwMode="gray">
            <a:xfrm>
              <a:off x="4448176" y="3373438"/>
              <a:ext cx="427038" cy="115888"/>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1" name="Rectangle 7">
              <a:extLst>
                <a:ext uri="{FF2B5EF4-FFF2-40B4-BE49-F238E27FC236}">
                  <a16:creationId xmlns:a16="http://schemas.microsoft.com/office/drawing/2014/main" id="{2207BFC7-57B2-6843-966B-8967CA3B8BF2}"/>
                </a:ext>
              </a:extLst>
            </p:cNvPr>
            <p:cNvSpPr>
              <a:spLocks noChangeArrowheads="1"/>
            </p:cNvSpPr>
            <p:nvPr userDrawn="1"/>
          </p:nvSpPr>
          <p:spPr bwMode="gray">
            <a:xfrm>
              <a:off x="6148388" y="3373438"/>
              <a:ext cx="1743075" cy="1158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2" name="Rectangle 8">
              <a:extLst>
                <a:ext uri="{FF2B5EF4-FFF2-40B4-BE49-F238E27FC236}">
                  <a16:creationId xmlns:a16="http://schemas.microsoft.com/office/drawing/2014/main" id="{39C95F07-D5B9-964F-BA9E-2EB730D256E9}"/>
                </a:ext>
              </a:extLst>
            </p:cNvPr>
            <p:cNvSpPr>
              <a:spLocks noChangeArrowheads="1"/>
            </p:cNvSpPr>
            <p:nvPr userDrawn="1"/>
          </p:nvSpPr>
          <p:spPr bwMode="gray">
            <a:xfrm>
              <a:off x="4875213" y="3373438"/>
              <a:ext cx="428625" cy="11588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3" name="Rectangle 9">
              <a:extLst>
                <a:ext uri="{FF2B5EF4-FFF2-40B4-BE49-F238E27FC236}">
                  <a16:creationId xmlns:a16="http://schemas.microsoft.com/office/drawing/2014/main" id="{6E818340-44DC-2646-98D2-76922601D7E2}"/>
                </a:ext>
              </a:extLst>
            </p:cNvPr>
            <p:cNvSpPr>
              <a:spLocks noChangeArrowheads="1"/>
            </p:cNvSpPr>
            <p:nvPr userDrawn="1"/>
          </p:nvSpPr>
          <p:spPr bwMode="gray">
            <a:xfrm>
              <a:off x="5303838" y="3373438"/>
              <a:ext cx="285750" cy="115888"/>
            </a:xfrm>
            <a:prstGeom prst="rect">
              <a:avLst/>
            </a:prstGeom>
            <a:solidFill>
              <a:srgbClr val="057873"/>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4" name="Rectangle 10">
              <a:extLst>
                <a:ext uri="{FF2B5EF4-FFF2-40B4-BE49-F238E27FC236}">
                  <a16:creationId xmlns:a16="http://schemas.microsoft.com/office/drawing/2014/main" id="{CE2AE6B4-EBFD-8B44-8B00-B3113DAE1964}"/>
                </a:ext>
              </a:extLst>
            </p:cNvPr>
            <p:cNvSpPr>
              <a:spLocks noChangeArrowheads="1"/>
            </p:cNvSpPr>
            <p:nvPr userDrawn="1"/>
          </p:nvSpPr>
          <p:spPr bwMode="gray">
            <a:xfrm>
              <a:off x="5589588" y="3373438"/>
              <a:ext cx="558800" cy="115888"/>
            </a:xfrm>
            <a:prstGeom prst="rect">
              <a:avLst/>
            </a:pr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5" name="Rectangle 11">
              <a:extLst>
                <a:ext uri="{FF2B5EF4-FFF2-40B4-BE49-F238E27FC236}">
                  <a16:creationId xmlns:a16="http://schemas.microsoft.com/office/drawing/2014/main" id="{9EE933AF-F99D-2D4C-B046-545CE4B794BE}"/>
                </a:ext>
              </a:extLst>
            </p:cNvPr>
            <p:cNvSpPr>
              <a:spLocks noChangeArrowheads="1"/>
            </p:cNvSpPr>
            <p:nvPr userDrawn="1"/>
          </p:nvSpPr>
          <p:spPr bwMode="gray">
            <a:xfrm>
              <a:off x="7891463" y="3373438"/>
              <a:ext cx="2673350" cy="115888"/>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351"/>
            </a:p>
          </p:txBody>
        </p:sp>
        <p:sp>
          <p:nvSpPr>
            <p:cNvPr id="16" name="Rectangle 12">
              <a:extLst>
                <a:ext uri="{FF2B5EF4-FFF2-40B4-BE49-F238E27FC236}">
                  <a16:creationId xmlns:a16="http://schemas.microsoft.com/office/drawing/2014/main" id="{35177788-55F0-1443-ABC3-C773287CFFB9}"/>
                </a:ext>
              </a:extLst>
            </p:cNvPr>
            <p:cNvSpPr>
              <a:spLocks noChangeArrowheads="1"/>
            </p:cNvSpPr>
            <p:nvPr userDrawn="1"/>
          </p:nvSpPr>
          <p:spPr bwMode="gray">
            <a:xfrm>
              <a:off x="1624013" y="3373438"/>
              <a:ext cx="1682750" cy="1158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351"/>
            </a:p>
          </p:txBody>
        </p:sp>
      </p:grpSp>
      <p:sp>
        <p:nvSpPr>
          <p:cNvPr id="17" name="Rectangle 16">
            <a:extLst>
              <a:ext uri="{FF2B5EF4-FFF2-40B4-BE49-F238E27FC236}">
                <a16:creationId xmlns:a16="http://schemas.microsoft.com/office/drawing/2014/main" id="{94376D33-A405-4046-8B83-FC50A4AD6C1F}"/>
              </a:ext>
            </a:extLst>
          </p:cNvPr>
          <p:cNvSpPr/>
          <p:nvPr userDrawn="1"/>
        </p:nvSpPr>
        <p:spPr bwMode="gray">
          <a:xfrm>
            <a:off x="10897071" y="6400411"/>
            <a:ext cx="576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pic>
        <p:nvPicPr>
          <p:cNvPr id="18" name="Picture 17">
            <a:extLst>
              <a:ext uri="{FF2B5EF4-FFF2-40B4-BE49-F238E27FC236}">
                <a16:creationId xmlns:a16="http://schemas.microsoft.com/office/drawing/2014/main" id="{6A0CF396-07CF-3D4A-8430-79BE2E4453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864616" y="6282338"/>
            <a:ext cx="539497" cy="539497"/>
          </a:xfrm>
          <a:prstGeom prst="rect">
            <a:avLst/>
          </a:prstGeom>
        </p:spPr>
      </p:pic>
      <p:sp>
        <p:nvSpPr>
          <p:cNvPr id="19" name="TextBox 18">
            <a:extLst>
              <a:ext uri="{FF2B5EF4-FFF2-40B4-BE49-F238E27FC236}">
                <a16:creationId xmlns:a16="http://schemas.microsoft.com/office/drawing/2014/main" id="{0AC583B3-64A3-8A4A-8DD8-6713F5BA8AC2}"/>
              </a:ext>
            </a:extLst>
          </p:cNvPr>
          <p:cNvSpPr txBox="1"/>
          <p:nvPr userDrawn="1"/>
        </p:nvSpPr>
        <p:spPr bwMode="gray">
          <a:xfrm>
            <a:off x="8014100" y="6400414"/>
            <a:ext cx="2882971" cy="276999"/>
          </a:xfrm>
          <a:prstGeom prst="rect">
            <a:avLst/>
          </a:prstGeom>
          <a:solidFill>
            <a:schemeClr val="accent5"/>
          </a:solidFill>
        </p:spPr>
        <p:txBody>
          <a:bodyPr wrap="square" rtlCol="0">
            <a:spAutoFit/>
          </a:bodyPr>
          <a:lstStyle/>
          <a:p>
            <a:pPr algn="r"/>
            <a:r>
              <a:rPr lang="en-US" sz="1200" dirty="0">
                <a:solidFill>
                  <a:schemeClr val="bg1"/>
                </a:solidFill>
              </a:rPr>
              <a:t>INTERNATIONAL SOCIETY OF NEPHROLOGY</a:t>
            </a:r>
          </a:p>
        </p:txBody>
      </p:sp>
      <p:sp>
        <p:nvSpPr>
          <p:cNvPr id="20" name="Rectangle 19">
            <a:extLst>
              <a:ext uri="{FF2B5EF4-FFF2-40B4-BE49-F238E27FC236}">
                <a16:creationId xmlns:a16="http://schemas.microsoft.com/office/drawing/2014/main" id="{F328C665-51A4-BF42-8400-FAB59BE340D6}"/>
              </a:ext>
            </a:extLst>
          </p:cNvPr>
          <p:cNvSpPr/>
          <p:nvPr userDrawn="1"/>
        </p:nvSpPr>
        <p:spPr bwMode="gray">
          <a:xfrm>
            <a:off x="-794" y="6198736"/>
            <a:ext cx="12192000" cy="66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21" name="Freeform 16">
            <a:extLst>
              <a:ext uri="{FF2B5EF4-FFF2-40B4-BE49-F238E27FC236}">
                <a16:creationId xmlns:a16="http://schemas.microsoft.com/office/drawing/2014/main" id="{BA270EBD-2D18-DA4D-B252-55390E93E802}"/>
              </a:ext>
            </a:extLst>
          </p:cNvPr>
          <p:cNvSpPr>
            <a:spLocks noEditPoints="1"/>
          </p:cNvSpPr>
          <p:nvPr userDrawn="1"/>
        </p:nvSpPr>
        <p:spPr bwMode="gray">
          <a:xfrm>
            <a:off x="0" y="6484912"/>
            <a:ext cx="12193200" cy="108000"/>
          </a:xfrm>
          <a:custGeom>
            <a:avLst/>
            <a:gdLst>
              <a:gd name="T0" fmla="*/ 7594 w 7681"/>
              <a:gd name="T1" fmla="*/ 0 h 93"/>
              <a:gd name="T2" fmla="*/ 7448 w 7681"/>
              <a:gd name="T3" fmla="*/ 0 h 93"/>
              <a:gd name="T4" fmla="*/ 7317 w 7681"/>
              <a:gd name="T5" fmla="*/ 93 h 93"/>
              <a:gd name="T6" fmla="*/ 7206 w 7681"/>
              <a:gd name="T7" fmla="*/ 93 h 93"/>
              <a:gd name="T8" fmla="*/ 7119 w 7681"/>
              <a:gd name="T9" fmla="*/ 93 h 93"/>
              <a:gd name="T10" fmla="*/ 6988 w 7681"/>
              <a:gd name="T11" fmla="*/ 0 h 93"/>
              <a:gd name="T12" fmla="*/ 6842 w 7681"/>
              <a:gd name="T13" fmla="*/ 0 h 93"/>
              <a:gd name="T14" fmla="*/ 6712 w 7681"/>
              <a:gd name="T15" fmla="*/ 93 h 93"/>
              <a:gd name="T16" fmla="*/ 6600 w 7681"/>
              <a:gd name="T17" fmla="*/ 93 h 93"/>
              <a:gd name="T18" fmla="*/ 6513 w 7681"/>
              <a:gd name="T19" fmla="*/ 93 h 93"/>
              <a:gd name="T20" fmla="*/ 6382 w 7681"/>
              <a:gd name="T21" fmla="*/ 0 h 93"/>
              <a:gd name="T22" fmla="*/ 6236 w 7681"/>
              <a:gd name="T23" fmla="*/ 0 h 93"/>
              <a:gd name="T24" fmla="*/ 6106 w 7681"/>
              <a:gd name="T25" fmla="*/ 93 h 93"/>
              <a:gd name="T26" fmla="*/ 5994 w 7681"/>
              <a:gd name="T27" fmla="*/ 93 h 93"/>
              <a:gd name="T28" fmla="*/ 5907 w 7681"/>
              <a:gd name="T29" fmla="*/ 93 h 93"/>
              <a:gd name="T30" fmla="*/ 5776 w 7681"/>
              <a:gd name="T31" fmla="*/ 0 h 93"/>
              <a:gd name="T32" fmla="*/ 5630 w 7681"/>
              <a:gd name="T33" fmla="*/ 0 h 93"/>
              <a:gd name="T34" fmla="*/ 5500 w 7681"/>
              <a:gd name="T35" fmla="*/ 93 h 93"/>
              <a:gd name="T36" fmla="*/ 5385 w 7681"/>
              <a:gd name="T37" fmla="*/ 93 h 93"/>
              <a:gd name="T38" fmla="*/ 5301 w 7681"/>
              <a:gd name="T39" fmla="*/ 93 h 93"/>
              <a:gd name="T40" fmla="*/ 5170 w 7681"/>
              <a:gd name="T41" fmla="*/ 0 h 93"/>
              <a:gd name="T42" fmla="*/ 5024 w 7681"/>
              <a:gd name="T43" fmla="*/ 0 h 93"/>
              <a:gd name="T44" fmla="*/ 4894 w 7681"/>
              <a:gd name="T45" fmla="*/ 93 h 93"/>
              <a:gd name="T46" fmla="*/ 4779 w 7681"/>
              <a:gd name="T47" fmla="*/ 93 h 93"/>
              <a:gd name="T48" fmla="*/ 4692 w 7681"/>
              <a:gd name="T49" fmla="*/ 93 h 93"/>
              <a:gd name="T50" fmla="*/ 4564 w 7681"/>
              <a:gd name="T51" fmla="*/ 0 h 93"/>
              <a:gd name="T52" fmla="*/ 4418 w 7681"/>
              <a:gd name="T53" fmla="*/ 0 h 93"/>
              <a:gd name="T54" fmla="*/ 4288 w 7681"/>
              <a:gd name="T55" fmla="*/ 93 h 93"/>
              <a:gd name="T56" fmla="*/ 4173 w 7681"/>
              <a:gd name="T57" fmla="*/ 93 h 93"/>
              <a:gd name="T58" fmla="*/ 4086 w 7681"/>
              <a:gd name="T59" fmla="*/ 93 h 93"/>
              <a:gd name="T60" fmla="*/ 3955 w 7681"/>
              <a:gd name="T61" fmla="*/ 0 h 93"/>
              <a:gd name="T62" fmla="*/ 3809 w 7681"/>
              <a:gd name="T63" fmla="*/ 0 h 93"/>
              <a:gd name="T64" fmla="*/ 3682 w 7681"/>
              <a:gd name="T65" fmla="*/ 93 h 93"/>
              <a:gd name="T66" fmla="*/ 3567 w 7681"/>
              <a:gd name="T67" fmla="*/ 93 h 93"/>
              <a:gd name="T68" fmla="*/ 3480 w 7681"/>
              <a:gd name="T69" fmla="*/ 93 h 93"/>
              <a:gd name="T70" fmla="*/ 3350 w 7681"/>
              <a:gd name="T71" fmla="*/ 0 h 93"/>
              <a:gd name="T72" fmla="*/ 3203 w 7681"/>
              <a:gd name="T73" fmla="*/ 0 h 93"/>
              <a:gd name="T74" fmla="*/ 3073 w 7681"/>
              <a:gd name="T75" fmla="*/ 93 h 93"/>
              <a:gd name="T76" fmla="*/ 2961 w 7681"/>
              <a:gd name="T77" fmla="*/ 93 h 93"/>
              <a:gd name="T78" fmla="*/ 2874 w 7681"/>
              <a:gd name="T79" fmla="*/ 93 h 93"/>
              <a:gd name="T80" fmla="*/ 2744 w 7681"/>
              <a:gd name="T81" fmla="*/ 0 h 93"/>
              <a:gd name="T82" fmla="*/ 2598 w 7681"/>
              <a:gd name="T83" fmla="*/ 0 h 93"/>
              <a:gd name="T84" fmla="*/ 2467 w 7681"/>
              <a:gd name="T85" fmla="*/ 93 h 93"/>
              <a:gd name="T86" fmla="*/ 2355 w 7681"/>
              <a:gd name="T87" fmla="*/ 93 h 93"/>
              <a:gd name="T88" fmla="*/ 2268 w 7681"/>
              <a:gd name="T89" fmla="*/ 93 h 93"/>
              <a:gd name="T90" fmla="*/ 2138 w 7681"/>
              <a:gd name="T91" fmla="*/ 0 h 93"/>
              <a:gd name="T92" fmla="*/ 1992 w 7681"/>
              <a:gd name="T93" fmla="*/ 0 h 93"/>
              <a:gd name="T94" fmla="*/ 1861 w 7681"/>
              <a:gd name="T95" fmla="*/ 93 h 93"/>
              <a:gd name="T96" fmla="*/ 1749 w 7681"/>
              <a:gd name="T97" fmla="*/ 93 h 93"/>
              <a:gd name="T98" fmla="*/ 1662 w 7681"/>
              <a:gd name="T99" fmla="*/ 93 h 93"/>
              <a:gd name="T100" fmla="*/ 1532 w 7681"/>
              <a:gd name="T101" fmla="*/ 0 h 93"/>
              <a:gd name="T102" fmla="*/ 1386 w 7681"/>
              <a:gd name="T103" fmla="*/ 0 h 93"/>
              <a:gd name="T104" fmla="*/ 1255 w 7681"/>
              <a:gd name="T105" fmla="*/ 93 h 93"/>
              <a:gd name="T106" fmla="*/ 1140 w 7681"/>
              <a:gd name="T107" fmla="*/ 93 h 93"/>
              <a:gd name="T108" fmla="*/ 1056 w 7681"/>
              <a:gd name="T109" fmla="*/ 93 h 93"/>
              <a:gd name="T110" fmla="*/ 926 w 7681"/>
              <a:gd name="T111" fmla="*/ 0 h 93"/>
              <a:gd name="T112" fmla="*/ 780 w 7681"/>
              <a:gd name="T113" fmla="*/ 0 h 93"/>
              <a:gd name="T114" fmla="*/ 649 w 7681"/>
              <a:gd name="T115" fmla="*/ 93 h 93"/>
              <a:gd name="T116" fmla="*/ 534 w 7681"/>
              <a:gd name="T117" fmla="*/ 93 h 93"/>
              <a:gd name="T118" fmla="*/ 447 w 7681"/>
              <a:gd name="T119" fmla="*/ 93 h 93"/>
              <a:gd name="T120" fmla="*/ 320 w 7681"/>
              <a:gd name="T121" fmla="*/ 0 h 93"/>
              <a:gd name="T122" fmla="*/ 174 w 7681"/>
              <a:gd name="T123" fmla="*/ 0 h 93"/>
              <a:gd name="T124" fmla="*/ 43 w 7681"/>
              <a:gd name="T12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1" h="93">
                <a:moveTo>
                  <a:pt x="7681" y="93"/>
                </a:moveTo>
                <a:lnTo>
                  <a:pt x="7665" y="93"/>
                </a:lnTo>
                <a:lnTo>
                  <a:pt x="7665" y="0"/>
                </a:lnTo>
                <a:lnTo>
                  <a:pt x="7681" y="0"/>
                </a:lnTo>
                <a:lnTo>
                  <a:pt x="7681" y="93"/>
                </a:lnTo>
                <a:close/>
                <a:moveTo>
                  <a:pt x="7637" y="93"/>
                </a:moveTo>
                <a:lnTo>
                  <a:pt x="7622" y="93"/>
                </a:lnTo>
                <a:lnTo>
                  <a:pt x="7622" y="0"/>
                </a:lnTo>
                <a:lnTo>
                  <a:pt x="7637" y="0"/>
                </a:lnTo>
                <a:lnTo>
                  <a:pt x="7637" y="93"/>
                </a:lnTo>
                <a:close/>
                <a:moveTo>
                  <a:pt x="7594" y="93"/>
                </a:moveTo>
                <a:lnTo>
                  <a:pt x="7578" y="93"/>
                </a:lnTo>
                <a:lnTo>
                  <a:pt x="7578" y="0"/>
                </a:lnTo>
                <a:lnTo>
                  <a:pt x="7594" y="0"/>
                </a:lnTo>
                <a:lnTo>
                  <a:pt x="7594" y="93"/>
                </a:lnTo>
                <a:close/>
                <a:moveTo>
                  <a:pt x="7550" y="93"/>
                </a:moveTo>
                <a:lnTo>
                  <a:pt x="7535" y="93"/>
                </a:lnTo>
                <a:lnTo>
                  <a:pt x="7535" y="0"/>
                </a:lnTo>
                <a:lnTo>
                  <a:pt x="7550" y="0"/>
                </a:lnTo>
                <a:lnTo>
                  <a:pt x="7550" y="93"/>
                </a:lnTo>
                <a:close/>
                <a:moveTo>
                  <a:pt x="7507" y="93"/>
                </a:moveTo>
                <a:lnTo>
                  <a:pt x="7491" y="93"/>
                </a:lnTo>
                <a:lnTo>
                  <a:pt x="7491" y="0"/>
                </a:lnTo>
                <a:lnTo>
                  <a:pt x="7507" y="0"/>
                </a:lnTo>
                <a:lnTo>
                  <a:pt x="7507" y="93"/>
                </a:lnTo>
                <a:close/>
                <a:moveTo>
                  <a:pt x="7467" y="93"/>
                </a:moveTo>
                <a:lnTo>
                  <a:pt x="7448" y="93"/>
                </a:lnTo>
                <a:lnTo>
                  <a:pt x="7448" y="0"/>
                </a:lnTo>
                <a:lnTo>
                  <a:pt x="7467" y="0"/>
                </a:lnTo>
                <a:lnTo>
                  <a:pt x="7467" y="93"/>
                </a:lnTo>
                <a:close/>
                <a:moveTo>
                  <a:pt x="7423" y="93"/>
                </a:moveTo>
                <a:lnTo>
                  <a:pt x="7404" y="93"/>
                </a:lnTo>
                <a:lnTo>
                  <a:pt x="7404" y="0"/>
                </a:lnTo>
                <a:lnTo>
                  <a:pt x="7423" y="0"/>
                </a:lnTo>
                <a:lnTo>
                  <a:pt x="7423" y="93"/>
                </a:lnTo>
                <a:close/>
                <a:moveTo>
                  <a:pt x="7380" y="93"/>
                </a:moveTo>
                <a:lnTo>
                  <a:pt x="7361" y="93"/>
                </a:lnTo>
                <a:lnTo>
                  <a:pt x="7361" y="0"/>
                </a:lnTo>
                <a:lnTo>
                  <a:pt x="7380" y="0"/>
                </a:lnTo>
                <a:lnTo>
                  <a:pt x="7380" y="93"/>
                </a:lnTo>
                <a:close/>
                <a:moveTo>
                  <a:pt x="7336" y="93"/>
                </a:moveTo>
                <a:lnTo>
                  <a:pt x="7317" y="93"/>
                </a:lnTo>
                <a:lnTo>
                  <a:pt x="7317" y="0"/>
                </a:lnTo>
                <a:lnTo>
                  <a:pt x="7336" y="0"/>
                </a:lnTo>
                <a:lnTo>
                  <a:pt x="7336" y="93"/>
                </a:lnTo>
                <a:close/>
                <a:moveTo>
                  <a:pt x="7293" y="93"/>
                </a:moveTo>
                <a:lnTo>
                  <a:pt x="7277" y="93"/>
                </a:lnTo>
                <a:lnTo>
                  <a:pt x="7277" y="0"/>
                </a:lnTo>
                <a:lnTo>
                  <a:pt x="7293" y="0"/>
                </a:lnTo>
                <a:lnTo>
                  <a:pt x="7293" y="93"/>
                </a:lnTo>
                <a:close/>
                <a:moveTo>
                  <a:pt x="7249" y="93"/>
                </a:moveTo>
                <a:lnTo>
                  <a:pt x="7234" y="93"/>
                </a:lnTo>
                <a:lnTo>
                  <a:pt x="7234" y="0"/>
                </a:lnTo>
                <a:lnTo>
                  <a:pt x="7249" y="0"/>
                </a:lnTo>
                <a:lnTo>
                  <a:pt x="7249" y="93"/>
                </a:lnTo>
                <a:close/>
                <a:moveTo>
                  <a:pt x="7206" y="93"/>
                </a:moveTo>
                <a:lnTo>
                  <a:pt x="7190" y="93"/>
                </a:lnTo>
                <a:lnTo>
                  <a:pt x="7190" y="0"/>
                </a:lnTo>
                <a:lnTo>
                  <a:pt x="7206" y="0"/>
                </a:lnTo>
                <a:lnTo>
                  <a:pt x="7206" y="93"/>
                </a:lnTo>
                <a:close/>
                <a:moveTo>
                  <a:pt x="7162" y="93"/>
                </a:moveTo>
                <a:lnTo>
                  <a:pt x="7147" y="93"/>
                </a:lnTo>
                <a:lnTo>
                  <a:pt x="7147" y="0"/>
                </a:lnTo>
                <a:lnTo>
                  <a:pt x="7162" y="0"/>
                </a:lnTo>
                <a:lnTo>
                  <a:pt x="7162" y="93"/>
                </a:lnTo>
                <a:close/>
                <a:moveTo>
                  <a:pt x="7119" y="93"/>
                </a:moveTo>
                <a:lnTo>
                  <a:pt x="7103" y="93"/>
                </a:lnTo>
                <a:lnTo>
                  <a:pt x="7103" y="0"/>
                </a:lnTo>
                <a:lnTo>
                  <a:pt x="7119" y="0"/>
                </a:lnTo>
                <a:lnTo>
                  <a:pt x="7119" y="93"/>
                </a:lnTo>
                <a:close/>
                <a:moveTo>
                  <a:pt x="7075" y="93"/>
                </a:moveTo>
                <a:lnTo>
                  <a:pt x="7060" y="93"/>
                </a:lnTo>
                <a:lnTo>
                  <a:pt x="7060" y="0"/>
                </a:lnTo>
                <a:lnTo>
                  <a:pt x="7075" y="0"/>
                </a:lnTo>
                <a:lnTo>
                  <a:pt x="7075" y="93"/>
                </a:lnTo>
                <a:close/>
                <a:moveTo>
                  <a:pt x="7032" y="93"/>
                </a:moveTo>
                <a:lnTo>
                  <a:pt x="7016" y="93"/>
                </a:lnTo>
                <a:lnTo>
                  <a:pt x="7016" y="0"/>
                </a:lnTo>
                <a:lnTo>
                  <a:pt x="7032" y="0"/>
                </a:lnTo>
                <a:lnTo>
                  <a:pt x="7032" y="93"/>
                </a:lnTo>
                <a:close/>
                <a:moveTo>
                  <a:pt x="6988" y="93"/>
                </a:moveTo>
                <a:lnTo>
                  <a:pt x="6973" y="93"/>
                </a:lnTo>
                <a:lnTo>
                  <a:pt x="6973" y="0"/>
                </a:lnTo>
                <a:lnTo>
                  <a:pt x="6988" y="0"/>
                </a:lnTo>
                <a:lnTo>
                  <a:pt x="6988" y="93"/>
                </a:lnTo>
                <a:close/>
                <a:moveTo>
                  <a:pt x="6945" y="93"/>
                </a:moveTo>
                <a:lnTo>
                  <a:pt x="6929" y="93"/>
                </a:lnTo>
                <a:lnTo>
                  <a:pt x="6929" y="0"/>
                </a:lnTo>
                <a:lnTo>
                  <a:pt x="6945" y="0"/>
                </a:lnTo>
                <a:lnTo>
                  <a:pt x="6945" y="93"/>
                </a:lnTo>
                <a:close/>
                <a:moveTo>
                  <a:pt x="6901" y="93"/>
                </a:moveTo>
                <a:lnTo>
                  <a:pt x="6886" y="93"/>
                </a:lnTo>
                <a:lnTo>
                  <a:pt x="6886" y="0"/>
                </a:lnTo>
                <a:lnTo>
                  <a:pt x="6901" y="0"/>
                </a:lnTo>
                <a:lnTo>
                  <a:pt x="6901" y="93"/>
                </a:lnTo>
                <a:close/>
                <a:moveTo>
                  <a:pt x="6858" y="93"/>
                </a:moveTo>
                <a:lnTo>
                  <a:pt x="6842" y="93"/>
                </a:lnTo>
                <a:lnTo>
                  <a:pt x="6842" y="0"/>
                </a:lnTo>
                <a:lnTo>
                  <a:pt x="6858" y="0"/>
                </a:lnTo>
                <a:lnTo>
                  <a:pt x="6858" y="93"/>
                </a:lnTo>
                <a:close/>
                <a:moveTo>
                  <a:pt x="6814" y="93"/>
                </a:moveTo>
                <a:lnTo>
                  <a:pt x="6799" y="93"/>
                </a:lnTo>
                <a:lnTo>
                  <a:pt x="6799" y="0"/>
                </a:lnTo>
                <a:lnTo>
                  <a:pt x="6814" y="0"/>
                </a:lnTo>
                <a:lnTo>
                  <a:pt x="6814" y="93"/>
                </a:lnTo>
                <a:close/>
                <a:moveTo>
                  <a:pt x="6771" y="93"/>
                </a:moveTo>
                <a:lnTo>
                  <a:pt x="6755" y="93"/>
                </a:lnTo>
                <a:lnTo>
                  <a:pt x="6755" y="0"/>
                </a:lnTo>
                <a:lnTo>
                  <a:pt x="6771" y="0"/>
                </a:lnTo>
                <a:lnTo>
                  <a:pt x="6771" y="93"/>
                </a:lnTo>
                <a:close/>
                <a:moveTo>
                  <a:pt x="6730" y="93"/>
                </a:moveTo>
                <a:lnTo>
                  <a:pt x="6712" y="93"/>
                </a:lnTo>
                <a:lnTo>
                  <a:pt x="6712" y="0"/>
                </a:lnTo>
                <a:lnTo>
                  <a:pt x="6730" y="0"/>
                </a:lnTo>
                <a:lnTo>
                  <a:pt x="6730" y="93"/>
                </a:lnTo>
                <a:close/>
                <a:moveTo>
                  <a:pt x="6687" y="93"/>
                </a:moveTo>
                <a:lnTo>
                  <a:pt x="6668" y="93"/>
                </a:lnTo>
                <a:lnTo>
                  <a:pt x="6668" y="0"/>
                </a:lnTo>
                <a:lnTo>
                  <a:pt x="6687" y="0"/>
                </a:lnTo>
                <a:lnTo>
                  <a:pt x="6687" y="93"/>
                </a:lnTo>
                <a:close/>
                <a:moveTo>
                  <a:pt x="6643" y="93"/>
                </a:moveTo>
                <a:lnTo>
                  <a:pt x="6625" y="93"/>
                </a:lnTo>
                <a:lnTo>
                  <a:pt x="6625" y="0"/>
                </a:lnTo>
                <a:lnTo>
                  <a:pt x="6643" y="0"/>
                </a:lnTo>
                <a:lnTo>
                  <a:pt x="6643" y="93"/>
                </a:lnTo>
                <a:close/>
                <a:moveTo>
                  <a:pt x="6600" y="93"/>
                </a:moveTo>
                <a:lnTo>
                  <a:pt x="6584" y="93"/>
                </a:lnTo>
                <a:lnTo>
                  <a:pt x="6584" y="0"/>
                </a:lnTo>
                <a:lnTo>
                  <a:pt x="6600" y="0"/>
                </a:lnTo>
                <a:lnTo>
                  <a:pt x="6600" y="93"/>
                </a:lnTo>
                <a:close/>
                <a:moveTo>
                  <a:pt x="6556" y="93"/>
                </a:moveTo>
                <a:lnTo>
                  <a:pt x="6541" y="93"/>
                </a:lnTo>
                <a:lnTo>
                  <a:pt x="6541" y="0"/>
                </a:lnTo>
                <a:lnTo>
                  <a:pt x="6556" y="0"/>
                </a:lnTo>
                <a:lnTo>
                  <a:pt x="6556" y="93"/>
                </a:lnTo>
                <a:close/>
                <a:moveTo>
                  <a:pt x="6513" y="93"/>
                </a:moveTo>
                <a:lnTo>
                  <a:pt x="6497" y="93"/>
                </a:lnTo>
                <a:lnTo>
                  <a:pt x="6497" y="0"/>
                </a:lnTo>
                <a:lnTo>
                  <a:pt x="6513" y="0"/>
                </a:lnTo>
                <a:lnTo>
                  <a:pt x="6513" y="93"/>
                </a:lnTo>
                <a:close/>
                <a:moveTo>
                  <a:pt x="6469" y="93"/>
                </a:moveTo>
                <a:lnTo>
                  <a:pt x="6454" y="93"/>
                </a:lnTo>
                <a:lnTo>
                  <a:pt x="6454" y="0"/>
                </a:lnTo>
                <a:lnTo>
                  <a:pt x="6469" y="0"/>
                </a:lnTo>
                <a:lnTo>
                  <a:pt x="6469" y="93"/>
                </a:lnTo>
                <a:close/>
                <a:moveTo>
                  <a:pt x="6426" y="93"/>
                </a:moveTo>
                <a:lnTo>
                  <a:pt x="6410" y="93"/>
                </a:lnTo>
                <a:lnTo>
                  <a:pt x="6410" y="0"/>
                </a:lnTo>
                <a:lnTo>
                  <a:pt x="6426" y="0"/>
                </a:lnTo>
                <a:lnTo>
                  <a:pt x="6426" y="93"/>
                </a:lnTo>
                <a:close/>
                <a:moveTo>
                  <a:pt x="6382" y="93"/>
                </a:moveTo>
                <a:lnTo>
                  <a:pt x="6367" y="93"/>
                </a:lnTo>
                <a:lnTo>
                  <a:pt x="6367" y="0"/>
                </a:lnTo>
                <a:lnTo>
                  <a:pt x="6382" y="0"/>
                </a:lnTo>
                <a:lnTo>
                  <a:pt x="6382" y="93"/>
                </a:lnTo>
                <a:close/>
                <a:moveTo>
                  <a:pt x="6339" y="93"/>
                </a:moveTo>
                <a:lnTo>
                  <a:pt x="6323" y="93"/>
                </a:lnTo>
                <a:lnTo>
                  <a:pt x="6323" y="0"/>
                </a:lnTo>
                <a:lnTo>
                  <a:pt x="6339" y="0"/>
                </a:lnTo>
                <a:lnTo>
                  <a:pt x="6339" y="93"/>
                </a:lnTo>
                <a:close/>
                <a:moveTo>
                  <a:pt x="6295" y="93"/>
                </a:moveTo>
                <a:lnTo>
                  <a:pt x="6280" y="93"/>
                </a:lnTo>
                <a:lnTo>
                  <a:pt x="6280" y="0"/>
                </a:lnTo>
                <a:lnTo>
                  <a:pt x="6295" y="0"/>
                </a:lnTo>
                <a:lnTo>
                  <a:pt x="6295" y="93"/>
                </a:lnTo>
                <a:close/>
                <a:moveTo>
                  <a:pt x="6252" y="93"/>
                </a:moveTo>
                <a:lnTo>
                  <a:pt x="6236" y="93"/>
                </a:lnTo>
                <a:lnTo>
                  <a:pt x="6236" y="0"/>
                </a:lnTo>
                <a:lnTo>
                  <a:pt x="6252" y="0"/>
                </a:lnTo>
                <a:lnTo>
                  <a:pt x="6252" y="93"/>
                </a:lnTo>
                <a:close/>
                <a:moveTo>
                  <a:pt x="6208" y="93"/>
                </a:moveTo>
                <a:lnTo>
                  <a:pt x="6193" y="93"/>
                </a:lnTo>
                <a:lnTo>
                  <a:pt x="6193" y="0"/>
                </a:lnTo>
                <a:lnTo>
                  <a:pt x="6208" y="0"/>
                </a:lnTo>
                <a:lnTo>
                  <a:pt x="6208" y="93"/>
                </a:lnTo>
                <a:close/>
                <a:moveTo>
                  <a:pt x="6165" y="93"/>
                </a:moveTo>
                <a:lnTo>
                  <a:pt x="6149" y="93"/>
                </a:lnTo>
                <a:lnTo>
                  <a:pt x="6149" y="0"/>
                </a:lnTo>
                <a:lnTo>
                  <a:pt x="6165" y="0"/>
                </a:lnTo>
                <a:lnTo>
                  <a:pt x="6165" y="93"/>
                </a:lnTo>
                <a:close/>
                <a:moveTo>
                  <a:pt x="6121" y="93"/>
                </a:moveTo>
                <a:lnTo>
                  <a:pt x="6106" y="93"/>
                </a:lnTo>
                <a:lnTo>
                  <a:pt x="6106" y="0"/>
                </a:lnTo>
                <a:lnTo>
                  <a:pt x="6121" y="0"/>
                </a:lnTo>
                <a:lnTo>
                  <a:pt x="6121" y="93"/>
                </a:lnTo>
                <a:close/>
                <a:moveTo>
                  <a:pt x="6078" y="93"/>
                </a:moveTo>
                <a:lnTo>
                  <a:pt x="6062" y="93"/>
                </a:lnTo>
                <a:lnTo>
                  <a:pt x="6062" y="0"/>
                </a:lnTo>
                <a:lnTo>
                  <a:pt x="6078" y="0"/>
                </a:lnTo>
                <a:lnTo>
                  <a:pt x="6078" y="93"/>
                </a:lnTo>
                <a:close/>
                <a:moveTo>
                  <a:pt x="6037" y="93"/>
                </a:moveTo>
                <a:lnTo>
                  <a:pt x="6019" y="93"/>
                </a:lnTo>
                <a:lnTo>
                  <a:pt x="6019" y="0"/>
                </a:lnTo>
                <a:lnTo>
                  <a:pt x="6037" y="0"/>
                </a:lnTo>
                <a:lnTo>
                  <a:pt x="6037" y="93"/>
                </a:lnTo>
                <a:close/>
                <a:moveTo>
                  <a:pt x="5994" y="93"/>
                </a:moveTo>
                <a:lnTo>
                  <a:pt x="5975" y="93"/>
                </a:lnTo>
                <a:lnTo>
                  <a:pt x="5975" y="0"/>
                </a:lnTo>
                <a:lnTo>
                  <a:pt x="5994" y="0"/>
                </a:lnTo>
                <a:lnTo>
                  <a:pt x="5994" y="93"/>
                </a:lnTo>
                <a:close/>
                <a:moveTo>
                  <a:pt x="5950" y="93"/>
                </a:moveTo>
                <a:lnTo>
                  <a:pt x="5932" y="93"/>
                </a:lnTo>
                <a:lnTo>
                  <a:pt x="5932" y="0"/>
                </a:lnTo>
                <a:lnTo>
                  <a:pt x="5950" y="0"/>
                </a:lnTo>
                <a:lnTo>
                  <a:pt x="5950" y="93"/>
                </a:lnTo>
                <a:close/>
                <a:moveTo>
                  <a:pt x="5907" y="93"/>
                </a:moveTo>
                <a:lnTo>
                  <a:pt x="5891" y="93"/>
                </a:lnTo>
                <a:lnTo>
                  <a:pt x="5891" y="0"/>
                </a:lnTo>
                <a:lnTo>
                  <a:pt x="5907" y="0"/>
                </a:lnTo>
                <a:lnTo>
                  <a:pt x="5907" y="93"/>
                </a:lnTo>
                <a:close/>
                <a:moveTo>
                  <a:pt x="5863" y="93"/>
                </a:moveTo>
                <a:lnTo>
                  <a:pt x="5848" y="93"/>
                </a:lnTo>
                <a:lnTo>
                  <a:pt x="5848" y="0"/>
                </a:lnTo>
                <a:lnTo>
                  <a:pt x="5863" y="0"/>
                </a:lnTo>
                <a:lnTo>
                  <a:pt x="5863" y="93"/>
                </a:lnTo>
                <a:close/>
                <a:moveTo>
                  <a:pt x="5820" y="93"/>
                </a:moveTo>
                <a:lnTo>
                  <a:pt x="5804" y="93"/>
                </a:lnTo>
                <a:lnTo>
                  <a:pt x="5804" y="0"/>
                </a:lnTo>
                <a:lnTo>
                  <a:pt x="5820" y="0"/>
                </a:lnTo>
                <a:lnTo>
                  <a:pt x="5820" y="93"/>
                </a:lnTo>
                <a:close/>
                <a:moveTo>
                  <a:pt x="5776" y="93"/>
                </a:moveTo>
                <a:lnTo>
                  <a:pt x="5761" y="93"/>
                </a:lnTo>
                <a:lnTo>
                  <a:pt x="5761" y="0"/>
                </a:lnTo>
                <a:lnTo>
                  <a:pt x="5776" y="0"/>
                </a:lnTo>
                <a:lnTo>
                  <a:pt x="5776" y="93"/>
                </a:lnTo>
                <a:close/>
                <a:moveTo>
                  <a:pt x="5733" y="93"/>
                </a:moveTo>
                <a:lnTo>
                  <a:pt x="5717" y="93"/>
                </a:lnTo>
                <a:lnTo>
                  <a:pt x="5717" y="0"/>
                </a:lnTo>
                <a:lnTo>
                  <a:pt x="5733" y="0"/>
                </a:lnTo>
                <a:lnTo>
                  <a:pt x="5733" y="93"/>
                </a:lnTo>
                <a:close/>
                <a:moveTo>
                  <a:pt x="5689" y="93"/>
                </a:moveTo>
                <a:lnTo>
                  <a:pt x="5674" y="93"/>
                </a:lnTo>
                <a:lnTo>
                  <a:pt x="5674" y="0"/>
                </a:lnTo>
                <a:lnTo>
                  <a:pt x="5689" y="0"/>
                </a:lnTo>
                <a:lnTo>
                  <a:pt x="5689" y="93"/>
                </a:lnTo>
                <a:close/>
                <a:moveTo>
                  <a:pt x="5646" y="93"/>
                </a:moveTo>
                <a:lnTo>
                  <a:pt x="5630" y="93"/>
                </a:lnTo>
                <a:lnTo>
                  <a:pt x="5630" y="0"/>
                </a:lnTo>
                <a:lnTo>
                  <a:pt x="5646" y="0"/>
                </a:lnTo>
                <a:lnTo>
                  <a:pt x="5646" y="93"/>
                </a:lnTo>
                <a:close/>
                <a:moveTo>
                  <a:pt x="5602" y="93"/>
                </a:moveTo>
                <a:lnTo>
                  <a:pt x="5587" y="93"/>
                </a:lnTo>
                <a:lnTo>
                  <a:pt x="5587" y="0"/>
                </a:lnTo>
                <a:lnTo>
                  <a:pt x="5602" y="0"/>
                </a:lnTo>
                <a:lnTo>
                  <a:pt x="5602" y="93"/>
                </a:lnTo>
                <a:close/>
                <a:moveTo>
                  <a:pt x="5559" y="93"/>
                </a:moveTo>
                <a:lnTo>
                  <a:pt x="5543" y="93"/>
                </a:lnTo>
                <a:lnTo>
                  <a:pt x="5543" y="0"/>
                </a:lnTo>
                <a:lnTo>
                  <a:pt x="5559" y="0"/>
                </a:lnTo>
                <a:lnTo>
                  <a:pt x="5559" y="93"/>
                </a:lnTo>
                <a:close/>
                <a:moveTo>
                  <a:pt x="5515" y="93"/>
                </a:moveTo>
                <a:lnTo>
                  <a:pt x="5500" y="93"/>
                </a:lnTo>
                <a:lnTo>
                  <a:pt x="5500" y="0"/>
                </a:lnTo>
                <a:lnTo>
                  <a:pt x="5515" y="0"/>
                </a:lnTo>
                <a:lnTo>
                  <a:pt x="5515" y="93"/>
                </a:lnTo>
                <a:close/>
                <a:moveTo>
                  <a:pt x="5472" y="93"/>
                </a:moveTo>
                <a:lnTo>
                  <a:pt x="5456" y="93"/>
                </a:lnTo>
                <a:lnTo>
                  <a:pt x="5456" y="0"/>
                </a:lnTo>
                <a:lnTo>
                  <a:pt x="5472" y="0"/>
                </a:lnTo>
                <a:lnTo>
                  <a:pt x="5472" y="93"/>
                </a:lnTo>
                <a:close/>
                <a:moveTo>
                  <a:pt x="5428" y="93"/>
                </a:moveTo>
                <a:lnTo>
                  <a:pt x="5413" y="93"/>
                </a:lnTo>
                <a:lnTo>
                  <a:pt x="5413" y="0"/>
                </a:lnTo>
                <a:lnTo>
                  <a:pt x="5428" y="0"/>
                </a:lnTo>
                <a:lnTo>
                  <a:pt x="5428" y="93"/>
                </a:lnTo>
                <a:close/>
                <a:moveTo>
                  <a:pt x="5385" y="93"/>
                </a:moveTo>
                <a:lnTo>
                  <a:pt x="5369" y="93"/>
                </a:lnTo>
                <a:lnTo>
                  <a:pt x="5369" y="0"/>
                </a:lnTo>
                <a:lnTo>
                  <a:pt x="5385" y="0"/>
                </a:lnTo>
                <a:lnTo>
                  <a:pt x="5385" y="93"/>
                </a:lnTo>
                <a:close/>
                <a:moveTo>
                  <a:pt x="5344" y="93"/>
                </a:moveTo>
                <a:lnTo>
                  <a:pt x="5326" y="93"/>
                </a:lnTo>
                <a:lnTo>
                  <a:pt x="5326" y="0"/>
                </a:lnTo>
                <a:lnTo>
                  <a:pt x="5344" y="0"/>
                </a:lnTo>
                <a:lnTo>
                  <a:pt x="5344" y="93"/>
                </a:lnTo>
                <a:close/>
                <a:moveTo>
                  <a:pt x="5301" y="93"/>
                </a:moveTo>
                <a:lnTo>
                  <a:pt x="5282" y="93"/>
                </a:lnTo>
                <a:lnTo>
                  <a:pt x="5282" y="0"/>
                </a:lnTo>
                <a:lnTo>
                  <a:pt x="5301" y="0"/>
                </a:lnTo>
                <a:lnTo>
                  <a:pt x="5301" y="93"/>
                </a:lnTo>
                <a:close/>
                <a:moveTo>
                  <a:pt x="5257" y="93"/>
                </a:moveTo>
                <a:lnTo>
                  <a:pt x="5239" y="93"/>
                </a:lnTo>
                <a:lnTo>
                  <a:pt x="5239" y="0"/>
                </a:lnTo>
                <a:lnTo>
                  <a:pt x="5257" y="0"/>
                </a:lnTo>
                <a:lnTo>
                  <a:pt x="5257" y="93"/>
                </a:lnTo>
                <a:close/>
                <a:moveTo>
                  <a:pt x="5214" y="93"/>
                </a:moveTo>
                <a:lnTo>
                  <a:pt x="5195" y="93"/>
                </a:lnTo>
                <a:lnTo>
                  <a:pt x="5195" y="0"/>
                </a:lnTo>
                <a:lnTo>
                  <a:pt x="5214" y="0"/>
                </a:lnTo>
                <a:lnTo>
                  <a:pt x="5214" y="93"/>
                </a:lnTo>
                <a:close/>
                <a:moveTo>
                  <a:pt x="5170" y="93"/>
                </a:moveTo>
                <a:lnTo>
                  <a:pt x="5155" y="93"/>
                </a:lnTo>
                <a:lnTo>
                  <a:pt x="5155" y="0"/>
                </a:lnTo>
                <a:lnTo>
                  <a:pt x="5170" y="0"/>
                </a:lnTo>
                <a:lnTo>
                  <a:pt x="5170" y="93"/>
                </a:lnTo>
                <a:close/>
                <a:moveTo>
                  <a:pt x="5127" y="93"/>
                </a:moveTo>
                <a:lnTo>
                  <a:pt x="5111" y="93"/>
                </a:lnTo>
                <a:lnTo>
                  <a:pt x="5111" y="0"/>
                </a:lnTo>
                <a:lnTo>
                  <a:pt x="5127" y="0"/>
                </a:lnTo>
                <a:lnTo>
                  <a:pt x="5127" y="93"/>
                </a:lnTo>
                <a:close/>
                <a:moveTo>
                  <a:pt x="5083" y="93"/>
                </a:moveTo>
                <a:lnTo>
                  <a:pt x="5068" y="93"/>
                </a:lnTo>
                <a:lnTo>
                  <a:pt x="5068" y="0"/>
                </a:lnTo>
                <a:lnTo>
                  <a:pt x="5083" y="0"/>
                </a:lnTo>
                <a:lnTo>
                  <a:pt x="5083" y="93"/>
                </a:lnTo>
                <a:close/>
                <a:moveTo>
                  <a:pt x="5040" y="93"/>
                </a:moveTo>
                <a:lnTo>
                  <a:pt x="5024" y="93"/>
                </a:lnTo>
                <a:lnTo>
                  <a:pt x="5024" y="0"/>
                </a:lnTo>
                <a:lnTo>
                  <a:pt x="5040" y="0"/>
                </a:lnTo>
                <a:lnTo>
                  <a:pt x="5040" y="93"/>
                </a:lnTo>
                <a:close/>
                <a:moveTo>
                  <a:pt x="4996" y="93"/>
                </a:moveTo>
                <a:lnTo>
                  <a:pt x="4981" y="93"/>
                </a:lnTo>
                <a:lnTo>
                  <a:pt x="4981" y="0"/>
                </a:lnTo>
                <a:lnTo>
                  <a:pt x="4996" y="0"/>
                </a:lnTo>
                <a:lnTo>
                  <a:pt x="4996" y="93"/>
                </a:lnTo>
                <a:close/>
                <a:moveTo>
                  <a:pt x="4953" y="93"/>
                </a:moveTo>
                <a:lnTo>
                  <a:pt x="4937" y="93"/>
                </a:lnTo>
                <a:lnTo>
                  <a:pt x="4937" y="0"/>
                </a:lnTo>
                <a:lnTo>
                  <a:pt x="4953" y="0"/>
                </a:lnTo>
                <a:lnTo>
                  <a:pt x="4953" y="93"/>
                </a:lnTo>
                <a:close/>
                <a:moveTo>
                  <a:pt x="4909" y="93"/>
                </a:moveTo>
                <a:lnTo>
                  <a:pt x="4894" y="93"/>
                </a:lnTo>
                <a:lnTo>
                  <a:pt x="4894" y="0"/>
                </a:lnTo>
                <a:lnTo>
                  <a:pt x="4909" y="0"/>
                </a:lnTo>
                <a:lnTo>
                  <a:pt x="4909" y="93"/>
                </a:lnTo>
                <a:close/>
                <a:moveTo>
                  <a:pt x="4866" y="93"/>
                </a:moveTo>
                <a:lnTo>
                  <a:pt x="4850" y="93"/>
                </a:lnTo>
                <a:lnTo>
                  <a:pt x="4850" y="0"/>
                </a:lnTo>
                <a:lnTo>
                  <a:pt x="4866" y="0"/>
                </a:lnTo>
                <a:lnTo>
                  <a:pt x="4866" y="93"/>
                </a:lnTo>
                <a:close/>
                <a:moveTo>
                  <a:pt x="4822" y="93"/>
                </a:moveTo>
                <a:lnTo>
                  <a:pt x="4807" y="93"/>
                </a:lnTo>
                <a:lnTo>
                  <a:pt x="4807" y="0"/>
                </a:lnTo>
                <a:lnTo>
                  <a:pt x="4822" y="0"/>
                </a:lnTo>
                <a:lnTo>
                  <a:pt x="4822" y="93"/>
                </a:lnTo>
                <a:close/>
                <a:moveTo>
                  <a:pt x="4779" y="93"/>
                </a:moveTo>
                <a:lnTo>
                  <a:pt x="4763" y="93"/>
                </a:lnTo>
                <a:lnTo>
                  <a:pt x="4763" y="0"/>
                </a:lnTo>
                <a:lnTo>
                  <a:pt x="4779" y="0"/>
                </a:lnTo>
                <a:lnTo>
                  <a:pt x="4779" y="93"/>
                </a:lnTo>
                <a:close/>
                <a:moveTo>
                  <a:pt x="4735" y="93"/>
                </a:moveTo>
                <a:lnTo>
                  <a:pt x="4720" y="93"/>
                </a:lnTo>
                <a:lnTo>
                  <a:pt x="4720" y="0"/>
                </a:lnTo>
                <a:lnTo>
                  <a:pt x="4735" y="0"/>
                </a:lnTo>
                <a:lnTo>
                  <a:pt x="4735" y="93"/>
                </a:lnTo>
                <a:close/>
                <a:moveTo>
                  <a:pt x="4692" y="93"/>
                </a:moveTo>
                <a:lnTo>
                  <a:pt x="4676" y="93"/>
                </a:lnTo>
                <a:lnTo>
                  <a:pt x="4676" y="0"/>
                </a:lnTo>
                <a:lnTo>
                  <a:pt x="4692" y="0"/>
                </a:lnTo>
                <a:lnTo>
                  <a:pt x="4692" y="93"/>
                </a:lnTo>
                <a:close/>
                <a:moveTo>
                  <a:pt x="4648" y="93"/>
                </a:moveTo>
                <a:lnTo>
                  <a:pt x="4633" y="93"/>
                </a:lnTo>
                <a:lnTo>
                  <a:pt x="4633" y="0"/>
                </a:lnTo>
                <a:lnTo>
                  <a:pt x="4648" y="0"/>
                </a:lnTo>
                <a:lnTo>
                  <a:pt x="4648" y="93"/>
                </a:lnTo>
                <a:close/>
                <a:moveTo>
                  <a:pt x="4608" y="93"/>
                </a:moveTo>
                <a:lnTo>
                  <a:pt x="4589" y="93"/>
                </a:lnTo>
                <a:lnTo>
                  <a:pt x="4589" y="0"/>
                </a:lnTo>
                <a:lnTo>
                  <a:pt x="4608" y="0"/>
                </a:lnTo>
                <a:lnTo>
                  <a:pt x="4608" y="93"/>
                </a:lnTo>
                <a:close/>
                <a:moveTo>
                  <a:pt x="4564" y="93"/>
                </a:moveTo>
                <a:lnTo>
                  <a:pt x="4546" y="93"/>
                </a:lnTo>
                <a:lnTo>
                  <a:pt x="4546" y="0"/>
                </a:lnTo>
                <a:lnTo>
                  <a:pt x="4564" y="0"/>
                </a:lnTo>
                <a:lnTo>
                  <a:pt x="4564" y="93"/>
                </a:lnTo>
                <a:close/>
                <a:moveTo>
                  <a:pt x="4521" y="93"/>
                </a:moveTo>
                <a:lnTo>
                  <a:pt x="4502" y="93"/>
                </a:lnTo>
                <a:lnTo>
                  <a:pt x="4502" y="0"/>
                </a:lnTo>
                <a:lnTo>
                  <a:pt x="4521" y="0"/>
                </a:lnTo>
                <a:lnTo>
                  <a:pt x="4521" y="93"/>
                </a:lnTo>
                <a:close/>
                <a:moveTo>
                  <a:pt x="4477" y="93"/>
                </a:moveTo>
                <a:lnTo>
                  <a:pt x="4462" y="93"/>
                </a:lnTo>
                <a:lnTo>
                  <a:pt x="4462" y="0"/>
                </a:lnTo>
                <a:lnTo>
                  <a:pt x="4477" y="0"/>
                </a:lnTo>
                <a:lnTo>
                  <a:pt x="4477" y="93"/>
                </a:lnTo>
                <a:close/>
                <a:moveTo>
                  <a:pt x="4434" y="93"/>
                </a:moveTo>
                <a:lnTo>
                  <a:pt x="4418" y="93"/>
                </a:lnTo>
                <a:lnTo>
                  <a:pt x="4418" y="0"/>
                </a:lnTo>
                <a:lnTo>
                  <a:pt x="4434" y="0"/>
                </a:lnTo>
                <a:lnTo>
                  <a:pt x="4434" y="93"/>
                </a:lnTo>
                <a:close/>
                <a:moveTo>
                  <a:pt x="4390" y="93"/>
                </a:moveTo>
                <a:lnTo>
                  <a:pt x="4375" y="93"/>
                </a:lnTo>
                <a:lnTo>
                  <a:pt x="4375" y="0"/>
                </a:lnTo>
                <a:lnTo>
                  <a:pt x="4390" y="0"/>
                </a:lnTo>
                <a:lnTo>
                  <a:pt x="4390" y="93"/>
                </a:lnTo>
                <a:close/>
                <a:moveTo>
                  <a:pt x="4347" y="93"/>
                </a:moveTo>
                <a:lnTo>
                  <a:pt x="4331" y="93"/>
                </a:lnTo>
                <a:lnTo>
                  <a:pt x="4331" y="0"/>
                </a:lnTo>
                <a:lnTo>
                  <a:pt x="4347" y="0"/>
                </a:lnTo>
                <a:lnTo>
                  <a:pt x="4347" y="93"/>
                </a:lnTo>
                <a:close/>
                <a:moveTo>
                  <a:pt x="4303" y="93"/>
                </a:moveTo>
                <a:lnTo>
                  <a:pt x="4288" y="93"/>
                </a:lnTo>
                <a:lnTo>
                  <a:pt x="4288" y="0"/>
                </a:lnTo>
                <a:lnTo>
                  <a:pt x="4303" y="0"/>
                </a:lnTo>
                <a:lnTo>
                  <a:pt x="4303" y="93"/>
                </a:lnTo>
                <a:close/>
                <a:moveTo>
                  <a:pt x="4260" y="93"/>
                </a:moveTo>
                <a:lnTo>
                  <a:pt x="4244" y="93"/>
                </a:lnTo>
                <a:lnTo>
                  <a:pt x="4244" y="0"/>
                </a:lnTo>
                <a:lnTo>
                  <a:pt x="4260" y="0"/>
                </a:lnTo>
                <a:lnTo>
                  <a:pt x="4260" y="93"/>
                </a:lnTo>
                <a:close/>
                <a:moveTo>
                  <a:pt x="4216" y="93"/>
                </a:moveTo>
                <a:lnTo>
                  <a:pt x="4201" y="93"/>
                </a:lnTo>
                <a:lnTo>
                  <a:pt x="4201" y="0"/>
                </a:lnTo>
                <a:lnTo>
                  <a:pt x="4216" y="0"/>
                </a:lnTo>
                <a:lnTo>
                  <a:pt x="4216" y="93"/>
                </a:lnTo>
                <a:close/>
                <a:moveTo>
                  <a:pt x="4173" y="93"/>
                </a:moveTo>
                <a:lnTo>
                  <a:pt x="4157" y="93"/>
                </a:lnTo>
                <a:lnTo>
                  <a:pt x="4157" y="0"/>
                </a:lnTo>
                <a:lnTo>
                  <a:pt x="4173" y="0"/>
                </a:lnTo>
                <a:lnTo>
                  <a:pt x="4173" y="93"/>
                </a:lnTo>
                <a:close/>
                <a:moveTo>
                  <a:pt x="4129" y="93"/>
                </a:moveTo>
                <a:lnTo>
                  <a:pt x="4114" y="93"/>
                </a:lnTo>
                <a:lnTo>
                  <a:pt x="4114" y="0"/>
                </a:lnTo>
                <a:lnTo>
                  <a:pt x="4129" y="0"/>
                </a:lnTo>
                <a:lnTo>
                  <a:pt x="4129" y="93"/>
                </a:lnTo>
                <a:close/>
                <a:moveTo>
                  <a:pt x="4086" y="93"/>
                </a:moveTo>
                <a:lnTo>
                  <a:pt x="4070" y="93"/>
                </a:lnTo>
                <a:lnTo>
                  <a:pt x="4070" y="0"/>
                </a:lnTo>
                <a:lnTo>
                  <a:pt x="4086" y="0"/>
                </a:lnTo>
                <a:lnTo>
                  <a:pt x="4086" y="93"/>
                </a:lnTo>
                <a:close/>
                <a:moveTo>
                  <a:pt x="4042" y="93"/>
                </a:moveTo>
                <a:lnTo>
                  <a:pt x="4027" y="93"/>
                </a:lnTo>
                <a:lnTo>
                  <a:pt x="4027" y="0"/>
                </a:lnTo>
                <a:lnTo>
                  <a:pt x="4042" y="0"/>
                </a:lnTo>
                <a:lnTo>
                  <a:pt x="4042" y="93"/>
                </a:lnTo>
                <a:close/>
                <a:moveTo>
                  <a:pt x="3999" y="93"/>
                </a:moveTo>
                <a:lnTo>
                  <a:pt x="3983" y="93"/>
                </a:lnTo>
                <a:lnTo>
                  <a:pt x="3983" y="0"/>
                </a:lnTo>
                <a:lnTo>
                  <a:pt x="3999" y="0"/>
                </a:lnTo>
                <a:lnTo>
                  <a:pt x="3999" y="93"/>
                </a:lnTo>
                <a:close/>
                <a:moveTo>
                  <a:pt x="3955" y="93"/>
                </a:moveTo>
                <a:lnTo>
                  <a:pt x="3940" y="93"/>
                </a:lnTo>
                <a:lnTo>
                  <a:pt x="3940" y="0"/>
                </a:lnTo>
                <a:lnTo>
                  <a:pt x="3955" y="0"/>
                </a:lnTo>
                <a:lnTo>
                  <a:pt x="3955" y="93"/>
                </a:lnTo>
                <a:close/>
                <a:moveTo>
                  <a:pt x="3915" y="93"/>
                </a:moveTo>
                <a:lnTo>
                  <a:pt x="3896" y="93"/>
                </a:lnTo>
                <a:lnTo>
                  <a:pt x="3896" y="0"/>
                </a:lnTo>
                <a:lnTo>
                  <a:pt x="3915" y="0"/>
                </a:lnTo>
                <a:lnTo>
                  <a:pt x="3915" y="93"/>
                </a:lnTo>
                <a:close/>
                <a:moveTo>
                  <a:pt x="3872" y="93"/>
                </a:moveTo>
                <a:lnTo>
                  <a:pt x="3853" y="93"/>
                </a:lnTo>
                <a:lnTo>
                  <a:pt x="3853" y="0"/>
                </a:lnTo>
                <a:lnTo>
                  <a:pt x="3872" y="0"/>
                </a:lnTo>
                <a:lnTo>
                  <a:pt x="3872" y="93"/>
                </a:lnTo>
                <a:close/>
                <a:moveTo>
                  <a:pt x="3828" y="93"/>
                </a:moveTo>
                <a:lnTo>
                  <a:pt x="3809" y="93"/>
                </a:lnTo>
                <a:lnTo>
                  <a:pt x="3809" y="0"/>
                </a:lnTo>
                <a:lnTo>
                  <a:pt x="3828" y="0"/>
                </a:lnTo>
                <a:lnTo>
                  <a:pt x="3828" y="93"/>
                </a:lnTo>
                <a:close/>
                <a:moveTo>
                  <a:pt x="3785" y="93"/>
                </a:moveTo>
                <a:lnTo>
                  <a:pt x="3766" y="93"/>
                </a:lnTo>
                <a:lnTo>
                  <a:pt x="3766" y="0"/>
                </a:lnTo>
                <a:lnTo>
                  <a:pt x="3785" y="0"/>
                </a:lnTo>
                <a:lnTo>
                  <a:pt x="3785" y="93"/>
                </a:lnTo>
                <a:close/>
                <a:moveTo>
                  <a:pt x="3741" y="93"/>
                </a:moveTo>
                <a:lnTo>
                  <a:pt x="3726" y="93"/>
                </a:lnTo>
                <a:lnTo>
                  <a:pt x="3726" y="0"/>
                </a:lnTo>
                <a:lnTo>
                  <a:pt x="3741" y="0"/>
                </a:lnTo>
                <a:lnTo>
                  <a:pt x="3741" y="93"/>
                </a:lnTo>
                <a:close/>
                <a:moveTo>
                  <a:pt x="3698" y="93"/>
                </a:moveTo>
                <a:lnTo>
                  <a:pt x="3682" y="93"/>
                </a:lnTo>
                <a:lnTo>
                  <a:pt x="3682" y="0"/>
                </a:lnTo>
                <a:lnTo>
                  <a:pt x="3698" y="0"/>
                </a:lnTo>
                <a:lnTo>
                  <a:pt x="3698" y="93"/>
                </a:lnTo>
                <a:close/>
                <a:moveTo>
                  <a:pt x="3654" y="93"/>
                </a:moveTo>
                <a:lnTo>
                  <a:pt x="3639" y="93"/>
                </a:lnTo>
                <a:lnTo>
                  <a:pt x="3639" y="0"/>
                </a:lnTo>
                <a:lnTo>
                  <a:pt x="3654" y="0"/>
                </a:lnTo>
                <a:lnTo>
                  <a:pt x="3654" y="93"/>
                </a:lnTo>
                <a:close/>
                <a:moveTo>
                  <a:pt x="3611" y="93"/>
                </a:moveTo>
                <a:lnTo>
                  <a:pt x="3595" y="93"/>
                </a:lnTo>
                <a:lnTo>
                  <a:pt x="3595" y="0"/>
                </a:lnTo>
                <a:lnTo>
                  <a:pt x="3611" y="0"/>
                </a:lnTo>
                <a:lnTo>
                  <a:pt x="3611" y="93"/>
                </a:lnTo>
                <a:close/>
                <a:moveTo>
                  <a:pt x="3567" y="93"/>
                </a:moveTo>
                <a:lnTo>
                  <a:pt x="3552" y="93"/>
                </a:lnTo>
                <a:lnTo>
                  <a:pt x="3552" y="0"/>
                </a:lnTo>
                <a:lnTo>
                  <a:pt x="3567" y="0"/>
                </a:lnTo>
                <a:lnTo>
                  <a:pt x="3567" y="93"/>
                </a:lnTo>
                <a:close/>
                <a:moveTo>
                  <a:pt x="3524" y="93"/>
                </a:moveTo>
                <a:lnTo>
                  <a:pt x="3508" y="93"/>
                </a:lnTo>
                <a:lnTo>
                  <a:pt x="3508" y="0"/>
                </a:lnTo>
                <a:lnTo>
                  <a:pt x="3524" y="0"/>
                </a:lnTo>
                <a:lnTo>
                  <a:pt x="3524" y="93"/>
                </a:lnTo>
                <a:close/>
                <a:moveTo>
                  <a:pt x="3480" y="93"/>
                </a:moveTo>
                <a:lnTo>
                  <a:pt x="3465" y="93"/>
                </a:lnTo>
                <a:lnTo>
                  <a:pt x="3465" y="0"/>
                </a:lnTo>
                <a:lnTo>
                  <a:pt x="3480" y="0"/>
                </a:lnTo>
                <a:lnTo>
                  <a:pt x="3480" y="93"/>
                </a:lnTo>
                <a:close/>
                <a:moveTo>
                  <a:pt x="3437" y="93"/>
                </a:moveTo>
                <a:lnTo>
                  <a:pt x="3421" y="93"/>
                </a:lnTo>
                <a:lnTo>
                  <a:pt x="3421" y="0"/>
                </a:lnTo>
                <a:lnTo>
                  <a:pt x="3437" y="0"/>
                </a:lnTo>
                <a:lnTo>
                  <a:pt x="3437" y="93"/>
                </a:lnTo>
                <a:close/>
                <a:moveTo>
                  <a:pt x="3393" y="93"/>
                </a:moveTo>
                <a:lnTo>
                  <a:pt x="3378" y="93"/>
                </a:lnTo>
                <a:lnTo>
                  <a:pt x="3378" y="0"/>
                </a:lnTo>
                <a:lnTo>
                  <a:pt x="3393" y="0"/>
                </a:lnTo>
                <a:lnTo>
                  <a:pt x="3393" y="93"/>
                </a:lnTo>
                <a:close/>
                <a:moveTo>
                  <a:pt x="3350" y="93"/>
                </a:moveTo>
                <a:lnTo>
                  <a:pt x="3334" y="93"/>
                </a:lnTo>
                <a:lnTo>
                  <a:pt x="3334" y="0"/>
                </a:lnTo>
                <a:lnTo>
                  <a:pt x="3350" y="0"/>
                </a:lnTo>
                <a:lnTo>
                  <a:pt x="3350" y="93"/>
                </a:lnTo>
                <a:close/>
                <a:moveTo>
                  <a:pt x="3306" y="93"/>
                </a:moveTo>
                <a:lnTo>
                  <a:pt x="3290" y="93"/>
                </a:lnTo>
                <a:lnTo>
                  <a:pt x="3290" y="0"/>
                </a:lnTo>
                <a:lnTo>
                  <a:pt x="3306" y="0"/>
                </a:lnTo>
                <a:lnTo>
                  <a:pt x="3306" y="93"/>
                </a:lnTo>
                <a:close/>
                <a:moveTo>
                  <a:pt x="3263" y="93"/>
                </a:moveTo>
                <a:lnTo>
                  <a:pt x="3247" y="93"/>
                </a:lnTo>
                <a:lnTo>
                  <a:pt x="3247" y="0"/>
                </a:lnTo>
                <a:lnTo>
                  <a:pt x="3263" y="0"/>
                </a:lnTo>
                <a:lnTo>
                  <a:pt x="3263" y="93"/>
                </a:lnTo>
                <a:close/>
                <a:moveTo>
                  <a:pt x="3219" y="93"/>
                </a:moveTo>
                <a:lnTo>
                  <a:pt x="3203" y="93"/>
                </a:lnTo>
                <a:lnTo>
                  <a:pt x="3203" y="0"/>
                </a:lnTo>
                <a:lnTo>
                  <a:pt x="3219" y="0"/>
                </a:lnTo>
                <a:lnTo>
                  <a:pt x="3219" y="93"/>
                </a:lnTo>
                <a:close/>
                <a:moveTo>
                  <a:pt x="3179" y="93"/>
                </a:moveTo>
                <a:lnTo>
                  <a:pt x="3160" y="93"/>
                </a:lnTo>
                <a:lnTo>
                  <a:pt x="3160" y="0"/>
                </a:lnTo>
                <a:lnTo>
                  <a:pt x="3179" y="0"/>
                </a:lnTo>
                <a:lnTo>
                  <a:pt x="3179" y="93"/>
                </a:lnTo>
                <a:close/>
                <a:moveTo>
                  <a:pt x="3135" y="93"/>
                </a:moveTo>
                <a:lnTo>
                  <a:pt x="3116" y="93"/>
                </a:lnTo>
                <a:lnTo>
                  <a:pt x="3116" y="0"/>
                </a:lnTo>
                <a:lnTo>
                  <a:pt x="3135" y="0"/>
                </a:lnTo>
                <a:lnTo>
                  <a:pt x="3135" y="93"/>
                </a:lnTo>
                <a:close/>
                <a:moveTo>
                  <a:pt x="3092" y="93"/>
                </a:moveTo>
                <a:lnTo>
                  <a:pt x="3073" y="93"/>
                </a:lnTo>
                <a:lnTo>
                  <a:pt x="3073" y="0"/>
                </a:lnTo>
                <a:lnTo>
                  <a:pt x="3092" y="0"/>
                </a:lnTo>
                <a:lnTo>
                  <a:pt x="3092" y="93"/>
                </a:lnTo>
                <a:close/>
                <a:moveTo>
                  <a:pt x="3048" y="93"/>
                </a:moveTo>
                <a:lnTo>
                  <a:pt x="3033" y="93"/>
                </a:lnTo>
                <a:lnTo>
                  <a:pt x="3033" y="0"/>
                </a:lnTo>
                <a:lnTo>
                  <a:pt x="3048" y="0"/>
                </a:lnTo>
                <a:lnTo>
                  <a:pt x="3048" y="93"/>
                </a:lnTo>
                <a:close/>
                <a:moveTo>
                  <a:pt x="3005" y="93"/>
                </a:moveTo>
                <a:lnTo>
                  <a:pt x="2989" y="93"/>
                </a:lnTo>
                <a:lnTo>
                  <a:pt x="2989" y="0"/>
                </a:lnTo>
                <a:lnTo>
                  <a:pt x="3005" y="0"/>
                </a:lnTo>
                <a:lnTo>
                  <a:pt x="3005" y="93"/>
                </a:lnTo>
                <a:close/>
                <a:moveTo>
                  <a:pt x="2961" y="93"/>
                </a:moveTo>
                <a:lnTo>
                  <a:pt x="2946" y="93"/>
                </a:lnTo>
                <a:lnTo>
                  <a:pt x="2946" y="0"/>
                </a:lnTo>
                <a:lnTo>
                  <a:pt x="2961" y="0"/>
                </a:lnTo>
                <a:lnTo>
                  <a:pt x="2961" y="93"/>
                </a:lnTo>
                <a:close/>
                <a:moveTo>
                  <a:pt x="2918" y="93"/>
                </a:moveTo>
                <a:lnTo>
                  <a:pt x="2902" y="93"/>
                </a:lnTo>
                <a:lnTo>
                  <a:pt x="2902" y="0"/>
                </a:lnTo>
                <a:lnTo>
                  <a:pt x="2918" y="0"/>
                </a:lnTo>
                <a:lnTo>
                  <a:pt x="2918" y="93"/>
                </a:lnTo>
                <a:close/>
                <a:moveTo>
                  <a:pt x="2874" y="93"/>
                </a:moveTo>
                <a:lnTo>
                  <a:pt x="2859" y="93"/>
                </a:lnTo>
                <a:lnTo>
                  <a:pt x="2859" y="0"/>
                </a:lnTo>
                <a:lnTo>
                  <a:pt x="2874" y="0"/>
                </a:lnTo>
                <a:lnTo>
                  <a:pt x="2874" y="93"/>
                </a:lnTo>
                <a:close/>
                <a:moveTo>
                  <a:pt x="2831" y="93"/>
                </a:moveTo>
                <a:lnTo>
                  <a:pt x="2815" y="93"/>
                </a:lnTo>
                <a:lnTo>
                  <a:pt x="2815" y="0"/>
                </a:lnTo>
                <a:lnTo>
                  <a:pt x="2831" y="0"/>
                </a:lnTo>
                <a:lnTo>
                  <a:pt x="2831" y="93"/>
                </a:lnTo>
                <a:close/>
                <a:moveTo>
                  <a:pt x="2787" y="93"/>
                </a:moveTo>
                <a:lnTo>
                  <a:pt x="2772" y="93"/>
                </a:lnTo>
                <a:lnTo>
                  <a:pt x="2772" y="0"/>
                </a:lnTo>
                <a:lnTo>
                  <a:pt x="2787" y="0"/>
                </a:lnTo>
                <a:lnTo>
                  <a:pt x="2787" y="93"/>
                </a:lnTo>
                <a:close/>
                <a:moveTo>
                  <a:pt x="2744" y="93"/>
                </a:moveTo>
                <a:lnTo>
                  <a:pt x="2728" y="93"/>
                </a:lnTo>
                <a:lnTo>
                  <a:pt x="2728" y="0"/>
                </a:lnTo>
                <a:lnTo>
                  <a:pt x="2744" y="0"/>
                </a:lnTo>
                <a:lnTo>
                  <a:pt x="2744" y="93"/>
                </a:lnTo>
                <a:close/>
                <a:moveTo>
                  <a:pt x="2700" y="93"/>
                </a:moveTo>
                <a:lnTo>
                  <a:pt x="2685" y="93"/>
                </a:lnTo>
                <a:lnTo>
                  <a:pt x="2685" y="0"/>
                </a:lnTo>
                <a:lnTo>
                  <a:pt x="2700" y="0"/>
                </a:lnTo>
                <a:lnTo>
                  <a:pt x="2700" y="93"/>
                </a:lnTo>
                <a:close/>
                <a:moveTo>
                  <a:pt x="2657" y="93"/>
                </a:moveTo>
                <a:lnTo>
                  <a:pt x="2641" y="93"/>
                </a:lnTo>
                <a:lnTo>
                  <a:pt x="2641" y="0"/>
                </a:lnTo>
                <a:lnTo>
                  <a:pt x="2657" y="0"/>
                </a:lnTo>
                <a:lnTo>
                  <a:pt x="2657" y="93"/>
                </a:lnTo>
                <a:close/>
                <a:moveTo>
                  <a:pt x="2613" y="93"/>
                </a:moveTo>
                <a:lnTo>
                  <a:pt x="2598" y="93"/>
                </a:lnTo>
                <a:lnTo>
                  <a:pt x="2598" y="0"/>
                </a:lnTo>
                <a:lnTo>
                  <a:pt x="2613" y="0"/>
                </a:lnTo>
                <a:lnTo>
                  <a:pt x="2613" y="93"/>
                </a:lnTo>
                <a:close/>
                <a:moveTo>
                  <a:pt x="2570" y="93"/>
                </a:moveTo>
                <a:lnTo>
                  <a:pt x="2554" y="93"/>
                </a:lnTo>
                <a:lnTo>
                  <a:pt x="2554" y="0"/>
                </a:lnTo>
                <a:lnTo>
                  <a:pt x="2570" y="0"/>
                </a:lnTo>
                <a:lnTo>
                  <a:pt x="2570" y="93"/>
                </a:lnTo>
                <a:close/>
                <a:moveTo>
                  <a:pt x="2526" y="93"/>
                </a:moveTo>
                <a:lnTo>
                  <a:pt x="2511" y="93"/>
                </a:lnTo>
                <a:lnTo>
                  <a:pt x="2511" y="0"/>
                </a:lnTo>
                <a:lnTo>
                  <a:pt x="2526" y="0"/>
                </a:lnTo>
                <a:lnTo>
                  <a:pt x="2526" y="93"/>
                </a:lnTo>
                <a:close/>
                <a:moveTo>
                  <a:pt x="2486" y="93"/>
                </a:moveTo>
                <a:lnTo>
                  <a:pt x="2467" y="93"/>
                </a:lnTo>
                <a:lnTo>
                  <a:pt x="2467" y="0"/>
                </a:lnTo>
                <a:lnTo>
                  <a:pt x="2486" y="0"/>
                </a:lnTo>
                <a:lnTo>
                  <a:pt x="2486" y="93"/>
                </a:lnTo>
                <a:close/>
                <a:moveTo>
                  <a:pt x="2442" y="93"/>
                </a:moveTo>
                <a:lnTo>
                  <a:pt x="2424" y="93"/>
                </a:lnTo>
                <a:lnTo>
                  <a:pt x="2424" y="0"/>
                </a:lnTo>
                <a:lnTo>
                  <a:pt x="2442" y="0"/>
                </a:lnTo>
                <a:lnTo>
                  <a:pt x="2442" y="93"/>
                </a:lnTo>
                <a:close/>
                <a:moveTo>
                  <a:pt x="2399" y="93"/>
                </a:moveTo>
                <a:lnTo>
                  <a:pt x="2380" y="93"/>
                </a:lnTo>
                <a:lnTo>
                  <a:pt x="2380" y="0"/>
                </a:lnTo>
                <a:lnTo>
                  <a:pt x="2399" y="0"/>
                </a:lnTo>
                <a:lnTo>
                  <a:pt x="2399" y="93"/>
                </a:lnTo>
                <a:close/>
                <a:moveTo>
                  <a:pt x="2355" y="93"/>
                </a:moveTo>
                <a:lnTo>
                  <a:pt x="2337" y="93"/>
                </a:lnTo>
                <a:lnTo>
                  <a:pt x="2337" y="0"/>
                </a:lnTo>
                <a:lnTo>
                  <a:pt x="2355" y="0"/>
                </a:lnTo>
                <a:lnTo>
                  <a:pt x="2355" y="93"/>
                </a:lnTo>
                <a:close/>
                <a:moveTo>
                  <a:pt x="2312" y="93"/>
                </a:moveTo>
                <a:lnTo>
                  <a:pt x="2296" y="93"/>
                </a:lnTo>
                <a:lnTo>
                  <a:pt x="2296" y="0"/>
                </a:lnTo>
                <a:lnTo>
                  <a:pt x="2312" y="0"/>
                </a:lnTo>
                <a:lnTo>
                  <a:pt x="2312" y="93"/>
                </a:lnTo>
                <a:close/>
                <a:moveTo>
                  <a:pt x="2268" y="93"/>
                </a:moveTo>
                <a:lnTo>
                  <a:pt x="2253" y="93"/>
                </a:lnTo>
                <a:lnTo>
                  <a:pt x="2253" y="0"/>
                </a:lnTo>
                <a:lnTo>
                  <a:pt x="2268" y="0"/>
                </a:lnTo>
                <a:lnTo>
                  <a:pt x="2268" y="93"/>
                </a:lnTo>
                <a:close/>
                <a:moveTo>
                  <a:pt x="2225" y="93"/>
                </a:moveTo>
                <a:lnTo>
                  <a:pt x="2209" y="93"/>
                </a:lnTo>
                <a:lnTo>
                  <a:pt x="2209" y="0"/>
                </a:lnTo>
                <a:lnTo>
                  <a:pt x="2225" y="0"/>
                </a:lnTo>
                <a:lnTo>
                  <a:pt x="2225" y="93"/>
                </a:lnTo>
                <a:close/>
                <a:moveTo>
                  <a:pt x="2181" y="93"/>
                </a:moveTo>
                <a:lnTo>
                  <a:pt x="2166" y="93"/>
                </a:lnTo>
                <a:lnTo>
                  <a:pt x="2166" y="0"/>
                </a:lnTo>
                <a:lnTo>
                  <a:pt x="2181" y="0"/>
                </a:lnTo>
                <a:lnTo>
                  <a:pt x="2181" y="93"/>
                </a:lnTo>
                <a:close/>
                <a:moveTo>
                  <a:pt x="2138" y="93"/>
                </a:moveTo>
                <a:lnTo>
                  <a:pt x="2122" y="93"/>
                </a:lnTo>
                <a:lnTo>
                  <a:pt x="2122" y="0"/>
                </a:lnTo>
                <a:lnTo>
                  <a:pt x="2138" y="0"/>
                </a:lnTo>
                <a:lnTo>
                  <a:pt x="2138" y="93"/>
                </a:lnTo>
                <a:close/>
                <a:moveTo>
                  <a:pt x="2094" y="93"/>
                </a:moveTo>
                <a:lnTo>
                  <a:pt x="2079" y="93"/>
                </a:lnTo>
                <a:lnTo>
                  <a:pt x="2079" y="0"/>
                </a:lnTo>
                <a:lnTo>
                  <a:pt x="2094" y="0"/>
                </a:lnTo>
                <a:lnTo>
                  <a:pt x="2094" y="93"/>
                </a:lnTo>
                <a:close/>
                <a:moveTo>
                  <a:pt x="2051" y="93"/>
                </a:moveTo>
                <a:lnTo>
                  <a:pt x="2035" y="93"/>
                </a:lnTo>
                <a:lnTo>
                  <a:pt x="2035" y="0"/>
                </a:lnTo>
                <a:lnTo>
                  <a:pt x="2051" y="0"/>
                </a:lnTo>
                <a:lnTo>
                  <a:pt x="2051" y="93"/>
                </a:lnTo>
                <a:close/>
                <a:moveTo>
                  <a:pt x="2007" y="93"/>
                </a:moveTo>
                <a:lnTo>
                  <a:pt x="1992" y="93"/>
                </a:lnTo>
                <a:lnTo>
                  <a:pt x="1992" y="0"/>
                </a:lnTo>
                <a:lnTo>
                  <a:pt x="2007" y="0"/>
                </a:lnTo>
                <a:lnTo>
                  <a:pt x="2007" y="93"/>
                </a:lnTo>
                <a:close/>
                <a:moveTo>
                  <a:pt x="1964" y="93"/>
                </a:moveTo>
                <a:lnTo>
                  <a:pt x="1948" y="93"/>
                </a:lnTo>
                <a:lnTo>
                  <a:pt x="1948" y="0"/>
                </a:lnTo>
                <a:lnTo>
                  <a:pt x="1964" y="0"/>
                </a:lnTo>
                <a:lnTo>
                  <a:pt x="1964" y="93"/>
                </a:lnTo>
                <a:close/>
                <a:moveTo>
                  <a:pt x="1920" y="93"/>
                </a:moveTo>
                <a:lnTo>
                  <a:pt x="1905" y="93"/>
                </a:lnTo>
                <a:lnTo>
                  <a:pt x="1905" y="0"/>
                </a:lnTo>
                <a:lnTo>
                  <a:pt x="1920" y="0"/>
                </a:lnTo>
                <a:lnTo>
                  <a:pt x="1920" y="93"/>
                </a:lnTo>
                <a:close/>
                <a:moveTo>
                  <a:pt x="1877" y="93"/>
                </a:moveTo>
                <a:lnTo>
                  <a:pt x="1861" y="93"/>
                </a:lnTo>
                <a:lnTo>
                  <a:pt x="1861" y="0"/>
                </a:lnTo>
                <a:lnTo>
                  <a:pt x="1877" y="0"/>
                </a:lnTo>
                <a:lnTo>
                  <a:pt x="1877" y="93"/>
                </a:lnTo>
                <a:close/>
                <a:moveTo>
                  <a:pt x="1833" y="93"/>
                </a:moveTo>
                <a:lnTo>
                  <a:pt x="1818" y="93"/>
                </a:lnTo>
                <a:lnTo>
                  <a:pt x="1818" y="0"/>
                </a:lnTo>
                <a:lnTo>
                  <a:pt x="1833" y="0"/>
                </a:lnTo>
                <a:lnTo>
                  <a:pt x="1833" y="93"/>
                </a:lnTo>
                <a:close/>
                <a:moveTo>
                  <a:pt x="1790" y="93"/>
                </a:moveTo>
                <a:lnTo>
                  <a:pt x="1774" y="93"/>
                </a:lnTo>
                <a:lnTo>
                  <a:pt x="1774" y="0"/>
                </a:lnTo>
                <a:lnTo>
                  <a:pt x="1790" y="0"/>
                </a:lnTo>
                <a:lnTo>
                  <a:pt x="1790" y="93"/>
                </a:lnTo>
                <a:close/>
                <a:moveTo>
                  <a:pt x="1749" y="93"/>
                </a:moveTo>
                <a:lnTo>
                  <a:pt x="1731" y="93"/>
                </a:lnTo>
                <a:lnTo>
                  <a:pt x="1731" y="0"/>
                </a:lnTo>
                <a:lnTo>
                  <a:pt x="1749" y="0"/>
                </a:lnTo>
                <a:lnTo>
                  <a:pt x="1749" y="93"/>
                </a:lnTo>
                <a:close/>
                <a:moveTo>
                  <a:pt x="1706" y="93"/>
                </a:moveTo>
                <a:lnTo>
                  <a:pt x="1687" y="93"/>
                </a:lnTo>
                <a:lnTo>
                  <a:pt x="1687" y="0"/>
                </a:lnTo>
                <a:lnTo>
                  <a:pt x="1706" y="0"/>
                </a:lnTo>
                <a:lnTo>
                  <a:pt x="1706" y="93"/>
                </a:lnTo>
                <a:close/>
                <a:moveTo>
                  <a:pt x="1662" y="93"/>
                </a:moveTo>
                <a:lnTo>
                  <a:pt x="1644" y="93"/>
                </a:lnTo>
                <a:lnTo>
                  <a:pt x="1644" y="0"/>
                </a:lnTo>
                <a:lnTo>
                  <a:pt x="1662" y="0"/>
                </a:lnTo>
                <a:lnTo>
                  <a:pt x="1662" y="93"/>
                </a:lnTo>
                <a:close/>
                <a:moveTo>
                  <a:pt x="1619" y="93"/>
                </a:moveTo>
                <a:lnTo>
                  <a:pt x="1603" y="93"/>
                </a:lnTo>
                <a:lnTo>
                  <a:pt x="1603" y="0"/>
                </a:lnTo>
                <a:lnTo>
                  <a:pt x="1619" y="0"/>
                </a:lnTo>
                <a:lnTo>
                  <a:pt x="1619" y="93"/>
                </a:lnTo>
                <a:close/>
                <a:moveTo>
                  <a:pt x="1575" y="93"/>
                </a:moveTo>
                <a:lnTo>
                  <a:pt x="1560" y="93"/>
                </a:lnTo>
                <a:lnTo>
                  <a:pt x="1560" y="0"/>
                </a:lnTo>
                <a:lnTo>
                  <a:pt x="1575" y="0"/>
                </a:lnTo>
                <a:lnTo>
                  <a:pt x="1575" y="93"/>
                </a:lnTo>
                <a:close/>
                <a:moveTo>
                  <a:pt x="1532" y="93"/>
                </a:moveTo>
                <a:lnTo>
                  <a:pt x="1516" y="93"/>
                </a:lnTo>
                <a:lnTo>
                  <a:pt x="1516" y="0"/>
                </a:lnTo>
                <a:lnTo>
                  <a:pt x="1532" y="0"/>
                </a:lnTo>
                <a:lnTo>
                  <a:pt x="1532" y="93"/>
                </a:lnTo>
                <a:close/>
                <a:moveTo>
                  <a:pt x="1488" y="93"/>
                </a:moveTo>
                <a:lnTo>
                  <a:pt x="1473" y="93"/>
                </a:lnTo>
                <a:lnTo>
                  <a:pt x="1473" y="0"/>
                </a:lnTo>
                <a:lnTo>
                  <a:pt x="1488" y="0"/>
                </a:lnTo>
                <a:lnTo>
                  <a:pt x="1488" y="93"/>
                </a:lnTo>
                <a:close/>
                <a:moveTo>
                  <a:pt x="1445" y="93"/>
                </a:moveTo>
                <a:lnTo>
                  <a:pt x="1429" y="93"/>
                </a:lnTo>
                <a:lnTo>
                  <a:pt x="1429" y="0"/>
                </a:lnTo>
                <a:lnTo>
                  <a:pt x="1445" y="0"/>
                </a:lnTo>
                <a:lnTo>
                  <a:pt x="1445" y="93"/>
                </a:lnTo>
                <a:close/>
                <a:moveTo>
                  <a:pt x="1401" y="93"/>
                </a:moveTo>
                <a:lnTo>
                  <a:pt x="1386" y="93"/>
                </a:lnTo>
                <a:lnTo>
                  <a:pt x="1386" y="0"/>
                </a:lnTo>
                <a:lnTo>
                  <a:pt x="1401" y="0"/>
                </a:lnTo>
                <a:lnTo>
                  <a:pt x="1401" y="93"/>
                </a:lnTo>
                <a:close/>
                <a:moveTo>
                  <a:pt x="1358" y="93"/>
                </a:moveTo>
                <a:lnTo>
                  <a:pt x="1342" y="93"/>
                </a:lnTo>
                <a:lnTo>
                  <a:pt x="1342" y="0"/>
                </a:lnTo>
                <a:lnTo>
                  <a:pt x="1358" y="0"/>
                </a:lnTo>
                <a:lnTo>
                  <a:pt x="1358" y="93"/>
                </a:lnTo>
                <a:close/>
                <a:moveTo>
                  <a:pt x="1314" y="93"/>
                </a:moveTo>
                <a:lnTo>
                  <a:pt x="1299" y="93"/>
                </a:lnTo>
                <a:lnTo>
                  <a:pt x="1299" y="0"/>
                </a:lnTo>
                <a:lnTo>
                  <a:pt x="1314" y="0"/>
                </a:lnTo>
                <a:lnTo>
                  <a:pt x="1314" y="93"/>
                </a:lnTo>
                <a:close/>
                <a:moveTo>
                  <a:pt x="1271" y="93"/>
                </a:moveTo>
                <a:lnTo>
                  <a:pt x="1255" y="93"/>
                </a:lnTo>
                <a:lnTo>
                  <a:pt x="1255" y="0"/>
                </a:lnTo>
                <a:lnTo>
                  <a:pt x="1271" y="0"/>
                </a:lnTo>
                <a:lnTo>
                  <a:pt x="1271" y="93"/>
                </a:lnTo>
                <a:close/>
                <a:moveTo>
                  <a:pt x="1227" y="93"/>
                </a:moveTo>
                <a:lnTo>
                  <a:pt x="1212" y="93"/>
                </a:lnTo>
                <a:lnTo>
                  <a:pt x="1212" y="0"/>
                </a:lnTo>
                <a:lnTo>
                  <a:pt x="1227" y="0"/>
                </a:lnTo>
                <a:lnTo>
                  <a:pt x="1227" y="93"/>
                </a:lnTo>
                <a:close/>
                <a:moveTo>
                  <a:pt x="1184" y="93"/>
                </a:moveTo>
                <a:lnTo>
                  <a:pt x="1168" y="93"/>
                </a:lnTo>
                <a:lnTo>
                  <a:pt x="1168" y="0"/>
                </a:lnTo>
                <a:lnTo>
                  <a:pt x="1184" y="0"/>
                </a:lnTo>
                <a:lnTo>
                  <a:pt x="1184" y="93"/>
                </a:lnTo>
                <a:close/>
                <a:moveTo>
                  <a:pt x="1140" y="93"/>
                </a:moveTo>
                <a:lnTo>
                  <a:pt x="1125" y="93"/>
                </a:lnTo>
                <a:lnTo>
                  <a:pt x="1125" y="0"/>
                </a:lnTo>
                <a:lnTo>
                  <a:pt x="1140" y="0"/>
                </a:lnTo>
                <a:lnTo>
                  <a:pt x="1140" y="93"/>
                </a:lnTo>
                <a:close/>
                <a:moveTo>
                  <a:pt x="1097" y="93"/>
                </a:moveTo>
                <a:lnTo>
                  <a:pt x="1081" y="93"/>
                </a:lnTo>
                <a:lnTo>
                  <a:pt x="1081" y="0"/>
                </a:lnTo>
                <a:lnTo>
                  <a:pt x="1097" y="0"/>
                </a:lnTo>
                <a:lnTo>
                  <a:pt x="1097" y="93"/>
                </a:lnTo>
                <a:close/>
                <a:moveTo>
                  <a:pt x="1056" y="93"/>
                </a:moveTo>
                <a:lnTo>
                  <a:pt x="1038" y="93"/>
                </a:lnTo>
                <a:lnTo>
                  <a:pt x="1038" y="0"/>
                </a:lnTo>
                <a:lnTo>
                  <a:pt x="1056" y="0"/>
                </a:lnTo>
                <a:lnTo>
                  <a:pt x="1056" y="93"/>
                </a:lnTo>
                <a:close/>
                <a:moveTo>
                  <a:pt x="1013" y="93"/>
                </a:moveTo>
                <a:lnTo>
                  <a:pt x="994" y="93"/>
                </a:lnTo>
                <a:lnTo>
                  <a:pt x="994" y="0"/>
                </a:lnTo>
                <a:lnTo>
                  <a:pt x="1013" y="0"/>
                </a:lnTo>
                <a:lnTo>
                  <a:pt x="1013" y="93"/>
                </a:lnTo>
                <a:close/>
                <a:moveTo>
                  <a:pt x="969" y="93"/>
                </a:moveTo>
                <a:lnTo>
                  <a:pt x="951" y="93"/>
                </a:lnTo>
                <a:lnTo>
                  <a:pt x="951" y="0"/>
                </a:lnTo>
                <a:lnTo>
                  <a:pt x="969" y="0"/>
                </a:lnTo>
                <a:lnTo>
                  <a:pt x="969" y="93"/>
                </a:lnTo>
                <a:close/>
                <a:moveTo>
                  <a:pt x="926" y="93"/>
                </a:moveTo>
                <a:lnTo>
                  <a:pt x="910" y="93"/>
                </a:lnTo>
                <a:lnTo>
                  <a:pt x="910" y="0"/>
                </a:lnTo>
                <a:lnTo>
                  <a:pt x="926" y="0"/>
                </a:lnTo>
                <a:lnTo>
                  <a:pt x="926" y="93"/>
                </a:lnTo>
                <a:close/>
                <a:moveTo>
                  <a:pt x="882" y="93"/>
                </a:moveTo>
                <a:lnTo>
                  <a:pt x="867" y="93"/>
                </a:lnTo>
                <a:lnTo>
                  <a:pt x="867" y="0"/>
                </a:lnTo>
                <a:lnTo>
                  <a:pt x="882" y="0"/>
                </a:lnTo>
                <a:lnTo>
                  <a:pt x="882" y="93"/>
                </a:lnTo>
                <a:close/>
                <a:moveTo>
                  <a:pt x="839" y="93"/>
                </a:moveTo>
                <a:lnTo>
                  <a:pt x="823" y="93"/>
                </a:lnTo>
                <a:lnTo>
                  <a:pt x="823" y="0"/>
                </a:lnTo>
                <a:lnTo>
                  <a:pt x="839" y="0"/>
                </a:lnTo>
                <a:lnTo>
                  <a:pt x="839" y="93"/>
                </a:lnTo>
                <a:close/>
                <a:moveTo>
                  <a:pt x="795" y="93"/>
                </a:moveTo>
                <a:lnTo>
                  <a:pt x="780" y="93"/>
                </a:lnTo>
                <a:lnTo>
                  <a:pt x="780" y="0"/>
                </a:lnTo>
                <a:lnTo>
                  <a:pt x="795" y="0"/>
                </a:lnTo>
                <a:lnTo>
                  <a:pt x="795" y="93"/>
                </a:lnTo>
                <a:close/>
                <a:moveTo>
                  <a:pt x="752" y="93"/>
                </a:moveTo>
                <a:lnTo>
                  <a:pt x="736" y="93"/>
                </a:lnTo>
                <a:lnTo>
                  <a:pt x="736" y="0"/>
                </a:lnTo>
                <a:lnTo>
                  <a:pt x="752" y="0"/>
                </a:lnTo>
                <a:lnTo>
                  <a:pt x="752" y="93"/>
                </a:lnTo>
                <a:close/>
                <a:moveTo>
                  <a:pt x="708" y="93"/>
                </a:moveTo>
                <a:lnTo>
                  <a:pt x="693" y="93"/>
                </a:lnTo>
                <a:lnTo>
                  <a:pt x="693" y="0"/>
                </a:lnTo>
                <a:lnTo>
                  <a:pt x="708" y="0"/>
                </a:lnTo>
                <a:lnTo>
                  <a:pt x="708" y="93"/>
                </a:lnTo>
                <a:close/>
                <a:moveTo>
                  <a:pt x="665" y="93"/>
                </a:moveTo>
                <a:lnTo>
                  <a:pt x="649" y="93"/>
                </a:lnTo>
                <a:lnTo>
                  <a:pt x="649" y="0"/>
                </a:lnTo>
                <a:lnTo>
                  <a:pt x="665" y="0"/>
                </a:lnTo>
                <a:lnTo>
                  <a:pt x="665" y="93"/>
                </a:lnTo>
                <a:close/>
                <a:moveTo>
                  <a:pt x="621" y="93"/>
                </a:moveTo>
                <a:lnTo>
                  <a:pt x="606" y="93"/>
                </a:lnTo>
                <a:lnTo>
                  <a:pt x="606" y="0"/>
                </a:lnTo>
                <a:lnTo>
                  <a:pt x="621" y="0"/>
                </a:lnTo>
                <a:lnTo>
                  <a:pt x="621" y="93"/>
                </a:lnTo>
                <a:close/>
                <a:moveTo>
                  <a:pt x="578" y="93"/>
                </a:moveTo>
                <a:lnTo>
                  <a:pt x="562" y="93"/>
                </a:lnTo>
                <a:lnTo>
                  <a:pt x="562" y="0"/>
                </a:lnTo>
                <a:lnTo>
                  <a:pt x="578" y="0"/>
                </a:lnTo>
                <a:lnTo>
                  <a:pt x="578" y="93"/>
                </a:lnTo>
                <a:close/>
                <a:moveTo>
                  <a:pt x="534" y="93"/>
                </a:moveTo>
                <a:lnTo>
                  <a:pt x="519" y="93"/>
                </a:lnTo>
                <a:lnTo>
                  <a:pt x="519" y="0"/>
                </a:lnTo>
                <a:lnTo>
                  <a:pt x="534" y="0"/>
                </a:lnTo>
                <a:lnTo>
                  <a:pt x="534" y="93"/>
                </a:lnTo>
                <a:close/>
                <a:moveTo>
                  <a:pt x="491" y="93"/>
                </a:moveTo>
                <a:lnTo>
                  <a:pt x="475" y="93"/>
                </a:lnTo>
                <a:lnTo>
                  <a:pt x="475" y="0"/>
                </a:lnTo>
                <a:lnTo>
                  <a:pt x="491" y="0"/>
                </a:lnTo>
                <a:lnTo>
                  <a:pt x="491" y="93"/>
                </a:lnTo>
                <a:close/>
                <a:moveTo>
                  <a:pt x="447" y="93"/>
                </a:moveTo>
                <a:lnTo>
                  <a:pt x="432" y="93"/>
                </a:lnTo>
                <a:lnTo>
                  <a:pt x="432" y="0"/>
                </a:lnTo>
                <a:lnTo>
                  <a:pt x="447" y="0"/>
                </a:lnTo>
                <a:lnTo>
                  <a:pt x="447" y="93"/>
                </a:lnTo>
                <a:close/>
                <a:moveTo>
                  <a:pt x="404" y="93"/>
                </a:moveTo>
                <a:lnTo>
                  <a:pt x="388" y="93"/>
                </a:lnTo>
                <a:lnTo>
                  <a:pt x="388" y="0"/>
                </a:lnTo>
                <a:lnTo>
                  <a:pt x="404" y="0"/>
                </a:lnTo>
                <a:lnTo>
                  <a:pt x="404" y="93"/>
                </a:lnTo>
                <a:close/>
                <a:moveTo>
                  <a:pt x="364" y="93"/>
                </a:moveTo>
                <a:lnTo>
                  <a:pt x="345" y="93"/>
                </a:lnTo>
                <a:lnTo>
                  <a:pt x="345" y="0"/>
                </a:lnTo>
                <a:lnTo>
                  <a:pt x="364" y="0"/>
                </a:lnTo>
                <a:lnTo>
                  <a:pt x="364" y="93"/>
                </a:lnTo>
                <a:close/>
                <a:moveTo>
                  <a:pt x="320" y="93"/>
                </a:moveTo>
                <a:lnTo>
                  <a:pt x="301" y="93"/>
                </a:lnTo>
                <a:lnTo>
                  <a:pt x="301" y="0"/>
                </a:lnTo>
                <a:lnTo>
                  <a:pt x="320" y="0"/>
                </a:lnTo>
                <a:lnTo>
                  <a:pt x="320" y="93"/>
                </a:lnTo>
                <a:close/>
                <a:moveTo>
                  <a:pt x="277" y="93"/>
                </a:moveTo>
                <a:lnTo>
                  <a:pt x="258" y="93"/>
                </a:lnTo>
                <a:lnTo>
                  <a:pt x="258" y="0"/>
                </a:lnTo>
                <a:lnTo>
                  <a:pt x="277" y="0"/>
                </a:lnTo>
                <a:lnTo>
                  <a:pt x="277" y="93"/>
                </a:lnTo>
                <a:close/>
                <a:moveTo>
                  <a:pt x="233" y="93"/>
                </a:moveTo>
                <a:lnTo>
                  <a:pt x="214" y="93"/>
                </a:lnTo>
                <a:lnTo>
                  <a:pt x="214" y="0"/>
                </a:lnTo>
                <a:lnTo>
                  <a:pt x="233" y="0"/>
                </a:lnTo>
                <a:lnTo>
                  <a:pt x="233" y="93"/>
                </a:lnTo>
                <a:close/>
                <a:moveTo>
                  <a:pt x="190" y="93"/>
                </a:moveTo>
                <a:lnTo>
                  <a:pt x="174" y="93"/>
                </a:lnTo>
                <a:lnTo>
                  <a:pt x="174" y="0"/>
                </a:lnTo>
                <a:lnTo>
                  <a:pt x="190" y="0"/>
                </a:lnTo>
                <a:lnTo>
                  <a:pt x="190" y="93"/>
                </a:lnTo>
                <a:close/>
                <a:moveTo>
                  <a:pt x="146" y="93"/>
                </a:moveTo>
                <a:lnTo>
                  <a:pt x="130" y="93"/>
                </a:lnTo>
                <a:lnTo>
                  <a:pt x="130" y="0"/>
                </a:lnTo>
                <a:lnTo>
                  <a:pt x="146" y="0"/>
                </a:lnTo>
                <a:lnTo>
                  <a:pt x="146" y="93"/>
                </a:lnTo>
                <a:close/>
                <a:moveTo>
                  <a:pt x="103" y="93"/>
                </a:moveTo>
                <a:lnTo>
                  <a:pt x="87" y="93"/>
                </a:lnTo>
                <a:lnTo>
                  <a:pt x="87" y="0"/>
                </a:lnTo>
                <a:lnTo>
                  <a:pt x="103" y="0"/>
                </a:lnTo>
                <a:lnTo>
                  <a:pt x="103" y="93"/>
                </a:lnTo>
                <a:close/>
                <a:moveTo>
                  <a:pt x="59" y="93"/>
                </a:moveTo>
                <a:lnTo>
                  <a:pt x="43" y="93"/>
                </a:lnTo>
                <a:lnTo>
                  <a:pt x="43" y="0"/>
                </a:lnTo>
                <a:lnTo>
                  <a:pt x="59" y="0"/>
                </a:lnTo>
                <a:lnTo>
                  <a:pt x="59" y="93"/>
                </a:lnTo>
                <a:close/>
                <a:moveTo>
                  <a:pt x="16" y="93"/>
                </a:moveTo>
                <a:lnTo>
                  <a:pt x="0" y="93"/>
                </a:lnTo>
                <a:lnTo>
                  <a:pt x="0" y="0"/>
                </a:lnTo>
                <a:lnTo>
                  <a:pt x="16" y="0"/>
                </a:lnTo>
                <a:lnTo>
                  <a:pt x="16" y="9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sz="1351" dirty="0"/>
          </a:p>
        </p:txBody>
      </p:sp>
      <p:pic>
        <p:nvPicPr>
          <p:cNvPr id="22" name="Picture 21">
            <a:extLst>
              <a:ext uri="{FF2B5EF4-FFF2-40B4-BE49-F238E27FC236}">
                <a16:creationId xmlns:a16="http://schemas.microsoft.com/office/drawing/2014/main" id="{3B4BFD13-CB7D-E043-A952-E051F57C6D1C}"/>
              </a:ext>
            </a:extLst>
          </p:cNvPr>
          <p:cNvPicPr>
            <a:picLocks noChangeAspect="1"/>
          </p:cNvPicPr>
          <p:nvPr userDrawn="1"/>
        </p:nvPicPr>
        <p:blipFill>
          <a:blip r:embed="rId3"/>
          <a:stretch>
            <a:fillRect/>
          </a:stretch>
        </p:blipFill>
        <p:spPr>
          <a:xfrm>
            <a:off x="10345208" y="6188649"/>
            <a:ext cx="1044447" cy="600499"/>
          </a:xfrm>
          <a:prstGeom prst="rect">
            <a:avLst/>
          </a:prstGeom>
        </p:spPr>
      </p:pic>
    </p:spTree>
    <p:extLst>
      <p:ext uri="{BB962C8B-B14F-4D97-AF65-F5344CB8AC3E}">
        <p14:creationId xmlns:p14="http://schemas.microsoft.com/office/powerpoint/2010/main" val="1300606387"/>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340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825625"/>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825625"/>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a:extLst>
              <a:ext uri="{FF2B5EF4-FFF2-40B4-BE49-F238E27FC236}">
                <a16:creationId xmlns:a16="http://schemas.microsoft.com/office/drawing/2014/main" id="{A7B4D1F8-C28E-4940-B2D1-10EDBDEED3CB}"/>
              </a:ext>
            </a:extLst>
          </p:cNvPr>
          <p:cNvSpPr>
            <a:spLocks noGrp="1"/>
          </p:cNvSpPr>
          <p:nvPr>
            <p:ph type="dt" sz="half" idx="10"/>
          </p:nvPr>
        </p:nvSpPr>
        <p:spPr>
          <a:xfrm>
            <a:off x="838200" y="6536974"/>
            <a:ext cx="2743200" cy="365125"/>
          </a:xfrm>
          <a:prstGeom prst="rect">
            <a:avLst/>
          </a:prstGeom>
        </p:spPr>
        <p:txBody>
          <a:bodyPr/>
          <a:lstStyle/>
          <a:p>
            <a:fld id="{9C36601E-6EE8-D949-AD64-4827D717BB08}" type="datetime6">
              <a:rPr lang="en-US" smtClean="0"/>
              <a:t>October 23</a:t>
            </a:fld>
            <a:endParaRPr lang="en-US"/>
          </a:p>
        </p:txBody>
      </p:sp>
      <p:sp>
        <p:nvSpPr>
          <p:cNvPr id="6" name="Footer Placeholder 5">
            <a:extLst>
              <a:ext uri="{FF2B5EF4-FFF2-40B4-BE49-F238E27FC236}">
                <a16:creationId xmlns:a16="http://schemas.microsoft.com/office/drawing/2014/main" id="{9D46018C-E84E-0F49-88BC-3E0DEE9B90A4}"/>
              </a:ext>
            </a:extLst>
          </p:cNvPr>
          <p:cNvSpPr>
            <a:spLocks noGrp="1"/>
          </p:cNvSpPr>
          <p:nvPr>
            <p:ph type="ftr" sz="quarter" idx="11"/>
          </p:nvPr>
        </p:nvSpPr>
        <p:spPr>
          <a:xfrm>
            <a:off x="4038600" y="6536974"/>
            <a:ext cx="4114800" cy="365125"/>
          </a:xfrm>
          <a:prstGeom prst="rect">
            <a:avLst/>
          </a:prstGeom>
        </p:spPr>
        <p:txBody>
          <a:bodyPr/>
          <a:lstStyle/>
          <a:p>
            <a:r>
              <a:rPr lang="en-GB"/>
              <a:t>CHAPTER NAME</a:t>
            </a:r>
            <a:endParaRPr lang="en-GB" dirty="0"/>
          </a:p>
        </p:txBody>
      </p:sp>
      <p:sp>
        <p:nvSpPr>
          <p:cNvPr id="7" name="Slide Number Placeholder 6">
            <a:extLst>
              <a:ext uri="{FF2B5EF4-FFF2-40B4-BE49-F238E27FC236}">
                <a16:creationId xmlns:a16="http://schemas.microsoft.com/office/drawing/2014/main" id="{6007012B-67AD-C446-A1C2-465E6F971F73}"/>
              </a:ext>
            </a:extLst>
          </p:cNvPr>
          <p:cNvSpPr>
            <a:spLocks noGrp="1"/>
          </p:cNvSpPr>
          <p:nvPr>
            <p:ph type="sldNum" sz="quarter" idx="12"/>
          </p:nvPr>
        </p:nvSpPr>
        <p:spPr>
          <a:xfrm>
            <a:off x="8610600" y="6536974"/>
            <a:ext cx="2743200" cy="365125"/>
          </a:xfrm>
          <a:prstGeom prst="rect">
            <a:avLst/>
          </a:prstGeom>
        </p:spPr>
        <p:txBody>
          <a:bodyPr/>
          <a:lstStyle/>
          <a:p>
            <a:fld id="{CDFE823C-0E84-EC41-B997-7C736862664E}" type="slidenum">
              <a:rPr lang="en-US" smtClean="0"/>
              <a:t>‹#›</a:t>
            </a:fld>
            <a:endParaRPr lang="en-US"/>
          </a:p>
        </p:txBody>
      </p:sp>
    </p:spTree>
    <p:extLst>
      <p:ext uri="{BB962C8B-B14F-4D97-AF65-F5344CB8AC3E}">
        <p14:creationId xmlns:p14="http://schemas.microsoft.com/office/powerpoint/2010/main" val="2864048611"/>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508000"/>
            <a:ext cx="10515600" cy="1182688"/>
          </a:xfrm>
        </p:spPr>
        <p:txBody>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p:nvPr>
        </p:nvSpPr>
        <p:spPr>
          <a:xfrm>
            <a:off x="839788" y="1681163"/>
            <a:ext cx="5157787" cy="823912"/>
          </a:xfrm>
        </p:spPr>
        <p:txBody>
          <a:bodyPr anchor="b">
            <a:normAutofit/>
          </a:bodyPr>
          <a:lstStyle>
            <a:lvl1pPr marL="0" indent="0">
              <a:buNone/>
              <a:defRPr sz="22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p:nvPr>
        </p:nvSpPr>
        <p:spPr>
          <a:xfrm>
            <a:off x="6172200" y="1681163"/>
            <a:ext cx="5183188" cy="823912"/>
          </a:xfrm>
        </p:spPr>
        <p:txBody>
          <a:bodyPr anchor="b">
            <a:normAutofit/>
          </a:bodyPr>
          <a:lstStyle>
            <a:lvl1pPr marL="0" indent="0">
              <a:buNone/>
              <a:defRPr sz="22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a:extLst>
              <a:ext uri="{FF2B5EF4-FFF2-40B4-BE49-F238E27FC236}">
                <a16:creationId xmlns:a16="http://schemas.microsoft.com/office/drawing/2014/main" id="{A204280C-3D91-CE43-B071-969238AA00E3}"/>
              </a:ext>
            </a:extLst>
          </p:cNvPr>
          <p:cNvSpPr>
            <a:spLocks noGrp="1"/>
          </p:cNvSpPr>
          <p:nvPr>
            <p:ph type="dt" sz="half" idx="10"/>
          </p:nvPr>
        </p:nvSpPr>
        <p:spPr>
          <a:xfrm>
            <a:off x="838200" y="6536974"/>
            <a:ext cx="2743200" cy="365125"/>
          </a:xfrm>
          <a:prstGeom prst="rect">
            <a:avLst/>
          </a:prstGeom>
        </p:spPr>
        <p:txBody>
          <a:bodyPr/>
          <a:lstStyle/>
          <a:p>
            <a:fld id="{6456565C-9ACC-6243-BD80-F1158294C692}" type="datetime6">
              <a:rPr lang="en-US" smtClean="0"/>
              <a:t>October 23</a:t>
            </a:fld>
            <a:endParaRPr lang="en-US"/>
          </a:p>
        </p:txBody>
      </p:sp>
      <p:sp>
        <p:nvSpPr>
          <p:cNvPr id="8" name="Footer Placeholder 7">
            <a:extLst>
              <a:ext uri="{FF2B5EF4-FFF2-40B4-BE49-F238E27FC236}">
                <a16:creationId xmlns:a16="http://schemas.microsoft.com/office/drawing/2014/main" id="{8A5F4896-2ED2-304A-895B-389D04638AA6}"/>
              </a:ext>
            </a:extLst>
          </p:cNvPr>
          <p:cNvSpPr>
            <a:spLocks noGrp="1"/>
          </p:cNvSpPr>
          <p:nvPr>
            <p:ph type="ftr" sz="quarter" idx="11"/>
          </p:nvPr>
        </p:nvSpPr>
        <p:spPr>
          <a:xfrm>
            <a:off x="4038600" y="6536974"/>
            <a:ext cx="4114800" cy="365125"/>
          </a:xfrm>
          <a:prstGeom prst="rect">
            <a:avLst/>
          </a:prstGeom>
        </p:spPr>
        <p:txBody>
          <a:bodyPr/>
          <a:lstStyle/>
          <a:p>
            <a:r>
              <a:rPr lang="en-US"/>
              <a:t>CHAPTER NAME</a:t>
            </a:r>
            <a:endParaRPr lang="en-US" dirty="0"/>
          </a:p>
        </p:txBody>
      </p:sp>
      <p:sp>
        <p:nvSpPr>
          <p:cNvPr id="9" name="Slide Number Placeholder 8">
            <a:extLst>
              <a:ext uri="{FF2B5EF4-FFF2-40B4-BE49-F238E27FC236}">
                <a16:creationId xmlns:a16="http://schemas.microsoft.com/office/drawing/2014/main" id="{2AF4F432-E638-144A-9A66-C2E6F020F0BE}"/>
              </a:ext>
            </a:extLst>
          </p:cNvPr>
          <p:cNvSpPr>
            <a:spLocks noGrp="1"/>
          </p:cNvSpPr>
          <p:nvPr>
            <p:ph type="sldNum" sz="quarter" idx="12"/>
          </p:nvPr>
        </p:nvSpPr>
        <p:spPr>
          <a:xfrm>
            <a:off x="8610600" y="6536974"/>
            <a:ext cx="2743200" cy="365125"/>
          </a:xfrm>
          <a:prstGeom prst="rect">
            <a:avLst/>
          </a:prstGeom>
        </p:spPr>
        <p:txBody>
          <a:bodyPr/>
          <a:lstStyle/>
          <a:p>
            <a:fld id="{CDFE823C-0E84-EC41-B997-7C736862664E}" type="slidenum">
              <a:rPr lang="en-US" smtClean="0"/>
              <a:pPr/>
              <a:t>‹#›</a:t>
            </a:fld>
            <a:endParaRPr lang="en-US" dirty="0"/>
          </a:p>
        </p:txBody>
      </p:sp>
    </p:spTree>
    <p:extLst>
      <p:ext uri="{BB962C8B-B14F-4D97-AF65-F5344CB8AC3E}">
        <p14:creationId xmlns:p14="http://schemas.microsoft.com/office/powerpoint/2010/main" val="136170539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A6736AE2-E869-B846-A114-6B101675E904}"/>
              </a:ext>
            </a:extLst>
          </p:cNvPr>
          <p:cNvSpPr>
            <a:spLocks noGrp="1"/>
          </p:cNvSpPr>
          <p:nvPr>
            <p:ph type="dt" sz="half" idx="10"/>
          </p:nvPr>
        </p:nvSpPr>
        <p:spPr>
          <a:xfrm>
            <a:off x="838200" y="6536974"/>
            <a:ext cx="2743200" cy="365125"/>
          </a:xfrm>
          <a:prstGeom prst="rect">
            <a:avLst/>
          </a:prstGeom>
        </p:spPr>
        <p:txBody>
          <a:bodyPr/>
          <a:lstStyle/>
          <a:p>
            <a:fld id="{0D6ECB53-C4FF-4C4B-AE7D-346CF10BA114}" type="datetime6">
              <a:rPr lang="en-US" smtClean="0"/>
              <a:t>October 23</a:t>
            </a:fld>
            <a:endParaRPr lang="en-US"/>
          </a:p>
        </p:txBody>
      </p:sp>
      <p:sp>
        <p:nvSpPr>
          <p:cNvPr id="4" name="Footer Placeholder 3">
            <a:extLst>
              <a:ext uri="{FF2B5EF4-FFF2-40B4-BE49-F238E27FC236}">
                <a16:creationId xmlns:a16="http://schemas.microsoft.com/office/drawing/2014/main" id="{7CC3197A-1EBC-2E41-BC43-747F6AADB311}"/>
              </a:ext>
            </a:extLst>
          </p:cNvPr>
          <p:cNvSpPr>
            <a:spLocks noGrp="1"/>
          </p:cNvSpPr>
          <p:nvPr>
            <p:ph type="ftr" sz="quarter" idx="11"/>
          </p:nvPr>
        </p:nvSpPr>
        <p:spPr>
          <a:xfrm>
            <a:off x="4038600" y="6536974"/>
            <a:ext cx="4114800" cy="365125"/>
          </a:xfrm>
          <a:prstGeom prst="rect">
            <a:avLst/>
          </a:prstGeom>
        </p:spPr>
        <p:txBody>
          <a:bodyPr/>
          <a:lstStyle/>
          <a:p>
            <a:r>
              <a:rPr lang="en-GB"/>
              <a:t>CHAPTER NAME</a:t>
            </a:r>
            <a:endParaRPr lang="en-GB" dirty="0"/>
          </a:p>
        </p:txBody>
      </p:sp>
      <p:sp>
        <p:nvSpPr>
          <p:cNvPr id="5" name="Slide Number Placeholder 4">
            <a:extLst>
              <a:ext uri="{FF2B5EF4-FFF2-40B4-BE49-F238E27FC236}">
                <a16:creationId xmlns:a16="http://schemas.microsoft.com/office/drawing/2014/main" id="{98E57FE9-6F82-CD4C-B467-B6CBFE2B7F1D}"/>
              </a:ext>
            </a:extLst>
          </p:cNvPr>
          <p:cNvSpPr>
            <a:spLocks noGrp="1"/>
          </p:cNvSpPr>
          <p:nvPr>
            <p:ph type="sldNum" sz="quarter" idx="12"/>
          </p:nvPr>
        </p:nvSpPr>
        <p:spPr>
          <a:xfrm>
            <a:off x="8610600" y="6536974"/>
            <a:ext cx="2743200" cy="365125"/>
          </a:xfrm>
          <a:prstGeom prst="rect">
            <a:avLst/>
          </a:prstGeom>
        </p:spPr>
        <p:txBody>
          <a:bodyPr/>
          <a:lstStyle/>
          <a:p>
            <a:fld id="{CDFE823C-0E84-EC41-B997-7C736862664E}" type="slidenum">
              <a:rPr lang="en-US" smtClean="0"/>
              <a:t>‹#›</a:t>
            </a:fld>
            <a:endParaRPr lang="en-US"/>
          </a:p>
        </p:txBody>
      </p:sp>
    </p:spTree>
    <p:extLst>
      <p:ext uri="{BB962C8B-B14F-4D97-AF65-F5344CB8AC3E}">
        <p14:creationId xmlns:p14="http://schemas.microsoft.com/office/powerpoint/2010/main" val="4070652210"/>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60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600">
                <a:latin typeface="+mn-lt"/>
              </a:defRPr>
            </a:lvl1pPr>
            <a:lvl2pPr>
              <a:defRPr sz="1200">
                <a:latin typeface="+mn-lt"/>
              </a:defRPr>
            </a:lvl2pPr>
            <a:lvl3pPr>
              <a:defRPr sz="1100">
                <a:latin typeface="+mn-lt"/>
              </a:defRPr>
            </a:lvl3pPr>
            <a:lvl4pPr>
              <a:defRPr sz="1000">
                <a:latin typeface="+mn-lt"/>
              </a:defRPr>
            </a:lvl4pPr>
            <a:lvl5pPr>
              <a:defRPr sz="900">
                <a:latin typeface="+mn-lt"/>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AA2A7C7-00D9-CB4D-AEB5-66F5DC54E015}"/>
              </a:ext>
            </a:extLst>
          </p:cNvPr>
          <p:cNvSpPr>
            <a:spLocks noGrp="1"/>
          </p:cNvSpPr>
          <p:nvPr>
            <p:ph type="dt" sz="half" idx="10"/>
          </p:nvPr>
        </p:nvSpPr>
        <p:spPr>
          <a:xfrm>
            <a:off x="838200" y="6536974"/>
            <a:ext cx="2743200" cy="365125"/>
          </a:xfrm>
          <a:prstGeom prst="rect">
            <a:avLst/>
          </a:prstGeom>
        </p:spPr>
        <p:txBody>
          <a:bodyPr/>
          <a:lstStyle/>
          <a:p>
            <a:fld id="{95417BED-5A3E-7A4E-ABEC-62791D2DFE44}" type="datetime6">
              <a:rPr lang="en-US" smtClean="0"/>
              <a:t>October 23</a:t>
            </a:fld>
            <a:endParaRPr lang="en-US"/>
          </a:p>
        </p:txBody>
      </p:sp>
      <p:sp>
        <p:nvSpPr>
          <p:cNvPr id="6" name="Footer Placeholder 5">
            <a:extLst>
              <a:ext uri="{FF2B5EF4-FFF2-40B4-BE49-F238E27FC236}">
                <a16:creationId xmlns:a16="http://schemas.microsoft.com/office/drawing/2014/main" id="{10B1799C-0656-DE4E-B3D5-228E3971DA25}"/>
              </a:ext>
            </a:extLst>
          </p:cNvPr>
          <p:cNvSpPr>
            <a:spLocks noGrp="1"/>
          </p:cNvSpPr>
          <p:nvPr>
            <p:ph type="ftr" sz="quarter" idx="11"/>
          </p:nvPr>
        </p:nvSpPr>
        <p:spPr>
          <a:xfrm>
            <a:off x="4038600" y="6536974"/>
            <a:ext cx="4114800" cy="365125"/>
          </a:xfrm>
          <a:prstGeom prst="rect">
            <a:avLst/>
          </a:prstGeom>
        </p:spPr>
        <p:txBody>
          <a:bodyPr/>
          <a:lstStyle/>
          <a:p>
            <a:r>
              <a:rPr lang="en-US"/>
              <a:t>CHAPTER NAME</a:t>
            </a:r>
            <a:endParaRPr lang="en-US" dirty="0"/>
          </a:p>
        </p:txBody>
      </p:sp>
      <p:sp>
        <p:nvSpPr>
          <p:cNvPr id="7" name="Slide Number Placeholder 6">
            <a:extLst>
              <a:ext uri="{FF2B5EF4-FFF2-40B4-BE49-F238E27FC236}">
                <a16:creationId xmlns:a16="http://schemas.microsoft.com/office/drawing/2014/main" id="{3795C9CC-4FF1-504B-9005-305C1EF7313B}"/>
              </a:ext>
            </a:extLst>
          </p:cNvPr>
          <p:cNvSpPr>
            <a:spLocks noGrp="1"/>
          </p:cNvSpPr>
          <p:nvPr>
            <p:ph type="sldNum" sz="quarter" idx="12"/>
          </p:nvPr>
        </p:nvSpPr>
        <p:spPr>
          <a:xfrm>
            <a:off x="8610600" y="6536974"/>
            <a:ext cx="2743200" cy="365125"/>
          </a:xfrm>
          <a:prstGeom prst="rect">
            <a:avLst/>
          </a:prstGeom>
        </p:spPr>
        <p:txBody>
          <a:bodyPr/>
          <a:lstStyle/>
          <a:p>
            <a:fld id="{CDFE823C-0E84-EC41-B997-7C736862664E}" type="slidenum">
              <a:rPr lang="en-US" smtClean="0"/>
              <a:pPr/>
              <a:t>‹#›</a:t>
            </a:fld>
            <a:endParaRPr lang="en-US" dirty="0"/>
          </a:p>
        </p:txBody>
      </p:sp>
    </p:spTree>
    <p:extLst>
      <p:ext uri="{BB962C8B-B14F-4D97-AF65-F5344CB8AC3E}">
        <p14:creationId xmlns:p14="http://schemas.microsoft.com/office/powerpoint/2010/main" val="222686699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600"/>
            </a:lvl1pPr>
          </a:lstStyle>
          <a:p>
            <a:r>
              <a:rPr lang="en-GB"/>
              <a:t>Click to edit Master title style</a:t>
            </a:r>
            <a:endParaRPr lang="en-US" dirty="0"/>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61D1E4-AF7B-0D40-847B-293A5006FD2E}"/>
              </a:ext>
            </a:extLst>
          </p:cNvPr>
          <p:cNvSpPr>
            <a:spLocks noGrp="1"/>
          </p:cNvSpPr>
          <p:nvPr>
            <p:ph type="dt" sz="half" idx="10"/>
          </p:nvPr>
        </p:nvSpPr>
        <p:spPr>
          <a:xfrm>
            <a:off x="838200" y="6536974"/>
            <a:ext cx="2743200" cy="365125"/>
          </a:xfrm>
          <a:prstGeom prst="rect">
            <a:avLst/>
          </a:prstGeom>
        </p:spPr>
        <p:txBody>
          <a:bodyPr/>
          <a:lstStyle/>
          <a:p>
            <a:fld id="{22093C82-4E1C-F842-B24C-13090F999958}" type="datetime6">
              <a:rPr lang="en-US" smtClean="0"/>
              <a:t>October 23</a:t>
            </a:fld>
            <a:endParaRPr lang="en-US"/>
          </a:p>
        </p:txBody>
      </p:sp>
      <p:sp>
        <p:nvSpPr>
          <p:cNvPr id="6" name="Footer Placeholder 5">
            <a:extLst>
              <a:ext uri="{FF2B5EF4-FFF2-40B4-BE49-F238E27FC236}">
                <a16:creationId xmlns:a16="http://schemas.microsoft.com/office/drawing/2014/main" id="{740AFB6D-EB80-DD44-868D-6FFA398908EE}"/>
              </a:ext>
            </a:extLst>
          </p:cNvPr>
          <p:cNvSpPr>
            <a:spLocks noGrp="1"/>
          </p:cNvSpPr>
          <p:nvPr>
            <p:ph type="ftr" sz="quarter" idx="11"/>
          </p:nvPr>
        </p:nvSpPr>
        <p:spPr>
          <a:xfrm>
            <a:off x="4038600" y="6536974"/>
            <a:ext cx="4114800" cy="365125"/>
          </a:xfrm>
          <a:prstGeom prst="rect">
            <a:avLst/>
          </a:prstGeom>
        </p:spPr>
        <p:txBody>
          <a:bodyPr/>
          <a:lstStyle/>
          <a:p>
            <a:r>
              <a:rPr lang="en-US"/>
              <a:t>CHAPTER NAME</a:t>
            </a:r>
            <a:endParaRPr lang="en-US" dirty="0"/>
          </a:p>
        </p:txBody>
      </p:sp>
      <p:sp>
        <p:nvSpPr>
          <p:cNvPr id="7" name="Slide Number Placeholder 6">
            <a:extLst>
              <a:ext uri="{FF2B5EF4-FFF2-40B4-BE49-F238E27FC236}">
                <a16:creationId xmlns:a16="http://schemas.microsoft.com/office/drawing/2014/main" id="{33FE7D0B-72CD-984E-9A3A-F0EF556FA6BC}"/>
              </a:ext>
            </a:extLst>
          </p:cNvPr>
          <p:cNvSpPr>
            <a:spLocks noGrp="1"/>
          </p:cNvSpPr>
          <p:nvPr>
            <p:ph type="sldNum" sz="quarter" idx="12"/>
          </p:nvPr>
        </p:nvSpPr>
        <p:spPr>
          <a:xfrm>
            <a:off x="8610600" y="6536974"/>
            <a:ext cx="2743200" cy="365125"/>
          </a:xfrm>
          <a:prstGeom prst="rect">
            <a:avLst/>
          </a:prstGeom>
        </p:spPr>
        <p:txBody>
          <a:bodyPr/>
          <a:lstStyle/>
          <a:p>
            <a:fld id="{CDFE823C-0E84-EC41-B997-7C736862664E}" type="slidenum">
              <a:rPr lang="en-US" smtClean="0"/>
              <a:pPr/>
              <a:t>‹#›</a:t>
            </a:fld>
            <a:endParaRPr lang="en-US" dirty="0"/>
          </a:p>
        </p:txBody>
      </p:sp>
    </p:spTree>
    <p:extLst>
      <p:ext uri="{BB962C8B-B14F-4D97-AF65-F5344CB8AC3E}">
        <p14:creationId xmlns:p14="http://schemas.microsoft.com/office/powerpoint/2010/main" val="392952104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p:nvPicPr>
        <p:blipFill>
          <a:blip r:embed="rId14">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664026" y="357725"/>
            <a:ext cx="8578586" cy="65087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838200" y="2224432"/>
            <a:ext cx="10515600" cy="395253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ectangle 6">
            <a:extLst>
              <a:ext uri="{FF2B5EF4-FFF2-40B4-BE49-F238E27FC236}">
                <a16:creationId xmlns:a16="http://schemas.microsoft.com/office/drawing/2014/main" id="{0AB50BB7-1F3C-0A46-8565-36DCDDEB9160}"/>
              </a:ext>
            </a:extLst>
          </p:cNvPr>
          <p:cNvSpPr/>
          <p:nvPr/>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BDB086D-6CE7-A148-9C1E-C0C58E968CB2}"/>
              </a:ext>
            </a:extLst>
          </p:cNvPr>
          <p:cNvPicPr>
            <a:picLocks noChangeAspect="1"/>
          </p:cNvPicPr>
          <p:nvPr/>
        </p:nvPicPr>
        <p:blipFill>
          <a:blip r:embed="rId15">
            <a:duotone>
              <a:schemeClr val="bg2">
                <a:shade val="45000"/>
                <a:satMod val="135000"/>
              </a:schemeClr>
              <a:prstClr val="white"/>
            </a:duotone>
          </a:blip>
          <a:stretch>
            <a:fillRect/>
          </a:stretch>
        </p:blipFill>
        <p:spPr>
          <a:xfrm rot="263406">
            <a:off x="6333458" y="5240192"/>
            <a:ext cx="309949" cy="499530"/>
          </a:xfrm>
          <a:prstGeom prst="rect">
            <a:avLst/>
          </a:prstGeom>
        </p:spPr>
      </p:pic>
      <p:pic>
        <p:nvPicPr>
          <p:cNvPr id="14" name="Picture 13">
            <a:extLst>
              <a:ext uri="{FF2B5EF4-FFF2-40B4-BE49-F238E27FC236}">
                <a16:creationId xmlns:a16="http://schemas.microsoft.com/office/drawing/2014/main" id="{0728EAA0-1053-2C46-8FB7-171F5F292FC2}"/>
              </a:ext>
            </a:extLst>
          </p:cNvPr>
          <p:cNvPicPr>
            <a:picLocks noChangeAspect="1"/>
          </p:cNvPicPr>
          <p:nvPr/>
        </p:nvPicPr>
        <p:blipFill>
          <a:blip r:embed="rId15">
            <a:duotone>
              <a:schemeClr val="bg2">
                <a:shade val="45000"/>
                <a:satMod val="135000"/>
              </a:schemeClr>
              <a:prstClr val="white"/>
            </a:duotone>
          </a:blip>
          <a:stretch>
            <a:fillRect/>
          </a:stretch>
        </p:blipFill>
        <p:spPr>
          <a:xfrm rot="1079533" flipH="1">
            <a:off x="6731642" y="5525613"/>
            <a:ext cx="309949" cy="499530"/>
          </a:xfrm>
          <a:prstGeom prst="rect">
            <a:avLst/>
          </a:prstGeom>
        </p:spPr>
      </p:pic>
      <p:pic>
        <p:nvPicPr>
          <p:cNvPr id="15" name="Picture 14">
            <a:extLst>
              <a:ext uri="{FF2B5EF4-FFF2-40B4-BE49-F238E27FC236}">
                <a16:creationId xmlns:a16="http://schemas.microsoft.com/office/drawing/2014/main" id="{28DDDFCE-0B71-9145-86C7-203EE8A19FB7}"/>
              </a:ext>
            </a:extLst>
          </p:cNvPr>
          <p:cNvPicPr>
            <a:picLocks noChangeAspect="1"/>
          </p:cNvPicPr>
          <p:nvPr/>
        </p:nvPicPr>
        <p:blipFill>
          <a:blip r:embed="rId15">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p:nvPicPr>
        <p:blipFill>
          <a:blip r:embed="rId15">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p:nvPicPr>
        <p:blipFill>
          <a:blip r:embed="rId15">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p:nvPicPr>
        <p:blipFill>
          <a:blip r:embed="rId15">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p:nvPicPr>
        <p:blipFill>
          <a:blip r:embed="rId15">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p:nvPicPr>
        <p:blipFill>
          <a:blip r:embed="rId15">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5" name="Picture 34">
            <a:extLst>
              <a:ext uri="{FF2B5EF4-FFF2-40B4-BE49-F238E27FC236}">
                <a16:creationId xmlns:a16="http://schemas.microsoft.com/office/drawing/2014/main" id="{2764CFFC-5930-2042-A84C-AA14E5CE11C3}"/>
              </a:ext>
            </a:extLst>
          </p:cNvPr>
          <p:cNvPicPr>
            <a:picLocks noChangeAspect="1"/>
          </p:cNvPicPr>
          <p:nvPr/>
        </p:nvPicPr>
        <p:blipFill>
          <a:blip r:embed="rId15">
            <a:duotone>
              <a:schemeClr val="bg2">
                <a:shade val="45000"/>
                <a:satMod val="135000"/>
              </a:schemeClr>
              <a:prstClr val="white"/>
            </a:duotone>
            <a:alphaModFix amt="50000"/>
          </a:blip>
          <a:stretch>
            <a:fillRect/>
          </a:stretch>
        </p:blipFill>
        <p:spPr>
          <a:xfrm rot="1079533" flipH="1">
            <a:off x="11372464" y="5844589"/>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p:nvPicPr>
        <p:blipFill>
          <a:blip r:embed="rId15">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p:nvPicPr>
        <p:blipFill>
          <a:blip r:embed="rId15">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p:nvPicPr>
        <p:blipFill>
          <a:blip r:embed="rId15">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p:nvPicPr>
        <p:blipFill>
          <a:blip r:embed="rId15">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p:nvPicPr>
        <p:blipFill>
          <a:blip r:embed="rId15">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p:nvPicPr>
        <p:blipFill>
          <a:blip r:embed="rId15">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p:nvPicPr>
        <p:blipFill rotWithShape="1">
          <a:blip r:embed="rId16"/>
          <a:srcRect l="4202" t="12684" r="3334" b="10253"/>
          <a:stretch/>
        </p:blipFill>
        <p:spPr>
          <a:xfrm>
            <a:off x="9516473" y="291363"/>
            <a:ext cx="2498585" cy="812376"/>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p:nvPicPr>
        <p:blipFill rotWithShape="1">
          <a:blip r:embed="rId17">
            <a:clrChange>
              <a:clrFrom>
                <a:srgbClr val="FFFFFF"/>
              </a:clrFrom>
              <a:clrTo>
                <a:srgbClr val="FFFFFF">
                  <a:alpha val="0"/>
                </a:srgbClr>
              </a:clrTo>
            </a:clrChange>
          </a:blip>
          <a:srcRect l="1" r="19120"/>
          <a:stretch/>
        </p:blipFill>
        <p:spPr>
          <a:xfrm>
            <a:off x="11709230" y="1413686"/>
            <a:ext cx="482770" cy="2235200"/>
          </a:xfrm>
          <a:prstGeom prst="rect">
            <a:avLst/>
          </a:prstGeom>
        </p:spPr>
      </p:pic>
    </p:spTree>
    <p:extLst>
      <p:ext uri="{BB962C8B-B14F-4D97-AF65-F5344CB8AC3E}">
        <p14:creationId xmlns:p14="http://schemas.microsoft.com/office/powerpoint/2010/main" val="323251978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ransition spd="slow">
    <p:strips dir="rd"/>
  </p:transition>
  <p:hf sldNum="0" hdr="0" dt="0"/>
  <p:txStyles>
    <p:titleStyle>
      <a:lvl1pPr algn="l" defTabSz="914400" rtl="0" eaLnBrk="1" latinLnBrk="0" hangingPunct="1">
        <a:lnSpc>
          <a:spcPct val="90000"/>
        </a:lnSpc>
        <a:spcBef>
          <a:spcPct val="0"/>
        </a:spcBef>
        <a:buNone/>
        <a:defRPr sz="3400" b="1" kern="1200">
          <a:solidFill>
            <a:srgbClr val="4249AA"/>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06" userDrawn="1">
          <p15:clr>
            <a:srgbClr val="F26B43"/>
          </p15:clr>
        </p15:guide>
        <p15:guide id="4" pos="71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theisn.org/global-atla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transplant-observatory.org/data-charts-and-tables/"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theisn.org/global-atla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18AEC39F-ED13-0B40-9460-3E57C9967C51}"/>
              </a:ext>
            </a:extLst>
          </p:cNvPr>
          <p:cNvSpPr txBox="1">
            <a:spLocks/>
          </p:cNvSpPr>
          <p:nvPr/>
        </p:nvSpPr>
        <p:spPr bwMode="gray">
          <a:xfrm>
            <a:off x="0" y="1229535"/>
            <a:ext cx="12191999" cy="996682"/>
          </a:xfrm>
          <a:prstGeom prst="rect">
            <a:avLst/>
          </a:prstGeom>
          <a:solidFill>
            <a:schemeClr val="bg1"/>
          </a:solidFill>
        </p:spPr>
        <p:txBody>
          <a:bodyPr/>
          <a:lstStyle>
            <a:lvl1pPr algn="l" defTabSz="914400" rtl="0" eaLnBrk="1" latinLnBrk="0" hangingPunct="1">
              <a:lnSpc>
                <a:spcPct val="90000"/>
              </a:lnSpc>
              <a:spcBef>
                <a:spcPct val="0"/>
              </a:spcBef>
              <a:buNone/>
              <a:defRPr sz="3400" b="1" kern="1200">
                <a:solidFill>
                  <a:srgbClr val="4249AA"/>
                </a:solidFill>
                <a:latin typeface="+mn-lt"/>
                <a:ea typeface="+mj-ea"/>
                <a:cs typeface="Arial" panose="020B0604020202020204" pitchFamily="34" charset="0"/>
              </a:defRPr>
            </a:lvl1pPr>
          </a:lstStyle>
          <a:p>
            <a:pPr algn="ctr"/>
            <a:r>
              <a:rPr lang="en-US" sz="6000">
                <a:solidFill>
                  <a:srgbClr val="FFC000"/>
                </a:solidFill>
              </a:rPr>
              <a:t>THE GLOBAL KIDNEY HEALTH ATLAS</a:t>
            </a:r>
            <a:endParaRPr lang="en-GB" sz="6000" dirty="0">
              <a:solidFill>
                <a:srgbClr val="FFC000"/>
              </a:solidFill>
            </a:endParaRPr>
          </a:p>
        </p:txBody>
      </p:sp>
      <p:sp>
        <p:nvSpPr>
          <p:cNvPr id="9" name="Subtitle 5">
            <a:extLst>
              <a:ext uri="{FF2B5EF4-FFF2-40B4-BE49-F238E27FC236}">
                <a16:creationId xmlns:a16="http://schemas.microsoft.com/office/drawing/2014/main" id="{E53313B6-9C6A-F244-97B4-0619FD9E715C}"/>
              </a:ext>
            </a:extLst>
          </p:cNvPr>
          <p:cNvSpPr txBox="1">
            <a:spLocks/>
          </p:cNvSpPr>
          <p:nvPr/>
        </p:nvSpPr>
        <p:spPr bwMode="gray">
          <a:xfrm>
            <a:off x="3499330" y="3467393"/>
            <a:ext cx="5193337" cy="1655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BE" sz="2800" i="1" dirty="0">
                <a:solidFill>
                  <a:srgbClr val="3A0D83"/>
                </a:solidFill>
              </a:rPr>
              <a:t>&lt;</a:t>
            </a:r>
            <a:r>
              <a:rPr lang="fr-BE" sz="2800" i="1" dirty="0" err="1">
                <a:solidFill>
                  <a:srgbClr val="3A0D83"/>
                </a:solidFill>
              </a:rPr>
              <a:t>Congress</a:t>
            </a:r>
            <a:r>
              <a:rPr lang="fr-BE" sz="2800" i="1" dirty="0">
                <a:solidFill>
                  <a:srgbClr val="3A0D83"/>
                </a:solidFill>
              </a:rPr>
              <a:t> </a:t>
            </a:r>
            <a:r>
              <a:rPr lang="fr-BE" sz="2800" i="1" dirty="0" err="1">
                <a:solidFill>
                  <a:srgbClr val="3A0D83"/>
                </a:solidFill>
              </a:rPr>
              <a:t>title</a:t>
            </a:r>
            <a:r>
              <a:rPr lang="fr-BE" sz="2800" i="1" dirty="0">
                <a:solidFill>
                  <a:srgbClr val="3A0D83"/>
                </a:solidFill>
              </a:rPr>
              <a:t>&gt;</a:t>
            </a:r>
          </a:p>
          <a:p>
            <a:pPr marL="0" indent="0" algn="ctr">
              <a:buNone/>
            </a:pPr>
            <a:r>
              <a:rPr lang="fr-BE" sz="2800" dirty="0">
                <a:solidFill>
                  <a:srgbClr val="3A0D83"/>
                </a:solidFill>
              </a:rPr>
              <a:t>Date</a:t>
            </a:r>
            <a:endParaRPr lang="en-GB" sz="2800" dirty="0">
              <a:solidFill>
                <a:srgbClr val="3A0D83"/>
              </a:solidFill>
            </a:endParaRPr>
          </a:p>
        </p:txBody>
      </p:sp>
      <p:sp>
        <p:nvSpPr>
          <p:cNvPr id="10" name="Rectangle 9">
            <a:extLst>
              <a:ext uri="{FF2B5EF4-FFF2-40B4-BE49-F238E27FC236}">
                <a16:creationId xmlns:a16="http://schemas.microsoft.com/office/drawing/2014/main" id="{7DE7E406-28D5-4349-890B-15A372F6B80C}"/>
              </a:ext>
            </a:extLst>
          </p:cNvPr>
          <p:cNvSpPr/>
          <p:nvPr/>
        </p:nvSpPr>
        <p:spPr bwMode="gray">
          <a:xfrm>
            <a:off x="142248" y="5966030"/>
            <a:ext cx="6314997" cy="646331"/>
          </a:xfrm>
          <a:prstGeom prst="rect">
            <a:avLst/>
          </a:prstGeom>
        </p:spPr>
        <p:txBody>
          <a:bodyPr wrap="square" lIns="0" rIns="0">
            <a:spAutoFit/>
          </a:bodyPr>
          <a:lstStyle/>
          <a:p>
            <a:r>
              <a:rPr lang="en-GB" b="1" dirty="0" err="1">
                <a:solidFill>
                  <a:srgbClr val="FE6F53"/>
                </a:solidFill>
                <a:latin typeface="+mj-lt"/>
                <a:ea typeface="+mj-ea"/>
                <a:cs typeface="+mj-cs"/>
                <a:hlinkClick r:id="rId3"/>
              </a:rPr>
              <a:t>www.theisn.org</a:t>
            </a:r>
            <a:r>
              <a:rPr lang="en-GB" b="1" dirty="0">
                <a:solidFill>
                  <a:srgbClr val="FE6F53"/>
                </a:solidFill>
                <a:latin typeface="+mj-lt"/>
                <a:ea typeface="+mj-ea"/>
                <a:cs typeface="+mj-cs"/>
                <a:hlinkClick r:id="rId3"/>
              </a:rPr>
              <a:t>/global-atlas</a:t>
            </a:r>
            <a:endParaRPr lang="en-GB" b="1" dirty="0">
              <a:solidFill>
                <a:srgbClr val="FE6F53"/>
              </a:solidFill>
              <a:latin typeface="+mj-lt"/>
              <a:ea typeface="+mj-ea"/>
              <a:cs typeface="+mj-cs"/>
            </a:endParaRPr>
          </a:p>
          <a:p>
            <a:endParaRPr lang="en-GB" dirty="0">
              <a:solidFill>
                <a:srgbClr val="FE6F53"/>
              </a:solidFill>
            </a:endParaRPr>
          </a:p>
        </p:txBody>
      </p:sp>
    </p:spTree>
    <p:extLst>
      <p:ext uri="{BB962C8B-B14F-4D97-AF65-F5344CB8AC3E}">
        <p14:creationId xmlns:p14="http://schemas.microsoft.com/office/powerpoint/2010/main" val="974306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5732" y="4944021"/>
            <a:ext cx="2980935" cy="246221"/>
          </a:xfrm>
          <a:prstGeom prst="rect">
            <a:avLst/>
          </a:prstGeom>
          <a:noFill/>
        </p:spPr>
        <p:txBody>
          <a:bodyPr wrap="square" rtlCol="0">
            <a:spAutoFit/>
          </a:bodyPr>
          <a:lstStyle/>
          <a:p>
            <a:r>
              <a:rPr lang="en-US" sz="1000" dirty="0">
                <a:latin typeface="Calibri (Body)"/>
                <a:cs typeface="Calibri (Body)"/>
              </a:rPr>
              <a:t>‘ – ’ : data not reported/unavailable</a:t>
            </a:r>
          </a:p>
        </p:txBody>
      </p:sp>
      <p:sp>
        <p:nvSpPr>
          <p:cNvPr id="2" name="Title 1">
            <a:extLst>
              <a:ext uri="{FF2B5EF4-FFF2-40B4-BE49-F238E27FC236}">
                <a16:creationId xmlns:a16="http://schemas.microsoft.com/office/drawing/2014/main" id="{C2A94FCF-011B-B04D-A48D-7B298D62491E}"/>
              </a:ext>
            </a:extLst>
          </p:cNvPr>
          <p:cNvSpPr>
            <a:spLocks noGrp="1"/>
          </p:cNvSpPr>
          <p:nvPr>
            <p:ph type="title"/>
          </p:nvPr>
        </p:nvSpPr>
        <p:spPr>
          <a:xfrm>
            <a:off x="720000" y="72000"/>
            <a:ext cx="10514013" cy="1240579"/>
          </a:xfrm>
        </p:spPr>
        <p:txBody>
          <a:bodyPr>
            <a:normAutofit/>
          </a:bodyPr>
          <a:lstStyle/>
          <a:p>
            <a:r>
              <a:rPr lang="en-US" dirty="0"/>
              <a:t>Demographics</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457" y="1831745"/>
            <a:ext cx="4089400" cy="3629025"/>
          </a:xfrm>
          <a:prstGeom prst="rect">
            <a:avLst/>
          </a:prstGeom>
          <a:ln>
            <a:solidFill>
              <a:srgbClr val="0094B4"/>
            </a:solidFill>
          </a:ln>
          <a:effectLst/>
        </p:spPr>
      </p:pic>
      <p:graphicFrame>
        <p:nvGraphicFramePr>
          <p:cNvPr id="16" name="Table 15"/>
          <p:cNvGraphicFramePr>
            <a:graphicFrameLocks noGrp="1"/>
          </p:cNvGraphicFramePr>
          <p:nvPr>
            <p:extLst>
              <p:ext uri="{D42A27DB-BD31-4B8C-83A1-F6EECF244321}">
                <p14:modId xmlns:p14="http://schemas.microsoft.com/office/powerpoint/2010/main" val="2853896037"/>
              </p:ext>
            </p:extLst>
          </p:nvPr>
        </p:nvGraphicFramePr>
        <p:xfrm>
          <a:off x="405732" y="1831745"/>
          <a:ext cx="6964616" cy="3112276"/>
        </p:xfrm>
        <a:graphic>
          <a:graphicData uri="http://schemas.openxmlformats.org/drawingml/2006/table">
            <a:tbl>
              <a:tblPr firstRow="1" firstCol="1" bandRow="1">
                <a:tableStyleId>{5C22544A-7EE6-4342-B048-85BDC9FD1C3A}</a:tableStyleId>
              </a:tblPr>
              <a:tblGrid>
                <a:gridCol w="1188967">
                  <a:extLst>
                    <a:ext uri="{9D8B030D-6E8A-4147-A177-3AD203B41FA5}">
                      <a16:colId xmlns:a16="http://schemas.microsoft.com/office/drawing/2014/main" val="1259445464"/>
                    </a:ext>
                  </a:extLst>
                </a:gridCol>
                <a:gridCol w="1548882">
                  <a:extLst>
                    <a:ext uri="{9D8B030D-6E8A-4147-A177-3AD203B41FA5}">
                      <a16:colId xmlns:a16="http://schemas.microsoft.com/office/drawing/2014/main" val="2352489177"/>
                    </a:ext>
                  </a:extLst>
                </a:gridCol>
                <a:gridCol w="1017036">
                  <a:extLst>
                    <a:ext uri="{9D8B030D-6E8A-4147-A177-3AD203B41FA5}">
                      <a16:colId xmlns:a16="http://schemas.microsoft.com/office/drawing/2014/main" val="3565250742"/>
                    </a:ext>
                  </a:extLst>
                </a:gridCol>
                <a:gridCol w="1175658">
                  <a:extLst>
                    <a:ext uri="{9D8B030D-6E8A-4147-A177-3AD203B41FA5}">
                      <a16:colId xmlns:a16="http://schemas.microsoft.com/office/drawing/2014/main" val="3896265834"/>
                    </a:ext>
                  </a:extLst>
                </a:gridCol>
                <a:gridCol w="989044">
                  <a:extLst>
                    <a:ext uri="{9D8B030D-6E8A-4147-A177-3AD203B41FA5}">
                      <a16:colId xmlns:a16="http://schemas.microsoft.com/office/drawing/2014/main" val="1806330581"/>
                    </a:ext>
                  </a:extLst>
                </a:gridCol>
                <a:gridCol w="1045029">
                  <a:extLst>
                    <a:ext uri="{9D8B030D-6E8A-4147-A177-3AD203B41FA5}">
                      <a16:colId xmlns:a16="http://schemas.microsoft.com/office/drawing/2014/main" val="1364347769"/>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dirty="0">
                          <a:solidFill>
                            <a:schemeClr val="bg1"/>
                          </a:solidFill>
                          <a:effectLst/>
                          <a:latin typeface="Calibri (Body)"/>
                          <a:ea typeface="+mn-ea"/>
                          <a:cs typeface="Calibri (Body)"/>
                        </a:rPr>
                        <a:t>Country </a:t>
                      </a:r>
                      <a:endParaRPr lang="en-GB" sz="1000" b="1" kern="1200" dirty="0">
                        <a:solidFill>
                          <a:schemeClr val="bg1"/>
                        </a:solidFill>
                        <a:effectLst/>
                        <a:latin typeface="Calibri (Body)"/>
                        <a:ea typeface="+mn-ea"/>
                        <a:cs typeface="Calibri (Body)"/>
                      </a:endParaRPr>
                    </a:p>
                  </a:txBody>
                  <a:tcPr marL="20119" marR="20119"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rgbClr val="00A8CB"/>
                    </a:solidFill>
                  </a:tcP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Body)"/>
                          <a:ea typeface="+mn-ea"/>
                          <a:cs typeface="Calibri (Body)"/>
                        </a:rPr>
                        <a:t>World bank ranking</a:t>
                      </a:r>
                      <a:endParaRPr lang="en-GB" sz="1000" b="1" kern="1200" dirty="0">
                        <a:solidFill>
                          <a:schemeClr val="tx1">
                            <a:lumMod val="75000"/>
                            <a:lumOff val="25000"/>
                          </a:schemeClr>
                        </a:solidFill>
                        <a:effectLst/>
                        <a:latin typeface="Calibri (Body)"/>
                        <a:ea typeface="+mn-ea"/>
                        <a:cs typeface="Calibri (Body)"/>
                      </a:endParaRPr>
                    </a:p>
                  </a:txBody>
                  <a:tcPr marL="20119" marR="20119"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rgbClr val="B4DDEA"/>
                    </a:solidFill>
                  </a:tcP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Body)"/>
                          <a:ea typeface="+mn-ea"/>
                          <a:cs typeface="Calibri (Body)"/>
                        </a:rPr>
                        <a:t>Area (sq km)</a:t>
                      </a:r>
                      <a:endParaRPr lang="en-GB" sz="1000" b="1" kern="1200" dirty="0">
                        <a:solidFill>
                          <a:schemeClr val="tx1">
                            <a:lumMod val="75000"/>
                            <a:lumOff val="25000"/>
                          </a:schemeClr>
                        </a:solidFill>
                        <a:effectLst/>
                        <a:latin typeface="Calibri (Body)"/>
                        <a:ea typeface="+mn-ea"/>
                        <a:cs typeface="Calibri (Body)"/>
                      </a:endParaRPr>
                    </a:p>
                  </a:txBody>
                  <a:tcPr marL="20119" marR="20119"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rgbClr val="B4DDEA"/>
                    </a:solidFill>
                  </a:tcP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Body)"/>
                          <a:ea typeface="+mn-ea"/>
                          <a:cs typeface="Calibri (Body)"/>
                        </a:rPr>
                        <a:t>Total population (2018)</a:t>
                      </a:r>
                      <a:endParaRPr lang="en-GB" sz="1000" b="1" kern="1200" dirty="0">
                        <a:solidFill>
                          <a:schemeClr val="tx1">
                            <a:lumMod val="75000"/>
                            <a:lumOff val="25000"/>
                          </a:schemeClr>
                        </a:solidFill>
                        <a:effectLst/>
                        <a:latin typeface="Calibri (Body)"/>
                        <a:ea typeface="+mn-ea"/>
                        <a:cs typeface="Calibri (Body)"/>
                      </a:endParaRPr>
                    </a:p>
                  </a:txBody>
                  <a:tcPr marL="20119" marR="20119"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rgbClr val="B4DDEA"/>
                    </a:solidFill>
                  </a:tcP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Body)"/>
                          <a:ea typeface="+mn-ea"/>
                          <a:cs typeface="Calibri (Body)"/>
                        </a:rPr>
                        <a:t>GDP (PPP)</a:t>
                      </a:r>
                      <a:endParaRPr lang="en-GB" sz="1000" b="1" kern="1200" dirty="0">
                        <a:solidFill>
                          <a:schemeClr val="tx1">
                            <a:lumMod val="75000"/>
                            <a:lumOff val="25000"/>
                          </a:schemeClr>
                        </a:solidFill>
                        <a:effectLst/>
                        <a:latin typeface="Calibri (Body)"/>
                        <a:ea typeface="+mn-ea"/>
                        <a:cs typeface="Calibri (Body)"/>
                      </a:endParaRP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Body)"/>
                          <a:ea typeface="+mn-ea"/>
                          <a:cs typeface="Calibri (Body)"/>
                        </a:rPr>
                        <a:t>($ billion)</a:t>
                      </a:r>
                      <a:endParaRPr lang="en-GB" sz="1000" b="1" kern="1200" dirty="0">
                        <a:solidFill>
                          <a:schemeClr val="tx1">
                            <a:lumMod val="75000"/>
                            <a:lumOff val="25000"/>
                          </a:schemeClr>
                        </a:solidFill>
                        <a:effectLst/>
                        <a:latin typeface="Calibri (Body)"/>
                        <a:ea typeface="+mn-ea"/>
                        <a:cs typeface="Calibri (Body)"/>
                      </a:endParaRPr>
                    </a:p>
                  </a:txBody>
                  <a:tcPr marL="20119" marR="20119"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rgbClr val="B4DDEA"/>
                    </a:solidFill>
                  </a:tcP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Body)"/>
                          <a:ea typeface="+mn-ea"/>
                          <a:cs typeface="Calibri (Body)"/>
                        </a:rPr>
                        <a:t>Total health expenditures</a:t>
                      </a: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latin typeface="Calibri (Body)"/>
                          <a:ea typeface="+mn-ea"/>
                          <a:cs typeface="Calibri (Body)"/>
                        </a:rPr>
                        <a:t> (% of GDP)</a:t>
                      </a:r>
                      <a:endParaRPr lang="en-GB" sz="1000" b="1" kern="1200" dirty="0">
                        <a:solidFill>
                          <a:schemeClr val="tx1">
                            <a:lumMod val="75000"/>
                            <a:lumOff val="25000"/>
                          </a:schemeClr>
                        </a:solidFill>
                        <a:effectLst/>
                        <a:latin typeface="Calibri (Body)"/>
                        <a:ea typeface="+mn-ea"/>
                        <a:cs typeface="Calibri (Body)"/>
                      </a:endParaRPr>
                    </a:p>
                  </a:txBody>
                  <a:tcPr marL="20119" marR="20119"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032598603"/>
                  </a:ext>
                </a:extLst>
              </a:tr>
              <a:tr h="304800">
                <a:tc>
                  <a:txBody>
                    <a:bodyPr/>
                    <a:lstStyle/>
                    <a:p>
                      <a:pPr marL="0" marR="0" algn="ctr">
                        <a:lnSpc>
                          <a:spcPct val="107000"/>
                        </a:lnSpc>
                        <a:spcBef>
                          <a:spcPts val="0"/>
                        </a:spcBef>
                        <a:spcAft>
                          <a:spcPts val="0"/>
                        </a:spcAft>
                      </a:pPr>
                      <a:r>
                        <a:rPr lang="en-ZA" sz="1000" dirty="0">
                          <a:solidFill>
                            <a:schemeClr val="tx1">
                              <a:lumMod val="75000"/>
                              <a:lumOff val="25000"/>
                            </a:schemeClr>
                          </a:solidFill>
                          <a:effectLst/>
                          <a:latin typeface="Calibri (Body)"/>
                          <a:cs typeface="Calibri (Body)"/>
                        </a:rPr>
                        <a:t>China</a:t>
                      </a:r>
                    </a:p>
                  </a:txBody>
                  <a:tcPr marL="54403" marR="54403"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kern="1200" dirty="0">
                          <a:solidFill>
                            <a:schemeClr val="tx1">
                              <a:lumMod val="85000"/>
                              <a:lumOff val="15000"/>
                            </a:schemeClr>
                          </a:solidFill>
                          <a:effectLst/>
                          <a:latin typeface="Calibri (Body)"/>
                          <a:ea typeface="+mn-ea"/>
                          <a:cs typeface="Calibri (Body)"/>
                        </a:rPr>
                        <a:t> Upper middle income</a:t>
                      </a: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algn="ctr" fontAlgn="b"/>
                      <a:r>
                        <a:rPr lang="en-US" sz="1000" kern="1200" dirty="0">
                          <a:solidFill>
                            <a:schemeClr val="tx1">
                              <a:lumMod val="85000"/>
                              <a:lumOff val="15000"/>
                            </a:schemeClr>
                          </a:solidFill>
                          <a:effectLst/>
                          <a:latin typeface="Calibri (Body)"/>
                          <a:ea typeface="+mn-ea"/>
                          <a:cs typeface="Calibri (Body)"/>
                        </a:rPr>
                        <a:t>9,596,960</a:t>
                      </a: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1,384,688,986</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23210</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5.0</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3346765246"/>
                  </a:ext>
                </a:extLst>
              </a:tr>
              <a:tr h="304800">
                <a:tc>
                  <a:txBody>
                    <a:bodyPr/>
                    <a:lstStyle/>
                    <a:p>
                      <a:pPr marL="0" marR="0" algn="ctr">
                        <a:lnSpc>
                          <a:spcPct val="107000"/>
                        </a:lnSpc>
                        <a:spcBef>
                          <a:spcPts val="0"/>
                        </a:spcBef>
                        <a:spcAft>
                          <a:spcPts val="0"/>
                        </a:spcAft>
                      </a:pPr>
                      <a:r>
                        <a:rPr lang="en-ZA" sz="1000" dirty="0">
                          <a:solidFill>
                            <a:schemeClr val="tx1">
                              <a:lumMod val="75000"/>
                              <a:lumOff val="25000"/>
                            </a:schemeClr>
                          </a:solidFill>
                          <a:effectLst/>
                          <a:latin typeface="Calibri (Body)"/>
                          <a:cs typeface="Calibri (Body)"/>
                        </a:rPr>
                        <a:t>Hong Kong SAR, China</a:t>
                      </a:r>
                      <a:endParaRPr lang="en-US" sz="1000" dirty="0">
                        <a:solidFill>
                          <a:schemeClr val="tx1">
                            <a:lumMod val="75000"/>
                            <a:lumOff val="25000"/>
                          </a:schemeClr>
                        </a:solidFill>
                        <a:effectLst/>
                        <a:latin typeface="Calibri (Body)"/>
                        <a:ea typeface="Calibri" panose="020F0502020204030204" pitchFamily="34" charset="0"/>
                        <a:cs typeface="Calibri (Body)"/>
                      </a:endParaRPr>
                    </a:p>
                  </a:txBody>
                  <a:tcPr marL="54403" marR="54403"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kern="1200" dirty="0">
                          <a:solidFill>
                            <a:schemeClr val="tx1">
                              <a:lumMod val="85000"/>
                              <a:lumOff val="15000"/>
                            </a:schemeClr>
                          </a:solidFill>
                          <a:effectLst/>
                          <a:latin typeface="Calibri (Body)"/>
                          <a:ea typeface="+mn-ea"/>
                          <a:cs typeface="Calibri (Body)"/>
                        </a:rPr>
                        <a:t> High income</a:t>
                      </a: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algn="ctr" fontAlgn="b"/>
                      <a:r>
                        <a:rPr lang="en-US" sz="1000" kern="1200" dirty="0">
                          <a:solidFill>
                            <a:schemeClr val="tx1">
                              <a:lumMod val="85000"/>
                              <a:lumOff val="15000"/>
                            </a:schemeClr>
                          </a:solidFill>
                          <a:effectLst/>
                          <a:latin typeface="Calibri (Body)"/>
                          <a:ea typeface="+mn-ea"/>
                          <a:cs typeface="Calibri (Body)"/>
                        </a:rPr>
                        <a:t>1,108</a:t>
                      </a: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7,213,338</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455.9</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026649586"/>
                  </a:ext>
                </a:extLst>
              </a:tr>
              <a:tr h="304800">
                <a:tc>
                  <a:txBody>
                    <a:bodyPr/>
                    <a:lstStyle/>
                    <a:p>
                      <a:pPr marL="0" marR="0" algn="ctr">
                        <a:lnSpc>
                          <a:spcPct val="107000"/>
                        </a:lnSpc>
                        <a:spcBef>
                          <a:spcPts val="0"/>
                        </a:spcBef>
                        <a:spcAft>
                          <a:spcPts val="0"/>
                        </a:spcAft>
                      </a:pPr>
                      <a:r>
                        <a:rPr lang="en-ZA" sz="1000" dirty="0">
                          <a:solidFill>
                            <a:schemeClr val="tx1">
                              <a:lumMod val="75000"/>
                              <a:lumOff val="25000"/>
                            </a:schemeClr>
                          </a:solidFill>
                          <a:effectLst/>
                          <a:latin typeface="Calibri (Body)"/>
                          <a:cs typeface="Calibri (Body)"/>
                        </a:rPr>
                        <a:t>Japan</a:t>
                      </a:r>
                      <a:endParaRPr lang="en-US" sz="1000" dirty="0">
                        <a:solidFill>
                          <a:schemeClr val="tx1">
                            <a:lumMod val="75000"/>
                            <a:lumOff val="25000"/>
                          </a:schemeClr>
                        </a:solidFill>
                        <a:effectLst/>
                        <a:latin typeface="Calibri (Body)"/>
                        <a:ea typeface="Calibri" panose="020F0502020204030204" pitchFamily="34" charset="0"/>
                        <a:cs typeface="Calibri (Body)"/>
                      </a:endParaRPr>
                    </a:p>
                  </a:txBody>
                  <a:tcPr marL="54403" marR="54403"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kern="1200" dirty="0">
                          <a:solidFill>
                            <a:schemeClr val="tx1">
                              <a:lumMod val="85000"/>
                              <a:lumOff val="15000"/>
                            </a:schemeClr>
                          </a:solidFill>
                          <a:effectLst/>
                          <a:latin typeface="Calibri (Body)"/>
                          <a:ea typeface="+mn-ea"/>
                          <a:cs typeface="Calibri (Body)"/>
                        </a:rPr>
                        <a:t> High income</a:t>
                      </a: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algn="ctr" fontAlgn="b"/>
                      <a:r>
                        <a:rPr lang="en-US" sz="1000" kern="1200" dirty="0">
                          <a:solidFill>
                            <a:schemeClr val="tx1">
                              <a:lumMod val="85000"/>
                              <a:lumOff val="15000"/>
                            </a:schemeClr>
                          </a:solidFill>
                          <a:effectLst/>
                          <a:latin typeface="Calibri (Body)"/>
                          <a:ea typeface="+mn-ea"/>
                          <a:cs typeface="Calibri (Body)"/>
                        </a:rPr>
                        <a:t>377,915</a:t>
                      </a: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126,168,156</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5443</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10.9</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2866436107"/>
                  </a:ext>
                </a:extLst>
              </a:tr>
              <a:tr h="304800">
                <a:tc>
                  <a:txBody>
                    <a:bodyPr/>
                    <a:lstStyle/>
                    <a:p>
                      <a:pPr marL="0" marR="0" algn="ctr">
                        <a:lnSpc>
                          <a:spcPct val="107000"/>
                        </a:lnSpc>
                        <a:spcBef>
                          <a:spcPts val="0"/>
                        </a:spcBef>
                        <a:spcAft>
                          <a:spcPts val="0"/>
                        </a:spcAft>
                      </a:pPr>
                      <a:r>
                        <a:rPr lang="en-CA" sz="1000" b="1" kern="1200" dirty="0">
                          <a:solidFill>
                            <a:schemeClr val="tx1">
                              <a:lumMod val="75000"/>
                              <a:lumOff val="25000"/>
                            </a:schemeClr>
                          </a:solidFill>
                          <a:effectLst/>
                          <a:latin typeface="Calibri (Body)"/>
                          <a:ea typeface="+mn-ea"/>
                          <a:cs typeface="+mn-cs"/>
                        </a:rPr>
                        <a:t>Korea, Dem. People's Rep.</a:t>
                      </a:r>
                      <a:endParaRPr lang="en-US" sz="1000" b="1" kern="1200" dirty="0">
                        <a:solidFill>
                          <a:schemeClr val="tx1">
                            <a:lumMod val="75000"/>
                            <a:lumOff val="25000"/>
                          </a:schemeClr>
                        </a:solidFill>
                        <a:effectLst/>
                        <a:latin typeface="Calibri (Body)"/>
                        <a:ea typeface="+mn-ea"/>
                        <a:cs typeface="Calibri (Body)"/>
                      </a:endParaRPr>
                    </a:p>
                  </a:txBody>
                  <a:tcPr marL="54403" marR="54403"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0" kern="1200" dirty="0">
                          <a:solidFill>
                            <a:schemeClr val="tx1">
                              <a:lumMod val="75000"/>
                              <a:lumOff val="25000"/>
                            </a:schemeClr>
                          </a:solidFill>
                          <a:effectLst/>
                          <a:latin typeface="Calibri (Body)"/>
                          <a:ea typeface="+mn-ea"/>
                          <a:cs typeface="Calibri (Body)"/>
                        </a:rPr>
                        <a:t>Low income</a:t>
                      </a: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algn="ctr" fontAlgn="b"/>
                      <a:r>
                        <a:rPr lang="en-US" sz="1000" b="0" kern="1200" dirty="0">
                          <a:solidFill>
                            <a:schemeClr val="tx1">
                              <a:lumMod val="75000"/>
                              <a:lumOff val="25000"/>
                            </a:schemeClr>
                          </a:solidFill>
                          <a:effectLst/>
                          <a:latin typeface="Calibri (Body)"/>
                          <a:ea typeface="+mn-ea"/>
                          <a:cs typeface="Calibri (Body)"/>
                        </a:rPr>
                        <a:t>120,538</a:t>
                      </a: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b="0" kern="1200" dirty="0">
                          <a:solidFill>
                            <a:schemeClr val="tx1">
                              <a:lumMod val="75000"/>
                              <a:lumOff val="25000"/>
                            </a:schemeClr>
                          </a:solidFill>
                          <a:effectLst/>
                          <a:latin typeface="Calibri (Body)"/>
                          <a:ea typeface="+mn-ea"/>
                          <a:cs typeface="Calibri (Body)"/>
                        </a:rPr>
                        <a:t>25,381,085</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b="0" kern="1200" dirty="0">
                          <a:solidFill>
                            <a:schemeClr val="tx1">
                              <a:lumMod val="75000"/>
                              <a:lumOff val="25000"/>
                            </a:schemeClr>
                          </a:solidFill>
                          <a:effectLst/>
                          <a:latin typeface="Calibri (Body)"/>
                          <a:ea typeface="+mn-ea"/>
                          <a:cs typeface="Calibri (Body)"/>
                        </a:rPr>
                        <a:t>40</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b="0" kern="1200" dirty="0">
                          <a:solidFill>
                            <a:schemeClr val="tx1">
                              <a:lumMod val="75000"/>
                              <a:lumOff val="25000"/>
                            </a:schemeClr>
                          </a:solidFill>
                          <a:effectLst/>
                          <a:latin typeface="Calibri (Body)"/>
                          <a:ea typeface="+mn-ea"/>
                          <a:cs typeface="Calibri (Body)"/>
                        </a:rPr>
                        <a:t>-</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573886517"/>
                  </a:ext>
                </a:extLst>
              </a:tr>
              <a:tr h="304800">
                <a:tc>
                  <a:txBody>
                    <a:bodyPr/>
                    <a:lstStyle/>
                    <a:p>
                      <a:pPr marL="0" marR="0" algn="ctr">
                        <a:lnSpc>
                          <a:spcPct val="107000"/>
                        </a:lnSpc>
                        <a:spcBef>
                          <a:spcPts val="0"/>
                        </a:spcBef>
                        <a:spcAft>
                          <a:spcPts val="0"/>
                        </a:spcAft>
                      </a:pPr>
                      <a:r>
                        <a:rPr lang="en-ZA" sz="1000" dirty="0">
                          <a:solidFill>
                            <a:schemeClr val="tx1">
                              <a:lumMod val="75000"/>
                              <a:lumOff val="25000"/>
                            </a:schemeClr>
                          </a:solidFill>
                          <a:effectLst/>
                          <a:latin typeface="Calibri (Body)"/>
                          <a:cs typeface="Calibri (Body)"/>
                        </a:rPr>
                        <a:t>Korea, Rep.</a:t>
                      </a:r>
                      <a:endParaRPr lang="en-US" sz="1000" dirty="0">
                        <a:solidFill>
                          <a:schemeClr val="tx1">
                            <a:lumMod val="75000"/>
                            <a:lumOff val="25000"/>
                          </a:schemeClr>
                        </a:solidFill>
                        <a:effectLst/>
                        <a:latin typeface="Calibri (Body)"/>
                        <a:ea typeface="Calibri" panose="020F0502020204030204" pitchFamily="34" charset="0"/>
                        <a:cs typeface="Calibri (Body)"/>
                      </a:endParaRPr>
                    </a:p>
                  </a:txBody>
                  <a:tcPr marL="54403" marR="54403"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kern="1200" dirty="0">
                          <a:solidFill>
                            <a:schemeClr val="tx1">
                              <a:lumMod val="85000"/>
                              <a:lumOff val="15000"/>
                            </a:schemeClr>
                          </a:solidFill>
                          <a:effectLst/>
                          <a:latin typeface="Calibri (Body)"/>
                          <a:ea typeface="+mn-ea"/>
                          <a:cs typeface="Calibri (Body)"/>
                        </a:rPr>
                        <a:t> High income</a:t>
                      </a: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algn="ctr" fontAlgn="b"/>
                      <a:r>
                        <a:rPr lang="en-US" sz="1000" kern="1200" dirty="0">
                          <a:solidFill>
                            <a:schemeClr val="tx1">
                              <a:lumMod val="85000"/>
                              <a:lumOff val="15000"/>
                            </a:schemeClr>
                          </a:solidFill>
                          <a:effectLst/>
                          <a:latin typeface="Calibri (Body)"/>
                          <a:ea typeface="+mn-ea"/>
                          <a:cs typeface="Calibri (Body)"/>
                        </a:rPr>
                        <a:t>99,720</a:t>
                      </a: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51,418,097</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2035</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7.4</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2584713390"/>
                  </a:ext>
                </a:extLst>
              </a:tr>
              <a:tr h="304800">
                <a:tc>
                  <a:txBody>
                    <a:bodyPr/>
                    <a:lstStyle/>
                    <a:p>
                      <a:pPr marL="0" marR="0" algn="ctr">
                        <a:lnSpc>
                          <a:spcPct val="107000"/>
                        </a:lnSpc>
                        <a:spcBef>
                          <a:spcPts val="0"/>
                        </a:spcBef>
                        <a:spcAft>
                          <a:spcPts val="0"/>
                        </a:spcAft>
                      </a:pPr>
                      <a:r>
                        <a:rPr lang="en-ZA" sz="1000" dirty="0">
                          <a:solidFill>
                            <a:schemeClr val="tx1">
                              <a:lumMod val="75000"/>
                              <a:lumOff val="25000"/>
                            </a:schemeClr>
                          </a:solidFill>
                          <a:effectLst/>
                          <a:latin typeface="Calibri (Body)"/>
                          <a:cs typeface="+mn-cs"/>
                        </a:rPr>
                        <a:t>Macao SAR, China</a:t>
                      </a:r>
                      <a:endParaRPr lang="en-US" sz="1000" dirty="0">
                        <a:solidFill>
                          <a:schemeClr val="tx1">
                            <a:lumMod val="75000"/>
                            <a:lumOff val="25000"/>
                          </a:schemeClr>
                        </a:solidFill>
                        <a:effectLst/>
                        <a:latin typeface="Calibri (Body)"/>
                        <a:ea typeface="+mn-ea"/>
                        <a:cs typeface="+mn-cs"/>
                      </a:endParaRPr>
                    </a:p>
                  </a:txBody>
                  <a:tcPr marL="54403" marR="54403"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kern="1200" dirty="0">
                          <a:solidFill>
                            <a:schemeClr val="tx1">
                              <a:lumMod val="85000"/>
                              <a:lumOff val="15000"/>
                            </a:schemeClr>
                          </a:solidFill>
                          <a:effectLst/>
                          <a:latin typeface="Calibri (Body)"/>
                          <a:ea typeface="+mn-ea"/>
                          <a:cs typeface="+mn-cs"/>
                        </a:rPr>
                        <a:t> High income</a:t>
                      </a: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algn="ctr" fontAlgn="b"/>
                      <a:r>
                        <a:rPr lang="en-US" sz="1000" kern="1200" dirty="0">
                          <a:solidFill>
                            <a:schemeClr val="tx1">
                              <a:lumMod val="85000"/>
                              <a:lumOff val="15000"/>
                            </a:schemeClr>
                          </a:solidFill>
                          <a:effectLst/>
                          <a:latin typeface="Calibri (Body)"/>
                          <a:ea typeface="+mn-ea"/>
                          <a:cs typeface="Calibri (Body)"/>
                        </a:rPr>
                        <a:t>28.2</a:t>
                      </a: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606,340</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71.82</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2290162626"/>
                  </a:ext>
                </a:extLst>
              </a:tr>
              <a:tr h="304800">
                <a:tc>
                  <a:txBody>
                    <a:bodyPr/>
                    <a:lstStyle/>
                    <a:p>
                      <a:pPr marL="0" marR="0" algn="ctr">
                        <a:lnSpc>
                          <a:spcPct val="107000"/>
                        </a:lnSpc>
                        <a:spcBef>
                          <a:spcPts val="0"/>
                        </a:spcBef>
                        <a:spcAft>
                          <a:spcPts val="0"/>
                        </a:spcAft>
                      </a:pPr>
                      <a:r>
                        <a:rPr lang="en-ZA" sz="1000" dirty="0">
                          <a:solidFill>
                            <a:schemeClr val="tx1">
                              <a:lumMod val="75000"/>
                              <a:lumOff val="25000"/>
                            </a:schemeClr>
                          </a:solidFill>
                          <a:effectLst/>
                          <a:latin typeface="Calibri (Body)"/>
                          <a:cs typeface="Calibri (Body)"/>
                        </a:rPr>
                        <a:t>Mongolia</a:t>
                      </a:r>
                      <a:endParaRPr lang="en-US" sz="1000" dirty="0">
                        <a:solidFill>
                          <a:schemeClr val="tx1">
                            <a:lumMod val="75000"/>
                            <a:lumOff val="25000"/>
                          </a:schemeClr>
                        </a:solidFill>
                        <a:effectLst/>
                        <a:latin typeface="Calibri (Body)"/>
                        <a:ea typeface="Calibri" panose="020F0502020204030204" pitchFamily="34" charset="0"/>
                        <a:cs typeface="Calibri (Body)"/>
                      </a:endParaRPr>
                    </a:p>
                  </a:txBody>
                  <a:tcPr marL="54403" marR="54403"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kern="1200" dirty="0">
                          <a:solidFill>
                            <a:schemeClr val="tx1">
                              <a:lumMod val="85000"/>
                              <a:lumOff val="15000"/>
                            </a:schemeClr>
                          </a:solidFill>
                          <a:effectLst/>
                          <a:latin typeface="Calibri (Body)"/>
                          <a:ea typeface="+mn-ea"/>
                          <a:cs typeface="Calibri (Body)"/>
                        </a:rPr>
                        <a:t> Lower middle income</a:t>
                      </a: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algn="ctr" fontAlgn="b"/>
                      <a:r>
                        <a:rPr lang="en-US" sz="1000" kern="1200" dirty="0">
                          <a:solidFill>
                            <a:schemeClr val="tx1">
                              <a:lumMod val="85000"/>
                              <a:lumOff val="15000"/>
                            </a:schemeClr>
                          </a:solidFill>
                          <a:effectLst/>
                          <a:latin typeface="Calibri (Body)"/>
                          <a:ea typeface="+mn-ea"/>
                          <a:cs typeface="Calibri (Body)"/>
                        </a:rPr>
                        <a:t>1,564,116</a:t>
                      </a: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3,103,428</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39.73</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3.9</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3153569623"/>
                  </a:ext>
                </a:extLst>
              </a:tr>
              <a:tr h="304800">
                <a:tc>
                  <a:txBody>
                    <a:bodyPr/>
                    <a:lstStyle/>
                    <a:p>
                      <a:pPr marL="0" marR="0" algn="ctr">
                        <a:lnSpc>
                          <a:spcPct val="107000"/>
                        </a:lnSpc>
                        <a:spcBef>
                          <a:spcPts val="0"/>
                        </a:spcBef>
                        <a:spcAft>
                          <a:spcPts val="0"/>
                        </a:spcAft>
                      </a:pPr>
                      <a:r>
                        <a:rPr lang="en-ZA" sz="1000" dirty="0">
                          <a:solidFill>
                            <a:schemeClr val="tx1">
                              <a:lumMod val="75000"/>
                              <a:lumOff val="25000"/>
                            </a:schemeClr>
                          </a:solidFill>
                          <a:effectLst/>
                          <a:latin typeface="Calibri (Body)"/>
                          <a:cs typeface="Calibri (Body)"/>
                        </a:rPr>
                        <a:t>Taiwan</a:t>
                      </a:r>
                      <a:endParaRPr lang="en-US" sz="1000" dirty="0">
                        <a:solidFill>
                          <a:schemeClr val="tx1">
                            <a:lumMod val="75000"/>
                            <a:lumOff val="25000"/>
                          </a:schemeClr>
                        </a:solidFill>
                        <a:effectLst/>
                        <a:latin typeface="Calibri (Body)"/>
                        <a:ea typeface="Calibri" panose="020F0502020204030204" pitchFamily="34" charset="0"/>
                        <a:cs typeface="Calibri (Body)"/>
                      </a:endParaRPr>
                    </a:p>
                  </a:txBody>
                  <a:tcPr marL="54403" marR="54403"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kern="1200" dirty="0">
                          <a:solidFill>
                            <a:schemeClr val="tx1">
                              <a:lumMod val="85000"/>
                              <a:lumOff val="15000"/>
                            </a:schemeClr>
                          </a:solidFill>
                          <a:effectLst/>
                          <a:latin typeface="Calibri (Body)"/>
                          <a:ea typeface="+mn-ea"/>
                          <a:cs typeface="Calibri (Body)"/>
                        </a:rPr>
                        <a:t> High</a:t>
                      </a:r>
                      <a:r>
                        <a:rPr lang="en-US" sz="1000" kern="1200" baseline="0" dirty="0">
                          <a:solidFill>
                            <a:schemeClr val="tx1">
                              <a:lumMod val="85000"/>
                              <a:lumOff val="15000"/>
                            </a:schemeClr>
                          </a:solidFill>
                          <a:effectLst/>
                          <a:latin typeface="Calibri (Body)"/>
                          <a:ea typeface="+mn-ea"/>
                          <a:cs typeface="Calibri (Body)"/>
                        </a:rPr>
                        <a:t> income</a:t>
                      </a:r>
                      <a:endParaRPr lang="en-US" sz="1000" kern="1200" dirty="0">
                        <a:solidFill>
                          <a:schemeClr val="tx1">
                            <a:lumMod val="85000"/>
                            <a:lumOff val="15000"/>
                          </a:schemeClr>
                        </a:solidFill>
                        <a:effectLst/>
                        <a:latin typeface="Calibri (Body)"/>
                        <a:ea typeface="+mn-ea"/>
                        <a:cs typeface="Calibri (Body)"/>
                      </a:endParaRP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algn="ctr" fontAlgn="b"/>
                      <a:r>
                        <a:rPr lang="en-US" sz="1000" kern="1200" dirty="0">
                          <a:solidFill>
                            <a:schemeClr val="tx1">
                              <a:lumMod val="85000"/>
                              <a:lumOff val="15000"/>
                            </a:schemeClr>
                          </a:solidFill>
                          <a:effectLst/>
                          <a:latin typeface="Calibri (Body)"/>
                          <a:ea typeface="+mn-ea"/>
                          <a:cs typeface="Calibri (Body)"/>
                        </a:rPr>
                        <a:t>35,980</a:t>
                      </a:r>
                    </a:p>
                  </a:txBody>
                  <a:tcPr marL="0" marR="0"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23,545,963</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1189</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tc>
                  <a:txBody>
                    <a:bodyPr/>
                    <a:lstStyle/>
                    <a:p>
                      <a:pPr marL="0" marR="276225" indent="85725" algn="ctr" defTabSz="914400" rtl="0" eaLnBrk="1" latinLnBrk="0" hangingPunct="1">
                        <a:lnSpc>
                          <a:spcPct val="115000"/>
                        </a:lnSpc>
                        <a:spcBef>
                          <a:spcPts val="0"/>
                        </a:spcBef>
                        <a:spcAft>
                          <a:spcPts val="0"/>
                        </a:spcAft>
                      </a:pPr>
                      <a:r>
                        <a:rPr lang="en-GB" sz="1000" kern="1200" dirty="0">
                          <a:solidFill>
                            <a:schemeClr val="tx1">
                              <a:lumMod val="85000"/>
                              <a:lumOff val="15000"/>
                            </a:schemeClr>
                          </a:solidFill>
                          <a:effectLst/>
                          <a:latin typeface="Calibri (Body)"/>
                          <a:ea typeface="+mn-ea"/>
                          <a:cs typeface="Calibri (Body)"/>
                        </a:rPr>
                        <a:t>-</a:t>
                      </a:r>
                    </a:p>
                  </a:txBody>
                  <a:tcPr marL="27305" marR="27305" marT="0" marB="0" anchor="ctr">
                    <a:lnL w="9525" cap="flat" cmpd="sng" algn="ctr">
                      <a:solidFill>
                        <a:srgbClr val="00A8CB"/>
                      </a:solidFill>
                      <a:prstDash val="solid"/>
                      <a:round/>
                      <a:headEnd type="none" w="med" len="med"/>
                      <a:tailEnd type="none" w="med" len="med"/>
                    </a:lnL>
                    <a:lnR w="9525" cap="flat" cmpd="sng" algn="ctr">
                      <a:solidFill>
                        <a:srgbClr val="00A8CB"/>
                      </a:solidFill>
                      <a:prstDash val="solid"/>
                      <a:round/>
                      <a:headEnd type="none" w="med" len="med"/>
                      <a:tailEnd type="none" w="med" len="med"/>
                    </a:lnR>
                    <a:lnT w="9525" cap="flat" cmpd="sng" algn="ctr">
                      <a:solidFill>
                        <a:srgbClr val="00A8CB"/>
                      </a:solidFill>
                      <a:prstDash val="solid"/>
                      <a:round/>
                      <a:headEnd type="none" w="med" len="med"/>
                      <a:tailEnd type="none" w="med" len="med"/>
                    </a:lnT>
                    <a:lnB w="9525"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3104128235"/>
                  </a:ext>
                </a:extLst>
              </a:tr>
            </a:tbl>
          </a:graphicData>
        </a:graphic>
      </p:graphicFrame>
    </p:spTree>
    <p:extLst>
      <p:ext uri="{BB962C8B-B14F-4D97-AF65-F5344CB8AC3E}">
        <p14:creationId xmlns:p14="http://schemas.microsoft.com/office/powerpoint/2010/main" val="3250546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0000" y="72000"/>
            <a:ext cx="11728578"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CKD and its risk factors burden</a:t>
            </a:r>
          </a:p>
        </p:txBody>
      </p:sp>
      <p:graphicFrame>
        <p:nvGraphicFramePr>
          <p:cNvPr id="6" name="Table 5"/>
          <p:cNvGraphicFramePr>
            <a:graphicFrameLocks noGrp="1"/>
          </p:cNvGraphicFramePr>
          <p:nvPr>
            <p:extLst>
              <p:ext uri="{D42A27DB-BD31-4B8C-83A1-F6EECF244321}">
                <p14:modId xmlns:p14="http://schemas.microsoft.com/office/powerpoint/2010/main" val="1545737647"/>
              </p:ext>
            </p:extLst>
          </p:nvPr>
        </p:nvGraphicFramePr>
        <p:xfrm>
          <a:off x="405732" y="1831745"/>
          <a:ext cx="9300057" cy="3208909"/>
        </p:xfrm>
        <a:graphic>
          <a:graphicData uri="http://schemas.openxmlformats.org/drawingml/2006/table">
            <a:tbl>
              <a:tblPr firstRow="1" firstCol="1" bandRow="1">
                <a:tableStyleId>{5C22544A-7EE6-4342-B048-85BDC9FD1C3A}</a:tableStyleId>
              </a:tblPr>
              <a:tblGrid>
                <a:gridCol w="1266399">
                  <a:extLst>
                    <a:ext uri="{9D8B030D-6E8A-4147-A177-3AD203B41FA5}">
                      <a16:colId xmlns:a16="http://schemas.microsoft.com/office/drawing/2014/main" val="3089609980"/>
                    </a:ext>
                  </a:extLst>
                </a:gridCol>
                <a:gridCol w="1338943">
                  <a:extLst>
                    <a:ext uri="{9D8B030D-6E8A-4147-A177-3AD203B41FA5}">
                      <a16:colId xmlns:a16="http://schemas.microsoft.com/office/drawing/2014/main" val="2042228122"/>
                    </a:ext>
                  </a:extLst>
                </a:gridCol>
                <a:gridCol w="1338943">
                  <a:extLst>
                    <a:ext uri="{9D8B030D-6E8A-4147-A177-3AD203B41FA5}">
                      <a16:colId xmlns:a16="http://schemas.microsoft.com/office/drawing/2014/main" val="4197203854"/>
                    </a:ext>
                  </a:extLst>
                </a:gridCol>
                <a:gridCol w="1338943">
                  <a:extLst>
                    <a:ext uri="{9D8B030D-6E8A-4147-A177-3AD203B41FA5}">
                      <a16:colId xmlns:a16="http://schemas.microsoft.com/office/drawing/2014/main" val="3530482609"/>
                    </a:ext>
                  </a:extLst>
                </a:gridCol>
                <a:gridCol w="1338943">
                  <a:extLst>
                    <a:ext uri="{9D8B030D-6E8A-4147-A177-3AD203B41FA5}">
                      <a16:colId xmlns:a16="http://schemas.microsoft.com/office/drawing/2014/main" val="2544736314"/>
                    </a:ext>
                  </a:extLst>
                </a:gridCol>
                <a:gridCol w="1338943">
                  <a:extLst>
                    <a:ext uri="{9D8B030D-6E8A-4147-A177-3AD203B41FA5}">
                      <a16:colId xmlns:a16="http://schemas.microsoft.com/office/drawing/2014/main" val="3925215280"/>
                    </a:ext>
                  </a:extLst>
                </a:gridCol>
                <a:gridCol w="1338943">
                  <a:extLst>
                    <a:ext uri="{9D8B030D-6E8A-4147-A177-3AD203B41FA5}">
                      <a16:colId xmlns:a16="http://schemas.microsoft.com/office/drawing/2014/main" val="2747048325"/>
                    </a:ext>
                  </a:extLst>
                </a:gridCol>
              </a:tblGrid>
              <a:tr h="507643">
                <a:tc>
                  <a:txBody>
                    <a:bodyPr/>
                    <a:lstStyle/>
                    <a:p>
                      <a:pPr marL="0" marR="0" algn="ctr">
                        <a:lnSpc>
                          <a:spcPct val="107000"/>
                        </a:lnSpc>
                        <a:spcBef>
                          <a:spcPts val="0"/>
                        </a:spcBef>
                        <a:spcAft>
                          <a:spcPts val="0"/>
                        </a:spcAft>
                      </a:pPr>
                      <a:r>
                        <a:rPr lang="en-US" sz="1100" dirty="0">
                          <a:effectLst/>
                          <a:latin typeface="Gill Sans MT" panose="020B0502020104020203" pitchFamily="34" charset="0"/>
                        </a:rPr>
                        <a:t>Country </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latin typeface="Gill Sans MT" panose="020B0502020104020203" pitchFamily="34" charset="0"/>
                          <a:ea typeface="Times New Roman" panose="02020603050405020304" pitchFamily="18" charset="0"/>
                          <a:cs typeface="Times New Roman" panose="02020603050405020304" pitchFamily="18" charset="0"/>
                        </a:rPr>
                        <a:t>CKD Prevalence</a:t>
                      </a:r>
                      <a:endParaRPr lang="en-US" sz="11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solidFill>
                            <a:schemeClr val="tx1">
                              <a:lumMod val="75000"/>
                              <a:lumOff val="25000"/>
                            </a:schemeClr>
                          </a:solidFill>
                          <a:effectLst/>
                          <a:latin typeface="Gill Sans MT" panose="020B0502020104020203" pitchFamily="34" charset="0"/>
                          <a:ea typeface="Times New Roman" panose="02020603050405020304" pitchFamily="18" charset="0"/>
                          <a:cs typeface="Times New Roman" panose="02020603050405020304" pitchFamily="18" charset="0"/>
                        </a:rPr>
                        <a:t>% (95% CI)</a:t>
                      </a:r>
                      <a:endParaRPr lang="en-US" sz="11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latin typeface="Gill Sans MT" panose="020B0502020104020203" pitchFamily="34" charset="0"/>
                          <a:ea typeface="Times New Roman" panose="02020603050405020304" pitchFamily="18" charset="0"/>
                          <a:cs typeface="Times New Roman" panose="02020603050405020304" pitchFamily="18" charset="0"/>
                        </a:rPr>
                        <a:t>Death attributed to CKD</a:t>
                      </a:r>
                      <a:endParaRPr lang="en-US" sz="11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solidFill>
                            <a:schemeClr val="tx1">
                              <a:lumMod val="75000"/>
                              <a:lumOff val="25000"/>
                            </a:schemeClr>
                          </a:solidFill>
                          <a:effectLst/>
                          <a:latin typeface="Gill Sans MT" panose="020B0502020104020203" pitchFamily="34" charset="0"/>
                          <a:ea typeface="Times New Roman" panose="02020603050405020304" pitchFamily="18" charset="0"/>
                          <a:cs typeface="Times New Roman" panose="02020603050405020304" pitchFamily="18" charset="0"/>
                        </a:rPr>
                        <a:t>% (95% CI)</a:t>
                      </a:r>
                      <a:endParaRPr lang="en-US" sz="11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latin typeface="Gill Sans MT" panose="020B0502020104020203" pitchFamily="34" charset="0"/>
                          <a:ea typeface="Times New Roman" panose="02020603050405020304" pitchFamily="18" charset="0"/>
                          <a:cs typeface="Times New Roman" panose="02020603050405020304" pitchFamily="18" charset="0"/>
                        </a:rPr>
                        <a:t>DALYS attributed to CKD</a:t>
                      </a:r>
                      <a:endParaRPr lang="en-US" sz="11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solidFill>
                            <a:schemeClr val="tx1">
                              <a:lumMod val="75000"/>
                              <a:lumOff val="25000"/>
                            </a:schemeClr>
                          </a:solidFill>
                          <a:effectLst/>
                          <a:latin typeface="Gill Sans MT" panose="020B0502020104020203" pitchFamily="34" charset="0"/>
                          <a:ea typeface="Times New Roman" panose="02020603050405020304" pitchFamily="18" charset="0"/>
                          <a:cs typeface="Times New Roman" panose="02020603050405020304" pitchFamily="18" charset="0"/>
                        </a:rPr>
                        <a:t>% (95% CI)</a:t>
                      </a:r>
                      <a:endParaRPr lang="en-US" sz="11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latin typeface="Gill Sans MT" panose="020B0502020104020203" pitchFamily="34" charset="0"/>
                          <a:ea typeface="Times New Roman" panose="02020603050405020304" pitchFamily="18" charset="0"/>
                          <a:cs typeface="Times New Roman" panose="02020603050405020304" pitchFamily="18" charset="0"/>
                        </a:rPr>
                        <a:t>Obesity</a:t>
                      </a:r>
                      <a:endParaRPr lang="en-US" sz="11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solidFill>
                            <a:schemeClr val="tx1">
                              <a:lumMod val="75000"/>
                              <a:lumOff val="25000"/>
                            </a:schemeClr>
                          </a:solidFill>
                          <a:effectLst/>
                          <a:latin typeface="Gill Sans MT" panose="020B0502020104020203" pitchFamily="34" charset="0"/>
                          <a:ea typeface="Times New Roman" panose="02020603050405020304" pitchFamily="18" charset="0"/>
                          <a:cs typeface="Times New Roman" panose="02020603050405020304" pitchFamily="18" charset="0"/>
                        </a:rPr>
                        <a:t>% (95% CI)</a:t>
                      </a:r>
                      <a:endParaRPr lang="en-US" sz="11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latin typeface="Gill Sans MT" panose="020B0502020104020203" pitchFamily="34" charset="0"/>
                          <a:ea typeface="Times New Roman" panose="02020603050405020304" pitchFamily="18" charset="0"/>
                          <a:cs typeface="Times New Roman" panose="02020603050405020304" pitchFamily="18" charset="0"/>
                        </a:rPr>
                        <a:t>Increased BP</a:t>
                      </a:r>
                      <a:endParaRPr lang="en-US" sz="11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solidFill>
                            <a:schemeClr val="tx1">
                              <a:lumMod val="75000"/>
                              <a:lumOff val="25000"/>
                            </a:schemeClr>
                          </a:solidFill>
                          <a:effectLst/>
                          <a:latin typeface="Gill Sans MT" panose="020B0502020104020203" pitchFamily="34" charset="0"/>
                          <a:ea typeface="Times New Roman" panose="02020603050405020304" pitchFamily="18" charset="0"/>
                          <a:cs typeface="Times New Roman" panose="02020603050405020304" pitchFamily="18" charset="0"/>
                        </a:rPr>
                        <a:t>% (95% CI)</a:t>
                      </a:r>
                      <a:endParaRPr lang="en-US" sz="11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latin typeface="Gill Sans MT" panose="020B0502020104020203" pitchFamily="34" charset="0"/>
                          <a:ea typeface="Times New Roman" panose="02020603050405020304" pitchFamily="18" charset="0"/>
                          <a:cs typeface="Times New Roman" panose="02020603050405020304" pitchFamily="18" charset="0"/>
                        </a:rPr>
                        <a:t>Smoking</a:t>
                      </a:r>
                      <a:endParaRPr lang="en-US" sz="11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solidFill>
                            <a:schemeClr val="tx1">
                              <a:lumMod val="75000"/>
                              <a:lumOff val="25000"/>
                            </a:schemeClr>
                          </a:solidFill>
                          <a:effectLst/>
                          <a:latin typeface="Gill Sans MT" panose="020B0502020104020203" pitchFamily="34" charset="0"/>
                          <a:ea typeface="Times New Roman" panose="02020603050405020304" pitchFamily="18" charset="0"/>
                          <a:cs typeface="Times New Roman" panose="02020603050405020304" pitchFamily="18" charset="0"/>
                        </a:rPr>
                        <a:t>% (95% CI)</a:t>
                      </a:r>
                      <a:endParaRPr lang="en-US" sz="11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846810905"/>
                  </a:ext>
                </a:extLst>
              </a:tr>
              <a:tr h="335280">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Gill Sans MT" panose="020B0502020104020203" pitchFamily="34" charset="0"/>
                        </a:rPr>
                        <a:t>China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9.76 (8.98 - 10.6)</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1.68 (1.54 - 1.72)</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1.32 (1.21 - 1.41)</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t"/>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6.6 (5.1 - 8.4)</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t"/>
                      <a:r>
                        <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19.2 (14.9 - 24.0)</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22.0 (21.6 - 22.4)</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3270685457"/>
                  </a:ext>
                </a:extLst>
              </a:tr>
              <a:tr h="335280">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Gill Sans MT" panose="020B0502020104020203" pitchFamily="34" charset="0"/>
                        </a:rPr>
                        <a:t>Hong Kong SAR, China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t"/>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2488634303"/>
                  </a:ext>
                </a:extLst>
              </a:tr>
              <a:tr h="335280">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Gill Sans MT" panose="020B0502020104020203" pitchFamily="34" charset="0"/>
                        </a:rPr>
                        <a:t>Japan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17.62 (16.43 - 19.08)</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2.6 (2.48 - 2.79)</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1.92 (1.74 - 2.08)</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t"/>
                      <a:r>
                        <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4.4 (3.3 - 5.7)</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t"/>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17.6 (14.1 - 21.5)</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17.2 (16.8 - 17.6)</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2066360469"/>
                  </a:ext>
                </a:extLst>
              </a:tr>
              <a:tr h="335280">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n-CA" sz="1000" b="1" kern="1200" dirty="0">
                          <a:solidFill>
                            <a:schemeClr val="tx1">
                              <a:lumMod val="75000"/>
                              <a:lumOff val="25000"/>
                            </a:schemeClr>
                          </a:solidFill>
                          <a:effectLst/>
                          <a:latin typeface="Gill Sans MT" panose="020B0502020104020203" pitchFamily="34" charset="0"/>
                          <a:ea typeface="+mn-ea"/>
                          <a:cs typeface="+mn-cs"/>
                        </a:rPr>
                        <a:t>Korea, Dem. People's Rep.</a:t>
                      </a:r>
                      <a:endParaRPr lang="en-US" sz="1000" b="1" kern="1200" dirty="0">
                        <a:solidFill>
                          <a:schemeClr val="tx1">
                            <a:lumMod val="75000"/>
                            <a:lumOff val="25000"/>
                          </a:schemeClr>
                        </a:solidFill>
                        <a:effectLst/>
                        <a:latin typeface="Gill Sans MT" panose="020B0502020104020203" pitchFamily="34" charset="0"/>
                        <a:ea typeface="+mn-ea"/>
                        <a:cs typeface="+mn-cs"/>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8.95 (8.27 - 9.68)</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1.55 (1.37 - 1.74)</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1.46 (1.3 - 1.62)</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t"/>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7.1 (3.8 - 6.2)</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t"/>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18.2 (12.7 - 24.9)</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19.2 (17.4 - 21.1)</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3913785373"/>
                  </a:ext>
                </a:extLst>
              </a:tr>
              <a:tr h="335280">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Gill Sans MT" panose="020B0502020104020203" pitchFamily="34" charset="0"/>
                        </a:rPr>
                        <a:t>Korea, Rep.</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10.85 (10.01 - 11.71)</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2.03 (1.91 - 2.16)</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1.4 (1.26 - 1.53)</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t"/>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4.9 (4.2 - 10.6)</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t"/>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11 (8.2 - 14.3)</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22.1 (20.5 - 23.7)</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539059306"/>
                  </a:ext>
                </a:extLst>
              </a:tr>
              <a:tr h="335280">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Gill Sans MT" panose="020B0502020104020203" pitchFamily="34" charset="0"/>
                        </a:rPr>
                        <a:t>Macao SAR, China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t"/>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1892751084"/>
                  </a:ext>
                </a:extLst>
              </a:tr>
              <a:tr h="335280">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Gill Sans MT" panose="020B0502020104020203" pitchFamily="34" charset="0"/>
                        </a:rPr>
                        <a:t>Mongolia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8.68 (8.0 - 9.39)</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1.55 (1.43 - 1.84)</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1.25 (1.14 - 1.5)</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t"/>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19.6 (15.6 - 23.9)</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t"/>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29.0 (22.5 - 35.9)</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21.7 (19.1 - 24.5)</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956746676"/>
                  </a:ext>
                </a:extLst>
              </a:tr>
              <a:tr h="335280">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Gill Sans MT" panose="020B0502020104020203" pitchFamily="34" charset="0"/>
                        </a:rPr>
                        <a:t>Taiwan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12.2 (11.32 - 13.12)</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3.75 (3.57 - 3.93)</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2.53 (2.3 - 2.72)</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t"/>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rPr>
                        <a:t>11.5 (9.8 - 13.4)</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2963690791"/>
                  </a:ext>
                </a:extLst>
              </a:tr>
            </a:tbl>
          </a:graphicData>
        </a:graphic>
      </p:graphicFrame>
      <p:sp>
        <p:nvSpPr>
          <p:cNvPr id="7" name="Rectangle 6"/>
          <p:cNvSpPr/>
          <p:nvPr/>
        </p:nvSpPr>
        <p:spPr>
          <a:xfrm>
            <a:off x="9705790" y="2815181"/>
            <a:ext cx="2360872" cy="222560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Body)"/>
                <a:ea typeface="Calibri" panose="020F0502020204030204" pitchFamily="34" charset="0"/>
                <a:cs typeface="Calibri (Body)"/>
              </a:rPr>
              <a:t>Abbreviations</a:t>
            </a:r>
            <a:r>
              <a:rPr kumimoji="0" lang="en-US" sz="10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Calibri (Body)"/>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Calibri (Body)"/>
              </a:rPr>
              <a:t>CKD (Chronic Kidney Disease),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Calibri (Body)"/>
              </a:rPr>
              <a:t>DALYS (disability-adjusted life years),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Calibri (Body)"/>
              </a:rPr>
              <a:t>BP (blood pressure),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Calibri (Body)"/>
              </a:rPr>
              <a:t>CI (confidence</a:t>
            </a:r>
            <a:r>
              <a:rPr kumimoji="0" lang="en-US" sz="1000" b="0" i="0" u="none" strike="noStrike" kern="1200" cap="none" spc="0" normalizeH="0" noProof="0" dirty="0">
                <a:ln>
                  <a:noFill/>
                </a:ln>
                <a:solidFill>
                  <a:prstClr val="black"/>
                </a:solidFill>
                <a:effectLst/>
                <a:uLnTx/>
                <a:uFillTx/>
                <a:latin typeface="Calibri (Body)"/>
                <a:ea typeface="Calibri" panose="020F0502020204030204" pitchFamily="34" charset="0"/>
                <a:cs typeface="Calibri (Body)"/>
              </a:rPr>
              <a:t> interval)</a:t>
            </a:r>
            <a:endParaRPr kumimoji="0" lang="en-US" sz="10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Calibri (Body)"/>
            </a:endParaRPr>
          </a:p>
          <a:p>
            <a:pPr>
              <a:lnSpc>
                <a:spcPct val="107000"/>
              </a:lnSpc>
              <a:defRPr/>
            </a:pPr>
            <a:endParaRPr kumimoji="0" lang="en-US" sz="10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Calibri (Body)"/>
            </a:endParaRPr>
          </a:p>
          <a:p>
            <a:pPr>
              <a:lnSpc>
                <a:spcPct val="107000"/>
              </a:lnSpc>
              <a:defRPr/>
            </a:pPr>
            <a:r>
              <a:rPr kumimoji="0" lang="en-US" sz="10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Calibri (Body)"/>
              </a:rPr>
              <a:t>Data source: </a:t>
            </a:r>
          </a:p>
          <a:p>
            <a:pPr>
              <a:lnSpc>
                <a:spcPct val="107000"/>
              </a:lnSpc>
              <a:defRPr/>
            </a:pPr>
            <a:r>
              <a:rPr kumimoji="0" lang="en-US" sz="10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Calibri (Body)"/>
              </a:rPr>
              <a:t>GBD study </a:t>
            </a:r>
            <a:r>
              <a:rPr lang="en-US" sz="1000" dirty="0">
                <a:solidFill>
                  <a:prstClr val="black"/>
                </a:solidFill>
                <a:latin typeface="Calibri (Body)"/>
                <a:ea typeface="Calibri" panose="020F0502020204030204" pitchFamily="34" charset="0"/>
                <a:cs typeface="Calibri (Body)"/>
              </a:rPr>
              <a:t>database </a:t>
            </a:r>
          </a:p>
          <a:p>
            <a:pPr>
              <a:lnSpc>
                <a:spcPct val="107000"/>
              </a:lnSpc>
              <a:defRPr/>
            </a:pPr>
            <a:r>
              <a:rPr lang="en-US" sz="1000" dirty="0">
                <a:solidFill>
                  <a:prstClr val="black"/>
                </a:solidFill>
                <a:latin typeface="Calibri (Body)"/>
                <a:ea typeface="Calibri" panose="020F0502020204030204" pitchFamily="34" charset="0"/>
                <a:cs typeface="Calibri (Body)"/>
              </a:rPr>
              <a:t>(</a:t>
            </a:r>
            <a:r>
              <a:rPr lang="en-US" sz="1000" dirty="0">
                <a:latin typeface="Calibri (Body)"/>
                <a:cs typeface="Calibri (Body)"/>
                <a:hlinkClick r:id="rId2"/>
              </a:rPr>
              <a:t>http://www.healthdata.org/gbd</a:t>
            </a:r>
            <a:r>
              <a:rPr lang="en-US" sz="1000" dirty="0">
                <a:latin typeface="Calibri (Body)"/>
                <a:cs typeface="Calibri (Body)"/>
              </a:rPr>
              <a:t>)</a:t>
            </a:r>
            <a:r>
              <a:rPr lang="en-US" sz="1000" dirty="0">
                <a:solidFill>
                  <a:prstClr val="black"/>
                </a:solidFill>
                <a:latin typeface="Calibri (Body)"/>
                <a:ea typeface="Calibri" panose="020F0502020204030204" pitchFamily="34" charset="0"/>
                <a:cs typeface="Calibri (Body)"/>
              </a:rPr>
              <a:t>, </a:t>
            </a:r>
          </a:p>
          <a:p>
            <a:pPr>
              <a:lnSpc>
                <a:spcPct val="107000"/>
              </a:lnSpc>
              <a:defRPr/>
            </a:pPr>
            <a:r>
              <a:rPr kumimoji="0" lang="en-US" sz="1000" b="0" i="0" u="none" strike="noStrike" kern="1200" cap="none" spc="0" normalizeH="0" baseline="0" noProof="0" dirty="0">
                <a:ln>
                  <a:noFill/>
                </a:ln>
                <a:solidFill>
                  <a:prstClr val="black"/>
                </a:solidFill>
                <a:effectLst/>
                <a:uLnTx/>
                <a:uFillTx/>
                <a:latin typeface="Calibri (Body)"/>
                <a:ea typeface="Calibri" panose="020F0502020204030204" pitchFamily="34" charset="0"/>
                <a:cs typeface="Calibri (Body)"/>
              </a:rPr>
              <a:t>WHO data observatory </a:t>
            </a:r>
          </a:p>
          <a:p>
            <a:pPr>
              <a:lnSpc>
                <a:spcPct val="107000"/>
              </a:lnSpc>
              <a:defRPr/>
            </a:pPr>
            <a:r>
              <a:rPr lang="en-US" sz="1000" dirty="0">
                <a:solidFill>
                  <a:prstClr val="black"/>
                </a:solidFill>
                <a:latin typeface="Calibri (Body)"/>
                <a:ea typeface="Calibri" panose="020F0502020204030204" pitchFamily="34" charset="0"/>
                <a:cs typeface="Calibri (Body)"/>
              </a:rPr>
              <a:t>(</a:t>
            </a:r>
            <a:r>
              <a:rPr lang="en-US" sz="1000" dirty="0">
                <a:latin typeface="Calibri (Body)"/>
                <a:cs typeface="Calibri (Body)"/>
                <a:hlinkClick r:id="rId3"/>
              </a:rPr>
              <a:t>https://www.who.int/gho/en/</a:t>
            </a:r>
            <a:r>
              <a:rPr lang="en-US" sz="1000" dirty="0">
                <a:latin typeface="Calibri (Body)"/>
                <a:cs typeface="Calibri (Body)"/>
              </a:rPr>
              <a:t>)</a:t>
            </a:r>
          </a:p>
          <a:p>
            <a:pPr>
              <a:lnSpc>
                <a:spcPct val="107000"/>
              </a:lnSpc>
              <a:defRPr/>
            </a:pPr>
            <a:endParaRPr lang="en-US" sz="1000" dirty="0">
              <a:latin typeface="Calibri (Body)"/>
              <a:cs typeface="Calibri (Body)"/>
            </a:endParaRPr>
          </a:p>
          <a:p>
            <a:pPr>
              <a:lnSpc>
                <a:spcPct val="107000"/>
              </a:lnSpc>
              <a:defRPr/>
            </a:pPr>
            <a:r>
              <a:rPr lang="en-US" sz="1000" dirty="0">
                <a:latin typeface="Calibri (Body)"/>
                <a:cs typeface="Calibri (Body)"/>
              </a:rPr>
              <a:t>‘ – ’ : data not reported/unavailable</a:t>
            </a:r>
          </a:p>
        </p:txBody>
      </p:sp>
    </p:spTree>
    <p:extLst>
      <p:ext uri="{BB962C8B-B14F-4D97-AF65-F5344CB8AC3E}">
        <p14:creationId xmlns:p14="http://schemas.microsoft.com/office/powerpoint/2010/main" val="2038820665"/>
      </p:ext>
    </p:extLst>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0000" y="72000"/>
            <a:ext cx="11728578"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Burden of ESKD</a:t>
            </a:r>
          </a:p>
        </p:txBody>
      </p:sp>
      <p:sp>
        <p:nvSpPr>
          <p:cNvPr id="8" name="Rectangle 7"/>
          <p:cNvSpPr/>
          <p:nvPr/>
        </p:nvSpPr>
        <p:spPr>
          <a:xfrm>
            <a:off x="556557" y="1802510"/>
            <a:ext cx="339579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Prevalence of treated ESKD</a:t>
            </a:r>
          </a:p>
        </p:txBody>
      </p:sp>
      <p:sp>
        <p:nvSpPr>
          <p:cNvPr id="13" name="Rectangle 12"/>
          <p:cNvSpPr/>
          <p:nvPr/>
        </p:nvSpPr>
        <p:spPr>
          <a:xfrm>
            <a:off x="1023287" y="4933764"/>
            <a:ext cx="2462333"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Treated</a:t>
            </a:r>
            <a:r>
              <a:rPr kumimoji="0" lang="en-US" sz="1100" b="0" i="0" u="none" strike="noStrike" kern="1200" cap="none" spc="0" normalizeH="0" noProof="0" dirty="0">
                <a:ln>
                  <a:noFill/>
                </a:ln>
                <a:solidFill>
                  <a:prstClr val="black"/>
                </a:solidFill>
                <a:effectLst/>
                <a:uLnTx/>
                <a:uFillTx/>
                <a:latin typeface="Gill Sans MT" panose="020B0502020104020203" pitchFamily="34" charset="0"/>
                <a:ea typeface="+mn-ea"/>
                <a:cs typeface="+mn-cs"/>
              </a:rPr>
              <a:t> ESKD: all dialysis + transplant</a:t>
            </a:r>
            <a:endParaRPr kumimoji="0" lang="en-US"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15" name="Rectangle 14"/>
          <p:cNvSpPr/>
          <p:nvPr/>
        </p:nvSpPr>
        <p:spPr>
          <a:xfrm>
            <a:off x="220137" y="5414350"/>
            <a:ext cx="7576456" cy="90505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pmp</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Data source: </a:t>
            </a:r>
            <a:r>
              <a:rPr lang="de-DE"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Chi Bon Leung et al. (Kidney Int. Suppl.) 2015, </a:t>
            </a:r>
          </a:p>
          <a:p>
            <a:pPr lvl="0">
              <a:lnSpc>
                <a:spcPct val="107000"/>
              </a:lnSpc>
              <a:defRPr/>
            </a:pPr>
            <a:r>
              <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Jain et al. (JASN) 2012, 2017/2018 USRDS Annual Data Report</a:t>
            </a:r>
          </a:p>
          <a:p>
            <a:pPr>
              <a:lnSpc>
                <a:spcPct val="107000"/>
              </a:lnSpc>
              <a:defRPr/>
            </a:pPr>
            <a:endParaRPr lang="en-US" sz="1000" dirty="0">
              <a:latin typeface="Gill Sans MT" panose="020B0502020104020203" pitchFamily="34" charset="0"/>
            </a:endParaRPr>
          </a:p>
          <a:p>
            <a:pPr>
              <a:lnSpc>
                <a:spcPct val="107000"/>
              </a:lnSpc>
              <a:defRPr/>
            </a:pPr>
            <a:r>
              <a:rPr lang="en-US" sz="1000" dirty="0">
                <a:latin typeface="Gill Sans MT" panose="020B0502020104020203" pitchFamily="34" charset="0"/>
              </a:rPr>
              <a:t>‘ – ’ : data not reported/unavailable</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p>
        </p:txBody>
      </p:sp>
      <p:graphicFrame>
        <p:nvGraphicFramePr>
          <p:cNvPr id="17" name="Table 16"/>
          <p:cNvGraphicFramePr>
            <a:graphicFrameLocks noGrp="1"/>
          </p:cNvGraphicFramePr>
          <p:nvPr>
            <p:extLst>
              <p:ext uri="{D42A27DB-BD31-4B8C-83A1-F6EECF244321}">
                <p14:modId xmlns:p14="http://schemas.microsoft.com/office/powerpoint/2010/main" val="3133896025"/>
              </p:ext>
            </p:extLst>
          </p:nvPr>
        </p:nvGraphicFramePr>
        <p:xfrm>
          <a:off x="4447637" y="1836526"/>
          <a:ext cx="7576456" cy="3343068"/>
        </p:xfrm>
        <a:graphic>
          <a:graphicData uri="http://schemas.openxmlformats.org/drawingml/2006/table">
            <a:tbl>
              <a:tblPr firstRow="1" firstCol="1" bandRow="1"/>
              <a:tblGrid>
                <a:gridCol w="1271010">
                  <a:extLst>
                    <a:ext uri="{9D8B030D-6E8A-4147-A177-3AD203B41FA5}">
                      <a16:colId xmlns:a16="http://schemas.microsoft.com/office/drawing/2014/main" val="3316314868"/>
                    </a:ext>
                  </a:extLst>
                </a:gridCol>
                <a:gridCol w="832926">
                  <a:extLst>
                    <a:ext uri="{9D8B030D-6E8A-4147-A177-3AD203B41FA5}">
                      <a16:colId xmlns:a16="http://schemas.microsoft.com/office/drawing/2014/main" val="1544636129"/>
                    </a:ext>
                  </a:extLst>
                </a:gridCol>
                <a:gridCol w="738617">
                  <a:extLst>
                    <a:ext uri="{9D8B030D-6E8A-4147-A177-3AD203B41FA5}">
                      <a16:colId xmlns:a16="http://schemas.microsoft.com/office/drawing/2014/main" val="3414878875"/>
                    </a:ext>
                  </a:extLst>
                </a:gridCol>
                <a:gridCol w="738617">
                  <a:extLst>
                    <a:ext uri="{9D8B030D-6E8A-4147-A177-3AD203B41FA5}">
                      <a16:colId xmlns:a16="http://schemas.microsoft.com/office/drawing/2014/main" val="3603492931"/>
                    </a:ext>
                  </a:extLst>
                </a:gridCol>
                <a:gridCol w="855720">
                  <a:extLst>
                    <a:ext uri="{9D8B030D-6E8A-4147-A177-3AD203B41FA5}">
                      <a16:colId xmlns:a16="http://schemas.microsoft.com/office/drawing/2014/main" val="2577005473"/>
                    </a:ext>
                  </a:extLst>
                </a:gridCol>
                <a:gridCol w="750756">
                  <a:extLst>
                    <a:ext uri="{9D8B030D-6E8A-4147-A177-3AD203B41FA5}">
                      <a16:colId xmlns:a16="http://schemas.microsoft.com/office/drawing/2014/main" val="1192864779"/>
                    </a:ext>
                  </a:extLst>
                </a:gridCol>
                <a:gridCol w="827797">
                  <a:extLst>
                    <a:ext uri="{9D8B030D-6E8A-4147-A177-3AD203B41FA5}">
                      <a16:colId xmlns:a16="http://schemas.microsoft.com/office/drawing/2014/main" val="2946960038"/>
                    </a:ext>
                  </a:extLst>
                </a:gridCol>
                <a:gridCol w="821195">
                  <a:extLst>
                    <a:ext uri="{9D8B030D-6E8A-4147-A177-3AD203B41FA5}">
                      <a16:colId xmlns:a16="http://schemas.microsoft.com/office/drawing/2014/main" val="2252077341"/>
                    </a:ext>
                  </a:extLst>
                </a:gridCol>
                <a:gridCol w="739818">
                  <a:extLst>
                    <a:ext uri="{9D8B030D-6E8A-4147-A177-3AD203B41FA5}">
                      <a16:colId xmlns:a16="http://schemas.microsoft.com/office/drawing/2014/main" val="2976540796"/>
                    </a:ext>
                  </a:extLst>
                </a:gridCol>
              </a:tblGrid>
              <a:tr h="343134">
                <a:tc rowSpan="2">
                  <a:txBody>
                    <a:bodyPr/>
                    <a:lstStyle/>
                    <a:p>
                      <a:pPr marL="0" marR="0" algn="ctr">
                        <a:lnSpc>
                          <a:spcPct val="106000"/>
                        </a:lnSpc>
                        <a:spcBef>
                          <a:spcPts val="0"/>
                        </a:spcBef>
                        <a:spcAft>
                          <a:spcPts val="0"/>
                        </a:spcAft>
                      </a:pPr>
                      <a:r>
                        <a:rPr lang="en-US" sz="1000" b="1" kern="1200" dirty="0">
                          <a:solidFill>
                            <a:srgbClr val="FFFFFF"/>
                          </a:solidFill>
                          <a:effectLst/>
                          <a:latin typeface="Gill Sans MT" panose="020B0502020104020203" pitchFamily="34" charset="0"/>
                          <a:ea typeface="Times New Roman" panose="02020603050405020304" pitchFamily="18" charset="0"/>
                          <a:cs typeface="Arial" panose="020B0604020202020204" pitchFamily="34" charset="0"/>
                        </a:rPr>
                        <a:t>Country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gridSpan="2">
                  <a:txBody>
                    <a:bodyPr/>
                    <a:lstStyle/>
                    <a:p>
                      <a:pPr marL="0" marR="0" algn="ctr">
                        <a:lnSpc>
                          <a:spcPct val="106000"/>
                        </a:lnSpc>
                        <a:spcBef>
                          <a:spcPts val="0"/>
                        </a:spcBef>
                        <a:spcAft>
                          <a:spcPts val="0"/>
                        </a:spcAft>
                      </a:pPr>
                      <a:r>
                        <a:rPr lang="en-US" sz="1000" b="1"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Treated ESKD</a:t>
                      </a:r>
                      <a:endParaRPr lang="en-GB" sz="1000" dirty="0">
                        <a:solidFill>
                          <a:srgbClr val="7A7A8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Chronic dialysis (HD+PD)</a:t>
                      </a:r>
                      <a:endParaRPr lang="en-GB" sz="1000" dirty="0">
                        <a:solidFill>
                          <a:srgbClr val="7A7A8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Chronic HD</a:t>
                      </a:r>
                      <a:endParaRPr lang="en-GB" sz="1000" dirty="0">
                        <a:solidFill>
                          <a:srgbClr val="7A7A8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Chronic PD</a:t>
                      </a:r>
                      <a:endParaRPr lang="en-GB" sz="1000" dirty="0">
                        <a:solidFill>
                          <a:srgbClr val="7A7A8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GB"/>
                    </a:p>
                  </a:txBody>
                  <a:tcPr/>
                </a:tc>
                <a:extLst>
                  <a:ext uri="{0D108BD9-81ED-4DB2-BD59-A6C34878D82A}">
                    <a16:rowId xmlns:a16="http://schemas.microsoft.com/office/drawing/2014/main" val="3930587178"/>
                  </a:ext>
                </a:extLst>
              </a:tr>
              <a:tr h="317694">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Incidence</a:t>
                      </a:r>
                      <a:endParaRPr lang="en-GB" sz="1000">
                        <a:solidFill>
                          <a:srgbClr val="7A7A8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6000"/>
                        </a:lnSpc>
                        <a:spcBef>
                          <a:spcPts val="0"/>
                        </a:spcBef>
                        <a:spcAft>
                          <a:spcPts val="0"/>
                        </a:spcAft>
                      </a:pPr>
                      <a:r>
                        <a:rPr lang="en-US" sz="1000"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Prevalence</a:t>
                      </a:r>
                      <a:endParaRPr lang="en-GB" sz="1000" dirty="0">
                        <a:solidFill>
                          <a:srgbClr val="7A7A8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6000"/>
                        </a:lnSpc>
                        <a:spcBef>
                          <a:spcPts val="0"/>
                        </a:spcBef>
                        <a:spcAft>
                          <a:spcPts val="0"/>
                        </a:spcAft>
                      </a:pPr>
                      <a:r>
                        <a:rPr lang="en-US" sz="1000" kern="120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Incidence</a:t>
                      </a:r>
                      <a:endParaRPr lang="en-GB" sz="1000">
                        <a:solidFill>
                          <a:srgbClr val="7A7A8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6000"/>
                        </a:lnSpc>
                        <a:spcBef>
                          <a:spcPts val="0"/>
                        </a:spcBef>
                        <a:spcAft>
                          <a:spcPts val="0"/>
                        </a:spcAft>
                      </a:pPr>
                      <a:r>
                        <a:rPr lang="en-US" sz="1000"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Prevalence</a:t>
                      </a:r>
                      <a:endParaRPr lang="en-GB" sz="1000" dirty="0">
                        <a:solidFill>
                          <a:srgbClr val="7A7A8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6000"/>
                        </a:lnSpc>
                        <a:spcBef>
                          <a:spcPts val="0"/>
                        </a:spcBef>
                        <a:spcAft>
                          <a:spcPts val="0"/>
                        </a:spcAft>
                      </a:pPr>
                      <a:r>
                        <a:rPr lang="en-US" sz="1000"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Incidence</a:t>
                      </a:r>
                      <a:endParaRPr lang="en-GB" sz="1000" dirty="0">
                        <a:solidFill>
                          <a:srgbClr val="7A7A8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6000"/>
                        </a:lnSpc>
                        <a:spcBef>
                          <a:spcPts val="0"/>
                        </a:spcBef>
                        <a:spcAft>
                          <a:spcPts val="0"/>
                        </a:spcAft>
                      </a:pPr>
                      <a:r>
                        <a:rPr lang="en-US" sz="1000"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Prevalence</a:t>
                      </a:r>
                      <a:endParaRPr lang="en-GB" sz="1000" dirty="0">
                        <a:solidFill>
                          <a:srgbClr val="7A7A8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6000"/>
                        </a:lnSpc>
                        <a:spcBef>
                          <a:spcPts val="0"/>
                        </a:spcBef>
                        <a:spcAft>
                          <a:spcPts val="0"/>
                        </a:spcAft>
                      </a:pPr>
                      <a:r>
                        <a:rPr lang="en-US" sz="1000"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Incidence</a:t>
                      </a:r>
                      <a:endParaRPr lang="en-GB" sz="1000" dirty="0">
                        <a:solidFill>
                          <a:srgbClr val="7A7A8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6000"/>
                        </a:lnSpc>
                        <a:spcBef>
                          <a:spcPts val="0"/>
                        </a:spcBef>
                        <a:spcAft>
                          <a:spcPts val="0"/>
                        </a:spcAft>
                      </a:pPr>
                      <a:r>
                        <a:rPr lang="en-US" sz="1000" kern="120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Prevalence</a:t>
                      </a:r>
                      <a:endParaRPr lang="en-GB" sz="1000">
                        <a:solidFill>
                          <a:srgbClr val="7A7A80"/>
                        </a:solidFill>
                        <a:effectLst/>
                        <a:latin typeface="Calibri" panose="020F0502020204030204" pitchFamily="34" charset="0"/>
                        <a:ea typeface="Calibri" panose="020F0502020204030204" pitchFamily="34" charset="0"/>
                        <a:cs typeface="Times New Roman" panose="02020603050405020304" pitchFamily="18" charset="0"/>
                      </a:endParaRPr>
                    </a:p>
                  </a:txBody>
                  <a:tcPr marL="22095" marR="22095" marT="895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2135790206"/>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China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88.4</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94.4</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76.3</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12.1</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1917477251"/>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Hong Kong SAR, China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171</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1315</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154.7</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818</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22.1</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165.8</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132.6</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531</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2353000142"/>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Japan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296</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2599</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2532</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2148.4</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71.9</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2793823494"/>
                  </a:ext>
                </a:extLst>
              </a:tr>
              <a:tr h="335280">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n-CA" sz="1000" b="1" kern="1200" dirty="0">
                          <a:solidFill>
                            <a:schemeClr val="tx1">
                              <a:lumMod val="75000"/>
                              <a:lumOff val="25000"/>
                            </a:schemeClr>
                          </a:solidFill>
                          <a:effectLst/>
                          <a:latin typeface="Gill Sans MT" panose="020B0502020104020203" pitchFamily="34" charset="0"/>
                          <a:ea typeface="+mn-ea"/>
                          <a:cs typeface="+mn-cs"/>
                        </a:rPr>
                        <a:t>Korea, Dem. People's Rep.</a:t>
                      </a:r>
                      <a:endParaRPr lang="en-US" sz="1000" b="1" kern="1200" dirty="0">
                        <a:solidFill>
                          <a:schemeClr val="tx1">
                            <a:lumMod val="75000"/>
                            <a:lumOff val="25000"/>
                          </a:schemeClr>
                        </a:solidFill>
                        <a:effectLst/>
                        <a:latin typeface="Gill Sans MT" panose="020B0502020104020203" pitchFamily="34" charset="0"/>
                        <a:ea typeface="+mn-ea"/>
                        <a:cs typeface="+mn-cs"/>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2021225335"/>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Korea, Rep.</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311</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1816</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250</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1464</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1216</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143</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1687922259"/>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Macao SAR, China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1970468258"/>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Mongolia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1108143782"/>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Taiwan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493</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3392</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3251</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2106.8</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lang="en-US" sz="1000" kern="12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rPr>
                        <a:t>216</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2973117228"/>
                  </a:ext>
                </a:extLst>
              </a:tr>
            </a:tbl>
          </a:graphicData>
        </a:graphic>
      </p:graphicFrame>
      <p:sp>
        <p:nvSpPr>
          <p:cNvPr id="20" name="Oval 19"/>
          <p:cNvSpPr/>
          <p:nvPr/>
        </p:nvSpPr>
        <p:spPr>
          <a:xfrm>
            <a:off x="6520441" y="2472496"/>
            <a:ext cx="786213" cy="27070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p:cNvPicPr>
            <a:picLocks noChangeAspect="1"/>
          </p:cNvPicPr>
          <p:nvPr/>
        </p:nvPicPr>
        <p:blipFill>
          <a:blip r:embed="rId2"/>
          <a:stretch>
            <a:fillRect/>
          </a:stretch>
        </p:blipFill>
        <p:spPr>
          <a:xfrm>
            <a:off x="196093" y="4791808"/>
            <a:ext cx="4116722" cy="141956"/>
          </a:xfrm>
          <a:prstGeom prst="rect">
            <a:avLst/>
          </a:prstGeom>
        </p:spPr>
      </p:pic>
      <p:pic>
        <p:nvPicPr>
          <p:cNvPr id="22" name="Picture 21"/>
          <p:cNvPicPr>
            <a:picLocks noChangeAspect="1"/>
          </p:cNvPicPr>
          <p:nvPr/>
        </p:nvPicPr>
        <p:blipFill>
          <a:blip r:embed="rId3"/>
          <a:stretch>
            <a:fillRect/>
          </a:stretch>
        </p:blipFill>
        <p:spPr>
          <a:xfrm>
            <a:off x="556557" y="2142392"/>
            <a:ext cx="3395795" cy="2528457"/>
          </a:xfrm>
          <a:prstGeom prst="rect">
            <a:avLst/>
          </a:prstGeom>
          <a:ln>
            <a:solidFill>
              <a:srgbClr val="0094B4"/>
            </a:solidFill>
          </a:ln>
          <a:effectLst/>
        </p:spPr>
      </p:pic>
    </p:spTree>
    <p:extLst>
      <p:ext uri="{BB962C8B-B14F-4D97-AF65-F5344CB8AC3E}">
        <p14:creationId xmlns:p14="http://schemas.microsoft.com/office/powerpoint/2010/main" val="1440758714"/>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ext uri="{D42A27DB-BD31-4B8C-83A1-F6EECF244321}">
                <p14:modId xmlns:p14="http://schemas.microsoft.com/office/powerpoint/2010/main" val="2063489950"/>
              </p:ext>
            </p:extLst>
          </p:nvPr>
        </p:nvGraphicFramePr>
        <p:xfrm>
          <a:off x="4447637" y="1842802"/>
          <a:ext cx="7145924" cy="3205413"/>
        </p:xfrm>
        <a:graphic>
          <a:graphicData uri="http://schemas.openxmlformats.org/drawingml/2006/table">
            <a:tbl>
              <a:tblPr firstRow="1" firstCol="1" bandRow="1"/>
              <a:tblGrid>
                <a:gridCol w="1500764">
                  <a:extLst>
                    <a:ext uri="{9D8B030D-6E8A-4147-A177-3AD203B41FA5}">
                      <a16:colId xmlns:a16="http://schemas.microsoft.com/office/drawing/2014/main" val="2639194947"/>
                    </a:ext>
                  </a:extLst>
                </a:gridCol>
                <a:gridCol w="1129032">
                  <a:extLst>
                    <a:ext uri="{9D8B030D-6E8A-4147-A177-3AD203B41FA5}">
                      <a16:colId xmlns:a16="http://schemas.microsoft.com/office/drawing/2014/main" val="3965519951"/>
                    </a:ext>
                  </a:extLst>
                </a:gridCol>
                <a:gridCol w="1129032">
                  <a:extLst>
                    <a:ext uri="{9D8B030D-6E8A-4147-A177-3AD203B41FA5}">
                      <a16:colId xmlns:a16="http://schemas.microsoft.com/office/drawing/2014/main" val="2491491102"/>
                    </a:ext>
                  </a:extLst>
                </a:gridCol>
                <a:gridCol w="1129032">
                  <a:extLst>
                    <a:ext uri="{9D8B030D-6E8A-4147-A177-3AD203B41FA5}">
                      <a16:colId xmlns:a16="http://schemas.microsoft.com/office/drawing/2014/main" val="2930904906"/>
                    </a:ext>
                  </a:extLst>
                </a:gridCol>
                <a:gridCol w="1129032">
                  <a:extLst>
                    <a:ext uri="{9D8B030D-6E8A-4147-A177-3AD203B41FA5}">
                      <a16:colId xmlns:a16="http://schemas.microsoft.com/office/drawing/2014/main" val="3172704738"/>
                    </a:ext>
                  </a:extLst>
                </a:gridCol>
                <a:gridCol w="1129032">
                  <a:extLst>
                    <a:ext uri="{9D8B030D-6E8A-4147-A177-3AD203B41FA5}">
                      <a16:colId xmlns:a16="http://schemas.microsoft.com/office/drawing/2014/main" val="1432451008"/>
                    </a:ext>
                  </a:extLst>
                </a:gridCol>
              </a:tblGrid>
              <a:tr h="46654">
                <a:tc rowSpan="2">
                  <a:txBody>
                    <a:bodyPr/>
                    <a:lstStyle/>
                    <a:p>
                      <a:pPr marL="0" marR="0" algn="ctr">
                        <a:lnSpc>
                          <a:spcPct val="106000"/>
                        </a:lnSpc>
                        <a:spcBef>
                          <a:spcPts val="0"/>
                        </a:spcBef>
                        <a:spcAft>
                          <a:spcPts val="0"/>
                        </a:spcAft>
                      </a:pPr>
                      <a:r>
                        <a:rPr lang="en-US" sz="1000" b="1" kern="1200" dirty="0">
                          <a:solidFill>
                            <a:srgbClr val="FFFFFF"/>
                          </a:solidFill>
                          <a:effectLst/>
                          <a:latin typeface="Gill Sans MT" panose="020B0502020104020203" pitchFamily="34" charset="0"/>
                          <a:ea typeface="Times New Roman" panose="02020603050405020304" pitchFamily="18" charset="0"/>
                          <a:cs typeface="Arial" panose="020B0604020202020204" pitchFamily="34" charset="0"/>
                        </a:rPr>
                        <a:t>Country </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gridSpan="5">
                  <a:txBody>
                    <a:bodyPr/>
                    <a:lstStyle/>
                    <a:p>
                      <a:pPr marL="0" marR="0" algn="ctr">
                        <a:lnSpc>
                          <a:spcPct val="106000"/>
                        </a:lnSpc>
                        <a:spcBef>
                          <a:spcPts val="0"/>
                        </a:spcBef>
                        <a:spcAft>
                          <a:spcPts val="0"/>
                        </a:spcAft>
                      </a:pPr>
                      <a:r>
                        <a:rPr lang="en-US" sz="1000" b="1"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Kidney transplantation</a:t>
                      </a:r>
                      <a:endParaRPr lang="en-GB" sz="10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3334239"/>
                  </a:ext>
                </a:extLst>
              </a:tr>
              <a:tr h="363838">
                <a:tc vMerge="1">
                  <a:txBody>
                    <a:bodyPr/>
                    <a:lstStyle/>
                    <a:p>
                      <a:endParaRPr lang="en-GB"/>
                    </a:p>
                  </a:txBody>
                  <a:tcPr/>
                </a:tc>
                <a:tc>
                  <a:txBody>
                    <a:bodyPr/>
                    <a:lstStyle/>
                    <a:p>
                      <a:pPr marL="0" marR="0" algn="ctr">
                        <a:lnSpc>
                          <a:spcPct val="106000"/>
                        </a:lnSpc>
                        <a:spcBef>
                          <a:spcPts val="0"/>
                        </a:spcBef>
                        <a:spcAft>
                          <a:spcPts val="0"/>
                        </a:spcAft>
                      </a:pPr>
                      <a:r>
                        <a:rPr lang="en-US" sz="1000"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Incidence overall</a:t>
                      </a:r>
                      <a:endParaRPr lang="en-GB" sz="10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6000"/>
                        </a:lnSpc>
                        <a:spcBef>
                          <a:spcPts val="0"/>
                        </a:spcBef>
                        <a:spcAft>
                          <a:spcPts val="0"/>
                        </a:spcAft>
                      </a:pPr>
                      <a:r>
                        <a:rPr lang="en-US" sz="1000"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Prevalence overall</a:t>
                      </a:r>
                      <a:endParaRPr lang="en-GB" sz="10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6000"/>
                        </a:lnSpc>
                        <a:spcBef>
                          <a:spcPts val="0"/>
                        </a:spcBef>
                        <a:spcAft>
                          <a:spcPts val="0"/>
                        </a:spcAft>
                      </a:pPr>
                      <a:r>
                        <a:rPr lang="en-US" sz="1000" kern="120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Incidence of deceased donor</a:t>
                      </a:r>
                      <a:endParaRPr lang="en-GB" sz="10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6000"/>
                        </a:lnSpc>
                        <a:spcBef>
                          <a:spcPts val="0"/>
                        </a:spcBef>
                        <a:spcAft>
                          <a:spcPts val="0"/>
                        </a:spcAft>
                      </a:pPr>
                      <a:r>
                        <a:rPr lang="en-US" sz="1000" kern="120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Incidence of living donor</a:t>
                      </a:r>
                      <a:endParaRPr lang="en-GB" sz="10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6000"/>
                        </a:lnSpc>
                        <a:spcBef>
                          <a:spcPts val="0"/>
                        </a:spcBef>
                        <a:spcAft>
                          <a:spcPts val="0"/>
                        </a:spcAft>
                      </a:pPr>
                      <a:r>
                        <a:rPr lang="en-US" sz="1000" kern="120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Incidence of pre-emptive</a:t>
                      </a:r>
                      <a:endParaRPr lang="en-GB" sz="100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961814589"/>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China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6.52</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5.23</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1.3</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marL="0" marR="0" indent="82550" algn="ctr">
                        <a:lnSpc>
                          <a:spcPct val="106000"/>
                        </a:lnSpc>
                        <a:spcBef>
                          <a:spcPts val="0"/>
                        </a:spcBef>
                        <a:spcAft>
                          <a:spcPts val="0"/>
                        </a:spcAft>
                      </a:pP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GB"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extLst>
                  <a:ext uri="{0D108BD9-81ED-4DB2-BD59-A6C34878D82A}">
                    <a16:rowId xmlns:a16="http://schemas.microsoft.com/office/drawing/2014/main" val="538919643"/>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Hong Kong SAR, China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497</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marL="0" marR="0" indent="82550" algn="ctr">
                        <a:lnSpc>
                          <a:spcPct val="106000"/>
                        </a:lnSpc>
                        <a:spcBef>
                          <a:spcPts val="0"/>
                        </a:spcBef>
                        <a:spcAft>
                          <a:spcPts val="0"/>
                        </a:spcAft>
                      </a:pP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GB"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extLst>
                  <a:ext uri="{0D108BD9-81ED-4DB2-BD59-A6C34878D82A}">
                    <a16:rowId xmlns:a16="http://schemas.microsoft.com/office/drawing/2014/main" val="3026031202"/>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Japan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kumimoji="0" lang="en-US" sz="1000" b="0" i="0" u="none" strike="noStrike" kern="1200" cap="none" spc="0" normalizeH="0" baseline="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13.05</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67</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1.4</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11.65</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marL="0" marR="0" indent="82550" algn="ctr">
                        <a:lnSpc>
                          <a:spcPct val="106000"/>
                        </a:lnSpc>
                        <a:spcBef>
                          <a:spcPts val="0"/>
                        </a:spcBef>
                        <a:spcAft>
                          <a:spcPts val="0"/>
                        </a:spcAft>
                      </a:pP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GB"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extLst>
                  <a:ext uri="{0D108BD9-81ED-4DB2-BD59-A6C34878D82A}">
                    <a16:rowId xmlns:a16="http://schemas.microsoft.com/office/drawing/2014/main" val="3060941095"/>
                  </a:ext>
                </a:extLst>
              </a:tr>
              <a:tr h="335280">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n-CA" sz="1000" b="1" kern="1200" dirty="0">
                          <a:solidFill>
                            <a:schemeClr val="tx1">
                              <a:lumMod val="75000"/>
                              <a:lumOff val="25000"/>
                            </a:schemeClr>
                          </a:solidFill>
                          <a:effectLst/>
                          <a:latin typeface="Gill Sans MT" panose="020B0502020104020203" pitchFamily="34" charset="0"/>
                          <a:ea typeface="+mn-ea"/>
                          <a:cs typeface="+mn-cs"/>
                        </a:rPr>
                        <a:t>Korea, Dem. People's Rep.</a:t>
                      </a:r>
                      <a:endParaRPr lang="en-US" sz="1000" b="1" kern="1200" dirty="0">
                        <a:solidFill>
                          <a:schemeClr val="tx1">
                            <a:lumMod val="75000"/>
                            <a:lumOff val="25000"/>
                          </a:schemeClr>
                        </a:solidFill>
                        <a:effectLst/>
                        <a:latin typeface="Gill Sans MT" panose="020B0502020104020203" pitchFamily="34" charset="0"/>
                        <a:ea typeface="+mn-ea"/>
                        <a:cs typeface="+mn-cs"/>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marL="0" marR="0" indent="82550" algn="ctr">
                        <a:lnSpc>
                          <a:spcPct val="106000"/>
                        </a:lnSpc>
                        <a:spcBef>
                          <a:spcPts val="0"/>
                        </a:spcBef>
                        <a:spcAft>
                          <a:spcPts val="0"/>
                        </a:spcAft>
                      </a:pPr>
                      <a:r>
                        <a:rPr kumimoji="0" lang="en-GB"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p>
                  </a:txBody>
                  <a:tcPr marL="22608" marR="22608" marT="788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extLst>
                  <a:ext uri="{0D108BD9-81ED-4DB2-BD59-A6C34878D82A}">
                    <a16:rowId xmlns:a16="http://schemas.microsoft.com/office/drawing/2014/main" val="2114079144"/>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Korea, Rep.</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352</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marL="0" marR="0" indent="82550" algn="ctr">
                        <a:lnSpc>
                          <a:spcPct val="106000"/>
                        </a:lnSpc>
                        <a:spcBef>
                          <a:spcPts val="0"/>
                        </a:spcBef>
                        <a:spcAft>
                          <a:spcPts val="0"/>
                        </a:spcAft>
                      </a:pP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GB"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extLst>
                  <a:ext uri="{0D108BD9-81ED-4DB2-BD59-A6C34878D82A}">
                    <a16:rowId xmlns:a16="http://schemas.microsoft.com/office/drawing/2014/main" val="718009205"/>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Macao SAR, China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marL="0" marR="0" indent="82550" algn="ctr">
                        <a:lnSpc>
                          <a:spcPct val="106000"/>
                        </a:lnSpc>
                        <a:spcBef>
                          <a:spcPts val="0"/>
                        </a:spcBef>
                        <a:spcAft>
                          <a:spcPts val="0"/>
                        </a:spcAft>
                      </a:pP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GB"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extLst>
                  <a:ext uri="{0D108BD9-81ED-4DB2-BD59-A6C34878D82A}">
                    <a16:rowId xmlns:a16="http://schemas.microsoft.com/office/drawing/2014/main" val="3857373542"/>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Mongolia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6.67</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0</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6.67</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marL="0" marR="0" indent="82550" algn="ctr">
                        <a:lnSpc>
                          <a:spcPct val="106000"/>
                        </a:lnSpc>
                        <a:spcBef>
                          <a:spcPts val="0"/>
                        </a:spcBef>
                        <a:spcAft>
                          <a:spcPts val="0"/>
                        </a:spcAft>
                      </a:pP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GB"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extLst>
                  <a:ext uri="{0D108BD9-81ED-4DB2-BD59-A6C34878D82A}">
                    <a16:rowId xmlns:a16="http://schemas.microsoft.com/office/drawing/2014/main" val="2875765435"/>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Taiwan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141</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algn="ctr" fontAlgn="ct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tc>
                  <a:txBody>
                    <a:bodyPr/>
                    <a:lstStyle/>
                    <a:p>
                      <a:pPr marL="0" marR="0" indent="82550" algn="ctr">
                        <a:lnSpc>
                          <a:spcPct val="106000"/>
                        </a:lnSpc>
                        <a:spcBef>
                          <a:spcPts val="0"/>
                        </a:spcBef>
                        <a:spcAft>
                          <a:spcPts val="0"/>
                        </a:spcAft>
                      </a:pP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GB"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tcPr>
                </a:tc>
                <a:extLst>
                  <a:ext uri="{0D108BD9-81ED-4DB2-BD59-A6C34878D82A}">
                    <a16:rowId xmlns:a16="http://schemas.microsoft.com/office/drawing/2014/main" val="3756179003"/>
                  </a:ext>
                </a:extLst>
              </a:tr>
            </a:tbl>
          </a:graphicData>
        </a:graphic>
      </p:graphicFrame>
      <p:sp>
        <p:nvSpPr>
          <p:cNvPr id="5" name="Rectangle 4"/>
          <p:cNvSpPr/>
          <p:nvPr/>
        </p:nvSpPr>
        <p:spPr>
          <a:xfrm>
            <a:off x="720000" y="72000"/>
            <a:ext cx="11728578"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Burden of ESKD (cont’d)</a:t>
            </a:r>
          </a:p>
        </p:txBody>
      </p:sp>
      <p:sp>
        <p:nvSpPr>
          <p:cNvPr id="17" name="Rectangle 16">
            <a:extLst>
              <a:ext uri="{FF2B5EF4-FFF2-40B4-BE49-F238E27FC236}">
                <a16:creationId xmlns:a16="http://schemas.microsoft.com/office/drawing/2014/main" id="{9B9F1C0F-FD69-47E5-8764-2201A74A483B}"/>
              </a:ext>
            </a:extLst>
          </p:cNvPr>
          <p:cNvSpPr/>
          <p:nvPr/>
        </p:nvSpPr>
        <p:spPr>
          <a:xfrm>
            <a:off x="559216" y="1790049"/>
            <a:ext cx="339579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Incidence of kidney transplantation</a:t>
            </a:r>
          </a:p>
        </p:txBody>
      </p:sp>
      <p:sp>
        <p:nvSpPr>
          <p:cNvPr id="14" name="Oval 13"/>
          <p:cNvSpPr/>
          <p:nvPr/>
        </p:nvSpPr>
        <p:spPr>
          <a:xfrm>
            <a:off x="5947873" y="2340046"/>
            <a:ext cx="1102407" cy="27081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p:nvSpPr>
        <p:spPr>
          <a:xfrm>
            <a:off x="220137" y="5414350"/>
            <a:ext cx="5214988" cy="90505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pmp</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Data source: GODT database</a:t>
            </a:r>
            <a:r>
              <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a:t>
            </a:r>
            <a:r>
              <a:rPr lang="en-US" sz="1000" dirty="0">
                <a:hlinkClick r:id="rId2"/>
              </a:rPr>
              <a:t>http://www.transplant-observatory.org/data-charts-and-tables/</a:t>
            </a:r>
            <a:r>
              <a:rPr lang="en-US" sz="1000" dirty="0"/>
              <a:t>)</a:t>
            </a:r>
            <a:r>
              <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p>
          <a:p>
            <a:pPr lvl="0">
              <a:lnSpc>
                <a:spcPct val="107000"/>
              </a:lnSpc>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2017/2018</a:t>
            </a:r>
            <a:r>
              <a:rPr kumimoji="0" lang="en-US" sz="1000" b="0" i="0" u="none" strike="noStrike" kern="1200" cap="none" spc="0" normalizeH="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USRDS Annual Data Report</a:t>
            </a:r>
          </a:p>
          <a:p>
            <a:pPr lvl="0">
              <a:lnSpc>
                <a:spcPct val="107000"/>
              </a:lnSpc>
              <a:defRPr/>
            </a:pPr>
            <a:endParaRPr kumimoji="0" lang="en-US" sz="1000" b="0" i="0" u="none" strike="noStrike" kern="1200" cap="none" spc="0" normalizeH="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defRPr/>
            </a:pPr>
            <a:r>
              <a:rPr kumimoji="0" lang="en-US" sz="1000" b="0" i="0" u="none" strike="noStrike" kern="1200" cap="none" spc="0" normalizeH="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r>
              <a:rPr lang="en-US" sz="1000" dirty="0">
                <a:latin typeface="Gill Sans MT" panose="020B0502020104020203" pitchFamily="34" charset="0"/>
              </a:rPr>
              <a:t>‘ – ’ : data not reported/unavailable</a:t>
            </a:r>
            <a:r>
              <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a:t>
            </a:r>
          </a:p>
        </p:txBody>
      </p:sp>
      <p:pic>
        <p:nvPicPr>
          <p:cNvPr id="29" name="Picture 28"/>
          <p:cNvPicPr>
            <a:picLocks noChangeAspect="1"/>
          </p:cNvPicPr>
          <p:nvPr/>
        </p:nvPicPr>
        <p:blipFill>
          <a:blip r:embed="rId3"/>
          <a:stretch>
            <a:fillRect/>
          </a:stretch>
        </p:blipFill>
        <p:spPr>
          <a:xfrm>
            <a:off x="559216" y="2142393"/>
            <a:ext cx="3395795" cy="2528457"/>
          </a:xfrm>
          <a:prstGeom prst="rect">
            <a:avLst/>
          </a:prstGeom>
          <a:ln>
            <a:solidFill>
              <a:srgbClr val="0094B4"/>
            </a:solidFill>
          </a:ln>
          <a:effectLst/>
        </p:spPr>
      </p:pic>
      <p:pic>
        <p:nvPicPr>
          <p:cNvPr id="30" name="Picture 29"/>
          <p:cNvPicPr>
            <a:picLocks noChangeAspect="1"/>
          </p:cNvPicPr>
          <p:nvPr/>
        </p:nvPicPr>
        <p:blipFill>
          <a:blip r:embed="rId4"/>
          <a:stretch>
            <a:fillRect/>
          </a:stretch>
        </p:blipFill>
        <p:spPr>
          <a:xfrm>
            <a:off x="177368" y="4802782"/>
            <a:ext cx="4159491" cy="160787"/>
          </a:xfrm>
          <a:prstGeom prst="rect">
            <a:avLst/>
          </a:prstGeom>
        </p:spPr>
      </p:pic>
    </p:spTree>
    <p:extLst>
      <p:ext uri="{BB962C8B-B14F-4D97-AF65-F5344CB8AC3E}">
        <p14:creationId xmlns:p14="http://schemas.microsoft.com/office/powerpoint/2010/main" val="3084882599"/>
      </p:ext>
    </p:extLst>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0000" y="72000"/>
            <a:ext cx="12149966"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Annual cost of kidney replacement therapy </a:t>
            </a:r>
            <a:br>
              <a:rPr lang="en-US" sz="3400" b="1" dirty="0">
                <a:solidFill>
                  <a:srgbClr val="4249AA"/>
                </a:solidFill>
                <a:ea typeface="+mj-ea"/>
                <a:cs typeface="Arial" panose="020B0604020202020204" pitchFamily="34" charset="0"/>
              </a:rPr>
            </a:br>
            <a:r>
              <a:rPr lang="en-US" sz="3400" b="1" dirty="0">
                <a:solidFill>
                  <a:srgbClr val="4249AA"/>
                </a:solidFill>
                <a:ea typeface="+mj-ea"/>
                <a:cs typeface="Arial" panose="020B0604020202020204" pitchFamily="34" charset="0"/>
              </a:rPr>
              <a:t>components</a:t>
            </a:r>
          </a:p>
        </p:txBody>
      </p:sp>
      <p:graphicFrame>
        <p:nvGraphicFramePr>
          <p:cNvPr id="5" name="Table 4"/>
          <p:cNvGraphicFramePr>
            <a:graphicFrameLocks noGrp="1"/>
          </p:cNvGraphicFramePr>
          <p:nvPr>
            <p:extLst>
              <p:ext uri="{D42A27DB-BD31-4B8C-83A1-F6EECF244321}">
                <p14:modId xmlns:p14="http://schemas.microsoft.com/office/powerpoint/2010/main" val="2019283986"/>
              </p:ext>
            </p:extLst>
          </p:nvPr>
        </p:nvGraphicFramePr>
        <p:xfrm>
          <a:off x="2056706" y="1842802"/>
          <a:ext cx="7452246" cy="3048033"/>
        </p:xfrm>
        <a:graphic>
          <a:graphicData uri="http://schemas.openxmlformats.org/drawingml/2006/table">
            <a:tbl>
              <a:tblPr firstRow="1" firstCol="1" bandRow="1"/>
              <a:tblGrid>
                <a:gridCol w="1312701">
                  <a:extLst>
                    <a:ext uri="{9D8B030D-6E8A-4147-A177-3AD203B41FA5}">
                      <a16:colId xmlns:a16="http://schemas.microsoft.com/office/drawing/2014/main" val="3823447675"/>
                    </a:ext>
                  </a:extLst>
                </a:gridCol>
                <a:gridCol w="1227909">
                  <a:extLst>
                    <a:ext uri="{9D8B030D-6E8A-4147-A177-3AD203B41FA5}">
                      <a16:colId xmlns:a16="http://schemas.microsoft.com/office/drawing/2014/main" val="314140649"/>
                    </a:ext>
                  </a:extLst>
                </a:gridCol>
                <a:gridCol w="1227909">
                  <a:extLst>
                    <a:ext uri="{9D8B030D-6E8A-4147-A177-3AD203B41FA5}">
                      <a16:colId xmlns:a16="http://schemas.microsoft.com/office/drawing/2014/main" val="584519406"/>
                    </a:ext>
                  </a:extLst>
                </a:gridCol>
                <a:gridCol w="1227909">
                  <a:extLst>
                    <a:ext uri="{9D8B030D-6E8A-4147-A177-3AD203B41FA5}">
                      <a16:colId xmlns:a16="http://schemas.microsoft.com/office/drawing/2014/main" val="3656170879"/>
                    </a:ext>
                  </a:extLst>
                </a:gridCol>
                <a:gridCol w="1227909">
                  <a:extLst>
                    <a:ext uri="{9D8B030D-6E8A-4147-A177-3AD203B41FA5}">
                      <a16:colId xmlns:a16="http://schemas.microsoft.com/office/drawing/2014/main" val="1869569763"/>
                    </a:ext>
                  </a:extLst>
                </a:gridCol>
                <a:gridCol w="1227909">
                  <a:extLst>
                    <a:ext uri="{9D8B030D-6E8A-4147-A177-3AD203B41FA5}">
                      <a16:colId xmlns:a16="http://schemas.microsoft.com/office/drawing/2014/main" val="3765031407"/>
                    </a:ext>
                  </a:extLst>
                </a:gridCol>
              </a:tblGrid>
              <a:tr h="365793">
                <a:tc>
                  <a:txBody>
                    <a:bodyPr/>
                    <a:lstStyle/>
                    <a:p>
                      <a:pPr marL="0" marR="0" algn="ctr">
                        <a:lnSpc>
                          <a:spcPct val="106000"/>
                        </a:lnSpc>
                        <a:spcBef>
                          <a:spcPts val="0"/>
                        </a:spcBef>
                        <a:spcAft>
                          <a:spcPts val="0"/>
                        </a:spcAft>
                      </a:pPr>
                      <a:r>
                        <a:rPr lang="en-US" sz="1000" b="1" kern="1200" dirty="0">
                          <a:solidFill>
                            <a:srgbClr val="FFFFFF"/>
                          </a:solidFill>
                          <a:effectLst/>
                          <a:latin typeface="Gill Sans MT" panose="020B0502020104020203" pitchFamily="34" charset="0"/>
                          <a:ea typeface="Times New Roman" panose="02020603050405020304" pitchFamily="18" charset="0"/>
                          <a:cs typeface="Arial" panose="020B0604020202020204" pitchFamily="34" charset="0"/>
                        </a:rPr>
                        <a:t>Country </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marL="0" marR="0" algn="ctr">
                        <a:lnSpc>
                          <a:spcPct val="106000"/>
                        </a:lnSpc>
                        <a:spcBef>
                          <a:spcPts val="0"/>
                        </a:spcBef>
                        <a:spcAft>
                          <a:spcPts val="0"/>
                        </a:spcAft>
                      </a:pPr>
                      <a:r>
                        <a:rPr lang="en-US" sz="1000" b="1"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Hemodialysis</a:t>
                      </a:r>
                      <a:endParaRPr lang="en-GB" sz="10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6000"/>
                        </a:lnSpc>
                        <a:spcBef>
                          <a:spcPts val="0"/>
                        </a:spcBef>
                        <a:spcAft>
                          <a:spcPts val="0"/>
                        </a:spcAft>
                      </a:pPr>
                      <a:r>
                        <a:rPr lang="en-US" sz="1000" b="1"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Peritoneal dialysis</a:t>
                      </a:r>
                      <a:endParaRPr lang="en-GB" sz="10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6000"/>
                        </a:lnSpc>
                        <a:spcBef>
                          <a:spcPts val="0"/>
                        </a:spcBef>
                        <a:spcAft>
                          <a:spcPts val="0"/>
                        </a:spcAft>
                      </a:pPr>
                      <a:r>
                        <a:rPr lang="en-US" sz="1000" b="1"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Kidney Transplant</a:t>
                      </a:r>
                      <a:endParaRPr lang="en-GB" sz="10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(First year)</a:t>
                      </a:r>
                      <a:endParaRPr lang="en-GB" sz="10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6000"/>
                        </a:lnSpc>
                        <a:spcBef>
                          <a:spcPts val="0"/>
                        </a:spcBef>
                        <a:spcAft>
                          <a:spcPts val="0"/>
                        </a:spcAft>
                      </a:pPr>
                      <a:r>
                        <a:rPr lang="en-US" sz="1000" b="1"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Kidney Transplant</a:t>
                      </a:r>
                      <a:endParaRPr lang="en-GB" sz="10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1000" b="1"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(later years)</a:t>
                      </a:r>
                      <a:endParaRPr lang="en-GB" sz="10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6000"/>
                        </a:lnSpc>
                        <a:spcBef>
                          <a:spcPts val="0"/>
                        </a:spcBef>
                        <a:spcAft>
                          <a:spcPts val="0"/>
                        </a:spcAft>
                      </a:pPr>
                      <a:r>
                        <a:rPr lang="en-US" sz="1000" b="1" kern="1200" dirty="0">
                          <a:solidFill>
                            <a:srgbClr val="7A7A80"/>
                          </a:solidFill>
                          <a:effectLst/>
                          <a:latin typeface="Gill Sans MT" panose="020B0502020104020203" pitchFamily="34" charset="0"/>
                          <a:ea typeface="Times New Roman" panose="02020603050405020304" pitchFamily="18" charset="0"/>
                          <a:cs typeface="Arial" panose="020B0604020202020204" pitchFamily="34" charset="0"/>
                        </a:rPr>
                        <a:t>HD/PD cost ratio</a:t>
                      </a:r>
                      <a:endParaRPr lang="en-GB" sz="100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3525327560"/>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China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22,617</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8,122</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25,356</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2.78</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632709722"/>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Hong Kong SAR, China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kumimoji="0" lang="en-US" sz="1000" b="0" i="0" u="none" strike="noStrike" kern="1200" cap="none" spc="0" normalizeH="0" baseline="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35,074</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15,199</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2.31</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2408217425"/>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Japan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kumimoji="0" lang="en-US" sz="1000" b="0" i="0" u="none" strike="noStrike" kern="1200" cap="none" spc="0" normalizeH="0" baseline="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52,834</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58,103</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43,374</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22,886</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0.91</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1091723522"/>
                  </a:ext>
                </a:extLst>
              </a:tr>
              <a:tr h="335280">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en-CA" sz="1000" b="1" kern="1200" dirty="0">
                          <a:solidFill>
                            <a:schemeClr val="tx1">
                              <a:lumMod val="75000"/>
                              <a:lumOff val="25000"/>
                            </a:schemeClr>
                          </a:solidFill>
                          <a:effectLst/>
                          <a:latin typeface="Gill Sans MT" panose="020B0502020104020203" pitchFamily="34" charset="0"/>
                          <a:ea typeface="+mn-ea"/>
                          <a:cs typeface="+mn-cs"/>
                        </a:rPr>
                        <a:t>Korea, Dem. People's Rep.</a:t>
                      </a:r>
                      <a:endParaRPr lang="en-US" sz="1000" b="1" kern="1200" dirty="0">
                        <a:solidFill>
                          <a:schemeClr val="tx1">
                            <a:lumMod val="75000"/>
                            <a:lumOff val="25000"/>
                          </a:schemeClr>
                        </a:solidFill>
                        <a:effectLst/>
                        <a:latin typeface="Gill Sans MT" panose="020B0502020104020203" pitchFamily="34" charset="0"/>
                        <a:ea typeface="+mn-ea"/>
                        <a:cs typeface="+mn-cs"/>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kumimoji="0" lang="en-US" sz="1000" b="0" i="0" u="none" strike="noStrike" kern="1200" cap="none" spc="0" normalizeH="0" baseline="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1943160563"/>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Korea, Rep.</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kumimoji="0" lang="en-US" sz="1000" b="0" i="0" u="none" strike="noStrike" kern="1200" cap="none" spc="0" normalizeH="0" baseline="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19,812</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15,330</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50,613</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35,765</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1.29</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1013814357"/>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Macao SAR, China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2442431730"/>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Mongolia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b="1" dirty="0">
                        <a:solidFill>
                          <a:srgbClr val="7A7A80"/>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noProof="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lang="en-US" sz="1000" kern="1200" noProof="0" dirty="0">
                        <a:solidFill>
                          <a:srgbClr val="7A7A8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ctr"/>
                      <a:r>
                        <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5,392</a:t>
                      </a: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algn="ctr" fontAlgn="b"/>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1248085473"/>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latin typeface="Gill Sans MT" panose="020B0502020104020203" pitchFamily="34" charset="0"/>
                        </a:rPr>
                        <a:t>Taiwan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endPar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A7A80"/>
                          </a:solidFill>
                          <a:effectLst/>
                          <a:uLnTx/>
                          <a:uFillTx/>
                          <a:latin typeface="Gill Sans MT" panose="020B0502020104020203" pitchFamily="34" charset="0"/>
                          <a:ea typeface="Calibri" panose="020F0502020204030204" pitchFamily="34" charset="0"/>
                          <a:cs typeface="Times New Roman" panose="02020603050405020304" pitchFamily="18" charset="0"/>
                        </a:rPr>
                        <a:t>-</a:t>
                      </a:r>
                    </a:p>
                  </a:txBody>
                  <a:tcPr marL="23521" marR="23521" marT="820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FFFF"/>
                    </a:solidFill>
                  </a:tcPr>
                </a:tc>
                <a:extLst>
                  <a:ext uri="{0D108BD9-81ED-4DB2-BD59-A6C34878D82A}">
                    <a16:rowId xmlns:a16="http://schemas.microsoft.com/office/drawing/2014/main" val="65343617"/>
                  </a:ext>
                </a:extLst>
              </a:tr>
            </a:tbl>
          </a:graphicData>
        </a:graphic>
      </p:graphicFrame>
      <p:sp>
        <p:nvSpPr>
          <p:cNvPr id="8" name="Rectangle 7"/>
          <p:cNvSpPr/>
          <p:nvPr/>
        </p:nvSpPr>
        <p:spPr>
          <a:xfrm>
            <a:off x="9508952" y="2651708"/>
            <a:ext cx="2318741" cy="222234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*Cost is in $US 2016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Abbreviations</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HD (hemodialysis),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PD (peritoneal dialysis)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lvl="0">
              <a:lnSpc>
                <a:spcPct val="107000"/>
              </a:lnSpc>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Data source</a:t>
            </a:r>
            <a:r>
              <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a:t>
            </a:r>
            <a:r>
              <a:rPr lang="en-US" sz="1000" dirty="0" err="1">
                <a:solidFill>
                  <a:prstClr val="black"/>
                </a:solidFill>
                <a:latin typeface="Gill Sans MT" panose="020B0502020104020203" pitchFamily="34" charset="0"/>
                <a:ea typeface="Calibri" panose="020F0502020204030204" pitchFamily="34" charset="0"/>
                <a:cs typeface="Times New Roman" panose="02020603050405020304" pitchFamily="18" charset="0"/>
              </a:rPr>
              <a:t>Fukuhara</a:t>
            </a:r>
            <a:r>
              <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et al. (2007),</a:t>
            </a:r>
            <a:r>
              <a:rPr kumimoji="0" lang="en-US" sz="1000" b="0" i="0" u="none" strike="noStrike" kern="1200" cap="none" spc="0" normalizeH="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r>
              <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Hu et al. (1998), Kwon et al. (2011), Lee et al. (2014), Li &amp; Chow (2001), Neil et al. (2009), Shimizu et al. (2012), </a:t>
            </a:r>
            <a:r>
              <a:rPr lang="en-US" sz="1000" dirty="0" err="1">
                <a:solidFill>
                  <a:prstClr val="black"/>
                </a:solidFill>
                <a:latin typeface="Gill Sans MT" panose="020B0502020104020203" pitchFamily="34" charset="0"/>
                <a:ea typeface="Calibri" panose="020F0502020204030204" pitchFamily="34" charset="0"/>
                <a:cs typeface="Times New Roman" panose="02020603050405020304" pitchFamily="18" charset="0"/>
              </a:rPr>
              <a:t>Tumurbaatar</a:t>
            </a:r>
            <a:r>
              <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et al. (2012), </a:t>
            </a:r>
            <a:r>
              <a:rPr lang="da-DK"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van der Tol et al. (2019), Yu et al. (2007)</a:t>
            </a:r>
          </a:p>
          <a:p>
            <a:pPr lvl="0">
              <a:lnSpc>
                <a:spcPct val="107000"/>
              </a:lnSpc>
              <a:defRPr/>
            </a:pPr>
            <a:endParaRPr lang="da-DK"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defRPr/>
            </a:pPr>
            <a:r>
              <a:rPr lang="en-US" sz="1000" dirty="0">
                <a:latin typeface="Gill Sans MT" panose="020B0502020104020203" pitchFamily="34" charset="0"/>
              </a:rPr>
              <a:t>‘ – ’ : data not reported/unavailable</a:t>
            </a:r>
            <a:r>
              <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91040826"/>
      </p:ext>
    </p:extLst>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72000"/>
            <a:ext cx="10514013" cy="1240579"/>
          </a:xfrm>
        </p:spPr>
        <p:txBody>
          <a:bodyPr vert="horz" lIns="0" tIns="45720" rIns="0" bIns="45720" rtlCol="0" anchor="ctr">
            <a:normAutofit/>
          </a:bodyPr>
          <a:lstStyle/>
          <a:p>
            <a:r>
              <a:rPr lang="en-US" dirty="0"/>
              <a:t>Survey response</a:t>
            </a:r>
          </a:p>
        </p:txBody>
      </p:sp>
      <p:sp>
        <p:nvSpPr>
          <p:cNvPr id="3" name="Content Placeholder 2"/>
          <p:cNvSpPr>
            <a:spLocks noGrp="1"/>
          </p:cNvSpPr>
          <p:nvPr>
            <p:ph idx="1"/>
          </p:nvPr>
        </p:nvSpPr>
        <p:spPr>
          <a:xfrm>
            <a:off x="298825" y="1825625"/>
            <a:ext cx="11654116" cy="4351339"/>
          </a:xfrm>
        </p:spPr>
        <p:txBody>
          <a:bodyPr/>
          <a:lstStyle/>
          <a:p>
            <a:pPr lvl="0"/>
            <a:r>
              <a:rPr lang="en-US" sz="3000" b="0" dirty="0">
                <a:solidFill>
                  <a:prstClr val="black"/>
                </a:solidFill>
              </a:rPr>
              <a:t>7 of 8 countries (88%) in North &amp; East Asia responded to the 2018 survey</a:t>
            </a:r>
          </a:p>
          <a:p>
            <a:pPr lvl="0"/>
            <a:endParaRPr lang="en-US" b="0" dirty="0">
              <a:solidFill>
                <a:prstClr val="black"/>
              </a:solidFill>
            </a:endParaRPr>
          </a:p>
          <a:p>
            <a:pPr lvl="0"/>
            <a:r>
              <a:rPr lang="en-US" sz="3000" b="0" dirty="0">
                <a:solidFill>
                  <a:prstClr val="black"/>
                </a:solidFill>
              </a:rPr>
              <a:t>This represents 98.4% of the region’s population </a:t>
            </a:r>
          </a:p>
          <a:p>
            <a:pPr lvl="0"/>
            <a:endParaRPr lang="en-US" sz="3000" b="0" dirty="0">
              <a:solidFill>
                <a:prstClr val="black"/>
              </a:solidFill>
              <a:latin typeface="Gill Sans MT" panose="020B0502020104020203" pitchFamily="34" charset="0"/>
            </a:endParaRPr>
          </a:p>
          <a:p>
            <a:pPr marL="0" lvl="0" indent="0">
              <a:buNone/>
            </a:pPr>
            <a:endParaRPr lang="en-US" sz="3000" b="0" dirty="0">
              <a:solidFill>
                <a:prstClr val="black"/>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4141555537"/>
      </p:ext>
    </p:extLst>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0000" y="72000"/>
            <a:ext cx="11728578"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Country level scorecard </a:t>
            </a:r>
          </a:p>
        </p:txBody>
      </p:sp>
      <p:graphicFrame>
        <p:nvGraphicFramePr>
          <p:cNvPr id="11" name="Table 10"/>
          <p:cNvGraphicFramePr>
            <a:graphicFrameLocks noGrp="1"/>
          </p:cNvGraphicFramePr>
          <p:nvPr>
            <p:extLst>
              <p:ext uri="{D42A27DB-BD31-4B8C-83A1-F6EECF244321}">
                <p14:modId xmlns:p14="http://schemas.microsoft.com/office/powerpoint/2010/main" val="3045910170"/>
              </p:ext>
            </p:extLst>
          </p:nvPr>
        </p:nvGraphicFramePr>
        <p:xfrm>
          <a:off x="8876782" y="3137899"/>
          <a:ext cx="437248" cy="1188720"/>
        </p:xfrm>
        <a:graphic>
          <a:graphicData uri="http://schemas.openxmlformats.org/drawingml/2006/table">
            <a:tbl>
              <a:tblPr firstRow="1" bandRow="1">
                <a:tableStyleId>{5C22544A-7EE6-4342-B048-85BDC9FD1C3A}</a:tableStyleId>
              </a:tblPr>
              <a:tblGrid>
                <a:gridCol w="437248">
                  <a:extLst>
                    <a:ext uri="{9D8B030D-6E8A-4147-A177-3AD203B41FA5}">
                      <a16:colId xmlns:a16="http://schemas.microsoft.com/office/drawing/2014/main" val="2576486781"/>
                    </a:ext>
                  </a:extLst>
                </a:gridCol>
              </a:tblGrid>
              <a:tr h="303373">
                <a:tc>
                  <a:txBody>
                    <a:bodyPr/>
                    <a:lstStyle/>
                    <a:p>
                      <a:endParaRPr lang="en-US" dirty="0"/>
                    </a:p>
                  </a:txBody>
                  <a:tcPr>
                    <a:solidFill>
                      <a:schemeClr val="bg1"/>
                    </a:solidFill>
                  </a:tcPr>
                </a:tc>
                <a:extLst>
                  <a:ext uri="{0D108BD9-81ED-4DB2-BD59-A6C34878D82A}">
                    <a16:rowId xmlns:a16="http://schemas.microsoft.com/office/drawing/2014/main" val="229161889"/>
                  </a:ext>
                </a:extLst>
              </a:tr>
              <a:tr h="227529">
                <a:tc>
                  <a:txBody>
                    <a:bodyPr/>
                    <a:lstStyle/>
                    <a:p>
                      <a:r>
                        <a:rPr lang="en-US" sz="1200" dirty="0"/>
                        <a:t>Yes</a:t>
                      </a:r>
                    </a:p>
                  </a:txBody>
                  <a:tcPr>
                    <a:solidFill>
                      <a:srgbClr val="92D050"/>
                    </a:solidFill>
                  </a:tcPr>
                </a:tc>
                <a:extLst>
                  <a:ext uri="{0D108BD9-81ED-4DB2-BD59-A6C34878D82A}">
                    <a16:rowId xmlns:a16="http://schemas.microsoft.com/office/drawing/2014/main" val="403492718"/>
                  </a:ext>
                </a:extLst>
              </a:tr>
              <a:tr h="227529">
                <a:tc>
                  <a:txBody>
                    <a:bodyPr/>
                    <a:lstStyle/>
                    <a:p>
                      <a:r>
                        <a:rPr lang="en-US" sz="1200" dirty="0"/>
                        <a:t>No</a:t>
                      </a:r>
                    </a:p>
                  </a:txBody>
                  <a:tcPr>
                    <a:solidFill>
                      <a:srgbClr val="FF5050"/>
                    </a:solidFill>
                  </a:tcPr>
                </a:tc>
                <a:extLst>
                  <a:ext uri="{0D108BD9-81ED-4DB2-BD59-A6C34878D82A}">
                    <a16:rowId xmlns:a16="http://schemas.microsoft.com/office/drawing/2014/main" val="2676952779"/>
                  </a:ext>
                </a:extLst>
              </a:tr>
              <a:tr h="227529">
                <a:tc>
                  <a:txBody>
                    <a:bodyPr/>
                    <a:lstStyle/>
                    <a:p>
                      <a:r>
                        <a:rPr lang="en-US" sz="1200" dirty="0"/>
                        <a:t>N/A</a:t>
                      </a:r>
                    </a:p>
                  </a:txBody>
                  <a:tcPr>
                    <a:solidFill>
                      <a:srgbClr val="A6A6A6"/>
                    </a:solidFill>
                  </a:tcPr>
                </a:tc>
                <a:extLst>
                  <a:ext uri="{0D108BD9-81ED-4DB2-BD59-A6C34878D82A}">
                    <a16:rowId xmlns:a16="http://schemas.microsoft.com/office/drawing/2014/main" val="1609070075"/>
                  </a:ext>
                </a:extLst>
              </a:tr>
            </a:tbl>
          </a:graphicData>
        </a:graphic>
      </p:graphicFrame>
      <p:sp>
        <p:nvSpPr>
          <p:cNvPr id="2" name="TextBox 1"/>
          <p:cNvSpPr txBox="1"/>
          <p:nvPr/>
        </p:nvSpPr>
        <p:spPr>
          <a:xfrm>
            <a:off x="8800446" y="4619643"/>
            <a:ext cx="2101795" cy="1061829"/>
          </a:xfrm>
          <a:prstGeom prst="rect">
            <a:avLst/>
          </a:prstGeom>
          <a:noFill/>
        </p:spPr>
        <p:txBody>
          <a:bodyPr wrap="square" rtlCol="0">
            <a:spAutoFit/>
          </a:bodyPr>
          <a:lstStyle/>
          <a:p>
            <a:r>
              <a:rPr lang="en-US" sz="900" b="1" dirty="0"/>
              <a:t>Abbreviations</a:t>
            </a:r>
          </a:p>
          <a:p>
            <a:r>
              <a:rPr lang="en-US" sz="900" dirty="0"/>
              <a:t>KRT: kidney replacement therapy</a:t>
            </a:r>
          </a:p>
          <a:p>
            <a:r>
              <a:rPr lang="en-US" sz="900" dirty="0"/>
              <a:t>CKM: conservative kidney management </a:t>
            </a:r>
          </a:p>
          <a:p>
            <a:r>
              <a:rPr lang="en-US" sz="900" dirty="0"/>
              <a:t>CKD: chronic kidney disease</a:t>
            </a:r>
          </a:p>
          <a:p>
            <a:r>
              <a:rPr lang="en-US" sz="900" dirty="0"/>
              <a:t>AKI: acute kidney injury </a:t>
            </a:r>
          </a:p>
          <a:p>
            <a:r>
              <a:rPr lang="en-US" sz="900" dirty="0"/>
              <a:t>ESKD: end stage kidney disease</a:t>
            </a:r>
          </a:p>
          <a:p>
            <a:r>
              <a:rPr lang="en-US" sz="900" dirty="0"/>
              <a:t>RRT: renal replacement therapy</a:t>
            </a:r>
          </a:p>
        </p:txBody>
      </p:sp>
      <p:pic>
        <p:nvPicPr>
          <p:cNvPr id="8" name="Picture 7"/>
          <p:cNvPicPr>
            <a:picLocks noChangeAspect="1"/>
          </p:cNvPicPr>
          <p:nvPr/>
        </p:nvPicPr>
        <p:blipFill>
          <a:blip r:embed="rId2"/>
          <a:stretch>
            <a:fillRect/>
          </a:stretch>
        </p:blipFill>
        <p:spPr>
          <a:xfrm>
            <a:off x="1185666" y="1495777"/>
            <a:ext cx="7506777" cy="4185695"/>
          </a:xfrm>
          <a:prstGeom prst="rect">
            <a:avLst/>
          </a:prstGeom>
        </p:spPr>
      </p:pic>
      <p:pic>
        <p:nvPicPr>
          <p:cNvPr id="9" name="Picture 8"/>
          <p:cNvPicPr>
            <a:picLocks noChangeAspect="1"/>
          </p:cNvPicPr>
          <p:nvPr/>
        </p:nvPicPr>
        <p:blipFill>
          <a:blip r:embed="rId3"/>
          <a:stretch>
            <a:fillRect/>
          </a:stretch>
        </p:blipFill>
        <p:spPr>
          <a:xfrm>
            <a:off x="3053316" y="5863249"/>
            <a:ext cx="5639127" cy="310329"/>
          </a:xfrm>
          <a:prstGeom prst="rect">
            <a:avLst/>
          </a:prstGeom>
        </p:spPr>
      </p:pic>
    </p:spTree>
    <p:extLst>
      <p:ext uri="{BB962C8B-B14F-4D97-AF65-F5344CB8AC3E}">
        <p14:creationId xmlns:p14="http://schemas.microsoft.com/office/powerpoint/2010/main" val="2566282623"/>
      </p:ext>
    </p:extLst>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0" y="72000"/>
            <a:ext cx="8875556"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Funding for non-dialysis CKD</a:t>
            </a:r>
          </a:p>
        </p:txBody>
      </p:sp>
      <p:sp>
        <p:nvSpPr>
          <p:cNvPr id="8" name="TextBox 7"/>
          <p:cNvSpPr txBox="1"/>
          <p:nvPr/>
        </p:nvSpPr>
        <p:spPr>
          <a:xfrm>
            <a:off x="5792021" y="4604766"/>
            <a:ext cx="687299" cy="215444"/>
          </a:xfrm>
          <a:prstGeom prst="rect">
            <a:avLst/>
          </a:prstGeom>
          <a:noFill/>
        </p:spPr>
        <p:txBody>
          <a:bodyPr wrap="square" rtlCol="0">
            <a:spAutoFit/>
          </a:bodyPr>
          <a:lstStyle/>
          <a:p>
            <a:r>
              <a:rPr lang="en-US" sz="800" dirty="0">
                <a:latin typeface="Calibri (Body)"/>
                <a:cs typeface="Calibri (Body)"/>
              </a:rPr>
              <a:t>X : Yes</a:t>
            </a:r>
          </a:p>
        </p:txBody>
      </p:sp>
      <p:pic>
        <p:nvPicPr>
          <p:cNvPr id="7" name="Picture 6"/>
          <p:cNvPicPr>
            <a:picLocks noChangeAspect="1"/>
          </p:cNvPicPr>
          <p:nvPr/>
        </p:nvPicPr>
        <p:blipFill>
          <a:blip r:embed="rId2"/>
          <a:stretch>
            <a:fillRect/>
          </a:stretch>
        </p:blipFill>
        <p:spPr>
          <a:xfrm>
            <a:off x="223935" y="1710500"/>
            <a:ext cx="5460795" cy="3599691"/>
          </a:xfrm>
          <a:prstGeom prst="rect">
            <a:avLst/>
          </a:prstGeom>
          <a:ln>
            <a:solidFill>
              <a:srgbClr val="0094B4"/>
            </a:solidFill>
          </a:ln>
          <a:effectLst/>
        </p:spPr>
      </p:pic>
      <p:graphicFrame>
        <p:nvGraphicFramePr>
          <p:cNvPr id="9" name="Table 8"/>
          <p:cNvGraphicFramePr>
            <a:graphicFrameLocks noGrp="1"/>
          </p:cNvGraphicFramePr>
          <p:nvPr>
            <p:extLst>
              <p:ext uri="{D42A27DB-BD31-4B8C-83A1-F6EECF244321}">
                <p14:modId xmlns:p14="http://schemas.microsoft.com/office/powerpoint/2010/main" val="3969001494"/>
              </p:ext>
            </p:extLst>
          </p:nvPr>
        </p:nvGraphicFramePr>
        <p:xfrm>
          <a:off x="5792021" y="2422358"/>
          <a:ext cx="6232519" cy="2175976"/>
        </p:xfrm>
        <a:graphic>
          <a:graphicData uri="http://schemas.openxmlformats.org/drawingml/2006/table">
            <a:tbl>
              <a:tblPr firstRow="1" firstCol="1" bandRow="1">
                <a:tableStyleId>{5C22544A-7EE6-4342-B048-85BDC9FD1C3A}</a:tableStyleId>
              </a:tblPr>
              <a:tblGrid>
                <a:gridCol w="1363579">
                  <a:extLst>
                    <a:ext uri="{9D8B030D-6E8A-4147-A177-3AD203B41FA5}">
                      <a16:colId xmlns:a16="http://schemas.microsoft.com/office/drawing/2014/main" val="2111755705"/>
                    </a:ext>
                  </a:extLst>
                </a:gridCol>
                <a:gridCol w="786063">
                  <a:extLst>
                    <a:ext uri="{9D8B030D-6E8A-4147-A177-3AD203B41FA5}">
                      <a16:colId xmlns:a16="http://schemas.microsoft.com/office/drawing/2014/main" val="3228188634"/>
                    </a:ext>
                  </a:extLst>
                </a:gridCol>
                <a:gridCol w="906379">
                  <a:extLst>
                    <a:ext uri="{9D8B030D-6E8A-4147-A177-3AD203B41FA5}">
                      <a16:colId xmlns:a16="http://schemas.microsoft.com/office/drawing/2014/main" val="636033650"/>
                    </a:ext>
                  </a:extLst>
                </a:gridCol>
                <a:gridCol w="721895">
                  <a:extLst>
                    <a:ext uri="{9D8B030D-6E8A-4147-A177-3AD203B41FA5}">
                      <a16:colId xmlns:a16="http://schemas.microsoft.com/office/drawing/2014/main" val="3283062303"/>
                    </a:ext>
                  </a:extLst>
                </a:gridCol>
                <a:gridCol w="681789">
                  <a:extLst>
                    <a:ext uri="{9D8B030D-6E8A-4147-A177-3AD203B41FA5}">
                      <a16:colId xmlns:a16="http://schemas.microsoft.com/office/drawing/2014/main" val="3050568774"/>
                    </a:ext>
                  </a:extLst>
                </a:gridCol>
                <a:gridCol w="745958">
                  <a:extLst>
                    <a:ext uri="{9D8B030D-6E8A-4147-A177-3AD203B41FA5}">
                      <a16:colId xmlns:a16="http://schemas.microsoft.com/office/drawing/2014/main" val="490775186"/>
                    </a:ext>
                  </a:extLst>
                </a:gridCol>
                <a:gridCol w="569495">
                  <a:extLst>
                    <a:ext uri="{9D8B030D-6E8A-4147-A177-3AD203B41FA5}">
                      <a16:colId xmlns:a16="http://schemas.microsoft.com/office/drawing/2014/main" val="127410055"/>
                    </a:ext>
                  </a:extLst>
                </a:gridCol>
                <a:gridCol w="457361">
                  <a:extLst>
                    <a:ext uri="{9D8B030D-6E8A-4147-A177-3AD203B41FA5}">
                      <a16:colId xmlns:a16="http://schemas.microsoft.com/office/drawing/2014/main" val="4002605607"/>
                    </a:ext>
                  </a:extLst>
                </a:gridCol>
              </a:tblGrid>
              <a:tr h="788605">
                <a:tc>
                  <a:txBody>
                    <a:bodyPr/>
                    <a:lstStyle/>
                    <a:p>
                      <a:pPr marL="0" marR="0" algn="ctr">
                        <a:spcBef>
                          <a:spcPts val="0"/>
                        </a:spcBef>
                        <a:spcAft>
                          <a:spcPts val="0"/>
                        </a:spcAft>
                      </a:pPr>
                      <a:r>
                        <a:rPr lang="en-US" sz="900" dirty="0">
                          <a:solidFill>
                            <a:schemeClr val="bg1"/>
                          </a:solidFill>
                          <a:effectLst/>
                          <a:latin typeface="Gill Sans MT" panose="020B0502020104020203" pitchFamily="34" charset="0"/>
                        </a:rPr>
                        <a:t> Country</a:t>
                      </a:r>
                      <a:endParaRPr lang="en-US" sz="900" dirty="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00A8CB"/>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Publicly funded by </a:t>
                      </a:r>
                      <a:r>
                        <a:rPr lang="en-US" sz="900" dirty="0" err="1">
                          <a:solidFill>
                            <a:schemeClr val="tx1">
                              <a:lumMod val="75000"/>
                              <a:lumOff val="25000"/>
                            </a:schemeClr>
                          </a:solidFill>
                          <a:effectLst/>
                          <a:latin typeface="Gill Sans MT" panose="020B0502020104020203" pitchFamily="34" charset="0"/>
                        </a:rPr>
                        <a:t>govt</a:t>
                      </a:r>
                      <a:r>
                        <a:rPr lang="en-US" sz="900" dirty="0">
                          <a:solidFill>
                            <a:schemeClr val="tx1">
                              <a:lumMod val="75000"/>
                              <a:lumOff val="25000"/>
                            </a:schemeClr>
                          </a:solidFill>
                          <a:effectLst/>
                          <a:latin typeface="Gill Sans MT" panose="020B0502020104020203" pitchFamily="34" charset="0"/>
                        </a:rPr>
                        <a:t>; free at the point of delivery</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Publicly funded by </a:t>
                      </a:r>
                      <a:r>
                        <a:rPr lang="en-US" sz="900" dirty="0" err="1">
                          <a:solidFill>
                            <a:schemeClr val="tx1">
                              <a:lumMod val="75000"/>
                              <a:lumOff val="25000"/>
                            </a:schemeClr>
                          </a:solidFill>
                          <a:effectLst/>
                          <a:latin typeface="Gill Sans MT" panose="020B0502020104020203" pitchFamily="34" charset="0"/>
                        </a:rPr>
                        <a:t>govt</a:t>
                      </a:r>
                      <a:r>
                        <a:rPr lang="en-US" sz="900" dirty="0">
                          <a:solidFill>
                            <a:schemeClr val="tx1">
                              <a:lumMod val="75000"/>
                              <a:lumOff val="25000"/>
                            </a:schemeClr>
                          </a:solidFill>
                          <a:effectLst/>
                          <a:latin typeface="Gill Sans MT" panose="020B0502020104020203" pitchFamily="34" charset="0"/>
                        </a:rPr>
                        <a:t> but with some fees at the point of delivery</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Mix of public and private funding systems</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Solely private and out-of-pocket</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marL="0" marR="0" algn="ctr">
                        <a:lnSpc>
                          <a:spcPct val="107000"/>
                        </a:lnSpc>
                        <a:spcBef>
                          <a:spcPts val="0"/>
                        </a:spcBef>
                        <a:spcAft>
                          <a:spcPts val="800"/>
                        </a:spcAft>
                      </a:pPr>
                      <a:r>
                        <a:rPr lang="en-US" sz="900" dirty="0">
                          <a:solidFill>
                            <a:schemeClr val="tx1">
                              <a:lumMod val="75000"/>
                              <a:lumOff val="25000"/>
                            </a:schemeClr>
                          </a:solidFill>
                          <a:effectLst/>
                          <a:latin typeface="Gill Sans MT" panose="020B0502020104020203" pitchFamily="34" charset="0"/>
                        </a:rPr>
                        <a:t>Solely private through health insurance</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Multiple</a:t>
                      </a:r>
                      <a:r>
                        <a:rPr lang="en-US" sz="900" baseline="0" dirty="0">
                          <a:solidFill>
                            <a:schemeClr val="tx1">
                              <a:lumMod val="75000"/>
                              <a:lumOff val="25000"/>
                            </a:schemeClr>
                          </a:solidFill>
                          <a:effectLst/>
                          <a:latin typeface="Gill Sans MT" panose="020B0502020104020203" pitchFamily="34" charset="0"/>
                        </a:rPr>
                        <a:t> systems</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Other</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extLst>
                  <a:ext uri="{0D108BD9-81ED-4DB2-BD59-A6C34878D82A}">
                    <a16:rowId xmlns:a16="http://schemas.microsoft.com/office/drawing/2014/main" val="2575997158"/>
                  </a:ext>
                </a:extLst>
              </a:tr>
              <a:tr h="193288">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857909"/>
                  </a:ext>
                </a:extLst>
              </a:tr>
              <a:tr h="193288">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Hong Kong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6698333"/>
                  </a:ext>
                </a:extLst>
              </a:tr>
              <a:tr h="193288">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Japan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323918"/>
                  </a:ext>
                </a:extLst>
              </a:tr>
              <a:tr h="193288">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Korea, Rep.</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5745820"/>
                  </a:ext>
                </a:extLst>
              </a:tr>
              <a:tr h="193288">
                <a:tc>
                  <a:txBody>
                    <a:bodyPr/>
                    <a:lstStyle/>
                    <a:p>
                      <a:pPr marL="0" marR="0">
                        <a:spcBef>
                          <a:spcPts val="0"/>
                        </a:spcBef>
                        <a:spcAft>
                          <a:spcPts val="0"/>
                        </a:spcAft>
                      </a:pPr>
                      <a:r>
                        <a:rPr lang="en-ZA" sz="900">
                          <a:solidFill>
                            <a:schemeClr val="tx1">
                              <a:lumMod val="75000"/>
                              <a:lumOff val="25000"/>
                            </a:schemeClr>
                          </a:solidFill>
                          <a:effectLst/>
                          <a:latin typeface="Gill Sans MT" panose="020B0502020104020203" pitchFamily="34" charset="0"/>
                        </a:rPr>
                        <a:t>Macao SAR, China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0095877"/>
                  </a:ext>
                </a:extLst>
              </a:tr>
              <a:tr h="193288">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Mongolia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5017850"/>
                  </a:ext>
                </a:extLst>
              </a:tr>
              <a:tr h="193288">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Taiwan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449885"/>
                  </a:ext>
                </a:extLst>
              </a:tr>
            </a:tbl>
          </a:graphicData>
        </a:graphic>
      </p:graphicFrame>
      <p:sp>
        <p:nvSpPr>
          <p:cNvPr id="6" name="Oval 5"/>
          <p:cNvSpPr/>
          <p:nvPr/>
        </p:nvSpPr>
        <p:spPr>
          <a:xfrm>
            <a:off x="2019273" y="1552222"/>
            <a:ext cx="3230059" cy="176064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962411"/>
      </p:ext>
    </p:extLst>
  </p:cSld>
  <p:clrMapOvr>
    <a:masterClrMapping/>
  </p:clrMapOvr>
  <p:transition spd="slow">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999" y="72000"/>
            <a:ext cx="11232111"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Funding for kidney replacement therapy (KRT)</a:t>
            </a:r>
          </a:p>
        </p:txBody>
      </p:sp>
      <p:sp>
        <p:nvSpPr>
          <p:cNvPr id="9" name="TextBox 8"/>
          <p:cNvSpPr txBox="1"/>
          <p:nvPr/>
        </p:nvSpPr>
        <p:spPr>
          <a:xfrm>
            <a:off x="5752912" y="4498753"/>
            <a:ext cx="687299" cy="215444"/>
          </a:xfrm>
          <a:prstGeom prst="rect">
            <a:avLst/>
          </a:prstGeom>
          <a:noFill/>
        </p:spPr>
        <p:txBody>
          <a:bodyPr wrap="square" rtlCol="0">
            <a:spAutoFit/>
          </a:bodyPr>
          <a:lstStyle/>
          <a:p>
            <a:r>
              <a:rPr lang="en-US" sz="800" dirty="0">
                <a:latin typeface="Calibri (Body)"/>
                <a:cs typeface="Calibri (Body)"/>
              </a:rPr>
              <a:t>X : Yes</a:t>
            </a:r>
          </a:p>
        </p:txBody>
      </p:sp>
      <p:pic>
        <p:nvPicPr>
          <p:cNvPr id="8" name="Picture 7"/>
          <p:cNvPicPr>
            <a:picLocks noChangeAspect="1"/>
          </p:cNvPicPr>
          <p:nvPr/>
        </p:nvPicPr>
        <p:blipFill>
          <a:blip r:embed="rId2"/>
          <a:stretch>
            <a:fillRect/>
          </a:stretch>
        </p:blipFill>
        <p:spPr>
          <a:xfrm>
            <a:off x="232335" y="1388611"/>
            <a:ext cx="5459827" cy="3869536"/>
          </a:xfrm>
          <a:prstGeom prst="rect">
            <a:avLst/>
          </a:prstGeom>
          <a:ln>
            <a:solidFill>
              <a:srgbClr val="0094B4"/>
            </a:solidFill>
          </a:ln>
          <a:effectLst/>
        </p:spPr>
      </p:pic>
      <p:graphicFrame>
        <p:nvGraphicFramePr>
          <p:cNvPr id="10" name="Table 9"/>
          <p:cNvGraphicFramePr>
            <a:graphicFrameLocks noGrp="1"/>
          </p:cNvGraphicFramePr>
          <p:nvPr>
            <p:extLst>
              <p:ext uri="{D42A27DB-BD31-4B8C-83A1-F6EECF244321}">
                <p14:modId xmlns:p14="http://schemas.microsoft.com/office/powerpoint/2010/main" val="2139166988"/>
              </p:ext>
            </p:extLst>
          </p:nvPr>
        </p:nvGraphicFramePr>
        <p:xfrm>
          <a:off x="5792021" y="2422358"/>
          <a:ext cx="6184232" cy="2076395"/>
        </p:xfrm>
        <a:graphic>
          <a:graphicData uri="http://schemas.openxmlformats.org/drawingml/2006/table">
            <a:tbl>
              <a:tblPr firstRow="1" firstCol="1" bandRow="1">
                <a:tableStyleId>{5C22544A-7EE6-4342-B048-85BDC9FD1C3A}</a:tableStyleId>
              </a:tblPr>
              <a:tblGrid>
                <a:gridCol w="1382913">
                  <a:extLst>
                    <a:ext uri="{9D8B030D-6E8A-4147-A177-3AD203B41FA5}">
                      <a16:colId xmlns:a16="http://schemas.microsoft.com/office/drawing/2014/main" val="2649585436"/>
                    </a:ext>
                  </a:extLst>
                </a:gridCol>
                <a:gridCol w="635991">
                  <a:extLst>
                    <a:ext uri="{9D8B030D-6E8A-4147-A177-3AD203B41FA5}">
                      <a16:colId xmlns:a16="http://schemas.microsoft.com/office/drawing/2014/main" val="2041682411"/>
                    </a:ext>
                  </a:extLst>
                </a:gridCol>
                <a:gridCol w="828268">
                  <a:extLst>
                    <a:ext uri="{9D8B030D-6E8A-4147-A177-3AD203B41FA5}">
                      <a16:colId xmlns:a16="http://schemas.microsoft.com/office/drawing/2014/main" val="2316585178"/>
                    </a:ext>
                  </a:extLst>
                </a:gridCol>
                <a:gridCol w="562039">
                  <a:extLst>
                    <a:ext uri="{9D8B030D-6E8A-4147-A177-3AD203B41FA5}">
                      <a16:colId xmlns:a16="http://schemas.microsoft.com/office/drawing/2014/main" val="1038258387"/>
                    </a:ext>
                  </a:extLst>
                </a:gridCol>
                <a:gridCol w="569434">
                  <a:extLst>
                    <a:ext uri="{9D8B030D-6E8A-4147-A177-3AD203B41FA5}">
                      <a16:colId xmlns:a16="http://schemas.microsoft.com/office/drawing/2014/main" val="3768374144"/>
                    </a:ext>
                  </a:extLst>
                </a:gridCol>
                <a:gridCol w="635992">
                  <a:extLst>
                    <a:ext uri="{9D8B030D-6E8A-4147-A177-3AD203B41FA5}">
                      <a16:colId xmlns:a16="http://schemas.microsoft.com/office/drawing/2014/main" val="2083086481"/>
                    </a:ext>
                  </a:extLst>
                </a:gridCol>
                <a:gridCol w="584225">
                  <a:extLst>
                    <a:ext uri="{9D8B030D-6E8A-4147-A177-3AD203B41FA5}">
                      <a16:colId xmlns:a16="http://schemas.microsoft.com/office/drawing/2014/main" val="726717553"/>
                    </a:ext>
                  </a:extLst>
                </a:gridCol>
                <a:gridCol w="554644">
                  <a:extLst>
                    <a:ext uri="{9D8B030D-6E8A-4147-A177-3AD203B41FA5}">
                      <a16:colId xmlns:a16="http://schemas.microsoft.com/office/drawing/2014/main" val="2300604434"/>
                    </a:ext>
                  </a:extLst>
                </a:gridCol>
                <a:gridCol w="430726">
                  <a:extLst>
                    <a:ext uri="{9D8B030D-6E8A-4147-A177-3AD203B41FA5}">
                      <a16:colId xmlns:a16="http://schemas.microsoft.com/office/drawing/2014/main" val="2374569019"/>
                    </a:ext>
                  </a:extLst>
                </a:gridCol>
              </a:tblGrid>
              <a:tr h="724555">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r>
                        <a:rPr lang="en-US" sz="900" dirty="0">
                          <a:solidFill>
                            <a:schemeClr val="bg1"/>
                          </a:solidFill>
                          <a:effectLst/>
                          <a:latin typeface="Gill Sans MT" panose="020B0502020104020203" pitchFamily="34" charset="0"/>
                        </a:rPr>
                        <a:t>Country</a:t>
                      </a:r>
                      <a:endParaRPr lang="en-US" sz="900" dirty="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800" dirty="0">
                          <a:solidFill>
                            <a:schemeClr val="tx1">
                              <a:lumMod val="75000"/>
                              <a:lumOff val="25000"/>
                            </a:schemeClr>
                          </a:solidFill>
                          <a:effectLst/>
                          <a:latin typeface="Gill Sans MT" panose="020B0502020104020203" pitchFamily="34" charset="0"/>
                        </a:rPr>
                        <a:t>Publicly funded by </a:t>
                      </a:r>
                      <a:r>
                        <a:rPr lang="en-US" sz="800" dirty="0" err="1">
                          <a:solidFill>
                            <a:schemeClr val="tx1">
                              <a:lumMod val="75000"/>
                              <a:lumOff val="25000"/>
                            </a:schemeClr>
                          </a:solidFill>
                          <a:effectLst/>
                          <a:latin typeface="Gill Sans MT" panose="020B0502020104020203" pitchFamily="34" charset="0"/>
                        </a:rPr>
                        <a:t>govt</a:t>
                      </a:r>
                      <a:r>
                        <a:rPr lang="en-US" sz="800" dirty="0">
                          <a:solidFill>
                            <a:schemeClr val="tx1">
                              <a:lumMod val="75000"/>
                              <a:lumOff val="25000"/>
                            </a:schemeClr>
                          </a:solidFill>
                          <a:effectLst/>
                          <a:latin typeface="Gill Sans MT" panose="020B0502020104020203" pitchFamily="34" charset="0"/>
                        </a:rPr>
                        <a:t>; free at the point of delivery</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800" dirty="0">
                          <a:solidFill>
                            <a:schemeClr val="tx1">
                              <a:lumMod val="75000"/>
                              <a:lumOff val="25000"/>
                            </a:schemeClr>
                          </a:solidFill>
                          <a:effectLst/>
                          <a:latin typeface="Gill Sans MT" panose="020B0502020104020203" pitchFamily="34" charset="0"/>
                        </a:rPr>
                        <a:t>Publicly funded by </a:t>
                      </a:r>
                      <a:r>
                        <a:rPr lang="en-US" sz="800" dirty="0" err="1">
                          <a:solidFill>
                            <a:schemeClr val="tx1">
                              <a:lumMod val="75000"/>
                              <a:lumOff val="25000"/>
                            </a:schemeClr>
                          </a:solidFill>
                          <a:effectLst/>
                          <a:latin typeface="Gill Sans MT" panose="020B0502020104020203" pitchFamily="34" charset="0"/>
                        </a:rPr>
                        <a:t>govt</a:t>
                      </a:r>
                      <a:r>
                        <a:rPr lang="en-US" sz="800" dirty="0">
                          <a:solidFill>
                            <a:schemeClr val="tx1">
                              <a:lumMod val="75000"/>
                              <a:lumOff val="25000"/>
                            </a:schemeClr>
                          </a:solidFill>
                          <a:effectLst/>
                          <a:latin typeface="Gill Sans MT" panose="020B0502020104020203" pitchFamily="34" charset="0"/>
                        </a:rPr>
                        <a:t> but with some fees at the point of delivery</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800" dirty="0">
                          <a:solidFill>
                            <a:schemeClr val="tx1">
                              <a:lumMod val="75000"/>
                              <a:lumOff val="25000"/>
                            </a:schemeClr>
                          </a:solidFill>
                          <a:effectLst/>
                          <a:latin typeface="Gill Sans MT" panose="020B0502020104020203" pitchFamily="34" charset="0"/>
                        </a:rPr>
                        <a:t>Mix of public and private funding systems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800" dirty="0">
                          <a:solidFill>
                            <a:schemeClr val="tx1">
                              <a:lumMod val="75000"/>
                              <a:lumOff val="25000"/>
                            </a:schemeClr>
                          </a:solidFill>
                          <a:effectLst/>
                          <a:latin typeface="Gill Sans MT" panose="020B0502020104020203" pitchFamily="34" charset="0"/>
                        </a:rPr>
                        <a:t>Solely private and out-of-pocket</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Solely private through health insurance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Multiple systems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800" dirty="0">
                          <a:solidFill>
                            <a:schemeClr val="tx1">
                              <a:lumMod val="75000"/>
                              <a:lumOff val="25000"/>
                            </a:schemeClr>
                          </a:solidFill>
                          <a:effectLst/>
                          <a:latin typeface="Gill Sans MT" panose="020B0502020104020203" pitchFamily="34" charset="0"/>
                        </a:rPr>
                        <a:t>N/A (RRT is not available in my country)</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800" dirty="0">
                          <a:solidFill>
                            <a:schemeClr val="tx1">
                              <a:lumMod val="75000"/>
                              <a:lumOff val="25000"/>
                            </a:schemeClr>
                          </a:solidFill>
                          <a:effectLst/>
                          <a:latin typeface="Gill Sans MT" panose="020B0502020104020203" pitchFamily="34" charset="0"/>
                        </a:rPr>
                        <a:t>Other</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375730730"/>
                  </a:ext>
                </a:extLst>
              </a:tr>
              <a:tr h="186536">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914143214"/>
                  </a:ext>
                </a:extLst>
              </a:tr>
              <a:tr h="186536">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Hong Kong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1693271455"/>
                  </a:ext>
                </a:extLst>
              </a:tr>
              <a:tr h="186536">
                <a:tc>
                  <a:txBody>
                    <a:bodyPr/>
                    <a:lstStyle/>
                    <a:p>
                      <a:pPr marL="0" marR="0">
                        <a:spcBef>
                          <a:spcPts val="0"/>
                        </a:spcBef>
                        <a:spcAft>
                          <a:spcPts val="0"/>
                        </a:spcAft>
                      </a:pPr>
                      <a:r>
                        <a:rPr lang="en-ZA" sz="900">
                          <a:solidFill>
                            <a:schemeClr val="tx1">
                              <a:lumMod val="75000"/>
                              <a:lumOff val="25000"/>
                            </a:schemeClr>
                          </a:solidFill>
                          <a:effectLst/>
                          <a:latin typeface="Gill Sans MT" panose="020B0502020104020203" pitchFamily="34" charset="0"/>
                        </a:rPr>
                        <a:t>Japan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506841900"/>
                  </a:ext>
                </a:extLst>
              </a:tr>
              <a:tr h="186536">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Korea, Rep.</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2805145151"/>
                  </a:ext>
                </a:extLst>
              </a:tr>
              <a:tr h="19957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Macao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4245355297"/>
                  </a:ext>
                </a:extLst>
              </a:tr>
              <a:tr h="19957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Mongolia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2565917581"/>
                  </a:ext>
                </a:extLst>
              </a:tr>
              <a:tr h="19957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Taiwan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2524162114"/>
                  </a:ext>
                </a:extLst>
              </a:tr>
            </a:tbl>
          </a:graphicData>
        </a:graphic>
      </p:graphicFrame>
      <p:sp>
        <p:nvSpPr>
          <p:cNvPr id="7" name="Oval 6"/>
          <p:cNvSpPr/>
          <p:nvPr/>
        </p:nvSpPr>
        <p:spPr>
          <a:xfrm>
            <a:off x="2124997" y="1474479"/>
            <a:ext cx="3567165" cy="15107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216424"/>
      </p:ext>
    </p:extLst>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0" y="72000"/>
            <a:ext cx="11728578"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Providers primarily responsible for ESKD care</a:t>
            </a:r>
          </a:p>
        </p:txBody>
      </p:sp>
      <p:sp>
        <p:nvSpPr>
          <p:cNvPr id="9" name="TextBox 8"/>
          <p:cNvSpPr txBox="1"/>
          <p:nvPr/>
        </p:nvSpPr>
        <p:spPr>
          <a:xfrm>
            <a:off x="5792021" y="4299076"/>
            <a:ext cx="687299" cy="246221"/>
          </a:xfrm>
          <a:prstGeom prst="rect">
            <a:avLst/>
          </a:prstGeom>
          <a:noFill/>
        </p:spPr>
        <p:txBody>
          <a:bodyPr wrap="square" rtlCol="0">
            <a:spAutoFit/>
          </a:bodyPr>
          <a:lstStyle/>
          <a:p>
            <a:r>
              <a:rPr lang="en-US" sz="1000" dirty="0">
                <a:latin typeface="Calibri (Body)"/>
                <a:cs typeface="Calibri (Body)"/>
              </a:rPr>
              <a:t>X : Yes</a:t>
            </a:r>
          </a:p>
        </p:txBody>
      </p:sp>
      <p:pic>
        <p:nvPicPr>
          <p:cNvPr id="7" name="Picture 6"/>
          <p:cNvPicPr>
            <a:picLocks noChangeAspect="1"/>
          </p:cNvPicPr>
          <p:nvPr/>
        </p:nvPicPr>
        <p:blipFill>
          <a:blip r:embed="rId2"/>
          <a:stretch>
            <a:fillRect/>
          </a:stretch>
        </p:blipFill>
        <p:spPr>
          <a:xfrm>
            <a:off x="529463" y="2093270"/>
            <a:ext cx="4860981" cy="3058393"/>
          </a:xfrm>
          <a:prstGeom prst="rect">
            <a:avLst/>
          </a:prstGeom>
          <a:ln>
            <a:solidFill>
              <a:srgbClr val="0094B4"/>
            </a:solidFill>
          </a:ln>
          <a:effectLst/>
        </p:spPr>
      </p:pic>
      <p:graphicFrame>
        <p:nvGraphicFramePr>
          <p:cNvPr id="8" name="Table 7"/>
          <p:cNvGraphicFramePr>
            <a:graphicFrameLocks noGrp="1"/>
          </p:cNvGraphicFramePr>
          <p:nvPr>
            <p:extLst>
              <p:ext uri="{D42A27DB-BD31-4B8C-83A1-F6EECF244321}">
                <p14:modId xmlns:p14="http://schemas.microsoft.com/office/powerpoint/2010/main" val="147283113"/>
              </p:ext>
            </p:extLst>
          </p:nvPr>
        </p:nvGraphicFramePr>
        <p:xfrm>
          <a:off x="5792021" y="2422358"/>
          <a:ext cx="5928539" cy="1876718"/>
        </p:xfrm>
        <a:graphic>
          <a:graphicData uri="http://schemas.openxmlformats.org/drawingml/2006/table">
            <a:tbl>
              <a:tblPr firstRow="1" firstCol="1" bandRow="1">
                <a:tableStyleId>{5C22544A-7EE6-4342-B048-85BDC9FD1C3A}</a:tableStyleId>
              </a:tblPr>
              <a:tblGrid>
                <a:gridCol w="1387641">
                  <a:extLst>
                    <a:ext uri="{9D8B030D-6E8A-4147-A177-3AD203B41FA5}">
                      <a16:colId xmlns:a16="http://schemas.microsoft.com/office/drawing/2014/main" val="3914558365"/>
                    </a:ext>
                  </a:extLst>
                </a:gridCol>
                <a:gridCol w="826168">
                  <a:extLst>
                    <a:ext uri="{9D8B030D-6E8A-4147-A177-3AD203B41FA5}">
                      <a16:colId xmlns:a16="http://schemas.microsoft.com/office/drawing/2014/main" val="3533902617"/>
                    </a:ext>
                  </a:extLst>
                </a:gridCol>
                <a:gridCol w="729916">
                  <a:extLst>
                    <a:ext uri="{9D8B030D-6E8A-4147-A177-3AD203B41FA5}">
                      <a16:colId xmlns:a16="http://schemas.microsoft.com/office/drawing/2014/main" val="4047493260"/>
                    </a:ext>
                  </a:extLst>
                </a:gridCol>
                <a:gridCol w="858253">
                  <a:extLst>
                    <a:ext uri="{9D8B030D-6E8A-4147-A177-3AD203B41FA5}">
                      <a16:colId xmlns:a16="http://schemas.microsoft.com/office/drawing/2014/main" val="73913279"/>
                    </a:ext>
                  </a:extLst>
                </a:gridCol>
                <a:gridCol w="890337">
                  <a:extLst>
                    <a:ext uri="{9D8B030D-6E8A-4147-A177-3AD203B41FA5}">
                      <a16:colId xmlns:a16="http://schemas.microsoft.com/office/drawing/2014/main" val="1631785233"/>
                    </a:ext>
                  </a:extLst>
                </a:gridCol>
                <a:gridCol w="810126">
                  <a:extLst>
                    <a:ext uri="{9D8B030D-6E8A-4147-A177-3AD203B41FA5}">
                      <a16:colId xmlns:a16="http://schemas.microsoft.com/office/drawing/2014/main" val="2036819967"/>
                    </a:ext>
                  </a:extLst>
                </a:gridCol>
                <a:gridCol w="426098">
                  <a:extLst>
                    <a:ext uri="{9D8B030D-6E8A-4147-A177-3AD203B41FA5}">
                      <a16:colId xmlns:a16="http://schemas.microsoft.com/office/drawing/2014/main" val="3591561528"/>
                    </a:ext>
                  </a:extLst>
                </a:gridCol>
              </a:tblGrid>
              <a:tr h="337142">
                <a:tc>
                  <a:txBody>
                    <a:bodyPr/>
                    <a:lstStyle/>
                    <a:p>
                      <a:pPr algn="ctr">
                        <a:lnSpc>
                          <a:spcPct val="107000"/>
                        </a:lnSpc>
                      </a:pPr>
                      <a:r>
                        <a:rPr lang="en-US" sz="900" dirty="0">
                          <a:solidFill>
                            <a:schemeClr val="bg1"/>
                          </a:solidFill>
                          <a:effectLst/>
                          <a:latin typeface="Gill Sans MT" panose="020B0502020104020203" pitchFamily="34" charset="0"/>
                        </a:rPr>
                        <a:t>Country</a:t>
                      </a: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Nephrologists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Primary care physicians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Nurse practitioners or specialized nurses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Multidisciplinary teams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Health officers/ extension workers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Other</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851884624"/>
                  </a:ext>
                </a:extLst>
              </a:tr>
              <a:tr h="193293">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2139561084"/>
                  </a:ext>
                </a:extLst>
              </a:tr>
              <a:tr h="193293">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Hong Kong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1968176699"/>
                  </a:ext>
                </a:extLst>
              </a:tr>
              <a:tr h="193293">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Gill Sans MT" panose="020B0502020104020203" pitchFamily="34" charset="0"/>
                        </a:rPr>
                        <a:t>Japan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3450378104"/>
                  </a:ext>
                </a:extLst>
              </a:tr>
              <a:tr h="193293">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Korea, Rep.</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364267178"/>
                  </a:ext>
                </a:extLst>
              </a:tr>
              <a:tr h="196716">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Gill Sans MT" panose="020B0502020104020203" pitchFamily="34" charset="0"/>
                        </a:rPr>
                        <a:t>Macao SAR, China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4262344790"/>
                  </a:ext>
                </a:extLst>
              </a:tr>
              <a:tr h="196716">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Mongolia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554275508"/>
                  </a:ext>
                </a:extLst>
              </a:tr>
              <a:tr h="196716">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Taiwan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4229681099"/>
                  </a:ext>
                </a:extLst>
              </a:tr>
            </a:tbl>
          </a:graphicData>
        </a:graphic>
      </p:graphicFrame>
      <p:sp>
        <p:nvSpPr>
          <p:cNvPr id="6" name="Oval 5"/>
          <p:cNvSpPr/>
          <p:nvPr/>
        </p:nvSpPr>
        <p:spPr>
          <a:xfrm>
            <a:off x="2016290" y="1848556"/>
            <a:ext cx="3882155" cy="16611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422098"/>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720000" y="72000"/>
            <a:ext cx="10515600" cy="1242000"/>
          </a:xfrm>
          <a:prstGeom prst="rect">
            <a:avLst/>
          </a:prstGeom>
        </p:spPr>
        <p:txBody>
          <a:bodyPr vert="horz" lIns="0" tIns="45720" rIns="0" bIns="45720" rtlCol="0" anchor="ctr">
            <a:normAutofit/>
          </a:bodyPr>
          <a:lstStyle>
            <a:defPPr>
              <a:defRPr lang="en-US"/>
            </a:defPPr>
            <a:lvl1pPr>
              <a:lnSpc>
                <a:spcPct val="90000"/>
              </a:lnSpc>
              <a:spcBef>
                <a:spcPct val="0"/>
              </a:spcBef>
              <a:defRPr sz="4400">
                <a:latin typeface="+mj-lt"/>
                <a:ea typeface="+mj-ea"/>
                <a:cs typeface="+mj-cs"/>
              </a:defRPr>
            </a:lvl1pPr>
          </a:lstStyle>
          <a:p>
            <a:r>
              <a:rPr lang="en-AU" sz="3400" b="1" dirty="0">
                <a:solidFill>
                  <a:srgbClr val="4249AA"/>
                </a:solidFill>
                <a:latin typeface="+mn-lt"/>
                <a:cs typeface="Arial" panose="020B0604020202020204" pitchFamily="34" charset="0"/>
              </a:rPr>
              <a:t>Overview</a:t>
            </a:r>
          </a:p>
        </p:txBody>
      </p:sp>
      <p:sp>
        <p:nvSpPr>
          <p:cNvPr id="9" name="Content Placeholder 8">
            <a:extLst>
              <a:ext uri="{FF2B5EF4-FFF2-40B4-BE49-F238E27FC236}">
                <a16:creationId xmlns:a16="http://schemas.microsoft.com/office/drawing/2014/main" id="{9035A40C-5E56-4626-8C1F-1E89AD3A93F9}"/>
              </a:ext>
            </a:extLst>
          </p:cNvPr>
          <p:cNvSpPr>
            <a:spLocks noGrp="1"/>
          </p:cNvSpPr>
          <p:nvPr>
            <p:ph idx="1"/>
          </p:nvPr>
        </p:nvSpPr>
        <p:spPr>
          <a:xfrm>
            <a:off x="1009650" y="1748790"/>
            <a:ext cx="10515600" cy="3650932"/>
          </a:xfrm>
        </p:spPr>
        <p:txBody>
          <a:bodyPr>
            <a:normAutofit fontScale="92500" lnSpcReduction="20000"/>
          </a:bodyPr>
          <a:lstStyle/>
          <a:p>
            <a:pPr>
              <a:lnSpc>
                <a:spcPct val="110000"/>
              </a:lnSpc>
              <a:spcBef>
                <a:spcPts val="3600"/>
              </a:spcBef>
            </a:pPr>
            <a:r>
              <a:rPr lang="en-AU" sz="4000" dirty="0"/>
              <a:t>Aim</a:t>
            </a:r>
          </a:p>
          <a:p>
            <a:pPr>
              <a:lnSpc>
                <a:spcPct val="110000"/>
              </a:lnSpc>
              <a:spcBef>
                <a:spcPts val="3600"/>
              </a:spcBef>
            </a:pPr>
            <a:r>
              <a:rPr lang="en-AU" sz="4000" dirty="0"/>
              <a:t>Methods</a:t>
            </a:r>
          </a:p>
          <a:p>
            <a:pPr>
              <a:lnSpc>
                <a:spcPct val="110000"/>
              </a:lnSpc>
              <a:spcBef>
                <a:spcPts val="3600"/>
              </a:spcBef>
            </a:pPr>
            <a:r>
              <a:rPr lang="en-AU" sz="4000" dirty="0"/>
              <a:t>Key Results</a:t>
            </a:r>
          </a:p>
          <a:p>
            <a:pPr>
              <a:lnSpc>
                <a:spcPct val="110000"/>
              </a:lnSpc>
              <a:spcBef>
                <a:spcPts val="3600"/>
              </a:spcBef>
            </a:pPr>
            <a:r>
              <a:rPr lang="en-AU" sz="4000" dirty="0"/>
              <a:t>Implications</a:t>
            </a:r>
          </a:p>
          <a:p>
            <a:pPr>
              <a:lnSpc>
                <a:spcPct val="110000"/>
              </a:lnSpc>
              <a:spcBef>
                <a:spcPts val="3600"/>
              </a:spcBef>
            </a:pPr>
            <a:endParaRPr lang="en-AU" sz="4000" dirty="0"/>
          </a:p>
        </p:txBody>
      </p:sp>
    </p:spTree>
    <p:extLst>
      <p:ext uri="{BB962C8B-B14F-4D97-AF65-F5344CB8AC3E}">
        <p14:creationId xmlns:p14="http://schemas.microsoft.com/office/powerpoint/2010/main" val="1691491220"/>
      </p:ext>
    </p:extLst>
  </p:cSld>
  <p:clrMapOvr>
    <a:masterClrMapping/>
  </p:clrMapOvr>
  <p:transition spd="slow">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20000" y="72000"/>
            <a:ext cx="11728578"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Shortage of ESKD care providers</a:t>
            </a:r>
          </a:p>
        </p:txBody>
      </p:sp>
      <p:graphicFrame>
        <p:nvGraphicFramePr>
          <p:cNvPr id="5" name="Table 4"/>
          <p:cNvGraphicFramePr>
            <a:graphicFrameLocks noGrp="1"/>
          </p:cNvGraphicFramePr>
          <p:nvPr>
            <p:extLst>
              <p:ext uri="{D42A27DB-BD31-4B8C-83A1-F6EECF244321}">
                <p14:modId xmlns:p14="http://schemas.microsoft.com/office/powerpoint/2010/main" val="3947117151"/>
              </p:ext>
            </p:extLst>
          </p:nvPr>
        </p:nvGraphicFramePr>
        <p:xfrm>
          <a:off x="586322" y="1605988"/>
          <a:ext cx="11115774" cy="3136762"/>
        </p:xfrm>
        <a:graphic>
          <a:graphicData uri="http://schemas.openxmlformats.org/drawingml/2006/table">
            <a:tbl>
              <a:tblPr firstRow="1" firstCol="1" bandRow="1">
                <a:tableStyleId>{5C22544A-7EE6-4342-B048-85BDC9FD1C3A}</a:tableStyleId>
              </a:tblPr>
              <a:tblGrid>
                <a:gridCol w="856854">
                  <a:extLst>
                    <a:ext uri="{9D8B030D-6E8A-4147-A177-3AD203B41FA5}">
                      <a16:colId xmlns:a16="http://schemas.microsoft.com/office/drawing/2014/main" val="2620700252"/>
                    </a:ext>
                  </a:extLst>
                </a:gridCol>
                <a:gridCol w="778042">
                  <a:extLst>
                    <a:ext uri="{9D8B030D-6E8A-4147-A177-3AD203B41FA5}">
                      <a16:colId xmlns:a16="http://schemas.microsoft.com/office/drawing/2014/main" val="3019386783"/>
                    </a:ext>
                  </a:extLst>
                </a:gridCol>
                <a:gridCol w="625642">
                  <a:extLst>
                    <a:ext uri="{9D8B030D-6E8A-4147-A177-3AD203B41FA5}">
                      <a16:colId xmlns:a16="http://schemas.microsoft.com/office/drawing/2014/main" val="362417040"/>
                    </a:ext>
                  </a:extLst>
                </a:gridCol>
                <a:gridCol w="593558">
                  <a:extLst>
                    <a:ext uri="{9D8B030D-6E8A-4147-A177-3AD203B41FA5}">
                      <a16:colId xmlns:a16="http://schemas.microsoft.com/office/drawing/2014/main" val="1602611930"/>
                    </a:ext>
                  </a:extLst>
                </a:gridCol>
                <a:gridCol w="561474">
                  <a:extLst>
                    <a:ext uri="{9D8B030D-6E8A-4147-A177-3AD203B41FA5}">
                      <a16:colId xmlns:a16="http://schemas.microsoft.com/office/drawing/2014/main" val="1058113709"/>
                    </a:ext>
                  </a:extLst>
                </a:gridCol>
                <a:gridCol w="786063">
                  <a:extLst>
                    <a:ext uri="{9D8B030D-6E8A-4147-A177-3AD203B41FA5}">
                      <a16:colId xmlns:a16="http://schemas.microsoft.com/office/drawing/2014/main" val="4280814454"/>
                    </a:ext>
                  </a:extLst>
                </a:gridCol>
                <a:gridCol w="849346">
                  <a:extLst>
                    <a:ext uri="{9D8B030D-6E8A-4147-A177-3AD203B41FA5}">
                      <a16:colId xmlns:a16="http://schemas.microsoft.com/office/drawing/2014/main" val="2009352762"/>
                    </a:ext>
                  </a:extLst>
                </a:gridCol>
                <a:gridCol w="660791">
                  <a:extLst>
                    <a:ext uri="{9D8B030D-6E8A-4147-A177-3AD203B41FA5}">
                      <a16:colId xmlns:a16="http://schemas.microsoft.com/office/drawing/2014/main" val="2707556983"/>
                    </a:ext>
                  </a:extLst>
                </a:gridCol>
                <a:gridCol w="591379">
                  <a:extLst>
                    <a:ext uri="{9D8B030D-6E8A-4147-A177-3AD203B41FA5}">
                      <a16:colId xmlns:a16="http://schemas.microsoft.com/office/drawing/2014/main" val="1504043621"/>
                    </a:ext>
                  </a:extLst>
                </a:gridCol>
                <a:gridCol w="697831">
                  <a:extLst>
                    <a:ext uri="{9D8B030D-6E8A-4147-A177-3AD203B41FA5}">
                      <a16:colId xmlns:a16="http://schemas.microsoft.com/office/drawing/2014/main" val="25600395"/>
                    </a:ext>
                  </a:extLst>
                </a:gridCol>
                <a:gridCol w="729916">
                  <a:extLst>
                    <a:ext uri="{9D8B030D-6E8A-4147-A177-3AD203B41FA5}">
                      <a16:colId xmlns:a16="http://schemas.microsoft.com/office/drawing/2014/main" val="4097028166"/>
                    </a:ext>
                  </a:extLst>
                </a:gridCol>
                <a:gridCol w="721895">
                  <a:extLst>
                    <a:ext uri="{9D8B030D-6E8A-4147-A177-3AD203B41FA5}">
                      <a16:colId xmlns:a16="http://schemas.microsoft.com/office/drawing/2014/main" val="2829353157"/>
                    </a:ext>
                  </a:extLst>
                </a:gridCol>
                <a:gridCol w="794084">
                  <a:extLst>
                    <a:ext uri="{9D8B030D-6E8A-4147-A177-3AD203B41FA5}">
                      <a16:colId xmlns:a16="http://schemas.microsoft.com/office/drawing/2014/main" val="1590806772"/>
                    </a:ext>
                  </a:extLst>
                </a:gridCol>
                <a:gridCol w="657727">
                  <a:extLst>
                    <a:ext uri="{9D8B030D-6E8A-4147-A177-3AD203B41FA5}">
                      <a16:colId xmlns:a16="http://schemas.microsoft.com/office/drawing/2014/main" val="2468906068"/>
                    </a:ext>
                  </a:extLst>
                </a:gridCol>
                <a:gridCol w="673768">
                  <a:extLst>
                    <a:ext uri="{9D8B030D-6E8A-4147-A177-3AD203B41FA5}">
                      <a16:colId xmlns:a16="http://schemas.microsoft.com/office/drawing/2014/main" val="3224687777"/>
                    </a:ext>
                  </a:extLst>
                </a:gridCol>
                <a:gridCol w="537404">
                  <a:extLst>
                    <a:ext uri="{9D8B030D-6E8A-4147-A177-3AD203B41FA5}">
                      <a16:colId xmlns:a16="http://schemas.microsoft.com/office/drawing/2014/main" val="2284216092"/>
                    </a:ext>
                  </a:extLst>
                </a:gridCol>
              </a:tblGrid>
              <a:tr h="165870">
                <a:tc>
                  <a:txBody>
                    <a:bodyPr/>
                    <a:lstStyle/>
                    <a:p>
                      <a:pPr marL="0" marR="0" algn="ctr">
                        <a:lnSpc>
                          <a:spcPct val="107000"/>
                        </a:lnSpc>
                        <a:spcBef>
                          <a:spcPts val="0"/>
                        </a:spcBef>
                        <a:spcAft>
                          <a:spcPts val="0"/>
                        </a:spcAft>
                      </a:pPr>
                      <a:r>
                        <a:rPr lang="en-US" sz="900" dirty="0">
                          <a:solidFill>
                            <a:schemeClr val="bg1"/>
                          </a:solidFill>
                          <a:effectLst/>
                          <a:latin typeface="Gill Sans MT" panose="020B0502020104020203" pitchFamily="34" charset="0"/>
                        </a:rPr>
                        <a:t>Country</a:t>
                      </a: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Nephrologists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Transplant surgeons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Surgeons (HD access)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Surgeons (PD access)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Interventional radiologists (HD access)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Interventional radiologists (PD access)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Laboratory technicians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Dietitians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Radiologists (ultrasound)</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Vascular access coordinators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Counsellors/psychologists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Transplant coordinators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Dialysis nurses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Dialysis technicians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No shortage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448971881"/>
                  </a:ext>
                </a:extLst>
              </a:tr>
              <a:tr h="39339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990248518"/>
                  </a:ext>
                </a:extLst>
              </a:tr>
              <a:tr h="39339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Hong Kong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942920623"/>
                  </a:ext>
                </a:extLst>
              </a:tr>
              <a:tr h="39339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Japan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297705503"/>
                  </a:ext>
                </a:extLst>
              </a:tr>
              <a:tr h="39339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Korea, Rep.</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995177518"/>
                  </a:ext>
                </a:extLst>
              </a:tr>
              <a:tr h="39339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Macao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363722044"/>
                  </a:ext>
                </a:extLst>
              </a:tr>
              <a:tr h="39339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Mongolia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467631577"/>
                  </a:ext>
                </a:extLst>
              </a:tr>
              <a:tr h="39339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Taiwan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64748086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07989632"/>
              </p:ext>
            </p:extLst>
          </p:nvPr>
        </p:nvGraphicFramePr>
        <p:xfrm>
          <a:off x="586322" y="4983564"/>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Gill Sans MT" panose="020B0502020104020203" pitchFamily="34" charset="0"/>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solidFill>
                            <a:schemeClr val="tx1"/>
                          </a:solidFill>
                          <a:latin typeface="Gill Sans MT" panose="020B0502020104020203" pitchFamily="34" charset="0"/>
                        </a:rPr>
                        <a:t>Shortage</a:t>
                      </a:r>
                    </a:p>
                  </a:txBody>
                  <a:tcPr>
                    <a:solidFill>
                      <a:srgbClr val="FF8585"/>
                    </a:solidFill>
                  </a:tcPr>
                </a:tc>
                <a:extLst>
                  <a:ext uri="{0D108BD9-81ED-4DB2-BD59-A6C34878D82A}">
                    <a16:rowId xmlns:a16="http://schemas.microsoft.com/office/drawing/2014/main" val="2283552801"/>
                  </a:ext>
                </a:extLst>
              </a:tr>
            </a:tbl>
          </a:graphicData>
        </a:graphic>
      </p:graphicFrame>
    </p:spTree>
    <p:extLst>
      <p:ext uri="{BB962C8B-B14F-4D97-AF65-F5344CB8AC3E}">
        <p14:creationId xmlns:p14="http://schemas.microsoft.com/office/powerpoint/2010/main" val="717120048"/>
      </p:ext>
    </p:extLst>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720000" y="72000"/>
            <a:ext cx="7532460" cy="1242000"/>
          </a:xfrm>
          <a:prstGeom prst="rect">
            <a:avLst/>
          </a:prstGeom>
        </p:spPr>
        <p:txBody>
          <a:bodyPr vert="horz" lIns="0" tIns="45720" rIns="0" bIns="45720" rtlCol="0" anchor="ctr">
            <a:normAutofit/>
          </a:bodyPr>
          <a:lstStyle/>
          <a:p>
            <a:pPr>
              <a:spcBef>
                <a:spcPct val="0"/>
              </a:spcBef>
            </a:pPr>
            <a:r>
              <a:rPr lang="en-US" sz="3400" b="1" dirty="0">
                <a:solidFill>
                  <a:srgbClr val="4249AA"/>
                </a:solidFill>
                <a:ea typeface="+mj-ea"/>
                <a:cs typeface="Arial" panose="020B0604020202020204" pitchFamily="34" charset="0"/>
              </a:rPr>
              <a:t>Prevalence of nephrologists and trainees </a:t>
            </a:r>
          </a:p>
        </p:txBody>
      </p:sp>
      <p:sp>
        <p:nvSpPr>
          <p:cNvPr id="7" name="Rectangle 6"/>
          <p:cNvSpPr/>
          <p:nvPr/>
        </p:nvSpPr>
        <p:spPr>
          <a:xfrm>
            <a:off x="1297793" y="1574057"/>
            <a:ext cx="1800809" cy="338554"/>
          </a:xfrm>
          <a:prstGeom prst="rect">
            <a:avLst/>
          </a:prstGeom>
        </p:spPr>
        <p:txBody>
          <a:bodyPr wrap="square">
            <a:spAutoFit/>
          </a:bodyPr>
          <a:lstStyle/>
          <a:p>
            <a:pPr lvl="0"/>
            <a:r>
              <a:rPr lang="en-US" sz="1600" dirty="0">
                <a:solidFill>
                  <a:prstClr val="black"/>
                </a:solidFill>
                <a:latin typeface="Gill Sans MT" panose="020B0502020104020203" pitchFamily="34" charset="0"/>
              </a:rPr>
              <a:t>Nephrologists</a:t>
            </a:r>
          </a:p>
        </p:txBody>
      </p:sp>
      <p:sp>
        <p:nvSpPr>
          <p:cNvPr id="8" name="Rectangle 7"/>
          <p:cNvSpPr/>
          <p:nvPr/>
        </p:nvSpPr>
        <p:spPr>
          <a:xfrm>
            <a:off x="5066004" y="1582008"/>
            <a:ext cx="2011069" cy="338554"/>
          </a:xfrm>
          <a:prstGeom prst="rect">
            <a:avLst/>
          </a:prstGeom>
        </p:spPr>
        <p:txBody>
          <a:bodyPr wrap="square">
            <a:spAutoFit/>
          </a:bodyPr>
          <a:lstStyle/>
          <a:p>
            <a:pPr lvl="0"/>
            <a:r>
              <a:rPr lang="en-US" sz="1600" dirty="0">
                <a:solidFill>
                  <a:prstClr val="black"/>
                </a:solidFill>
                <a:latin typeface="Gill Sans MT" panose="020B0502020104020203" pitchFamily="34" charset="0"/>
              </a:rPr>
              <a:t>Nephrology trainees</a:t>
            </a:r>
          </a:p>
        </p:txBody>
      </p:sp>
      <p:sp>
        <p:nvSpPr>
          <p:cNvPr id="20" name="TextBox 19"/>
          <p:cNvSpPr txBox="1"/>
          <p:nvPr/>
        </p:nvSpPr>
        <p:spPr>
          <a:xfrm>
            <a:off x="9390508" y="4391722"/>
            <a:ext cx="2300749" cy="246221"/>
          </a:xfrm>
          <a:prstGeom prst="rect">
            <a:avLst/>
          </a:prstGeom>
          <a:noFill/>
        </p:spPr>
        <p:txBody>
          <a:bodyPr wrap="square" rtlCol="0">
            <a:spAutoFit/>
          </a:bodyPr>
          <a:lstStyle/>
          <a:p>
            <a:pPr algn="r"/>
            <a:r>
              <a:rPr lang="en-US" sz="1000" dirty="0">
                <a:latin typeface="Calibri (Body)"/>
                <a:cs typeface="Calibri (Body)"/>
              </a:rPr>
              <a:t>‘ – ’ : data not reported/unavailable</a:t>
            </a:r>
          </a:p>
        </p:txBody>
      </p:sp>
      <p:pic>
        <p:nvPicPr>
          <p:cNvPr id="14" name="Picture 13"/>
          <p:cNvPicPr>
            <a:picLocks noChangeAspect="1"/>
          </p:cNvPicPr>
          <p:nvPr/>
        </p:nvPicPr>
        <p:blipFill>
          <a:blip r:embed="rId2"/>
          <a:stretch>
            <a:fillRect/>
          </a:stretch>
        </p:blipFill>
        <p:spPr>
          <a:xfrm>
            <a:off x="128593" y="4802860"/>
            <a:ext cx="4104958" cy="154271"/>
          </a:xfrm>
          <a:prstGeom prst="rect">
            <a:avLst/>
          </a:prstGeom>
        </p:spPr>
      </p:pic>
      <p:pic>
        <p:nvPicPr>
          <p:cNvPr id="21" name="Picture 20"/>
          <p:cNvPicPr>
            <a:picLocks noChangeAspect="1"/>
          </p:cNvPicPr>
          <p:nvPr/>
        </p:nvPicPr>
        <p:blipFill>
          <a:blip r:embed="rId3"/>
          <a:stretch>
            <a:fillRect/>
          </a:stretch>
        </p:blipFill>
        <p:spPr>
          <a:xfrm>
            <a:off x="4581284" y="4681446"/>
            <a:ext cx="4031903" cy="275685"/>
          </a:xfrm>
          <a:prstGeom prst="rect">
            <a:avLst/>
          </a:prstGeom>
        </p:spPr>
      </p:pic>
      <p:pic>
        <p:nvPicPr>
          <p:cNvPr id="22" name="Picture 21"/>
          <p:cNvPicPr>
            <a:picLocks noChangeAspect="1"/>
          </p:cNvPicPr>
          <p:nvPr/>
        </p:nvPicPr>
        <p:blipFill>
          <a:blip r:embed="rId4"/>
          <a:stretch>
            <a:fillRect/>
          </a:stretch>
        </p:blipFill>
        <p:spPr>
          <a:xfrm>
            <a:off x="452620" y="2160979"/>
            <a:ext cx="3163649" cy="2230743"/>
          </a:xfrm>
          <a:prstGeom prst="rect">
            <a:avLst/>
          </a:prstGeom>
          <a:ln>
            <a:solidFill>
              <a:srgbClr val="0094B4"/>
            </a:solidFill>
          </a:ln>
          <a:effectLst/>
        </p:spPr>
      </p:pic>
      <p:pic>
        <p:nvPicPr>
          <p:cNvPr id="23" name="Picture 22"/>
          <p:cNvPicPr>
            <a:picLocks noChangeAspect="1"/>
          </p:cNvPicPr>
          <p:nvPr/>
        </p:nvPicPr>
        <p:blipFill>
          <a:blip r:embed="rId5"/>
          <a:stretch>
            <a:fillRect/>
          </a:stretch>
        </p:blipFill>
        <p:spPr>
          <a:xfrm>
            <a:off x="4665950" y="2159000"/>
            <a:ext cx="3160074" cy="2232722"/>
          </a:xfrm>
          <a:prstGeom prst="rect">
            <a:avLst/>
          </a:prstGeom>
          <a:ln>
            <a:solidFill>
              <a:srgbClr val="0094B4"/>
            </a:solidFill>
          </a:ln>
          <a:effectLst/>
        </p:spPr>
      </p:pic>
      <p:graphicFrame>
        <p:nvGraphicFramePr>
          <p:cNvPr id="24" name="Table 23"/>
          <p:cNvGraphicFramePr>
            <a:graphicFrameLocks noGrp="1"/>
          </p:cNvGraphicFramePr>
          <p:nvPr>
            <p:extLst>
              <p:ext uri="{D42A27DB-BD31-4B8C-83A1-F6EECF244321}">
                <p14:modId xmlns:p14="http://schemas.microsoft.com/office/powerpoint/2010/main" val="470156315"/>
              </p:ext>
            </p:extLst>
          </p:nvPr>
        </p:nvGraphicFramePr>
        <p:xfrm>
          <a:off x="8678727" y="2159000"/>
          <a:ext cx="3012530" cy="1993438"/>
        </p:xfrm>
        <a:graphic>
          <a:graphicData uri="http://schemas.openxmlformats.org/drawingml/2006/table">
            <a:tbl>
              <a:tblPr firstRow="1" firstCol="1" bandRow="1">
                <a:tableStyleId>{5C22544A-7EE6-4342-B048-85BDC9FD1C3A}</a:tableStyleId>
              </a:tblPr>
              <a:tblGrid>
                <a:gridCol w="1377382">
                  <a:extLst>
                    <a:ext uri="{9D8B030D-6E8A-4147-A177-3AD203B41FA5}">
                      <a16:colId xmlns:a16="http://schemas.microsoft.com/office/drawing/2014/main" val="2539648539"/>
                    </a:ext>
                  </a:extLst>
                </a:gridCol>
                <a:gridCol w="817574">
                  <a:extLst>
                    <a:ext uri="{9D8B030D-6E8A-4147-A177-3AD203B41FA5}">
                      <a16:colId xmlns:a16="http://schemas.microsoft.com/office/drawing/2014/main" val="3905544195"/>
                    </a:ext>
                  </a:extLst>
                </a:gridCol>
                <a:gridCol w="817574">
                  <a:extLst>
                    <a:ext uri="{9D8B030D-6E8A-4147-A177-3AD203B41FA5}">
                      <a16:colId xmlns:a16="http://schemas.microsoft.com/office/drawing/2014/main" val="634432596"/>
                    </a:ext>
                  </a:extLst>
                </a:gridCol>
              </a:tblGrid>
              <a:tr h="263522">
                <a:tc>
                  <a:txBody>
                    <a:bodyPr/>
                    <a:lstStyle/>
                    <a:p>
                      <a:pPr marL="0" marR="0" algn="ctr">
                        <a:lnSpc>
                          <a:spcPct val="107000"/>
                        </a:lnSpc>
                        <a:spcBef>
                          <a:spcPts val="0"/>
                        </a:spcBef>
                        <a:spcAft>
                          <a:spcPts val="0"/>
                        </a:spcAft>
                      </a:pPr>
                      <a:r>
                        <a:rPr lang="en-US" sz="9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Country</a:t>
                      </a: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Nephrologists</a:t>
                      </a:r>
                    </a:p>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PMP</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Nephrology trainees</a:t>
                      </a:r>
                    </a:p>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PMP</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613374982"/>
                  </a:ext>
                </a:extLst>
              </a:tr>
              <a:tr h="23006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5.78</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1.09</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2664814838"/>
                  </a:ext>
                </a:extLst>
              </a:tr>
              <a:tr h="23006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Hong Kong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18.02</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2.08</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1683259913"/>
                  </a:ext>
                </a:extLst>
              </a:tr>
              <a:tr h="23006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Japan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79.26</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5.94</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3184390099"/>
                  </a:ext>
                </a:extLst>
              </a:tr>
              <a:tr h="23006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Korea, Rep.</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19.45</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1.94</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1562623462"/>
                  </a:ext>
                </a:extLst>
              </a:tr>
              <a:tr h="23006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Macao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25.56</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9.07</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1137050351"/>
                  </a:ext>
                </a:extLst>
              </a:tr>
              <a:tr h="230067">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Gill Sans MT" panose="020B0502020104020203" pitchFamily="34" charset="0"/>
                        </a:rPr>
                        <a:t>Mongolia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9.67</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3.22</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831824071"/>
                  </a:ext>
                </a:extLst>
              </a:tr>
              <a:tr h="23006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Taiwan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54.60</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3.91</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8963" marR="4896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311268307"/>
                  </a:ext>
                </a:extLst>
              </a:tr>
            </a:tbl>
          </a:graphicData>
        </a:graphic>
      </p:graphicFrame>
    </p:spTree>
    <p:extLst>
      <p:ext uri="{BB962C8B-B14F-4D97-AF65-F5344CB8AC3E}">
        <p14:creationId xmlns:p14="http://schemas.microsoft.com/office/powerpoint/2010/main" val="2963873945"/>
      </p:ext>
    </p:extLst>
  </p:cSld>
  <p:clrMapOvr>
    <a:overrideClrMapping bg1="lt1" tx1="dk1" bg2="lt2" tx2="dk2" accent1="accent1" accent2="accent2" accent3="accent3" accent4="accent4" accent5="accent5" accent6="accent6" hlink="hlink" folHlink="folHlink"/>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0000" y="72000"/>
            <a:ext cx="11728578"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Capacity for chronic dialysis (HD)</a:t>
            </a:r>
          </a:p>
        </p:txBody>
      </p:sp>
      <p:sp>
        <p:nvSpPr>
          <p:cNvPr id="10" name="Rectangle 9"/>
          <p:cNvSpPr/>
          <p:nvPr/>
        </p:nvSpPr>
        <p:spPr>
          <a:xfrm>
            <a:off x="4983662" y="2429130"/>
            <a:ext cx="3850434" cy="1477328"/>
          </a:xfrm>
          <a:prstGeom prst="rect">
            <a:avLst/>
          </a:prstGeom>
        </p:spPr>
        <p:txBody>
          <a:bodyPr wrap="square">
            <a:spAutoFit/>
          </a:bodyPr>
          <a:lstStyle/>
          <a:p>
            <a:pPr marL="285750" lvl="0" indent="-285750" defTabSz="914400">
              <a:buFont typeface="Arial" panose="020B0604020202020204" pitchFamily="34" charset="0"/>
              <a:buChar char="•"/>
              <a:defRPr/>
            </a:pPr>
            <a:r>
              <a:rPr lang="en-US" dirty="0">
                <a:solidFill>
                  <a:prstClr val="black"/>
                </a:solidFill>
              </a:rPr>
              <a:t>Chronic HD services are available in all countries of the region </a:t>
            </a:r>
          </a:p>
          <a:p>
            <a:pPr marL="285750" lvl="0" indent="-285750" defTabSz="914400">
              <a:buFont typeface="Arial" panose="020B0604020202020204" pitchFamily="34" charset="0"/>
              <a:buChar char="•"/>
              <a:defRPr/>
            </a:pPr>
            <a:endParaRPr lang="en-US" dirty="0">
              <a:solidFill>
                <a:prstClr val="black"/>
              </a:solidFill>
            </a:endParaRPr>
          </a:p>
          <a:p>
            <a:pPr marL="285750" lvl="0" indent="-285750" defTabSz="914400">
              <a:buFont typeface="Arial" panose="020B0604020202020204" pitchFamily="34" charset="0"/>
              <a:buChar char="•"/>
              <a:defRPr/>
            </a:pPr>
            <a:r>
              <a:rPr lang="en-US" dirty="0">
                <a:solidFill>
                  <a:prstClr val="black"/>
                </a:solidFill>
              </a:rPr>
              <a:t>The North &amp; East Asia average of HD treatment centers is </a:t>
            </a:r>
            <a:r>
              <a:rPr lang="en-US" dirty="0">
                <a:solidFill>
                  <a:schemeClr val="tx2"/>
                </a:solidFill>
              </a:rPr>
              <a:t>14.16 </a:t>
            </a:r>
            <a:r>
              <a:rPr lang="en-US" dirty="0" err="1">
                <a:solidFill>
                  <a:schemeClr val="tx2"/>
                </a:solidFill>
              </a:rPr>
              <a:t>pmp</a:t>
            </a:r>
            <a:endParaRPr lang="en-US" dirty="0">
              <a:solidFill>
                <a:schemeClr val="tx2"/>
              </a:solidFill>
            </a:endParaRPr>
          </a:p>
        </p:txBody>
      </p:sp>
      <p:sp>
        <p:nvSpPr>
          <p:cNvPr id="11" name="Rectangle 10"/>
          <p:cNvSpPr/>
          <p:nvPr/>
        </p:nvSpPr>
        <p:spPr>
          <a:xfrm>
            <a:off x="555356" y="1777554"/>
            <a:ext cx="436427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Chronic HD centers </a:t>
            </a:r>
          </a:p>
        </p:txBody>
      </p:sp>
      <p:sp>
        <p:nvSpPr>
          <p:cNvPr id="12" name="TextBox 11"/>
          <p:cNvSpPr txBox="1"/>
          <p:nvPr/>
        </p:nvSpPr>
        <p:spPr>
          <a:xfrm>
            <a:off x="9100580" y="4814557"/>
            <a:ext cx="2265828" cy="246221"/>
          </a:xfrm>
          <a:prstGeom prst="rect">
            <a:avLst/>
          </a:prstGeom>
          <a:noFill/>
        </p:spPr>
        <p:txBody>
          <a:bodyPr wrap="square" rtlCol="0">
            <a:spAutoFit/>
          </a:bodyPr>
          <a:lstStyle/>
          <a:p>
            <a:r>
              <a:rPr lang="en-US" sz="1000" dirty="0">
                <a:latin typeface="Calibri (Body)"/>
                <a:cs typeface="Calibri (Body)"/>
              </a:rPr>
              <a:t>‘ – ’ : data not reported/unavailable</a:t>
            </a:r>
          </a:p>
        </p:txBody>
      </p:sp>
      <p:pic>
        <p:nvPicPr>
          <p:cNvPr id="13" name="Picture 12"/>
          <p:cNvPicPr>
            <a:picLocks noChangeAspect="1"/>
          </p:cNvPicPr>
          <p:nvPr/>
        </p:nvPicPr>
        <p:blipFill>
          <a:blip r:embed="rId2"/>
          <a:stretch>
            <a:fillRect/>
          </a:stretch>
        </p:blipFill>
        <p:spPr>
          <a:xfrm>
            <a:off x="555356" y="2142393"/>
            <a:ext cx="4364270" cy="3077792"/>
          </a:xfrm>
          <a:prstGeom prst="rect">
            <a:avLst/>
          </a:prstGeom>
          <a:ln>
            <a:solidFill>
              <a:srgbClr val="0094B4"/>
            </a:solidFill>
          </a:ln>
          <a:effectLst/>
        </p:spPr>
      </p:pic>
      <p:pic>
        <p:nvPicPr>
          <p:cNvPr id="14" name="Picture 13"/>
          <p:cNvPicPr>
            <a:picLocks noChangeAspect="1"/>
          </p:cNvPicPr>
          <p:nvPr/>
        </p:nvPicPr>
        <p:blipFill>
          <a:blip r:embed="rId3"/>
          <a:stretch>
            <a:fillRect/>
          </a:stretch>
        </p:blipFill>
        <p:spPr>
          <a:xfrm>
            <a:off x="167626" y="5359391"/>
            <a:ext cx="5139731" cy="237511"/>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207806238"/>
              </p:ext>
            </p:extLst>
          </p:nvPr>
        </p:nvGraphicFramePr>
        <p:xfrm>
          <a:off x="9100580" y="2146886"/>
          <a:ext cx="2087954" cy="2667671"/>
        </p:xfrm>
        <a:graphic>
          <a:graphicData uri="http://schemas.openxmlformats.org/drawingml/2006/table">
            <a:tbl>
              <a:tblPr firstRow="1" firstCol="1" bandRow="1">
                <a:tableStyleId>{5C22544A-7EE6-4342-B048-85BDC9FD1C3A}</a:tableStyleId>
              </a:tblPr>
              <a:tblGrid>
                <a:gridCol w="1271517">
                  <a:extLst>
                    <a:ext uri="{9D8B030D-6E8A-4147-A177-3AD203B41FA5}">
                      <a16:colId xmlns:a16="http://schemas.microsoft.com/office/drawing/2014/main" val="3717325588"/>
                    </a:ext>
                  </a:extLst>
                </a:gridCol>
                <a:gridCol w="816437">
                  <a:extLst>
                    <a:ext uri="{9D8B030D-6E8A-4147-A177-3AD203B41FA5}">
                      <a16:colId xmlns:a16="http://schemas.microsoft.com/office/drawing/2014/main" val="1319267239"/>
                    </a:ext>
                  </a:extLst>
                </a:gridCol>
              </a:tblGrid>
              <a:tr h="385076">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r>
                        <a:rPr lang="en-US" sz="900" dirty="0">
                          <a:solidFill>
                            <a:schemeClr val="bg1"/>
                          </a:solidFill>
                          <a:effectLst/>
                          <a:latin typeface="Gill Sans MT" panose="020B0502020104020203" pitchFamily="34" charset="0"/>
                        </a:rPr>
                        <a:t>Country</a:t>
                      </a:r>
                      <a:endParaRPr lang="en-US" sz="900" dirty="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Chronic HD</a:t>
                      </a:r>
                    </a:p>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Centres PMP</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2864249660"/>
                  </a:ext>
                </a:extLst>
              </a:tr>
              <a:tr h="32608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0.54</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1179651840"/>
                  </a:ext>
                </a:extLst>
              </a:tr>
              <a:tr h="32608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Hong Kong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1.80</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1770813796"/>
                  </a:ext>
                </a:extLst>
              </a:tr>
              <a:tr h="32608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Japan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34.84</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3391995708"/>
                  </a:ext>
                </a:extLst>
              </a:tr>
              <a:tr h="32608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Korea, Rep.</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14.16</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2614511092"/>
                  </a:ext>
                </a:extLst>
              </a:tr>
              <a:tr h="326085">
                <a:tc>
                  <a:txBody>
                    <a:bodyPr/>
                    <a:lstStyle/>
                    <a:p>
                      <a:pPr marL="0" marR="0" algn="l">
                        <a:lnSpc>
                          <a:spcPct val="107000"/>
                        </a:lnSpc>
                        <a:spcBef>
                          <a:spcPts val="0"/>
                        </a:spcBef>
                        <a:spcAft>
                          <a:spcPts val="0"/>
                        </a:spcAft>
                      </a:pPr>
                      <a:r>
                        <a:rPr lang="en-ZA" sz="900">
                          <a:solidFill>
                            <a:schemeClr val="tx1">
                              <a:lumMod val="75000"/>
                              <a:lumOff val="25000"/>
                            </a:schemeClr>
                          </a:solidFill>
                          <a:effectLst/>
                          <a:latin typeface="Gill Sans MT" panose="020B0502020104020203" pitchFamily="34" charset="0"/>
                        </a:rPr>
                        <a:t>Macao SAR, China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4.95</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2184953929"/>
                  </a:ext>
                </a:extLst>
              </a:tr>
              <a:tr h="32608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Mongolia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16.11</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938462534"/>
                  </a:ext>
                </a:extLst>
              </a:tr>
              <a:tr h="32608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Taiwan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35.36</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2535738989"/>
                  </a:ext>
                </a:extLst>
              </a:tr>
            </a:tbl>
          </a:graphicData>
        </a:graphic>
      </p:graphicFrame>
    </p:spTree>
    <p:extLst>
      <p:ext uri="{BB962C8B-B14F-4D97-AF65-F5344CB8AC3E}">
        <p14:creationId xmlns:p14="http://schemas.microsoft.com/office/powerpoint/2010/main" val="2029930870"/>
      </p:ext>
    </p:extLst>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00" y="72000"/>
            <a:ext cx="11728578"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Capacity for chronic dialysis (PD)</a:t>
            </a:r>
          </a:p>
        </p:txBody>
      </p:sp>
      <p:sp>
        <p:nvSpPr>
          <p:cNvPr id="4" name="Rectangle 3"/>
          <p:cNvSpPr/>
          <p:nvPr/>
        </p:nvSpPr>
        <p:spPr>
          <a:xfrm>
            <a:off x="549676" y="1773061"/>
            <a:ext cx="43699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Chronic PD centers </a:t>
            </a:r>
          </a:p>
        </p:txBody>
      </p:sp>
      <p:sp>
        <p:nvSpPr>
          <p:cNvPr id="9" name="Rectangle 8"/>
          <p:cNvSpPr/>
          <p:nvPr/>
        </p:nvSpPr>
        <p:spPr>
          <a:xfrm>
            <a:off x="4983662" y="2436736"/>
            <a:ext cx="3850434" cy="2031325"/>
          </a:xfrm>
          <a:prstGeom prst="rect">
            <a:avLst/>
          </a:prstGeom>
        </p:spPr>
        <p:txBody>
          <a:bodyPr wrap="square">
            <a:spAutoFit/>
          </a:bodyPr>
          <a:lstStyle/>
          <a:p>
            <a:pPr marL="285750" lvl="0" indent="-285750" defTabSz="914400">
              <a:buFont typeface="Arial" panose="020B0604020202020204" pitchFamily="34" charset="0"/>
              <a:buChar char="•"/>
              <a:defRPr/>
            </a:pPr>
            <a:r>
              <a:rPr lang="en-US" dirty="0">
                <a:solidFill>
                  <a:prstClr val="black"/>
                </a:solidFill>
                <a:latin typeface="Calibri (Body)"/>
                <a:cs typeface="Calibri (Body)"/>
              </a:rPr>
              <a:t>Chronic PD services are available in all countries of the region </a:t>
            </a:r>
          </a:p>
          <a:p>
            <a:pPr marL="285750" lvl="0" indent="-285750" defTabSz="914400">
              <a:buFont typeface="Arial" panose="020B0604020202020204" pitchFamily="34" charset="0"/>
              <a:buChar char="•"/>
              <a:defRPr/>
            </a:pPr>
            <a:endParaRPr lang="en-US" dirty="0">
              <a:solidFill>
                <a:prstClr val="black"/>
              </a:solidFill>
              <a:latin typeface="Calibri (Body)"/>
              <a:cs typeface="Calibri (Body)"/>
            </a:endParaRPr>
          </a:p>
          <a:p>
            <a:pPr marL="285750" lvl="0" indent="-285750" defTabSz="914400">
              <a:buFont typeface="Arial" panose="020B0604020202020204" pitchFamily="34" charset="0"/>
              <a:buChar char="•"/>
              <a:defRPr/>
            </a:pPr>
            <a:r>
              <a:rPr lang="en-US" dirty="0">
                <a:solidFill>
                  <a:srgbClr val="000000"/>
                </a:solidFill>
                <a:latin typeface="Calibri (Body)"/>
                <a:cs typeface="Calibri (Body)"/>
              </a:rPr>
              <a:t>The North &amp; East Asia average of PD treatment centers is 1.94 </a:t>
            </a:r>
            <a:r>
              <a:rPr lang="en-US" dirty="0" err="1">
                <a:solidFill>
                  <a:srgbClr val="000000"/>
                </a:solidFill>
                <a:latin typeface="Calibri (Body)"/>
                <a:cs typeface="Calibri (Body)"/>
              </a:rPr>
              <a:t>pmp</a:t>
            </a:r>
            <a:endParaRPr lang="en-US" dirty="0">
              <a:solidFill>
                <a:srgbClr val="000000"/>
              </a:solidFill>
              <a:latin typeface="Calibri (Body)"/>
              <a:cs typeface="Calibri (Body)"/>
            </a:endParaRPr>
          </a:p>
        </p:txBody>
      </p:sp>
      <p:sp>
        <p:nvSpPr>
          <p:cNvPr id="11" name="TextBox 10"/>
          <p:cNvSpPr txBox="1"/>
          <p:nvPr/>
        </p:nvSpPr>
        <p:spPr>
          <a:xfrm>
            <a:off x="9100580" y="4815283"/>
            <a:ext cx="2271322" cy="246221"/>
          </a:xfrm>
          <a:prstGeom prst="rect">
            <a:avLst/>
          </a:prstGeom>
          <a:noFill/>
        </p:spPr>
        <p:txBody>
          <a:bodyPr wrap="square" rtlCol="0">
            <a:spAutoFit/>
          </a:bodyPr>
          <a:lstStyle/>
          <a:p>
            <a:r>
              <a:rPr lang="en-US" sz="1000" dirty="0">
                <a:latin typeface="Calibri (Body)"/>
                <a:cs typeface="Calibri (Body)"/>
              </a:rPr>
              <a:t>‘ – ’ : data not reported/unavailable</a:t>
            </a:r>
          </a:p>
        </p:txBody>
      </p:sp>
      <p:pic>
        <p:nvPicPr>
          <p:cNvPr id="12" name="Picture 11"/>
          <p:cNvPicPr>
            <a:picLocks noChangeAspect="1"/>
          </p:cNvPicPr>
          <p:nvPr/>
        </p:nvPicPr>
        <p:blipFill>
          <a:blip r:embed="rId2"/>
          <a:stretch>
            <a:fillRect/>
          </a:stretch>
        </p:blipFill>
        <p:spPr>
          <a:xfrm>
            <a:off x="549676" y="2142393"/>
            <a:ext cx="4369950" cy="3094906"/>
          </a:xfrm>
          <a:prstGeom prst="rect">
            <a:avLst/>
          </a:prstGeom>
          <a:ln>
            <a:solidFill>
              <a:srgbClr val="0094B4"/>
            </a:solidFill>
          </a:ln>
          <a:effectLst/>
        </p:spPr>
      </p:pic>
      <p:pic>
        <p:nvPicPr>
          <p:cNvPr id="13" name="Picture 12"/>
          <p:cNvPicPr>
            <a:picLocks noChangeAspect="1"/>
          </p:cNvPicPr>
          <p:nvPr/>
        </p:nvPicPr>
        <p:blipFill>
          <a:blip r:embed="rId3"/>
          <a:stretch>
            <a:fillRect/>
          </a:stretch>
        </p:blipFill>
        <p:spPr>
          <a:xfrm>
            <a:off x="135542" y="5407674"/>
            <a:ext cx="5653417" cy="140944"/>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2261190068"/>
              </p:ext>
            </p:extLst>
          </p:nvPr>
        </p:nvGraphicFramePr>
        <p:xfrm>
          <a:off x="9100580" y="2146885"/>
          <a:ext cx="2087954" cy="2667671"/>
        </p:xfrm>
        <a:graphic>
          <a:graphicData uri="http://schemas.openxmlformats.org/drawingml/2006/table">
            <a:tbl>
              <a:tblPr firstRow="1" firstCol="1" bandRow="1">
                <a:tableStyleId>{5C22544A-7EE6-4342-B048-85BDC9FD1C3A}</a:tableStyleId>
              </a:tblPr>
              <a:tblGrid>
                <a:gridCol w="1271517">
                  <a:extLst>
                    <a:ext uri="{9D8B030D-6E8A-4147-A177-3AD203B41FA5}">
                      <a16:colId xmlns:a16="http://schemas.microsoft.com/office/drawing/2014/main" val="3717325588"/>
                    </a:ext>
                  </a:extLst>
                </a:gridCol>
                <a:gridCol w="816437">
                  <a:extLst>
                    <a:ext uri="{9D8B030D-6E8A-4147-A177-3AD203B41FA5}">
                      <a16:colId xmlns:a16="http://schemas.microsoft.com/office/drawing/2014/main" val="3945411699"/>
                    </a:ext>
                  </a:extLst>
                </a:gridCol>
              </a:tblGrid>
              <a:tr h="385076">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r>
                        <a:rPr lang="en-US" sz="900" dirty="0">
                          <a:solidFill>
                            <a:schemeClr val="bg1"/>
                          </a:solidFill>
                          <a:effectLst/>
                          <a:latin typeface="Gill Sans MT" panose="020B0502020104020203" pitchFamily="34" charset="0"/>
                        </a:rPr>
                        <a:t>Country</a:t>
                      </a:r>
                      <a:endParaRPr lang="en-US" sz="900" dirty="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Chronic PD</a:t>
                      </a:r>
                    </a:p>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Centres PMP</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2864249660"/>
                  </a:ext>
                </a:extLst>
              </a:tr>
              <a:tr h="32608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0.36</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1179651840"/>
                  </a:ext>
                </a:extLst>
              </a:tr>
              <a:tr h="32608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Hong Kong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1.94</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1770813796"/>
                  </a:ext>
                </a:extLst>
              </a:tr>
              <a:tr h="32608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Japan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3.96</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3391995708"/>
                  </a:ext>
                </a:extLst>
              </a:tr>
              <a:tr h="32608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Korea, Rep.</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1.94</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2614511092"/>
                  </a:ext>
                </a:extLst>
              </a:tr>
              <a:tr h="326085">
                <a:tc>
                  <a:txBody>
                    <a:bodyPr/>
                    <a:lstStyle/>
                    <a:p>
                      <a:pPr marL="0" marR="0" algn="l">
                        <a:lnSpc>
                          <a:spcPct val="107000"/>
                        </a:lnSpc>
                        <a:spcBef>
                          <a:spcPts val="0"/>
                        </a:spcBef>
                        <a:spcAft>
                          <a:spcPts val="0"/>
                        </a:spcAft>
                      </a:pPr>
                      <a:r>
                        <a:rPr lang="en-ZA" sz="900">
                          <a:solidFill>
                            <a:schemeClr val="tx1">
                              <a:lumMod val="75000"/>
                              <a:lumOff val="25000"/>
                            </a:schemeClr>
                          </a:solidFill>
                          <a:effectLst/>
                          <a:latin typeface="Gill Sans MT" panose="020B0502020104020203" pitchFamily="34" charset="0"/>
                        </a:rPr>
                        <a:t>Macao SAR, China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1.65</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2184953929"/>
                  </a:ext>
                </a:extLst>
              </a:tr>
              <a:tr h="32608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Mongolia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1.61</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938462534"/>
                  </a:ext>
                </a:extLst>
              </a:tr>
              <a:tr h="32608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Taiwan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5.44</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noFill/>
                  </a:tcPr>
                </a:tc>
                <a:extLst>
                  <a:ext uri="{0D108BD9-81ED-4DB2-BD59-A6C34878D82A}">
                    <a16:rowId xmlns:a16="http://schemas.microsoft.com/office/drawing/2014/main" val="2535738989"/>
                  </a:ext>
                </a:extLst>
              </a:tr>
            </a:tbl>
          </a:graphicData>
        </a:graphic>
      </p:graphicFrame>
    </p:spTree>
    <p:extLst>
      <p:ext uri="{BB962C8B-B14F-4D97-AF65-F5344CB8AC3E}">
        <p14:creationId xmlns:p14="http://schemas.microsoft.com/office/powerpoint/2010/main" val="1297466235"/>
      </p:ext>
    </p:extLst>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0000" y="72000"/>
            <a:ext cx="11728578"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Capacity for kidney transplantation</a:t>
            </a:r>
          </a:p>
        </p:txBody>
      </p:sp>
      <p:sp>
        <p:nvSpPr>
          <p:cNvPr id="10" name="Rectangle 9"/>
          <p:cNvSpPr/>
          <p:nvPr/>
        </p:nvSpPr>
        <p:spPr>
          <a:xfrm>
            <a:off x="4983662" y="2429130"/>
            <a:ext cx="3850434" cy="2031325"/>
          </a:xfrm>
          <a:prstGeom prst="rect">
            <a:avLst/>
          </a:prstGeom>
        </p:spPr>
        <p:txBody>
          <a:bodyPr wrap="square">
            <a:spAutoFit/>
          </a:bodyPr>
          <a:lstStyle/>
          <a:p>
            <a:pPr marL="285750" lvl="0" indent="-285750" defTabSz="914400">
              <a:buFont typeface="Arial" panose="020B0604020202020204" pitchFamily="34" charset="0"/>
              <a:buChar char="•"/>
              <a:defRPr/>
            </a:pPr>
            <a:r>
              <a:rPr lang="en-US" dirty="0">
                <a:solidFill>
                  <a:prstClr val="black"/>
                </a:solidFill>
              </a:rPr>
              <a:t>Kidney transplantation services are available in all countries of the region </a:t>
            </a:r>
          </a:p>
          <a:p>
            <a:pPr marL="285750" lvl="0" indent="-285750" defTabSz="914400">
              <a:buFont typeface="Arial" panose="020B0604020202020204" pitchFamily="34" charset="0"/>
              <a:buChar char="•"/>
              <a:defRPr/>
            </a:pPr>
            <a:endParaRPr lang="en-US" dirty="0">
              <a:solidFill>
                <a:prstClr val="black"/>
              </a:solidFill>
            </a:endParaRPr>
          </a:p>
          <a:p>
            <a:pPr marL="285750" lvl="0" indent="-285750" defTabSz="914400">
              <a:buFont typeface="Arial" panose="020B0604020202020204" pitchFamily="34" charset="0"/>
              <a:buChar char="•"/>
              <a:defRPr/>
            </a:pPr>
            <a:r>
              <a:rPr lang="en-US" dirty="0">
                <a:solidFill>
                  <a:prstClr val="black"/>
                </a:solidFill>
              </a:rPr>
              <a:t>The North &amp; East Asia average of Kidney transplantation centers is </a:t>
            </a:r>
            <a:r>
              <a:rPr lang="en-US" dirty="0">
                <a:solidFill>
                  <a:srgbClr val="000000"/>
                </a:solidFill>
              </a:rPr>
              <a:t>0.55 </a:t>
            </a:r>
            <a:r>
              <a:rPr lang="en-US" dirty="0" err="1">
                <a:solidFill>
                  <a:srgbClr val="000000"/>
                </a:solidFill>
              </a:rPr>
              <a:t>pmp</a:t>
            </a:r>
            <a:endParaRPr lang="en-US" dirty="0">
              <a:solidFill>
                <a:srgbClr val="000000"/>
              </a:solidFill>
            </a:endParaRPr>
          </a:p>
        </p:txBody>
      </p:sp>
      <p:sp>
        <p:nvSpPr>
          <p:cNvPr id="11" name="Rectangle 10"/>
          <p:cNvSpPr/>
          <p:nvPr/>
        </p:nvSpPr>
        <p:spPr>
          <a:xfrm>
            <a:off x="555354" y="1768677"/>
            <a:ext cx="436427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Kidney transplantation centers </a:t>
            </a:r>
          </a:p>
        </p:txBody>
      </p:sp>
      <p:sp>
        <p:nvSpPr>
          <p:cNvPr id="13" name="TextBox 12"/>
          <p:cNvSpPr txBox="1"/>
          <p:nvPr/>
        </p:nvSpPr>
        <p:spPr>
          <a:xfrm>
            <a:off x="9100580" y="3955927"/>
            <a:ext cx="2654967" cy="246221"/>
          </a:xfrm>
          <a:prstGeom prst="rect">
            <a:avLst/>
          </a:prstGeom>
          <a:noFill/>
        </p:spPr>
        <p:txBody>
          <a:bodyPr wrap="square" rtlCol="0">
            <a:spAutoFit/>
          </a:bodyPr>
          <a:lstStyle/>
          <a:p>
            <a:r>
              <a:rPr lang="en-US" sz="1000" dirty="0">
                <a:latin typeface="Calibri (Body)"/>
                <a:cs typeface="Calibri (Body)"/>
              </a:rPr>
              <a:t>‘ – ’ : data not reported/unavailable</a:t>
            </a:r>
          </a:p>
        </p:txBody>
      </p:sp>
      <p:sp>
        <p:nvSpPr>
          <p:cNvPr id="15" name="TextBox 14"/>
          <p:cNvSpPr txBox="1"/>
          <p:nvPr/>
        </p:nvSpPr>
        <p:spPr>
          <a:xfrm>
            <a:off x="9100580" y="4202148"/>
            <a:ext cx="687299" cy="215444"/>
          </a:xfrm>
          <a:prstGeom prst="rect">
            <a:avLst/>
          </a:prstGeom>
          <a:noFill/>
        </p:spPr>
        <p:txBody>
          <a:bodyPr wrap="square" rtlCol="0">
            <a:spAutoFit/>
          </a:bodyPr>
          <a:lstStyle/>
          <a:p>
            <a:r>
              <a:rPr lang="en-US" sz="800" dirty="0">
                <a:latin typeface="Calibri (Body)"/>
                <a:cs typeface="Calibri (Body)"/>
              </a:rPr>
              <a:t>X : Yes</a:t>
            </a:r>
          </a:p>
        </p:txBody>
      </p:sp>
      <p:pic>
        <p:nvPicPr>
          <p:cNvPr id="16" name="Picture 15"/>
          <p:cNvPicPr>
            <a:picLocks noChangeAspect="1"/>
          </p:cNvPicPr>
          <p:nvPr/>
        </p:nvPicPr>
        <p:blipFill>
          <a:blip r:embed="rId2"/>
          <a:stretch>
            <a:fillRect/>
          </a:stretch>
        </p:blipFill>
        <p:spPr>
          <a:xfrm>
            <a:off x="555355" y="2142393"/>
            <a:ext cx="4364271" cy="3077792"/>
          </a:xfrm>
          <a:prstGeom prst="rect">
            <a:avLst/>
          </a:prstGeom>
          <a:ln>
            <a:solidFill>
              <a:srgbClr val="0094B4"/>
            </a:solidFill>
          </a:ln>
          <a:effectLst/>
        </p:spPr>
      </p:pic>
      <p:pic>
        <p:nvPicPr>
          <p:cNvPr id="17" name="Picture 16"/>
          <p:cNvPicPr>
            <a:picLocks noChangeAspect="1"/>
          </p:cNvPicPr>
          <p:nvPr/>
        </p:nvPicPr>
        <p:blipFill>
          <a:blip r:embed="rId3"/>
          <a:stretch>
            <a:fillRect/>
          </a:stretch>
        </p:blipFill>
        <p:spPr>
          <a:xfrm>
            <a:off x="183205" y="5359391"/>
            <a:ext cx="5108274" cy="303735"/>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3521716411"/>
              </p:ext>
            </p:extLst>
          </p:nvPr>
        </p:nvGraphicFramePr>
        <p:xfrm>
          <a:off x="9100580" y="2142393"/>
          <a:ext cx="2654967" cy="1813534"/>
        </p:xfrm>
        <a:graphic>
          <a:graphicData uri="http://schemas.openxmlformats.org/drawingml/2006/table">
            <a:tbl>
              <a:tblPr firstRow="1" firstCol="1" bandRow="1">
                <a:tableStyleId>{5C22544A-7EE6-4342-B048-85BDC9FD1C3A}</a:tableStyleId>
              </a:tblPr>
              <a:tblGrid>
                <a:gridCol w="1304109">
                  <a:extLst>
                    <a:ext uri="{9D8B030D-6E8A-4147-A177-3AD203B41FA5}">
                      <a16:colId xmlns:a16="http://schemas.microsoft.com/office/drawing/2014/main" val="123442707"/>
                    </a:ext>
                  </a:extLst>
                </a:gridCol>
                <a:gridCol w="828403">
                  <a:extLst>
                    <a:ext uri="{9D8B030D-6E8A-4147-A177-3AD203B41FA5}">
                      <a16:colId xmlns:a16="http://schemas.microsoft.com/office/drawing/2014/main" val="86484224"/>
                    </a:ext>
                  </a:extLst>
                </a:gridCol>
                <a:gridCol w="522455">
                  <a:extLst>
                    <a:ext uri="{9D8B030D-6E8A-4147-A177-3AD203B41FA5}">
                      <a16:colId xmlns:a16="http://schemas.microsoft.com/office/drawing/2014/main" val="1102911257"/>
                    </a:ext>
                  </a:extLst>
                </a:gridCol>
              </a:tblGrid>
              <a:tr h="341019">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r>
                        <a:rPr lang="en-US" sz="900" dirty="0">
                          <a:solidFill>
                            <a:schemeClr val="bg1"/>
                          </a:solidFill>
                          <a:effectLst/>
                          <a:latin typeface="Gill Sans MT" panose="020B0502020104020203" pitchFamily="34" charset="0"/>
                        </a:rPr>
                        <a:t>Country</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Kidney Transplantation</a:t>
                      </a:r>
                    </a:p>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availability  </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Transplant centers PMP</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3426189422"/>
                  </a:ext>
                </a:extLst>
              </a:tr>
              <a:tr h="20778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0.36</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999943889"/>
                  </a:ext>
                </a:extLst>
              </a:tr>
              <a:tr h="17719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Hong Kong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0.55</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2569913643"/>
                  </a:ext>
                </a:extLst>
              </a:tr>
              <a:tr h="207787">
                <a:tc>
                  <a:txBody>
                    <a:bodyPr/>
                    <a:lstStyle/>
                    <a:p>
                      <a:pPr marL="0" marR="0" algn="l">
                        <a:lnSpc>
                          <a:spcPct val="107000"/>
                        </a:lnSpc>
                        <a:spcBef>
                          <a:spcPts val="0"/>
                        </a:spcBef>
                        <a:spcAft>
                          <a:spcPts val="0"/>
                        </a:spcAft>
                      </a:pPr>
                      <a:r>
                        <a:rPr lang="en-ZA" sz="900">
                          <a:solidFill>
                            <a:schemeClr val="tx1">
                              <a:lumMod val="75000"/>
                              <a:lumOff val="25000"/>
                            </a:schemeClr>
                          </a:solidFill>
                          <a:effectLst/>
                          <a:latin typeface="Gill Sans MT" panose="020B0502020104020203" pitchFamily="34" charset="0"/>
                        </a:rPr>
                        <a:t>Japan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1.14</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2024488678"/>
                  </a:ext>
                </a:extLst>
              </a:tr>
              <a:tr h="20778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Korea, Rep.</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1.23</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2892107583"/>
                  </a:ext>
                </a:extLst>
              </a:tr>
              <a:tr h="207787">
                <a:tc>
                  <a:txBody>
                    <a:bodyPr/>
                    <a:lstStyle/>
                    <a:p>
                      <a:pPr marL="0" marR="0" algn="l">
                        <a:lnSpc>
                          <a:spcPct val="107000"/>
                        </a:lnSpc>
                        <a:spcBef>
                          <a:spcPts val="0"/>
                        </a:spcBef>
                        <a:spcAft>
                          <a:spcPts val="0"/>
                        </a:spcAft>
                      </a:pPr>
                      <a:r>
                        <a:rPr lang="en-ZA" sz="900">
                          <a:solidFill>
                            <a:schemeClr val="tx1">
                              <a:lumMod val="75000"/>
                              <a:lumOff val="25000"/>
                            </a:schemeClr>
                          </a:solidFill>
                          <a:effectLst/>
                          <a:latin typeface="Gill Sans MT" panose="020B0502020104020203" pitchFamily="34" charset="0"/>
                        </a:rPr>
                        <a:t>Macao SAR, China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1.65</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2106314144"/>
                  </a:ext>
                </a:extLst>
              </a:tr>
              <a:tr h="20778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Mongolia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0.32</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4000349039"/>
                  </a:ext>
                </a:extLst>
              </a:tr>
              <a:tr h="20778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Taiwan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0.42</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431354286"/>
                  </a:ext>
                </a:extLst>
              </a:tr>
            </a:tbl>
          </a:graphicData>
        </a:graphic>
      </p:graphicFrame>
    </p:spTree>
    <p:extLst>
      <p:ext uri="{BB962C8B-B14F-4D97-AF65-F5344CB8AC3E}">
        <p14:creationId xmlns:p14="http://schemas.microsoft.com/office/powerpoint/2010/main" val="715698201"/>
      </p:ext>
    </p:extLst>
  </p:cSld>
  <p:clrMapOvr>
    <a:masterClrMapping/>
  </p:clrMapOvr>
  <p:transition spd="slow">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000" y="72000"/>
            <a:ext cx="11728578"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Capacity for kidney transplantation (cont’d)</a:t>
            </a:r>
          </a:p>
        </p:txBody>
      </p:sp>
      <p:sp>
        <p:nvSpPr>
          <p:cNvPr id="4" name="Rectangle 3"/>
          <p:cNvSpPr/>
          <p:nvPr/>
        </p:nvSpPr>
        <p:spPr>
          <a:xfrm>
            <a:off x="4142658" y="1767040"/>
            <a:ext cx="368850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ea typeface="+mn-ea"/>
                <a:cs typeface="+mn-cs"/>
              </a:rPr>
              <a:t>Transplant waitlist</a:t>
            </a:r>
          </a:p>
        </p:txBody>
      </p:sp>
      <p:sp>
        <p:nvSpPr>
          <p:cNvPr id="5" name="Rectangle 4"/>
          <p:cNvSpPr/>
          <p:nvPr/>
        </p:nvSpPr>
        <p:spPr>
          <a:xfrm>
            <a:off x="170032" y="1777554"/>
            <a:ext cx="372062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ea typeface="+mn-ea"/>
                <a:cs typeface="+mn-cs"/>
              </a:rPr>
              <a:t>Transplant donor type</a:t>
            </a:r>
          </a:p>
        </p:txBody>
      </p:sp>
      <p:sp>
        <p:nvSpPr>
          <p:cNvPr id="10" name="TextBox 9"/>
          <p:cNvSpPr txBox="1"/>
          <p:nvPr/>
        </p:nvSpPr>
        <p:spPr>
          <a:xfrm>
            <a:off x="8049341" y="4218201"/>
            <a:ext cx="687299" cy="215444"/>
          </a:xfrm>
          <a:prstGeom prst="rect">
            <a:avLst/>
          </a:prstGeom>
          <a:noFill/>
        </p:spPr>
        <p:txBody>
          <a:bodyPr wrap="square" rtlCol="0">
            <a:spAutoFit/>
          </a:bodyPr>
          <a:lstStyle/>
          <a:p>
            <a:r>
              <a:rPr lang="en-US" sz="800" dirty="0">
                <a:latin typeface="Calibri (Body)"/>
                <a:cs typeface="Calibri (Body)"/>
              </a:rPr>
              <a:t>X : Yes</a:t>
            </a:r>
          </a:p>
        </p:txBody>
      </p:sp>
      <p:graphicFrame>
        <p:nvGraphicFramePr>
          <p:cNvPr id="9" name="Table 8"/>
          <p:cNvGraphicFramePr>
            <a:graphicFrameLocks noGrp="1"/>
          </p:cNvGraphicFramePr>
          <p:nvPr>
            <p:extLst>
              <p:ext uri="{D42A27DB-BD31-4B8C-83A1-F6EECF244321}">
                <p14:modId xmlns:p14="http://schemas.microsoft.com/office/powerpoint/2010/main" val="2635453074"/>
              </p:ext>
            </p:extLst>
          </p:nvPr>
        </p:nvGraphicFramePr>
        <p:xfrm>
          <a:off x="8049341" y="2146886"/>
          <a:ext cx="3906224" cy="2071315"/>
        </p:xfrm>
        <a:graphic>
          <a:graphicData uri="http://schemas.openxmlformats.org/drawingml/2006/table">
            <a:tbl>
              <a:tblPr firstRow="1" firstCol="1" bandRow="1">
                <a:tableStyleId>{5C22544A-7EE6-4342-B048-85BDC9FD1C3A}</a:tableStyleId>
              </a:tblPr>
              <a:tblGrid>
                <a:gridCol w="1429597">
                  <a:extLst>
                    <a:ext uri="{9D8B030D-6E8A-4147-A177-3AD203B41FA5}">
                      <a16:colId xmlns:a16="http://schemas.microsoft.com/office/drawing/2014/main" val="123442707"/>
                    </a:ext>
                  </a:extLst>
                </a:gridCol>
                <a:gridCol w="537865">
                  <a:extLst>
                    <a:ext uri="{9D8B030D-6E8A-4147-A177-3AD203B41FA5}">
                      <a16:colId xmlns:a16="http://schemas.microsoft.com/office/drawing/2014/main" val="1920821855"/>
                    </a:ext>
                  </a:extLst>
                </a:gridCol>
                <a:gridCol w="607536">
                  <a:extLst>
                    <a:ext uri="{9D8B030D-6E8A-4147-A177-3AD203B41FA5}">
                      <a16:colId xmlns:a16="http://schemas.microsoft.com/office/drawing/2014/main" val="2353906457"/>
                    </a:ext>
                  </a:extLst>
                </a:gridCol>
                <a:gridCol w="421990">
                  <a:extLst>
                    <a:ext uri="{9D8B030D-6E8A-4147-A177-3AD203B41FA5}">
                      <a16:colId xmlns:a16="http://schemas.microsoft.com/office/drawing/2014/main" val="325602866"/>
                    </a:ext>
                  </a:extLst>
                </a:gridCol>
                <a:gridCol w="525334">
                  <a:extLst>
                    <a:ext uri="{9D8B030D-6E8A-4147-A177-3AD203B41FA5}">
                      <a16:colId xmlns:a16="http://schemas.microsoft.com/office/drawing/2014/main" val="2536137758"/>
                    </a:ext>
                  </a:extLst>
                </a:gridCol>
                <a:gridCol w="383902">
                  <a:extLst>
                    <a:ext uri="{9D8B030D-6E8A-4147-A177-3AD203B41FA5}">
                      <a16:colId xmlns:a16="http://schemas.microsoft.com/office/drawing/2014/main" val="542478131"/>
                    </a:ext>
                  </a:extLst>
                </a:gridCol>
              </a:tblGrid>
              <a:tr h="55539">
                <a:tc rowSpan="2">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r>
                        <a:rPr lang="en-US" sz="900" dirty="0">
                          <a:solidFill>
                            <a:schemeClr val="bg1"/>
                          </a:solidFill>
                          <a:effectLst/>
                          <a:latin typeface="Gill Sans MT" panose="020B0502020104020203" pitchFamily="34" charset="0"/>
                        </a:rPr>
                        <a:t>Country</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gridSpan="2">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rPr>
                        <a:t>Donor type</a:t>
                      </a: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Transplant waitlist</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0265069"/>
                  </a:ext>
                </a:extLst>
              </a:tr>
              <a:tr h="341019">
                <a:tc vMerge="1">
                  <a:txBody>
                    <a:bodyPr/>
                    <a:lstStyle/>
                    <a:p>
                      <a:endParaRPr lang="en-US"/>
                    </a:p>
                  </a:txBody>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Live donors only</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Combination</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Gill Sans MT" panose="020B0502020104020203" pitchFamily="34" charset="0"/>
                        </a:rPr>
                        <a:t>National</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Regional only</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Gill Sans MT" panose="020B0502020104020203" pitchFamily="34" charset="0"/>
                        </a:rPr>
                        <a:t>None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3426189422"/>
                  </a:ext>
                </a:extLst>
              </a:tr>
              <a:tr h="20778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5720" marR="4572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999943889"/>
                  </a:ext>
                </a:extLst>
              </a:tr>
              <a:tr h="17719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Hong Kong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5720" marR="4572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2569913643"/>
                  </a:ext>
                </a:extLst>
              </a:tr>
              <a:tr h="20778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Japan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5720" marR="4572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2024488678"/>
                  </a:ext>
                </a:extLst>
              </a:tr>
              <a:tr h="20778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Korea, Rep.</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5720" marR="4572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2892107583"/>
                  </a:ext>
                </a:extLst>
              </a:tr>
              <a:tr h="20778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Macao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5720" marR="4572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2106314144"/>
                  </a:ext>
                </a:extLst>
              </a:tr>
              <a:tr h="20778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Mongolia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5720" marR="4572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4000349039"/>
                  </a:ext>
                </a:extLst>
              </a:tr>
              <a:tr h="20778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Taiwan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5720" marR="4572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431354286"/>
                  </a:ext>
                </a:extLst>
              </a:tr>
            </a:tbl>
          </a:graphicData>
        </a:graphic>
      </p:graphicFrame>
      <p:pic>
        <p:nvPicPr>
          <p:cNvPr id="11" name="Picture 10"/>
          <p:cNvPicPr>
            <a:picLocks noChangeAspect="1"/>
          </p:cNvPicPr>
          <p:nvPr/>
        </p:nvPicPr>
        <p:blipFill>
          <a:blip r:embed="rId2"/>
          <a:stretch>
            <a:fillRect/>
          </a:stretch>
        </p:blipFill>
        <p:spPr>
          <a:xfrm>
            <a:off x="4142660" y="2144890"/>
            <a:ext cx="3688501" cy="2358555"/>
          </a:xfrm>
          <a:prstGeom prst="rect">
            <a:avLst/>
          </a:prstGeom>
          <a:ln>
            <a:solidFill>
              <a:srgbClr val="0094B4"/>
            </a:solidFill>
          </a:ln>
          <a:effectLst/>
        </p:spPr>
      </p:pic>
      <p:pic>
        <p:nvPicPr>
          <p:cNvPr id="12" name="Picture 11"/>
          <p:cNvPicPr>
            <a:picLocks noChangeAspect="1"/>
          </p:cNvPicPr>
          <p:nvPr/>
        </p:nvPicPr>
        <p:blipFill>
          <a:blip r:embed="rId3"/>
          <a:stretch>
            <a:fillRect/>
          </a:stretch>
        </p:blipFill>
        <p:spPr>
          <a:xfrm>
            <a:off x="170034" y="2144889"/>
            <a:ext cx="3720626" cy="2358555"/>
          </a:xfrm>
          <a:prstGeom prst="rect">
            <a:avLst/>
          </a:prstGeom>
          <a:ln>
            <a:solidFill>
              <a:srgbClr val="0094B4"/>
            </a:solidFill>
          </a:ln>
          <a:effectLst/>
        </p:spPr>
      </p:pic>
    </p:spTree>
    <p:extLst>
      <p:ext uri="{BB962C8B-B14F-4D97-AF65-F5344CB8AC3E}">
        <p14:creationId xmlns:p14="http://schemas.microsoft.com/office/powerpoint/2010/main" val="1106000539"/>
      </p:ext>
    </p:extLst>
  </p:cSld>
  <p:clrMapOvr>
    <a:masterClrMapping/>
  </p:clrMapOvr>
  <p:transition spd="slow">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00" y="73958"/>
            <a:ext cx="11728578"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Availability of services within dialysis care </a:t>
            </a:r>
          </a:p>
        </p:txBody>
      </p:sp>
      <p:sp>
        <p:nvSpPr>
          <p:cNvPr id="9" name="Rectangle 8"/>
          <p:cNvSpPr/>
          <p:nvPr/>
        </p:nvSpPr>
        <p:spPr>
          <a:xfrm>
            <a:off x="759059" y="1375176"/>
            <a:ext cx="338487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ea typeface="+mn-ea"/>
                <a:cs typeface="+mn-cs"/>
              </a:rPr>
              <a:t>HD frequency</a:t>
            </a:r>
          </a:p>
        </p:txBody>
      </p:sp>
      <p:sp>
        <p:nvSpPr>
          <p:cNvPr id="10" name="Rectangle 9"/>
          <p:cNvSpPr/>
          <p:nvPr/>
        </p:nvSpPr>
        <p:spPr>
          <a:xfrm>
            <a:off x="976971" y="3963096"/>
            <a:ext cx="316696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ea typeface="+mn-ea"/>
                <a:cs typeface="+mn-cs"/>
              </a:rPr>
              <a:t>PD frequency</a:t>
            </a:r>
          </a:p>
        </p:txBody>
      </p:sp>
      <p:sp>
        <p:nvSpPr>
          <p:cNvPr id="16" name="TextBox 15"/>
          <p:cNvSpPr txBox="1"/>
          <p:nvPr/>
        </p:nvSpPr>
        <p:spPr>
          <a:xfrm>
            <a:off x="5244228" y="5047252"/>
            <a:ext cx="506569" cy="215444"/>
          </a:xfrm>
          <a:prstGeom prst="rect">
            <a:avLst/>
          </a:prstGeom>
          <a:noFill/>
        </p:spPr>
        <p:txBody>
          <a:bodyPr wrap="square" rtlCol="0">
            <a:spAutoFit/>
          </a:bodyPr>
          <a:lstStyle/>
          <a:p>
            <a:r>
              <a:rPr lang="en-US" sz="800" dirty="0">
                <a:latin typeface="Calibri (Body)"/>
                <a:cs typeface="Calibri (Body)"/>
              </a:rPr>
              <a:t>X : Yes</a:t>
            </a:r>
          </a:p>
        </p:txBody>
      </p:sp>
      <p:pic>
        <p:nvPicPr>
          <p:cNvPr id="15" name="Picture 14"/>
          <p:cNvPicPr>
            <a:picLocks noChangeAspect="1"/>
          </p:cNvPicPr>
          <p:nvPr/>
        </p:nvPicPr>
        <p:blipFill>
          <a:blip r:embed="rId2"/>
          <a:stretch>
            <a:fillRect/>
          </a:stretch>
        </p:blipFill>
        <p:spPr>
          <a:xfrm>
            <a:off x="720000" y="1741652"/>
            <a:ext cx="3632904" cy="2242923"/>
          </a:xfrm>
          <a:prstGeom prst="rect">
            <a:avLst/>
          </a:prstGeom>
          <a:ln>
            <a:solidFill>
              <a:srgbClr val="0094B4"/>
            </a:solidFill>
          </a:ln>
          <a:effectLst/>
        </p:spPr>
      </p:pic>
      <p:graphicFrame>
        <p:nvGraphicFramePr>
          <p:cNvPr id="17" name="Table 16"/>
          <p:cNvGraphicFramePr>
            <a:graphicFrameLocks noGrp="1"/>
          </p:cNvGraphicFramePr>
          <p:nvPr>
            <p:extLst>
              <p:ext uri="{D42A27DB-BD31-4B8C-83A1-F6EECF244321}">
                <p14:modId xmlns:p14="http://schemas.microsoft.com/office/powerpoint/2010/main" val="1081283553"/>
              </p:ext>
            </p:extLst>
          </p:nvPr>
        </p:nvGraphicFramePr>
        <p:xfrm>
          <a:off x="5254055" y="2146886"/>
          <a:ext cx="6521115" cy="2895600"/>
        </p:xfrm>
        <a:graphic>
          <a:graphicData uri="http://schemas.openxmlformats.org/drawingml/2006/table">
            <a:tbl>
              <a:tblPr firstRow="1" firstCol="1" bandRow="1">
                <a:tableStyleId>{5C22544A-7EE6-4342-B048-85BDC9FD1C3A}</a:tableStyleId>
              </a:tblPr>
              <a:tblGrid>
                <a:gridCol w="1037895">
                  <a:extLst>
                    <a:ext uri="{9D8B030D-6E8A-4147-A177-3AD203B41FA5}">
                      <a16:colId xmlns:a16="http://schemas.microsoft.com/office/drawing/2014/main" val="255299895"/>
                    </a:ext>
                  </a:extLst>
                </a:gridCol>
                <a:gridCol w="548322">
                  <a:extLst>
                    <a:ext uri="{9D8B030D-6E8A-4147-A177-3AD203B41FA5}">
                      <a16:colId xmlns:a16="http://schemas.microsoft.com/office/drawing/2014/main" val="2297762490"/>
                    </a:ext>
                  </a:extLst>
                </a:gridCol>
                <a:gridCol w="548322">
                  <a:extLst>
                    <a:ext uri="{9D8B030D-6E8A-4147-A177-3AD203B41FA5}">
                      <a16:colId xmlns:a16="http://schemas.microsoft.com/office/drawing/2014/main" val="3388667924"/>
                    </a:ext>
                  </a:extLst>
                </a:gridCol>
                <a:gridCol w="548322">
                  <a:extLst>
                    <a:ext uri="{9D8B030D-6E8A-4147-A177-3AD203B41FA5}">
                      <a16:colId xmlns:a16="http://schemas.microsoft.com/office/drawing/2014/main" val="95952115"/>
                    </a:ext>
                  </a:extLst>
                </a:gridCol>
                <a:gridCol w="548322">
                  <a:extLst>
                    <a:ext uri="{9D8B030D-6E8A-4147-A177-3AD203B41FA5}">
                      <a16:colId xmlns:a16="http://schemas.microsoft.com/office/drawing/2014/main" val="1414282157"/>
                    </a:ext>
                  </a:extLst>
                </a:gridCol>
                <a:gridCol w="548322">
                  <a:extLst>
                    <a:ext uri="{9D8B030D-6E8A-4147-A177-3AD203B41FA5}">
                      <a16:colId xmlns:a16="http://schemas.microsoft.com/office/drawing/2014/main" val="3804818151"/>
                    </a:ext>
                  </a:extLst>
                </a:gridCol>
                <a:gridCol w="548322">
                  <a:extLst>
                    <a:ext uri="{9D8B030D-6E8A-4147-A177-3AD203B41FA5}">
                      <a16:colId xmlns:a16="http://schemas.microsoft.com/office/drawing/2014/main" val="3582520936"/>
                    </a:ext>
                  </a:extLst>
                </a:gridCol>
                <a:gridCol w="548322">
                  <a:extLst>
                    <a:ext uri="{9D8B030D-6E8A-4147-A177-3AD203B41FA5}">
                      <a16:colId xmlns:a16="http://schemas.microsoft.com/office/drawing/2014/main" val="435646746"/>
                    </a:ext>
                  </a:extLst>
                </a:gridCol>
                <a:gridCol w="548322">
                  <a:extLst>
                    <a:ext uri="{9D8B030D-6E8A-4147-A177-3AD203B41FA5}">
                      <a16:colId xmlns:a16="http://schemas.microsoft.com/office/drawing/2014/main" val="170825726"/>
                    </a:ext>
                  </a:extLst>
                </a:gridCol>
                <a:gridCol w="548322">
                  <a:extLst>
                    <a:ext uri="{9D8B030D-6E8A-4147-A177-3AD203B41FA5}">
                      <a16:colId xmlns:a16="http://schemas.microsoft.com/office/drawing/2014/main" val="960862056"/>
                    </a:ext>
                  </a:extLst>
                </a:gridCol>
                <a:gridCol w="548322">
                  <a:extLst>
                    <a:ext uri="{9D8B030D-6E8A-4147-A177-3AD203B41FA5}">
                      <a16:colId xmlns:a16="http://schemas.microsoft.com/office/drawing/2014/main" val="3994966008"/>
                    </a:ext>
                  </a:extLst>
                </a:gridCol>
              </a:tblGrid>
              <a:tr h="0">
                <a:tc rowSpan="2">
                  <a:txBody>
                    <a:bodyPr/>
                    <a:lstStyle/>
                    <a:p>
                      <a:pPr marL="0" marR="0" algn="ctr">
                        <a:spcBef>
                          <a:spcPts val="0"/>
                        </a:spcBef>
                        <a:spcAft>
                          <a:spcPts val="0"/>
                        </a:spcAft>
                      </a:pPr>
                      <a:r>
                        <a:rPr lang="en-US" sz="9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Country</a:t>
                      </a: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gridSpan="5">
                  <a:txBody>
                    <a:bodyPr/>
                    <a:lstStyle/>
                    <a:p>
                      <a:pPr marL="0" marR="0" algn="ctr">
                        <a:spcBef>
                          <a:spcPts val="0"/>
                        </a:spcBef>
                        <a:spcAft>
                          <a:spcPts val="0"/>
                        </a:spcAft>
                      </a:pPr>
                      <a:r>
                        <a:rPr lang="en-US" sz="800" dirty="0">
                          <a:solidFill>
                            <a:schemeClr val="tx1">
                              <a:lumMod val="75000"/>
                              <a:lumOff val="25000"/>
                            </a:schemeClr>
                          </a:solidFill>
                          <a:effectLst/>
                          <a:latin typeface="Gill Sans MT" panose="020B0502020104020203" pitchFamily="34" charset="0"/>
                        </a:rPr>
                        <a:t>HD frequency</a:t>
                      </a:r>
                    </a:p>
                    <a:p>
                      <a:pPr marL="0" marR="0" algn="ctr">
                        <a:spcBef>
                          <a:spcPts val="0"/>
                        </a:spcBef>
                        <a:spcAft>
                          <a:spcPts val="0"/>
                        </a:spcAft>
                      </a:pPr>
                      <a:r>
                        <a:rPr lang="en-US" sz="800" dirty="0">
                          <a:solidFill>
                            <a:schemeClr val="tx1">
                              <a:lumMod val="75000"/>
                              <a:lumOff val="25000"/>
                            </a:schemeClr>
                          </a:solidFill>
                          <a:effectLst/>
                          <a:latin typeface="Gill Sans MT" panose="020B0502020104020203" pitchFamily="34" charset="0"/>
                        </a:rPr>
                        <a:t>a center-based service that involves treatment </a:t>
                      </a:r>
                    </a:p>
                    <a:p>
                      <a:pPr marL="0" marR="0" algn="ctr">
                        <a:spcBef>
                          <a:spcPts val="0"/>
                        </a:spcBef>
                        <a:spcAft>
                          <a:spcPts val="0"/>
                        </a:spcAft>
                      </a:pPr>
                      <a:r>
                        <a:rPr lang="en-US" sz="800" dirty="0">
                          <a:solidFill>
                            <a:schemeClr val="tx1">
                              <a:lumMod val="75000"/>
                              <a:lumOff val="25000"/>
                            </a:schemeClr>
                          </a:solidFill>
                          <a:effectLst/>
                          <a:latin typeface="Gill Sans MT" panose="020B0502020104020203" pitchFamily="34" charset="0"/>
                        </a:rPr>
                        <a:t>3x week/3-4x hours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800" b="1" kern="1200" dirty="0">
                          <a:solidFill>
                            <a:schemeClr val="tx1">
                              <a:lumMod val="75000"/>
                              <a:lumOff val="25000"/>
                            </a:schemeClr>
                          </a:solidFill>
                          <a:effectLst/>
                          <a:latin typeface="Gill Sans MT" panose="020B0502020104020203" pitchFamily="34" charset="0"/>
                          <a:ea typeface="+mn-ea"/>
                          <a:cs typeface="+mn-cs"/>
                        </a:rPr>
                        <a:t> PD frequency</a:t>
                      </a:r>
                    </a:p>
                    <a:p>
                      <a:pPr marL="0" marR="0" algn="ctr">
                        <a:spcBef>
                          <a:spcPts val="0"/>
                        </a:spcBef>
                        <a:spcAft>
                          <a:spcPts val="0"/>
                        </a:spcAft>
                      </a:pPr>
                      <a:r>
                        <a:rPr lang="en-US" sz="800" b="1" kern="1200" dirty="0">
                          <a:solidFill>
                            <a:schemeClr val="tx1">
                              <a:lumMod val="75000"/>
                              <a:lumOff val="25000"/>
                            </a:schemeClr>
                          </a:solidFill>
                          <a:effectLst/>
                          <a:latin typeface="Gill Sans MT" panose="020B0502020104020203" pitchFamily="34" charset="0"/>
                          <a:ea typeface="+mn-ea"/>
                          <a:cs typeface="+mn-cs"/>
                        </a:rPr>
                        <a:t>ability to do adequate exchanges</a:t>
                      </a:r>
                    </a:p>
                    <a:p>
                      <a:pPr marL="0" marR="0" algn="ctr">
                        <a:spcBef>
                          <a:spcPts val="0"/>
                        </a:spcBef>
                        <a:spcAft>
                          <a:spcPts val="0"/>
                        </a:spcAft>
                      </a:pPr>
                      <a:r>
                        <a:rPr lang="en-US" sz="800" b="1" kern="1200" dirty="0">
                          <a:solidFill>
                            <a:schemeClr val="tx1">
                              <a:lumMod val="75000"/>
                              <a:lumOff val="25000"/>
                            </a:schemeClr>
                          </a:solidFill>
                          <a:effectLst/>
                          <a:latin typeface="Gill Sans MT" panose="020B0502020104020203" pitchFamily="34" charset="0"/>
                          <a:ea typeface="+mn-ea"/>
                          <a:cs typeface="+mn-cs"/>
                        </a:rPr>
                        <a:t>3-4x day</a:t>
                      </a:r>
                    </a:p>
                    <a:p>
                      <a:pPr marL="0" marR="0" algn="ctr">
                        <a:spcBef>
                          <a:spcPts val="0"/>
                        </a:spcBef>
                        <a:spcAft>
                          <a:spcPts val="0"/>
                        </a:spcAft>
                      </a:pPr>
                      <a:r>
                        <a:rPr lang="en-US" sz="800" b="1" kern="1200" dirty="0">
                          <a:solidFill>
                            <a:schemeClr val="tx1">
                              <a:lumMod val="75000"/>
                              <a:lumOff val="25000"/>
                            </a:schemeClr>
                          </a:solidFill>
                          <a:effectLst/>
                          <a:latin typeface="Gill Sans MT" panose="020B0502020104020203" pitchFamily="34" charset="0"/>
                          <a:ea typeface="+mn-ea"/>
                          <a:cs typeface="+mn-cs"/>
                        </a:rPr>
                        <a:t>(or equivalent cycles on automated PD)</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150482656"/>
                  </a:ext>
                </a:extLst>
              </a:tr>
              <a:tr h="301325">
                <a:tc vMerge="1">
                  <a:txBody>
                    <a:bodyPr/>
                    <a:lstStyle/>
                    <a:p>
                      <a:endParaRPr lang="en-US"/>
                    </a:p>
                  </a:txBody>
                  <a:tcPr/>
                </a:tc>
                <a:tc>
                  <a:txBody>
                    <a:bodyPr/>
                    <a:lstStyle/>
                    <a:p>
                      <a:pPr marL="0" marR="0" algn="ctr">
                        <a:spcBef>
                          <a:spcPts val="0"/>
                        </a:spcBef>
                        <a:spcAft>
                          <a:spcPts val="0"/>
                        </a:spcAft>
                      </a:pPr>
                      <a:r>
                        <a:rPr lang="en-ZA" sz="800" dirty="0">
                          <a:solidFill>
                            <a:schemeClr val="tx1">
                              <a:lumMod val="75000"/>
                              <a:lumOff val="25000"/>
                            </a:schemeClr>
                          </a:solidFill>
                          <a:effectLst/>
                          <a:latin typeface="Gill Sans MT" panose="020B0502020104020203" pitchFamily="34" charset="0"/>
                        </a:rPr>
                        <a:t>Generally available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800" dirty="0">
                          <a:solidFill>
                            <a:schemeClr val="tx1">
                              <a:lumMod val="75000"/>
                              <a:lumOff val="25000"/>
                            </a:schemeClr>
                          </a:solidFill>
                          <a:effectLst/>
                          <a:latin typeface="Gill Sans MT" panose="020B0502020104020203" pitchFamily="34" charset="0"/>
                        </a:rPr>
                        <a:t>Generally not available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800" dirty="0">
                          <a:solidFill>
                            <a:schemeClr val="tx1">
                              <a:lumMod val="75000"/>
                              <a:lumOff val="25000"/>
                            </a:schemeClr>
                          </a:solidFill>
                          <a:effectLst/>
                          <a:latin typeface="Gill Sans MT" panose="020B0502020104020203" pitchFamily="34" charset="0"/>
                        </a:rPr>
                        <a:t>Never</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800" dirty="0">
                          <a:solidFill>
                            <a:schemeClr val="tx1">
                              <a:lumMod val="75000"/>
                              <a:lumOff val="25000"/>
                            </a:schemeClr>
                          </a:solidFill>
                          <a:effectLst/>
                          <a:latin typeface="Gill Sans MT" panose="020B0502020104020203" pitchFamily="34" charset="0"/>
                        </a:rPr>
                        <a:t>Unknown</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800" dirty="0">
                          <a:solidFill>
                            <a:schemeClr val="tx1">
                              <a:lumMod val="75000"/>
                              <a:lumOff val="25000"/>
                            </a:schemeClr>
                          </a:solidFill>
                          <a:effectLst/>
                          <a:latin typeface="Gill Sans MT" panose="020B0502020104020203" pitchFamily="34" charset="0"/>
                        </a:rPr>
                        <a:t>N/A (dialysis not provided)</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800" kern="1200" dirty="0">
                          <a:solidFill>
                            <a:schemeClr val="tx1">
                              <a:lumMod val="75000"/>
                              <a:lumOff val="25000"/>
                            </a:schemeClr>
                          </a:solidFill>
                          <a:effectLst/>
                          <a:latin typeface="Gill Sans MT" panose="020B0502020104020203" pitchFamily="34" charset="0"/>
                          <a:ea typeface="+mn-ea"/>
                          <a:cs typeface="+mn-cs"/>
                        </a:rPr>
                        <a:t>Generally available</a:t>
                      </a:r>
                      <a:endParaRPr lang="en-US" sz="8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800" kern="1200" dirty="0">
                          <a:solidFill>
                            <a:schemeClr val="tx1">
                              <a:lumMod val="75000"/>
                              <a:lumOff val="25000"/>
                            </a:schemeClr>
                          </a:solidFill>
                          <a:effectLst/>
                          <a:latin typeface="Gill Sans MT" panose="020B0502020104020203" pitchFamily="34" charset="0"/>
                          <a:ea typeface="+mn-ea"/>
                          <a:cs typeface="+mn-cs"/>
                        </a:rPr>
                        <a:t>Generally not available</a:t>
                      </a:r>
                      <a:endParaRPr lang="en-US" sz="8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800" kern="1200" dirty="0">
                          <a:solidFill>
                            <a:schemeClr val="tx1">
                              <a:lumMod val="75000"/>
                              <a:lumOff val="25000"/>
                            </a:schemeClr>
                          </a:solidFill>
                          <a:effectLst/>
                          <a:latin typeface="Gill Sans MT" panose="020B0502020104020203" pitchFamily="34" charset="0"/>
                          <a:ea typeface="+mn-ea"/>
                          <a:cs typeface="+mn-cs"/>
                        </a:rPr>
                        <a:t>Never</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800" kern="1200" dirty="0">
                          <a:solidFill>
                            <a:schemeClr val="tx1">
                              <a:lumMod val="75000"/>
                              <a:lumOff val="25000"/>
                            </a:schemeClr>
                          </a:solidFill>
                          <a:effectLst/>
                          <a:latin typeface="Gill Sans MT" panose="020B0502020104020203" pitchFamily="34" charset="0"/>
                          <a:ea typeface="+mn-ea"/>
                          <a:cs typeface="+mn-cs"/>
                        </a:rPr>
                        <a:t>Unknown</a:t>
                      </a:r>
                      <a:endParaRPr lang="en-US" sz="8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800" kern="1200" dirty="0">
                          <a:solidFill>
                            <a:schemeClr val="tx1">
                              <a:lumMod val="75000"/>
                              <a:lumOff val="25000"/>
                            </a:schemeClr>
                          </a:solidFill>
                          <a:effectLst/>
                          <a:latin typeface="Gill Sans MT" panose="020B0502020104020203" pitchFamily="34" charset="0"/>
                          <a:ea typeface="+mn-ea"/>
                          <a:cs typeface="+mn-cs"/>
                        </a:rPr>
                        <a:t>N/A (dialysis not provided)</a:t>
                      </a:r>
                      <a:endParaRPr lang="en-US" sz="8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2440974288"/>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X</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559501689"/>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Hong Kong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X</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965291128"/>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Japan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X</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968031413"/>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Korea, Rep.</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X</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15814559"/>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Macao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X</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2142213167"/>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Mongolia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X</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3690216862"/>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Taiwan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X</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kern="1200" dirty="0">
                          <a:solidFill>
                            <a:schemeClr val="tx1">
                              <a:lumMod val="75000"/>
                              <a:lumOff val="25000"/>
                            </a:schemeClr>
                          </a:solidFill>
                          <a:effectLst/>
                          <a:latin typeface="Gill Sans MT" panose="020B0502020104020203" pitchFamily="34" charset="0"/>
                          <a:ea typeface="+mn-ea"/>
                          <a:cs typeface="+mn-cs"/>
                        </a:rPr>
                        <a:t> </a:t>
                      </a: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230345094"/>
                  </a:ext>
                </a:extLst>
              </a:tr>
            </a:tbl>
          </a:graphicData>
        </a:graphic>
      </p:graphicFrame>
      <p:sp>
        <p:nvSpPr>
          <p:cNvPr id="13" name="Oval 12"/>
          <p:cNvSpPr/>
          <p:nvPr/>
        </p:nvSpPr>
        <p:spPr>
          <a:xfrm>
            <a:off x="1982229" y="1773014"/>
            <a:ext cx="2528404" cy="8925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609B73B-7BFE-4897-8BF9-A3EDC8A2FC3E}"/>
              </a:ext>
            </a:extLst>
          </p:cNvPr>
          <p:cNvPicPr>
            <a:picLocks noChangeAspect="1"/>
          </p:cNvPicPr>
          <p:nvPr/>
        </p:nvPicPr>
        <p:blipFill>
          <a:blip r:embed="rId3"/>
          <a:stretch>
            <a:fillRect/>
          </a:stretch>
        </p:blipFill>
        <p:spPr>
          <a:xfrm>
            <a:off x="718707" y="4301650"/>
            <a:ext cx="3634197" cy="2070418"/>
          </a:xfrm>
          <a:prstGeom prst="rect">
            <a:avLst/>
          </a:prstGeom>
          <a:ln>
            <a:solidFill>
              <a:schemeClr val="bg2"/>
            </a:solidFill>
          </a:ln>
        </p:spPr>
      </p:pic>
      <p:sp>
        <p:nvSpPr>
          <p:cNvPr id="18" name="Oval 17"/>
          <p:cNvSpPr/>
          <p:nvPr/>
        </p:nvSpPr>
        <p:spPr>
          <a:xfrm>
            <a:off x="1973040" y="4313893"/>
            <a:ext cx="2528404" cy="8274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119232"/>
      </p:ext>
    </p:extLst>
  </p:cSld>
  <p:clrMapOvr>
    <a:masterClrMapping/>
  </p:clrMapOvr>
  <p:transition spd="slow">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00" y="72000"/>
            <a:ext cx="9792778"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Availability of home hemodialysis</a:t>
            </a:r>
          </a:p>
        </p:txBody>
      </p:sp>
      <p:sp>
        <p:nvSpPr>
          <p:cNvPr id="10" name="TextBox 9"/>
          <p:cNvSpPr txBox="1"/>
          <p:nvPr/>
        </p:nvSpPr>
        <p:spPr>
          <a:xfrm>
            <a:off x="6705597" y="4286032"/>
            <a:ext cx="506569" cy="215444"/>
          </a:xfrm>
          <a:prstGeom prst="rect">
            <a:avLst/>
          </a:prstGeom>
          <a:noFill/>
        </p:spPr>
        <p:txBody>
          <a:bodyPr wrap="square" rtlCol="0">
            <a:spAutoFit/>
          </a:bodyPr>
          <a:lstStyle/>
          <a:p>
            <a:r>
              <a:rPr lang="en-US" sz="800" dirty="0">
                <a:latin typeface="Calibri (Body)"/>
                <a:cs typeface="Calibri (Body)"/>
              </a:rPr>
              <a:t>X : Yes</a:t>
            </a:r>
          </a:p>
        </p:txBody>
      </p:sp>
      <p:pic>
        <p:nvPicPr>
          <p:cNvPr id="9" name="Picture 8"/>
          <p:cNvPicPr>
            <a:picLocks noChangeAspect="1"/>
          </p:cNvPicPr>
          <p:nvPr/>
        </p:nvPicPr>
        <p:blipFill>
          <a:blip r:embed="rId2"/>
          <a:stretch>
            <a:fillRect/>
          </a:stretch>
        </p:blipFill>
        <p:spPr>
          <a:xfrm>
            <a:off x="720000" y="1906598"/>
            <a:ext cx="5549356" cy="3535694"/>
          </a:xfrm>
          <a:prstGeom prst="rect">
            <a:avLst/>
          </a:prstGeom>
          <a:ln>
            <a:solidFill>
              <a:srgbClr val="0094B4"/>
            </a:solidFill>
          </a:ln>
          <a:effectLst/>
        </p:spPr>
      </p:pic>
      <p:graphicFrame>
        <p:nvGraphicFramePr>
          <p:cNvPr id="11" name="Table 10"/>
          <p:cNvGraphicFramePr>
            <a:graphicFrameLocks noGrp="1"/>
          </p:cNvGraphicFramePr>
          <p:nvPr>
            <p:extLst>
              <p:ext uri="{D42A27DB-BD31-4B8C-83A1-F6EECF244321}">
                <p14:modId xmlns:p14="http://schemas.microsoft.com/office/powerpoint/2010/main" val="3656553702"/>
              </p:ext>
            </p:extLst>
          </p:nvPr>
        </p:nvGraphicFramePr>
        <p:xfrm>
          <a:off x="6705597" y="2151314"/>
          <a:ext cx="4864646" cy="2121652"/>
        </p:xfrm>
        <a:graphic>
          <a:graphicData uri="http://schemas.openxmlformats.org/drawingml/2006/table">
            <a:tbl>
              <a:tblPr firstRow="1" firstCol="1" bandRow="1">
                <a:tableStyleId>{5C22544A-7EE6-4342-B048-85BDC9FD1C3A}</a:tableStyleId>
              </a:tblPr>
              <a:tblGrid>
                <a:gridCol w="1335886">
                  <a:extLst>
                    <a:ext uri="{9D8B030D-6E8A-4147-A177-3AD203B41FA5}">
                      <a16:colId xmlns:a16="http://schemas.microsoft.com/office/drawing/2014/main" val="255299895"/>
                    </a:ext>
                  </a:extLst>
                </a:gridCol>
                <a:gridCol w="705752">
                  <a:extLst>
                    <a:ext uri="{9D8B030D-6E8A-4147-A177-3AD203B41FA5}">
                      <a16:colId xmlns:a16="http://schemas.microsoft.com/office/drawing/2014/main" val="2691583155"/>
                    </a:ext>
                  </a:extLst>
                </a:gridCol>
                <a:gridCol w="705752">
                  <a:extLst>
                    <a:ext uri="{9D8B030D-6E8A-4147-A177-3AD203B41FA5}">
                      <a16:colId xmlns:a16="http://schemas.microsoft.com/office/drawing/2014/main" val="4189894559"/>
                    </a:ext>
                  </a:extLst>
                </a:gridCol>
                <a:gridCol w="705752">
                  <a:extLst>
                    <a:ext uri="{9D8B030D-6E8A-4147-A177-3AD203B41FA5}">
                      <a16:colId xmlns:a16="http://schemas.microsoft.com/office/drawing/2014/main" val="3727574075"/>
                    </a:ext>
                  </a:extLst>
                </a:gridCol>
                <a:gridCol w="705752">
                  <a:extLst>
                    <a:ext uri="{9D8B030D-6E8A-4147-A177-3AD203B41FA5}">
                      <a16:colId xmlns:a16="http://schemas.microsoft.com/office/drawing/2014/main" val="3756534958"/>
                    </a:ext>
                  </a:extLst>
                </a:gridCol>
                <a:gridCol w="705752">
                  <a:extLst>
                    <a:ext uri="{9D8B030D-6E8A-4147-A177-3AD203B41FA5}">
                      <a16:colId xmlns:a16="http://schemas.microsoft.com/office/drawing/2014/main" val="156212171"/>
                    </a:ext>
                  </a:extLst>
                </a:gridCol>
              </a:tblGrid>
              <a:tr h="0">
                <a:tc rowSpan="2">
                  <a:txBody>
                    <a:bodyPr/>
                    <a:lstStyle/>
                    <a:p>
                      <a:pPr marL="0" marR="0" algn="ctr">
                        <a:spcBef>
                          <a:spcPts val="0"/>
                        </a:spcBef>
                        <a:spcAft>
                          <a:spcPts val="0"/>
                        </a:spcAft>
                      </a:pPr>
                      <a:r>
                        <a:rPr lang="en-US" sz="900" dirty="0">
                          <a:solidFill>
                            <a:schemeClr val="bg1"/>
                          </a:solidFill>
                          <a:effectLst/>
                          <a:latin typeface="Gill Sans MT" panose="020B0502020104020203" pitchFamily="34" charset="0"/>
                          <a:ea typeface="Calibri" panose="020F0502020204030204" pitchFamily="34" charset="0"/>
                          <a:cs typeface="Arial" panose="020B0604020202020204" pitchFamily="34" charset="0"/>
                        </a:rPr>
                        <a:t>Country</a:t>
                      </a: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gridSpan="5">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Availability of Home hemodialysis</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0482656"/>
                  </a:ext>
                </a:extLst>
              </a:tr>
              <a:tr h="306091">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latin typeface="Gill Sans MT" panose="020B0502020104020203" pitchFamily="34" charset="0"/>
                        </a:rPr>
                        <a:t>Generally available</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900" dirty="0">
                          <a:solidFill>
                            <a:schemeClr val="tx1">
                              <a:lumMod val="75000"/>
                              <a:lumOff val="25000"/>
                            </a:schemeClr>
                          </a:solidFill>
                          <a:effectLst/>
                          <a:latin typeface="Gill Sans MT" panose="020B0502020104020203" pitchFamily="34" charset="0"/>
                        </a:rPr>
                        <a:t>Generally not available</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Never</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900" dirty="0">
                          <a:solidFill>
                            <a:schemeClr val="tx1">
                              <a:lumMod val="75000"/>
                              <a:lumOff val="25000"/>
                            </a:schemeClr>
                          </a:solidFill>
                          <a:effectLst/>
                          <a:latin typeface="Gill Sans MT" panose="020B0502020104020203" pitchFamily="34" charset="0"/>
                        </a:rPr>
                        <a:t>Unknown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900" dirty="0">
                          <a:solidFill>
                            <a:schemeClr val="tx1">
                              <a:lumMod val="75000"/>
                              <a:lumOff val="25000"/>
                            </a:schemeClr>
                          </a:solidFill>
                          <a:effectLst/>
                          <a:latin typeface="Gill Sans MT" panose="020B0502020104020203" pitchFamily="34" charset="0"/>
                        </a:rPr>
                        <a:t>N/A (dialysis not provided)</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2440974288"/>
                  </a:ext>
                </a:extLst>
              </a:tr>
              <a:tr h="224716">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559501689"/>
                  </a:ext>
                </a:extLst>
              </a:tr>
              <a:tr h="224716">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Hong Kong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965291128"/>
                  </a:ext>
                </a:extLst>
              </a:tr>
              <a:tr h="224716">
                <a:tc>
                  <a:txBody>
                    <a:bodyPr/>
                    <a:lstStyle/>
                    <a:p>
                      <a:pPr marL="0" marR="0">
                        <a:spcBef>
                          <a:spcPts val="0"/>
                        </a:spcBef>
                        <a:spcAft>
                          <a:spcPts val="0"/>
                        </a:spcAft>
                      </a:pPr>
                      <a:r>
                        <a:rPr lang="en-ZA" sz="900">
                          <a:solidFill>
                            <a:schemeClr val="tx1">
                              <a:lumMod val="75000"/>
                              <a:lumOff val="25000"/>
                            </a:schemeClr>
                          </a:solidFill>
                          <a:effectLst/>
                          <a:latin typeface="Gill Sans MT" panose="020B0502020104020203" pitchFamily="34" charset="0"/>
                        </a:rPr>
                        <a:t>Japan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968031413"/>
                  </a:ext>
                </a:extLst>
              </a:tr>
              <a:tr h="224716">
                <a:tc>
                  <a:txBody>
                    <a:bodyPr/>
                    <a:lstStyle/>
                    <a:p>
                      <a:pPr marL="0" marR="0">
                        <a:spcBef>
                          <a:spcPts val="0"/>
                        </a:spcBef>
                        <a:spcAft>
                          <a:spcPts val="0"/>
                        </a:spcAft>
                      </a:pPr>
                      <a:r>
                        <a:rPr lang="en-ZA" sz="900">
                          <a:solidFill>
                            <a:schemeClr val="tx1">
                              <a:lumMod val="75000"/>
                              <a:lumOff val="25000"/>
                            </a:schemeClr>
                          </a:solidFill>
                          <a:effectLst/>
                          <a:latin typeface="Gill Sans MT" panose="020B0502020104020203" pitchFamily="34" charset="0"/>
                        </a:rPr>
                        <a:t>Korea, Rep.</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15814559"/>
                  </a:ext>
                </a:extLst>
              </a:tr>
              <a:tr h="224716">
                <a:tc>
                  <a:txBody>
                    <a:bodyPr/>
                    <a:lstStyle/>
                    <a:p>
                      <a:pPr marL="0" marR="0">
                        <a:spcBef>
                          <a:spcPts val="0"/>
                        </a:spcBef>
                        <a:spcAft>
                          <a:spcPts val="0"/>
                        </a:spcAft>
                      </a:pPr>
                      <a:r>
                        <a:rPr lang="en-ZA" sz="900">
                          <a:solidFill>
                            <a:schemeClr val="tx1">
                              <a:lumMod val="75000"/>
                              <a:lumOff val="25000"/>
                            </a:schemeClr>
                          </a:solidFill>
                          <a:effectLst/>
                          <a:latin typeface="Gill Sans MT" panose="020B0502020104020203" pitchFamily="34" charset="0"/>
                        </a:rPr>
                        <a:t>Macao SAR, China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2142213167"/>
                  </a:ext>
                </a:extLst>
              </a:tr>
              <a:tr h="224716">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Mongolia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3690216862"/>
                  </a:ext>
                </a:extLst>
              </a:tr>
              <a:tr h="224716">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Taiwan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230345094"/>
                  </a:ext>
                </a:extLst>
              </a:tr>
            </a:tbl>
          </a:graphicData>
        </a:graphic>
      </p:graphicFrame>
      <p:sp>
        <p:nvSpPr>
          <p:cNvPr id="6" name="Oval 5"/>
          <p:cNvSpPr/>
          <p:nvPr/>
        </p:nvSpPr>
        <p:spPr>
          <a:xfrm>
            <a:off x="2222702" y="1817014"/>
            <a:ext cx="3859187" cy="17425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535822"/>
      </p:ext>
    </p:extLst>
  </p:cSld>
  <p:clrMapOvr>
    <a:masterClrMapping/>
  </p:clrMapOvr>
  <p:transition spd="slow">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00" y="72000"/>
            <a:ext cx="11728578"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Capacity for conservative kidney management </a:t>
            </a:r>
            <a:br>
              <a:rPr lang="en-US" sz="3400" b="1" dirty="0">
                <a:solidFill>
                  <a:srgbClr val="4249AA"/>
                </a:solidFill>
                <a:ea typeface="+mj-ea"/>
                <a:cs typeface="Arial" panose="020B0604020202020204" pitchFamily="34" charset="0"/>
              </a:rPr>
            </a:br>
            <a:r>
              <a:rPr lang="en-US" sz="3400" b="1" dirty="0">
                <a:solidFill>
                  <a:srgbClr val="4249AA"/>
                </a:solidFill>
                <a:ea typeface="+mj-ea"/>
                <a:cs typeface="Arial" panose="020B0604020202020204" pitchFamily="34" charset="0"/>
              </a:rPr>
              <a:t>(CKM)</a:t>
            </a:r>
          </a:p>
        </p:txBody>
      </p:sp>
      <p:sp>
        <p:nvSpPr>
          <p:cNvPr id="8" name="Rectangle 7"/>
          <p:cNvSpPr/>
          <p:nvPr/>
        </p:nvSpPr>
        <p:spPr>
          <a:xfrm>
            <a:off x="835634" y="1362871"/>
            <a:ext cx="3298921" cy="3505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ea typeface="+mn-ea"/>
                <a:cs typeface="+mn-cs"/>
              </a:rPr>
              <a:t>Choice–restricted CKM</a:t>
            </a:r>
          </a:p>
        </p:txBody>
      </p:sp>
      <p:sp>
        <p:nvSpPr>
          <p:cNvPr id="9" name="Rectangle 8"/>
          <p:cNvSpPr/>
          <p:nvPr/>
        </p:nvSpPr>
        <p:spPr>
          <a:xfrm>
            <a:off x="839000" y="3909064"/>
            <a:ext cx="326229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ea typeface="+mn-ea"/>
                <a:cs typeface="+mn-cs"/>
              </a:rPr>
              <a:t>Chosen or medically advised CKM</a:t>
            </a:r>
          </a:p>
        </p:txBody>
      </p:sp>
      <p:sp>
        <p:nvSpPr>
          <p:cNvPr id="15" name="TextBox 14"/>
          <p:cNvSpPr txBox="1"/>
          <p:nvPr/>
        </p:nvSpPr>
        <p:spPr>
          <a:xfrm>
            <a:off x="4934270" y="4798646"/>
            <a:ext cx="506569" cy="215444"/>
          </a:xfrm>
          <a:prstGeom prst="rect">
            <a:avLst/>
          </a:prstGeom>
          <a:noFill/>
        </p:spPr>
        <p:txBody>
          <a:bodyPr wrap="square" rtlCol="0">
            <a:spAutoFit/>
          </a:bodyPr>
          <a:lstStyle/>
          <a:p>
            <a:r>
              <a:rPr lang="en-US" sz="800" dirty="0">
                <a:latin typeface="Calibri (Body)"/>
                <a:cs typeface="Calibri (Body)"/>
              </a:rPr>
              <a:t>X : Yes</a:t>
            </a:r>
          </a:p>
        </p:txBody>
      </p:sp>
      <p:pic>
        <p:nvPicPr>
          <p:cNvPr id="13" name="Picture 12"/>
          <p:cNvPicPr>
            <a:picLocks noChangeAspect="1"/>
          </p:cNvPicPr>
          <p:nvPr/>
        </p:nvPicPr>
        <p:blipFill>
          <a:blip r:embed="rId2"/>
          <a:stretch>
            <a:fillRect/>
          </a:stretch>
        </p:blipFill>
        <p:spPr>
          <a:xfrm>
            <a:off x="839000" y="4247953"/>
            <a:ext cx="3262293" cy="2100549"/>
          </a:xfrm>
          <a:prstGeom prst="rect">
            <a:avLst/>
          </a:prstGeom>
          <a:ln>
            <a:solidFill>
              <a:srgbClr val="0094B4"/>
            </a:solidFill>
          </a:ln>
          <a:effectLst/>
        </p:spPr>
      </p:pic>
      <p:pic>
        <p:nvPicPr>
          <p:cNvPr id="14" name="Picture 13"/>
          <p:cNvPicPr>
            <a:picLocks noChangeAspect="1"/>
          </p:cNvPicPr>
          <p:nvPr/>
        </p:nvPicPr>
        <p:blipFill>
          <a:blip r:embed="rId3"/>
          <a:stretch>
            <a:fillRect/>
          </a:stretch>
        </p:blipFill>
        <p:spPr>
          <a:xfrm>
            <a:off x="835634" y="1728704"/>
            <a:ext cx="3298921" cy="2034869"/>
          </a:xfrm>
          <a:prstGeom prst="rect">
            <a:avLst/>
          </a:prstGeom>
          <a:ln>
            <a:solidFill>
              <a:srgbClr val="0094B4"/>
            </a:solidFill>
          </a:ln>
          <a:effectLst/>
        </p:spPr>
      </p:pic>
      <p:graphicFrame>
        <p:nvGraphicFramePr>
          <p:cNvPr id="16" name="Table 15"/>
          <p:cNvGraphicFramePr>
            <a:graphicFrameLocks noGrp="1"/>
          </p:cNvGraphicFramePr>
          <p:nvPr>
            <p:extLst>
              <p:ext uri="{D42A27DB-BD31-4B8C-83A1-F6EECF244321}">
                <p14:modId xmlns:p14="http://schemas.microsoft.com/office/powerpoint/2010/main" val="769003582"/>
              </p:ext>
            </p:extLst>
          </p:nvPr>
        </p:nvGraphicFramePr>
        <p:xfrm>
          <a:off x="4934270" y="2146886"/>
          <a:ext cx="6834339" cy="2651760"/>
        </p:xfrm>
        <a:graphic>
          <a:graphicData uri="http://schemas.openxmlformats.org/drawingml/2006/table">
            <a:tbl>
              <a:tblPr firstRow="1" firstCol="1" bandRow="1">
                <a:tableStyleId>{5C22544A-7EE6-4342-B048-85BDC9FD1C3A}</a:tableStyleId>
              </a:tblPr>
              <a:tblGrid>
                <a:gridCol w="1082145">
                  <a:extLst>
                    <a:ext uri="{9D8B030D-6E8A-4147-A177-3AD203B41FA5}">
                      <a16:colId xmlns:a16="http://schemas.microsoft.com/office/drawing/2014/main" val="3581765221"/>
                    </a:ext>
                  </a:extLst>
                </a:gridCol>
                <a:gridCol w="575060">
                  <a:extLst>
                    <a:ext uri="{9D8B030D-6E8A-4147-A177-3AD203B41FA5}">
                      <a16:colId xmlns:a16="http://schemas.microsoft.com/office/drawing/2014/main" val="2901485659"/>
                    </a:ext>
                  </a:extLst>
                </a:gridCol>
                <a:gridCol w="575060">
                  <a:extLst>
                    <a:ext uri="{9D8B030D-6E8A-4147-A177-3AD203B41FA5}">
                      <a16:colId xmlns:a16="http://schemas.microsoft.com/office/drawing/2014/main" val="1862943572"/>
                    </a:ext>
                  </a:extLst>
                </a:gridCol>
                <a:gridCol w="411060">
                  <a:extLst>
                    <a:ext uri="{9D8B030D-6E8A-4147-A177-3AD203B41FA5}">
                      <a16:colId xmlns:a16="http://schemas.microsoft.com/office/drawing/2014/main" val="409647052"/>
                    </a:ext>
                  </a:extLst>
                </a:gridCol>
                <a:gridCol w="641685">
                  <a:extLst>
                    <a:ext uri="{9D8B030D-6E8A-4147-A177-3AD203B41FA5}">
                      <a16:colId xmlns:a16="http://schemas.microsoft.com/office/drawing/2014/main" val="2695906846"/>
                    </a:ext>
                  </a:extLst>
                </a:gridCol>
                <a:gridCol w="673232">
                  <a:extLst>
                    <a:ext uri="{9D8B030D-6E8A-4147-A177-3AD203B41FA5}">
                      <a16:colId xmlns:a16="http://schemas.microsoft.com/office/drawing/2014/main" val="1270984059"/>
                    </a:ext>
                  </a:extLst>
                </a:gridCol>
                <a:gridCol w="575060">
                  <a:extLst>
                    <a:ext uri="{9D8B030D-6E8A-4147-A177-3AD203B41FA5}">
                      <a16:colId xmlns:a16="http://schemas.microsoft.com/office/drawing/2014/main" val="19144895"/>
                    </a:ext>
                  </a:extLst>
                </a:gridCol>
                <a:gridCol w="575060">
                  <a:extLst>
                    <a:ext uri="{9D8B030D-6E8A-4147-A177-3AD203B41FA5}">
                      <a16:colId xmlns:a16="http://schemas.microsoft.com/office/drawing/2014/main" val="2039520344"/>
                    </a:ext>
                  </a:extLst>
                </a:gridCol>
                <a:gridCol w="382437">
                  <a:extLst>
                    <a:ext uri="{9D8B030D-6E8A-4147-A177-3AD203B41FA5}">
                      <a16:colId xmlns:a16="http://schemas.microsoft.com/office/drawing/2014/main" val="2431657703"/>
                    </a:ext>
                  </a:extLst>
                </a:gridCol>
                <a:gridCol w="577516">
                  <a:extLst>
                    <a:ext uri="{9D8B030D-6E8A-4147-A177-3AD203B41FA5}">
                      <a16:colId xmlns:a16="http://schemas.microsoft.com/office/drawing/2014/main" val="1913040182"/>
                    </a:ext>
                  </a:extLst>
                </a:gridCol>
                <a:gridCol w="766024">
                  <a:extLst>
                    <a:ext uri="{9D8B030D-6E8A-4147-A177-3AD203B41FA5}">
                      <a16:colId xmlns:a16="http://schemas.microsoft.com/office/drawing/2014/main" val="708671191"/>
                    </a:ext>
                  </a:extLst>
                </a:gridCol>
              </a:tblGrid>
              <a:tr h="0">
                <a:tc rowSpan="2">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r>
                        <a:rPr lang="en-US" sz="900" dirty="0">
                          <a:solidFill>
                            <a:schemeClr val="bg1"/>
                          </a:solidFill>
                          <a:effectLst/>
                          <a:latin typeface="Gill Sans MT" panose="020B0502020104020203" pitchFamily="34" charset="0"/>
                        </a:rPr>
                        <a:t>Country</a:t>
                      </a:r>
                      <a:endParaRPr lang="en-US" sz="900" dirty="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gridSpan="5">
                  <a:txBody>
                    <a:bodyPr/>
                    <a:lstStyle/>
                    <a:p>
                      <a:pPr marL="0" marR="0" algn="ctr">
                        <a:spcBef>
                          <a:spcPts val="0"/>
                        </a:spcBef>
                        <a:spcAft>
                          <a:spcPts val="0"/>
                        </a:spcAft>
                      </a:pPr>
                      <a:r>
                        <a:rPr lang="en-US" sz="800" dirty="0">
                          <a:solidFill>
                            <a:schemeClr val="tx1">
                              <a:lumMod val="75000"/>
                              <a:lumOff val="25000"/>
                            </a:schemeClr>
                          </a:solidFill>
                          <a:effectLst/>
                          <a:latin typeface="Gill Sans MT" panose="020B0502020104020203" pitchFamily="34" charset="0"/>
                        </a:rPr>
                        <a:t>Established choice–restricted conservative care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800" dirty="0">
                          <a:solidFill>
                            <a:schemeClr val="tx1">
                              <a:lumMod val="75000"/>
                              <a:lumOff val="25000"/>
                            </a:schemeClr>
                          </a:solidFill>
                          <a:effectLst/>
                          <a:latin typeface="Gill Sans MT" panose="020B0502020104020203" pitchFamily="34" charset="0"/>
                        </a:rPr>
                        <a:t>Established conservative care that is chosen or medically advised</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8123326"/>
                  </a:ext>
                </a:extLst>
              </a:tr>
              <a:tr h="434934">
                <a:tc vMerge="1">
                  <a:txBody>
                    <a:bodyPr/>
                    <a:lstStyle/>
                    <a:p>
                      <a:endParaRPr lang="en-US"/>
                    </a:p>
                  </a:txBody>
                  <a:tcPr/>
                </a:tc>
                <a:tc>
                  <a:txBody>
                    <a:bodyPr/>
                    <a:lstStyle/>
                    <a:p>
                      <a:pPr marL="0" marR="0" algn="ctr">
                        <a:spcBef>
                          <a:spcPts val="0"/>
                        </a:spcBef>
                        <a:spcAft>
                          <a:spcPts val="0"/>
                        </a:spcAft>
                      </a:pPr>
                      <a:r>
                        <a:rPr lang="en-ZA" sz="800" dirty="0">
                          <a:solidFill>
                            <a:schemeClr val="tx1">
                              <a:lumMod val="75000"/>
                              <a:lumOff val="25000"/>
                            </a:schemeClr>
                          </a:solidFill>
                          <a:effectLst/>
                          <a:latin typeface="Gill Sans MT" panose="020B0502020104020203" pitchFamily="34" charset="0"/>
                        </a:rPr>
                        <a:t>Generally available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800" dirty="0">
                          <a:solidFill>
                            <a:schemeClr val="tx1">
                              <a:lumMod val="75000"/>
                              <a:lumOff val="25000"/>
                            </a:schemeClr>
                          </a:solidFill>
                          <a:effectLst/>
                          <a:latin typeface="Gill Sans MT" panose="020B0502020104020203" pitchFamily="34" charset="0"/>
                        </a:rPr>
                        <a:t>Generally not available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800" dirty="0">
                          <a:solidFill>
                            <a:schemeClr val="tx1">
                              <a:lumMod val="75000"/>
                              <a:lumOff val="25000"/>
                            </a:schemeClr>
                          </a:solidFill>
                          <a:effectLst/>
                          <a:latin typeface="Gill Sans MT" panose="020B0502020104020203" pitchFamily="34" charset="0"/>
                        </a:rPr>
                        <a:t>Never</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800" dirty="0">
                          <a:solidFill>
                            <a:schemeClr val="tx1">
                              <a:lumMod val="75000"/>
                              <a:lumOff val="25000"/>
                            </a:schemeClr>
                          </a:solidFill>
                          <a:effectLst/>
                          <a:latin typeface="Gill Sans MT" panose="020B0502020104020203" pitchFamily="34" charset="0"/>
                        </a:rPr>
                        <a:t>Unknown</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800" dirty="0">
                          <a:solidFill>
                            <a:schemeClr val="tx1">
                              <a:lumMod val="75000"/>
                              <a:lumOff val="25000"/>
                            </a:schemeClr>
                          </a:solidFill>
                          <a:effectLst/>
                          <a:latin typeface="Gill Sans MT" panose="020B0502020104020203" pitchFamily="34" charset="0"/>
                        </a:rPr>
                        <a:t>N/A (conservative</a:t>
                      </a:r>
                      <a:r>
                        <a:rPr lang="en-ZA" sz="800" baseline="0" dirty="0">
                          <a:solidFill>
                            <a:schemeClr val="tx1">
                              <a:lumMod val="75000"/>
                              <a:lumOff val="25000"/>
                            </a:schemeClr>
                          </a:solidFill>
                          <a:effectLst/>
                          <a:latin typeface="Gill Sans MT" panose="020B0502020104020203" pitchFamily="34" charset="0"/>
                        </a:rPr>
                        <a:t> care</a:t>
                      </a:r>
                      <a:r>
                        <a:rPr lang="en-ZA" sz="800" dirty="0">
                          <a:solidFill>
                            <a:schemeClr val="tx1">
                              <a:lumMod val="75000"/>
                              <a:lumOff val="25000"/>
                            </a:schemeClr>
                          </a:solidFill>
                          <a:effectLst/>
                          <a:latin typeface="Gill Sans MT" panose="020B0502020104020203" pitchFamily="34" charset="0"/>
                        </a:rPr>
                        <a:t> not available)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800" dirty="0">
                          <a:solidFill>
                            <a:schemeClr val="tx1">
                              <a:lumMod val="75000"/>
                              <a:lumOff val="25000"/>
                            </a:schemeClr>
                          </a:solidFill>
                          <a:effectLst/>
                          <a:latin typeface="Gill Sans MT" panose="020B0502020104020203" pitchFamily="34" charset="0"/>
                        </a:rPr>
                        <a:t>Generally available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800" dirty="0">
                          <a:solidFill>
                            <a:schemeClr val="tx1">
                              <a:lumMod val="75000"/>
                              <a:lumOff val="25000"/>
                            </a:schemeClr>
                          </a:solidFill>
                          <a:effectLst/>
                          <a:latin typeface="Gill Sans MT" panose="020B0502020104020203" pitchFamily="34" charset="0"/>
                        </a:rPr>
                        <a:t>Generally not available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800" dirty="0">
                          <a:solidFill>
                            <a:schemeClr val="tx1">
                              <a:lumMod val="75000"/>
                              <a:lumOff val="25000"/>
                            </a:schemeClr>
                          </a:solidFill>
                          <a:effectLst/>
                          <a:latin typeface="Gill Sans MT" panose="020B0502020104020203" pitchFamily="34" charset="0"/>
                        </a:rPr>
                        <a:t>Never</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800" dirty="0">
                          <a:solidFill>
                            <a:schemeClr val="tx1">
                              <a:lumMod val="75000"/>
                              <a:lumOff val="25000"/>
                            </a:schemeClr>
                          </a:solidFill>
                          <a:effectLst/>
                          <a:latin typeface="Gill Sans MT" panose="020B0502020104020203" pitchFamily="34" charset="0"/>
                        </a:rPr>
                        <a:t>Unknown</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ZA" sz="800" dirty="0">
                          <a:solidFill>
                            <a:schemeClr val="tx1">
                              <a:lumMod val="75000"/>
                              <a:lumOff val="25000"/>
                            </a:schemeClr>
                          </a:solidFill>
                          <a:effectLst/>
                          <a:latin typeface="Gill Sans MT" panose="020B0502020104020203" pitchFamily="34" charset="0"/>
                        </a:rPr>
                        <a:t>N/A (conservative not available)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590629645"/>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3399376623"/>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Hong Kong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3944597294"/>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Japan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738321519"/>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Korea, Rep.</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305332969"/>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Macao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687171357"/>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Mongolia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2965952927"/>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Gill Sans MT" panose="020B0502020104020203" pitchFamily="34" charset="0"/>
                        </a:rPr>
                        <a:t>Taiwan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754636608"/>
                  </a:ext>
                </a:extLst>
              </a:tr>
            </a:tbl>
          </a:graphicData>
        </a:graphic>
      </p:graphicFrame>
      <p:sp>
        <p:nvSpPr>
          <p:cNvPr id="10" name="Oval 9"/>
          <p:cNvSpPr/>
          <p:nvPr/>
        </p:nvSpPr>
        <p:spPr>
          <a:xfrm>
            <a:off x="1818683" y="1713456"/>
            <a:ext cx="2282610" cy="9426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1818682" y="4200045"/>
            <a:ext cx="2381763" cy="9426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9182"/>
      </p:ext>
    </p:extLst>
  </p:cSld>
  <p:clrMapOvr>
    <a:masterClrMapping/>
  </p:clrMapOvr>
  <p:transition spd="slow">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00" y="72000"/>
            <a:ext cx="11728578"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Availability of official registry</a:t>
            </a:r>
          </a:p>
        </p:txBody>
      </p:sp>
      <p:sp>
        <p:nvSpPr>
          <p:cNvPr id="9" name="TextBox 8"/>
          <p:cNvSpPr txBox="1"/>
          <p:nvPr/>
        </p:nvSpPr>
        <p:spPr>
          <a:xfrm>
            <a:off x="7451557" y="4423613"/>
            <a:ext cx="506569" cy="215444"/>
          </a:xfrm>
          <a:prstGeom prst="rect">
            <a:avLst/>
          </a:prstGeom>
          <a:noFill/>
        </p:spPr>
        <p:txBody>
          <a:bodyPr wrap="square" rtlCol="0">
            <a:spAutoFit/>
          </a:bodyPr>
          <a:lstStyle/>
          <a:p>
            <a:r>
              <a:rPr lang="en-US" sz="800" dirty="0">
                <a:latin typeface="Calibri (Body)"/>
                <a:cs typeface="Calibri (Body)"/>
              </a:rPr>
              <a:t>X : Yes</a:t>
            </a:r>
          </a:p>
        </p:txBody>
      </p:sp>
      <p:pic>
        <p:nvPicPr>
          <p:cNvPr id="7" name="Picture 6"/>
          <p:cNvPicPr>
            <a:picLocks noChangeAspect="1"/>
          </p:cNvPicPr>
          <p:nvPr/>
        </p:nvPicPr>
        <p:blipFill>
          <a:blip r:embed="rId2"/>
          <a:stretch>
            <a:fillRect/>
          </a:stretch>
        </p:blipFill>
        <p:spPr>
          <a:xfrm>
            <a:off x="720000" y="1909263"/>
            <a:ext cx="5549356" cy="3533030"/>
          </a:xfrm>
          <a:prstGeom prst="rect">
            <a:avLst/>
          </a:prstGeom>
          <a:ln>
            <a:solidFill>
              <a:srgbClr val="0094B4"/>
            </a:solidFill>
          </a:ln>
          <a:effectLst/>
        </p:spPr>
      </p:pic>
      <p:graphicFrame>
        <p:nvGraphicFramePr>
          <p:cNvPr id="10" name="Table 9"/>
          <p:cNvGraphicFramePr>
            <a:graphicFrameLocks noGrp="1"/>
          </p:cNvGraphicFramePr>
          <p:nvPr>
            <p:extLst>
              <p:ext uri="{D42A27DB-BD31-4B8C-83A1-F6EECF244321}">
                <p14:modId xmlns:p14="http://schemas.microsoft.com/office/powerpoint/2010/main" val="4754783"/>
              </p:ext>
            </p:extLst>
          </p:nvPr>
        </p:nvGraphicFramePr>
        <p:xfrm>
          <a:off x="7451557" y="2146886"/>
          <a:ext cx="4170949" cy="2276727"/>
        </p:xfrm>
        <a:graphic>
          <a:graphicData uri="http://schemas.openxmlformats.org/drawingml/2006/table">
            <a:tbl>
              <a:tblPr firstRow="1" firstCol="1" bandRow="1">
                <a:tableStyleId>{5C22544A-7EE6-4342-B048-85BDC9FD1C3A}</a:tableStyleId>
              </a:tblPr>
              <a:tblGrid>
                <a:gridCol w="1379621">
                  <a:extLst>
                    <a:ext uri="{9D8B030D-6E8A-4147-A177-3AD203B41FA5}">
                      <a16:colId xmlns:a16="http://schemas.microsoft.com/office/drawing/2014/main" val="3666169295"/>
                    </a:ext>
                  </a:extLst>
                </a:gridCol>
                <a:gridCol w="697832">
                  <a:extLst>
                    <a:ext uri="{9D8B030D-6E8A-4147-A177-3AD203B41FA5}">
                      <a16:colId xmlns:a16="http://schemas.microsoft.com/office/drawing/2014/main" val="4279095063"/>
                    </a:ext>
                  </a:extLst>
                </a:gridCol>
                <a:gridCol w="697832">
                  <a:extLst>
                    <a:ext uri="{9D8B030D-6E8A-4147-A177-3AD203B41FA5}">
                      <a16:colId xmlns:a16="http://schemas.microsoft.com/office/drawing/2014/main" val="256813531"/>
                    </a:ext>
                  </a:extLst>
                </a:gridCol>
                <a:gridCol w="697832">
                  <a:extLst>
                    <a:ext uri="{9D8B030D-6E8A-4147-A177-3AD203B41FA5}">
                      <a16:colId xmlns:a16="http://schemas.microsoft.com/office/drawing/2014/main" val="2305091457"/>
                    </a:ext>
                  </a:extLst>
                </a:gridCol>
                <a:gridCol w="697832">
                  <a:extLst>
                    <a:ext uri="{9D8B030D-6E8A-4147-A177-3AD203B41FA5}">
                      <a16:colId xmlns:a16="http://schemas.microsoft.com/office/drawing/2014/main" val="674938732"/>
                    </a:ext>
                  </a:extLst>
                </a:gridCol>
              </a:tblGrid>
              <a:tr h="17542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dirty="0">
                        <a:solidFill>
                          <a:schemeClr val="bg1"/>
                        </a:solidFill>
                        <a:effectLst/>
                        <a:latin typeface="Gill Sans MT" panose="020B0502020104020203" pitchFamily="34"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chemeClr val="bg1"/>
                          </a:solidFill>
                          <a:effectLst/>
                          <a:latin typeface="Gill Sans MT" panose="020B0502020104020203" pitchFamily="34" charset="0"/>
                        </a:rPr>
                        <a:t>Country</a:t>
                      </a:r>
                      <a:endParaRPr lang="en-US" sz="900" dirty="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900" dirty="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CKD</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Dialysis</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Transplant</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AKI</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23114135"/>
                  </a:ext>
                </a:extLst>
              </a:tr>
              <a:tr h="26369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914035725"/>
                  </a:ext>
                </a:extLst>
              </a:tr>
              <a:tr h="26369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Hong Kong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3270059016"/>
                  </a:ext>
                </a:extLst>
              </a:tr>
              <a:tr h="26369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Japan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159043144"/>
                  </a:ext>
                </a:extLst>
              </a:tr>
              <a:tr h="26369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Korea, Rep.</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399453052"/>
                  </a:ext>
                </a:extLst>
              </a:tr>
              <a:tr h="26369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Macao SAR, China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1978328454"/>
                  </a:ext>
                </a:extLst>
              </a:tr>
              <a:tr h="26369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Mongolia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656365043"/>
                  </a:ext>
                </a:extLst>
              </a:tr>
              <a:tr h="263697">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Gill Sans MT" panose="020B0502020104020203" pitchFamily="34" charset="0"/>
                        </a:rPr>
                        <a:t>Taiwan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Gill Sans MT" panose="020B0502020104020203" pitchFamily="34" charset="0"/>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Gill Sans MT" panose="020B0502020104020203" pitchFamily="34" charset="0"/>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chemeClr val="bg1"/>
                    </a:solidFill>
                  </a:tcPr>
                </a:tc>
                <a:extLst>
                  <a:ext uri="{0D108BD9-81ED-4DB2-BD59-A6C34878D82A}">
                    <a16:rowId xmlns:a16="http://schemas.microsoft.com/office/drawing/2014/main" val="214647439"/>
                  </a:ext>
                </a:extLst>
              </a:tr>
            </a:tbl>
          </a:graphicData>
        </a:graphic>
      </p:graphicFrame>
      <p:sp>
        <p:nvSpPr>
          <p:cNvPr id="8" name="Oval 7"/>
          <p:cNvSpPr/>
          <p:nvPr/>
        </p:nvSpPr>
        <p:spPr>
          <a:xfrm>
            <a:off x="1995483" y="1909263"/>
            <a:ext cx="4997272" cy="16803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261683"/>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AD2E31-E4A2-F741-B299-0DC64D68ACA4}"/>
              </a:ext>
            </a:extLst>
          </p:cNvPr>
          <p:cNvSpPr>
            <a:spLocks noGrp="1"/>
          </p:cNvSpPr>
          <p:nvPr>
            <p:ph type="title"/>
          </p:nvPr>
        </p:nvSpPr>
        <p:spPr>
          <a:xfrm>
            <a:off x="720000" y="72000"/>
            <a:ext cx="10514013" cy="1240579"/>
          </a:xfrm>
        </p:spPr>
        <p:txBody>
          <a:bodyPr vert="horz" lIns="0" tIns="45720" rIns="0" bIns="45720" rtlCol="0" anchor="ctr">
            <a:normAutofit/>
          </a:bodyPr>
          <a:lstStyle/>
          <a:p>
            <a:r>
              <a:rPr lang="en-AU" dirty="0"/>
              <a:t>Aim of the Global Kidney Health Atlas</a:t>
            </a:r>
            <a:endParaRPr lang="en-US" dirty="0"/>
          </a:p>
        </p:txBody>
      </p:sp>
      <p:sp>
        <p:nvSpPr>
          <p:cNvPr id="3" name="Content Placeholder 2"/>
          <p:cNvSpPr>
            <a:spLocks noGrp="1"/>
          </p:cNvSpPr>
          <p:nvPr>
            <p:ph idx="4294967295"/>
          </p:nvPr>
        </p:nvSpPr>
        <p:spPr>
          <a:xfrm>
            <a:off x="838200" y="1312579"/>
            <a:ext cx="10515600" cy="4351338"/>
          </a:xfrm>
        </p:spPr>
        <p:txBody>
          <a:bodyPr>
            <a:noAutofit/>
          </a:bodyPr>
          <a:lstStyle/>
          <a:p>
            <a:pPr marL="0" indent="0">
              <a:lnSpc>
                <a:spcPct val="150000"/>
              </a:lnSpc>
              <a:buNone/>
            </a:pPr>
            <a:r>
              <a:rPr lang="en-US" sz="3600" dirty="0"/>
              <a:t>To understand, compare and monitor how different countries around the world detect, treat, monitor and advocate for people with kidney disease (AKI or CKD)</a:t>
            </a:r>
            <a:endParaRPr lang="en-AU" sz="3600" dirty="0"/>
          </a:p>
        </p:txBody>
      </p:sp>
      <p:sp>
        <p:nvSpPr>
          <p:cNvPr id="4" name="TextBox 3">
            <a:extLst>
              <a:ext uri="{FF2B5EF4-FFF2-40B4-BE49-F238E27FC236}">
                <a16:creationId xmlns:a16="http://schemas.microsoft.com/office/drawing/2014/main" id="{62CE3717-C9BE-4E7C-A333-5A60A46B87EE}"/>
              </a:ext>
            </a:extLst>
          </p:cNvPr>
          <p:cNvSpPr txBox="1"/>
          <p:nvPr/>
        </p:nvSpPr>
        <p:spPr>
          <a:xfrm>
            <a:off x="795034" y="4133088"/>
            <a:ext cx="11396966" cy="523220"/>
          </a:xfrm>
          <a:prstGeom prst="rect">
            <a:avLst/>
          </a:prstGeom>
          <a:noFill/>
        </p:spPr>
        <p:txBody>
          <a:bodyPr wrap="none" rtlCol="0">
            <a:spAutoFit/>
          </a:bodyPr>
          <a:lstStyle/>
          <a:p>
            <a:r>
              <a:rPr lang="en-AU" sz="2800" b="1" dirty="0">
                <a:solidFill>
                  <a:srgbClr val="FF0000"/>
                </a:solidFill>
              </a:rPr>
              <a:t>Key focus on availability, accessibility, affordability and quality of ESKD care</a:t>
            </a:r>
          </a:p>
        </p:txBody>
      </p:sp>
    </p:spTree>
    <p:extLst>
      <p:ext uri="{BB962C8B-B14F-4D97-AF65-F5344CB8AC3E}">
        <p14:creationId xmlns:p14="http://schemas.microsoft.com/office/powerpoint/2010/main" val="157412475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000" y="72000"/>
            <a:ext cx="11728578" cy="1242000"/>
          </a:xfrm>
          <a:prstGeom prst="rect">
            <a:avLst/>
          </a:prstGeom>
        </p:spPr>
        <p:txBody>
          <a:bodyPr vert="horz" lIns="0" tIns="45720" rIns="0" bIns="45720" rtlCol="0" anchor="ctr">
            <a:normAutofit/>
          </a:bodyPr>
          <a:lstStyle/>
          <a:p>
            <a:pPr>
              <a:lnSpc>
                <a:spcPct val="90000"/>
              </a:lnSpc>
              <a:spcBef>
                <a:spcPct val="0"/>
              </a:spcBef>
            </a:pPr>
            <a:r>
              <a:rPr lang="en-US" sz="3400" b="1" dirty="0">
                <a:solidFill>
                  <a:srgbClr val="4249AA"/>
                </a:solidFill>
                <a:ea typeface="+mj-ea"/>
                <a:cs typeface="Arial" panose="020B0604020202020204" pitchFamily="34" charset="0"/>
              </a:rPr>
              <a:t>Summary of 2019 GKHA findings</a:t>
            </a:r>
          </a:p>
        </p:txBody>
      </p:sp>
      <p:sp>
        <p:nvSpPr>
          <p:cNvPr id="4" name="TextBox 3"/>
          <p:cNvSpPr txBox="1"/>
          <p:nvPr/>
        </p:nvSpPr>
        <p:spPr>
          <a:xfrm>
            <a:off x="620183" y="1412295"/>
            <a:ext cx="9355667" cy="3725122"/>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defRPr/>
            </a:pPr>
            <a:r>
              <a:rPr lang="en-US" sz="2400" dirty="0">
                <a:cs typeface="Arial" panose="020B0604020202020204" pitchFamily="34" charset="0"/>
              </a:rPr>
              <a:t>KRT availability, access, and quality is high</a:t>
            </a:r>
          </a:p>
          <a:p>
            <a:pPr marL="228600" indent="-228600">
              <a:lnSpc>
                <a:spcPct val="90000"/>
              </a:lnSpc>
              <a:spcBef>
                <a:spcPts val="1000"/>
              </a:spcBef>
              <a:buFont typeface="Arial" panose="020B0604020202020204" pitchFamily="34" charset="0"/>
              <a:buChar char="•"/>
              <a:defRPr/>
            </a:pPr>
            <a:r>
              <a:rPr lang="en-US" sz="2400" dirty="0">
                <a:cs typeface="Arial" panose="020B0604020202020204" pitchFamily="34" charset="0"/>
              </a:rPr>
              <a:t>Conservative kidney management is available, typically chosen or medically-advised</a:t>
            </a:r>
          </a:p>
          <a:p>
            <a:pPr marL="228600" indent="-228600">
              <a:lnSpc>
                <a:spcPct val="90000"/>
              </a:lnSpc>
              <a:spcBef>
                <a:spcPts val="1000"/>
              </a:spcBef>
              <a:buFont typeface="Arial" panose="020B0604020202020204" pitchFamily="34" charset="0"/>
              <a:buChar char="•"/>
              <a:defRPr/>
            </a:pPr>
            <a:r>
              <a:rPr lang="en-US" sz="2400" dirty="0">
                <a:cs typeface="Arial" panose="020B0604020202020204" pitchFamily="34" charset="0"/>
              </a:rPr>
              <a:t>Government funding for medication is low but high for kidney care services</a:t>
            </a:r>
          </a:p>
          <a:p>
            <a:pPr marL="228600" indent="-228600">
              <a:lnSpc>
                <a:spcPct val="90000"/>
              </a:lnSpc>
              <a:spcBef>
                <a:spcPts val="1000"/>
              </a:spcBef>
              <a:buFont typeface="Arial" panose="020B0604020202020204" pitchFamily="34" charset="0"/>
              <a:buChar char="•"/>
              <a:defRPr/>
            </a:pPr>
            <a:r>
              <a:rPr lang="en-US" sz="2400" dirty="0">
                <a:cs typeface="Arial" panose="020B0604020202020204" pitchFamily="34" charset="0"/>
              </a:rPr>
              <a:t>High registry use in end-stage kidney disease</a:t>
            </a:r>
          </a:p>
          <a:p>
            <a:pPr marL="228600" indent="-228600">
              <a:lnSpc>
                <a:spcPct val="90000"/>
              </a:lnSpc>
              <a:spcBef>
                <a:spcPts val="1000"/>
              </a:spcBef>
              <a:buFont typeface="Arial" panose="020B0604020202020204" pitchFamily="34" charset="0"/>
              <a:buChar char="•"/>
              <a:defRPr/>
            </a:pPr>
            <a:r>
              <a:rPr lang="en-US" sz="2400" dirty="0">
                <a:cs typeface="Arial" panose="020B0604020202020204" pitchFamily="34" charset="0"/>
              </a:rPr>
              <a:t>Large variation in workforce capacity, highest in Japan, Korea, Taiwan</a:t>
            </a:r>
          </a:p>
          <a:p>
            <a:pPr marL="228600" indent="-228600">
              <a:lnSpc>
                <a:spcPct val="90000"/>
              </a:lnSpc>
              <a:spcBef>
                <a:spcPts val="1000"/>
              </a:spcBef>
              <a:buFont typeface="Arial" panose="020B0604020202020204" pitchFamily="34" charset="0"/>
              <a:buChar char="•"/>
              <a:defRPr/>
            </a:pPr>
            <a:r>
              <a:rPr lang="en-US" sz="2400" dirty="0">
                <a:cs typeface="Arial" panose="020B0604020202020204" pitchFamily="34" charset="0"/>
              </a:rPr>
              <a:t>Strong advocacy for chronic kidney disease in North &amp; East Asia, limited for acute </a:t>
            </a:r>
          </a:p>
        </p:txBody>
      </p:sp>
    </p:spTree>
    <p:extLst>
      <p:ext uri="{BB962C8B-B14F-4D97-AF65-F5344CB8AC3E}">
        <p14:creationId xmlns:p14="http://schemas.microsoft.com/office/powerpoint/2010/main" val="936644025"/>
      </p:ext>
    </p:extLst>
  </p:cSld>
  <p:clrMapOvr>
    <a:masterClrMapping/>
  </p:clrMapOvr>
  <p:transition spd="slow">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gray">
          <a:xfrm>
            <a:off x="720000" y="72000"/>
            <a:ext cx="10514013" cy="1240579"/>
          </a:xfrm>
        </p:spPr>
        <p:txBody>
          <a:bodyPr vert="horz" lIns="0" tIns="45720" rIns="0" bIns="45720" rtlCol="0" anchor="ctr">
            <a:normAutofit/>
          </a:bodyPr>
          <a:lstStyle/>
          <a:p>
            <a:r>
              <a:rPr lang="en-US" dirty="0"/>
              <a:t>Implications</a:t>
            </a:r>
            <a:endParaRPr lang="en-GB" dirty="0"/>
          </a:p>
        </p:txBody>
      </p:sp>
      <p:sp>
        <p:nvSpPr>
          <p:cNvPr id="6" name="Content Placeholder 1">
            <a:extLst>
              <a:ext uri="{FF2B5EF4-FFF2-40B4-BE49-F238E27FC236}">
                <a16:creationId xmlns:a16="http://schemas.microsoft.com/office/drawing/2014/main" id="{05D9566B-CB94-4C7E-9203-381C45BB0AF0}"/>
              </a:ext>
            </a:extLst>
          </p:cNvPr>
          <p:cNvSpPr>
            <a:spLocks noGrp="1"/>
          </p:cNvSpPr>
          <p:nvPr>
            <p:ph idx="1"/>
          </p:nvPr>
        </p:nvSpPr>
        <p:spPr bwMode="gray">
          <a:xfrm>
            <a:off x="838200" y="1927252"/>
            <a:ext cx="10515600" cy="3952531"/>
          </a:xfrm>
        </p:spPr>
        <p:txBody>
          <a:bodyPr>
            <a:normAutofit lnSpcReduction="10000"/>
          </a:bodyPr>
          <a:lstStyle/>
          <a:p>
            <a:r>
              <a:rPr lang="en-US" sz="2400" b="0" dirty="0"/>
              <a:t>Increase health care financing for ESKD prevention and management</a:t>
            </a:r>
          </a:p>
          <a:p>
            <a:endParaRPr lang="en-US" sz="1600" b="0" dirty="0"/>
          </a:p>
          <a:p>
            <a:r>
              <a:rPr lang="en-US" sz="2400" b="0" dirty="0"/>
              <a:t>Address workforce shortages through multidisciplinary teams and telemedicine</a:t>
            </a:r>
          </a:p>
          <a:p>
            <a:endParaRPr lang="en-US" sz="1600" b="0" dirty="0"/>
          </a:p>
          <a:p>
            <a:r>
              <a:rPr lang="en-US" sz="2400" b="0" dirty="0"/>
              <a:t>Incorporate the collection and reporting of quality indicators in ESKD care</a:t>
            </a:r>
          </a:p>
          <a:p>
            <a:endParaRPr lang="en-US" sz="1600" b="0" dirty="0"/>
          </a:p>
          <a:p>
            <a:r>
              <a:rPr lang="en-US" sz="2400" b="0" dirty="0"/>
              <a:t>Expand health information systems to prevent and manage ESKD</a:t>
            </a:r>
            <a:endParaRPr lang="en-GB" sz="2400" b="0" dirty="0"/>
          </a:p>
          <a:p>
            <a:endParaRPr lang="en-US" sz="1600" b="0" dirty="0"/>
          </a:p>
          <a:p>
            <a:r>
              <a:rPr lang="en-US" sz="2400" b="0" dirty="0"/>
              <a:t>Promote ESKD prevention and treatment by implementing policies, strategies, and advocacy, and mitigating barriers</a:t>
            </a:r>
            <a:endParaRPr lang="en-GB" sz="2400" b="0" dirty="0"/>
          </a:p>
        </p:txBody>
      </p:sp>
    </p:spTree>
    <p:extLst>
      <p:ext uri="{BB962C8B-B14F-4D97-AF65-F5344CB8AC3E}">
        <p14:creationId xmlns:p14="http://schemas.microsoft.com/office/powerpoint/2010/main" val="757263875"/>
      </p:ext>
    </p:extLst>
  </p:cSld>
  <p:clrMapOvr>
    <a:masterClrMapping/>
  </p:clrMapOvr>
  <p:transition spd="slow">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gray">
          <a:xfrm>
            <a:off x="720000" y="72000"/>
            <a:ext cx="10514013" cy="1240579"/>
          </a:xfrm>
        </p:spPr>
        <p:txBody>
          <a:bodyPr vert="horz" lIns="0" tIns="45720" rIns="0" bIns="45720" rtlCol="0" anchor="ctr">
            <a:normAutofit/>
          </a:bodyPr>
          <a:lstStyle/>
          <a:p>
            <a:r>
              <a:rPr lang="en-US" dirty="0"/>
              <a:t>To access the Atlas report: </a:t>
            </a:r>
            <a:endParaRPr lang="en-GB" dirty="0"/>
          </a:p>
        </p:txBody>
      </p:sp>
      <p:sp>
        <p:nvSpPr>
          <p:cNvPr id="7" name="Content Placeholder 1">
            <a:extLst>
              <a:ext uri="{FF2B5EF4-FFF2-40B4-BE49-F238E27FC236}">
                <a16:creationId xmlns:a16="http://schemas.microsoft.com/office/drawing/2014/main" id="{A73A7F97-BB30-694F-BE30-127C3E63A024}"/>
              </a:ext>
            </a:extLst>
          </p:cNvPr>
          <p:cNvSpPr txBox="1">
            <a:spLocks/>
          </p:cNvSpPr>
          <p:nvPr/>
        </p:nvSpPr>
        <p:spPr bwMode="gray">
          <a:xfrm>
            <a:off x="1021080" y="1734504"/>
            <a:ext cx="10332720" cy="44624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i="1" u="sng" dirty="0" err="1">
                <a:hlinkClick r:id="rId3"/>
              </a:rPr>
              <a:t>www.theisn.org</a:t>
            </a:r>
            <a:r>
              <a:rPr lang="en-GB" sz="4400" i="1" u="sng" dirty="0">
                <a:hlinkClick r:id="rId3"/>
              </a:rPr>
              <a:t>/global-atlas</a:t>
            </a:r>
            <a:endParaRPr lang="en-GB" sz="4400" dirty="0"/>
          </a:p>
          <a:p>
            <a:pPr marL="0" indent="0" algn="ctr">
              <a:buFont typeface="Arial" panose="020B0604020202020204" pitchFamily="34" charset="0"/>
              <a:buNone/>
            </a:pPr>
            <a:r>
              <a:rPr lang="en-GB" sz="4000" i="1" u="sng" dirty="0"/>
              <a:t> </a:t>
            </a:r>
          </a:p>
        </p:txBody>
      </p:sp>
    </p:spTree>
    <p:extLst>
      <p:ext uri="{BB962C8B-B14F-4D97-AF65-F5344CB8AC3E}">
        <p14:creationId xmlns:p14="http://schemas.microsoft.com/office/powerpoint/2010/main" val="130153955"/>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72000"/>
            <a:ext cx="10514013" cy="1240579"/>
          </a:xfrm>
        </p:spPr>
        <p:txBody>
          <a:bodyPr vert="horz" lIns="0" tIns="45720" rIns="0" bIns="45720" rtlCol="0" anchor="ctr">
            <a:normAutofit/>
          </a:bodyPr>
          <a:lstStyle/>
          <a:p>
            <a:r>
              <a:rPr lang="en-AU" dirty="0"/>
              <a:t>Global Kidney Health Atlas survey</a:t>
            </a:r>
          </a:p>
        </p:txBody>
      </p:sp>
      <p:graphicFrame>
        <p:nvGraphicFramePr>
          <p:cNvPr id="7" name="Content Placeholder 4">
            <a:extLst>
              <a:ext uri="{FF2B5EF4-FFF2-40B4-BE49-F238E27FC236}">
                <a16:creationId xmlns:a16="http://schemas.microsoft.com/office/drawing/2014/main" id="{B88FA61F-E880-4E0C-A99C-1FC92803D7A9}"/>
              </a:ext>
            </a:extLst>
          </p:cNvPr>
          <p:cNvGraphicFramePr>
            <a:graphicFrameLocks/>
          </p:cNvGraphicFramePr>
          <p:nvPr>
            <p:extLst>
              <p:ext uri="{D42A27DB-BD31-4B8C-83A1-F6EECF244321}">
                <p14:modId xmlns:p14="http://schemas.microsoft.com/office/powerpoint/2010/main" val="1618912565"/>
              </p:ext>
            </p:extLst>
          </p:nvPr>
        </p:nvGraphicFramePr>
        <p:xfrm>
          <a:off x="1051560" y="1825625"/>
          <a:ext cx="9464040" cy="3969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5">
            <a:extLst>
              <a:ext uri="{FF2B5EF4-FFF2-40B4-BE49-F238E27FC236}">
                <a16:creationId xmlns:a16="http://schemas.microsoft.com/office/drawing/2014/main" id="{8A76E18C-741D-4777-9E7E-1F46F6786F12}"/>
              </a:ext>
            </a:extLst>
          </p:cNvPr>
          <p:cNvSpPr/>
          <p:nvPr/>
        </p:nvSpPr>
        <p:spPr>
          <a:xfrm>
            <a:off x="3861442" y="3267285"/>
            <a:ext cx="2083431" cy="1076116"/>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3601536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DC7B95-681C-7F49-B033-52CB0DF0144A}"/>
              </a:ext>
            </a:extLst>
          </p:cNvPr>
          <p:cNvSpPr>
            <a:spLocks noGrp="1"/>
          </p:cNvSpPr>
          <p:nvPr>
            <p:ph type="title"/>
          </p:nvPr>
        </p:nvSpPr>
        <p:spPr>
          <a:xfrm>
            <a:off x="720000" y="72000"/>
            <a:ext cx="10514013" cy="1240579"/>
          </a:xfrm>
        </p:spPr>
        <p:txBody>
          <a:bodyPr anchor="ctr"/>
          <a:lstStyle/>
          <a:p>
            <a:r>
              <a:rPr lang="en-US" dirty="0"/>
              <a:t>Design and scope</a:t>
            </a:r>
          </a:p>
        </p:txBody>
      </p:sp>
      <p:sp>
        <p:nvSpPr>
          <p:cNvPr id="3" name="Content Placeholder 2"/>
          <p:cNvSpPr>
            <a:spLocks noGrp="1"/>
          </p:cNvSpPr>
          <p:nvPr>
            <p:ph idx="1"/>
          </p:nvPr>
        </p:nvSpPr>
        <p:spPr>
          <a:xfrm>
            <a:off x="2152650" y="1457797"/>
            <a:ext cx="7522465" cy="2425717"/>
          </a:xfrm>
        </p:spPr>
        <p:txBody>
          <a:bodyPr>
            <a:noAutofit/>
          </a:bodyPr>
          <a:lstStyle/>
          <a:p>
            <a:pPr marL="0" indent="0">
              <a:buNone/>
            </a:pPr>
            <a:r>
              <a:rPr lang="en-ZA" b="1" dirty="0"/>
              <a:t>Desk research (across countries and regions)</a:t>
            </a:r>
          </a:p>
          <a:p>
            <a:pPr lvl="1"/>
            <a:r>
              <a:rPr lang="en-ZA" sz="1600" dirty="0"/>
              <a:t>Published and grey literature review</a:t>
            </a:r>
          </a:p>
          <a:p>
            <a:pPr lvl="1"/>
            <a:r>
              <a:rPr lang="en-ZA" sz="1600" dirty="0"/>
              <a:t>Systematic review ESKD burden and outcomes</a:t>
            </a:r>
          </a:p>
          <a:p>
            <a:pPr lvl="1"/>
            <a:r>
              <a:rPr lang="en-ZA" sz="1600" dirty="0"/>
              <a:t>Data extraction from major renal registries (USRDS, ERA-EDTA) and relevant national registries where available </a:t>
            </a:r>
          </a:p>
          <a:p>
            <a:pPr lvl="1"/>
            <a:r>
              <a:rPr lang="en-ZA" sz="1600" dirty="0"/>
              <a:t>Scoping review of KRT cost estimates</a:t>
            </a:r>
          </a:p>
          <a:p>
            <a:pPr marL="0" indent="0">
              <a:buNone/>
            </a:pPr>
            <a:endParaRPr lang="en-AU" sz="1500" b="1" dirty="0"/>
          </a:p>
          <a:p>
            <a:pPr marL="0" indent="0">
              <a:buNone/>
            </a:pPr>
            <a:r>
              <a:rPr lang="en-AU" b="1" dirty="0"/>
              <a:t>Online questionnaire-based survey July – September 2018</a:t>
            </a:r>
          </a:p>
          <a:p>
            <a:pPr lvl="1"/>
            <a:r>
              <a:rPr lang="fr-BE" sz="1600" dirty="0"/>
              <a:t>3 </a:t>
            </a:r>
            <a:r>
              <a:rPr lang="en-ZA" sz="1600" dirty="0"/>
              <a:t>languages</a:t>
            </a:r>
            <a:r>
              <a:rPr lang="fr-BE" sz="1600" dirty="0"/>
              <a:t> (English, French, </a:t>
            </a:r>
            <a:r>
              <a:rPr lang="en-ZA" sz="1600" dirty="0"/>
              <a:t>Spanish</a:t>
            </a:r>
            <a:r>
              <a:rPr lang="fr-BE" sz="1600" dirty="0"/>
              <a:t>)</a:t>
            </a:r>
          </a:p>
          <a:p>
            <a:pPr lvl="1"/>
            <a:r>
              <a:rPr lang="en-ZA" sz="1600" dirty="0"/>
              <a:t>Across</a:t>
            </a:r>
            <a:r>
              <a:rPr lang="fr-BE" sz="1600" dirty="0"/>
              <a:t> 182 countries</a:t>
            </a:r>
            <a:endParaRPr lang="en-US" sz="1600" dirty="0"/>
          </a:p>
          <a:p>
            <a:pPr lvl="1"/>
            <a:r>
              <a:rPr lang="fr-BE" sz="1600" dirty="0"/>
              <a:t>≥3 </a:t>
            </a:r>
            <a:r>
              <a:rPr lang="en-ZA" sz="1600" dirty="0"/>
              <a:t>stakeholders</a:t>
            </a:r>
            <a:r>
              <a:rPr lang="fr-BE" sz="1600" dirty="0"/>
              <a:t> per country</a:t>
            </a:r>
            <a:endParaRPr lang="en-ZA" sz="1600" dirty="0"/>
          </a:p>
          <a:p>
            <a:pPr lvl="2"/>
            <a:r>
              <a:rPr lang="en-ZA" dirty="0"/>
              <a:t>National nephrology society leadership</a:t>
            </a:r>
          </a:p>
          <a:p>
            <a:pPr lvl="2"/>
            <a:r>
              <a:rPr lang="en-ZA" dirty="0"/>
              <a:t>Healthcare policymakers</a:t>
            </a:r>
          </a:p>
          <a:p>
            <a:pPr lvl="2"/>
            <a:r>
              <a:rPr lang="en-ZA" dirty="0"/>
              <a:t>Patients / patient advocacy groups</a:t>
            </a:r>
          </a:p>
          <a:p>
            <a:pPr lvl="1"/>
            <a:r>
              <a:rPr lang="en-ZA" sz="1600" dirty="0"/>
              <a:t>Discrepancies resolved by follow-up conferences with regional and country nephrology leaders</a:t>
            </a:r>
          </a:p>
          <a:p>
            <a:pPr lvl="1"/>
            <a:endParaRPr lang="en-ZA" sz="2000" dirty="0"/>
          </a:p>
          <a:p>
            <a:pPr marL="0" indent="0">
              <a:buNone/>
            </a:pPr>
            <a:endParaRPr lang="en-AU" sz="2400" dirty="0"/>
          </a:p>
        </p:txBody>
      </p:sp>
    </p:spTree>
    <p:extLst>
      <p:ext uri="{BB962C8B-B14F-4D97-AF65-F5344CB8AC3E}">
        <p14:creationId xmlns:p14="http://schemas.microsoft.com/office/powerpoint/2010/main" val="3819877109"/>
      </p:ext>
    </p:extLst>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97530" y="1452563"/>
            <a:ext cx="6101262" cy="4654373"/>
          </a:xfrm>
          <a:prstGeom prst="rect">
            <a:avLst/>
          </a:prstGeom>
        </p:spPr>
      </p:pic>
      <p:sp>
        <p:nvSpPr>
          <p:cNvPr id="32" name="Title 1"/>
          <p:cNvSpPr>
            <a:spLocks noGrp="1"/>
          </p:cNvSpPr>
          <p:nvPr>
            <p:ph type="title"/>
          </p:nvPr>
        </p:nvSpPr>
        <p:spPr>
          <a:xfrm>
            <a:off x="720000" y="72000"/>
            <a:ext cx="10514013" cy="1240579"/>
          </a:xfrm>
        </p:spPr>
        <p:txBody>
          <a:bodyPr anchor="ctr">
            <a:normAutofit/>
          </a:bodyPr>
          <a:lstStyle/>
          <a:p>
            <a:r>
              <a:rPr lang="en-AU" dirty="0"/>
              <a:t>Overall survey components</a:t>
            </a:r>
          </a:p>
        </p:txBody>
      </p:sp>
    </p:spTree>
    <p:extLst>
      <p:ext uri="{BB962C8B-B14F-4D97-AF65-F5344CB8AC3E}">
        <p14:creationId xmlns:p14="http://schemas.microsoft.com/office/powerpoint/2010/main" val="4133303737"/>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307" y="1555531"/>
            <a:ext cx="7486063" cy="4550679"/>
          </a:xfrm>
          <a:prstGeom prst="rect">
            <a:avLst/>
          </a:prstGeom>
        </p:spPr>
      </p:pic>
      <p:sp>
        <p:nvSpPr>
          <p:cNvPr id="6" name="TextBox 5">
            <a:extLst>
              <a:ext uri="{FF2B5EF4-FFF2-40B4-BE49-F238E27FC236}">
                <a16:creationId xmlns:a16="http://schemas.microsoft.com/office/drawing/2014/main" id="{7F24643E-53C5-4BDA-B7DD-87B412873A83}"/>
              </a:ext>
            </a:extLst>
          </p:cNvPr>
          <p:cNvSpPr txBox="1"/>
          <p:nvPr/>
        </p:nvSpPr>
        <p:spPr>
          <a:xfrm>
            <a:off x="8873412" y="2464375"/>
            <a:ext cx="3275512" cy="1200329"/>
          </a:xfrm>
          <a:prstGeom prst="rect">
            <a:avLst/>
          </a:prstGeom>
          <a:noFill/>
        </p:spPr>
        <p:txBody>
          <a:bodyPr wrap="none" rtlCol="0">
            <a:spAutoFit/>
          </a:bodyPr>
          <a:lstStyle/>
          <a:p>
            <a:r>
              <a:rPr lang="en-AU" b="1" dirty="0"/>
              <a:t>160 countries (88%)</a:t>
            </a:r>
          </a:p>
          <a:p>
            <a:r>
              <a:rPr lang="en-AU" b="1" dirty="0"/>
              <a:t>99% world’s population</a:t>
            </a:r>
          </a:p>
          <a:p>
            <a:r>
              <a:rPr lang="en-AU" b="1" dirty="0"/>
              <a:t>317 individuals (69%) response</a:t>
            </a:r>
          </a:p>
          <a:p>
            <a:r>
              <a:rPr lang="en-AU" b="1" dirty="0"/>
              <a:t>3 respondents/country (IQR 2-4)</a:t>
            </a:r>
          </a:p>
        </p:txBody>
      </p:sp>
      <p:sp>
        <p:nvSpPr>
          <p:cNvPr id="3" name="TextBox 2">
            <a:extLst>
              <a:ext uri="{FF2B5EF4-FFF2-40B4-BE49-F238E27FC236}">
                <a16:creationId xmlns:a16="http://schemas.microsoft.com/office/drawing/2014/main" id="{AD43C1D6-8CFC-4F07-801D-3E372F4B1650}"/>
              </a:ext>
            </a:extLst>
          </p:cNvPr>
          <p:cNvSpPr txBox="1"/>
          <p:nvPr/>
        </p:nvSpPr>
        <p:spPr>
          <a:xfrm>
            <a:off x="8889313" y="4159459"/>
            <a:ext cx="2711948" cy="646331"/>
          </a:xfrm>
          <a:prstGeom prst="rect">
            <a:avLst/>
          </a:prstGeom>
          <a:noFill/>
        </p:spPr>
        <p:txBody>
          <a:bodyPr wrap="square" rtlCol="0">
            <a:spAutoFit/>
          </a:bodyPr>
          <a:lstStyle/>
          <a:p>
            <a:r>
              <a:rPr lang="en-AU" dirty="0"/>
              <a:t>113 countries participated in both GKHA surveys</a:t>
            </a:r>
          </a:p>
        </p:txBody>
      </p:sp>
      <p:sp>
        <p:nvSpPr>
          <p:cNvPr id="5" name="Title 4">
            <a:extLst>
              <a:ext uri="{FF2B5EF4-FFF2-40B4-BE49-F238E27FC236}">
                <a16:creationId xmlns:a16="http://schemas.microsoft.com/office/drawing/2014/main" id="{7031AF96-754D-654D-B677-A4A8FEE1615B}"/>
              </a:ext>
            </a:extLst>
          </p:cNvPr>
          <p:cNvSpPr>
            <a:spLocks noGrp="1"/>
          </p:cNvSpPr>
          <p:nvPr>
            <p:ph type="title"/>
          </p:nvPr>
        </p:nvSpPr>
        <p:spPr>
          <a:xfrm>
            <a:off x="720000" y="72000"/>
            <a:ext cx="10514013" cy="1240579"/>
          </a:xfrm>
        </p:spPr>
        <p:txBody>
          <a:bodyPr>
            <a:normAutofit/>
          </a:bodyPr>
          <a:lstStyle/>
          <a:p>
            <a:r>
              <a:rPr lang="en-US" dirty="0"/>
              <a:t>Overall GKHA response</a:t>
            </a:r>
          </a:p>
        </p:txBody>
      </p:sp>
    </p:spTree>
    <p:extLst>
      <p:ext uri="{BB962C8B-B14F-4D97-AF65-F5344CB8AC3E}">
        <p14:creationId xmlns:p14="http://schemas.microsoft.com/office/powerpoint/2010/main" val="71568451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48940" y="1538434"/>
            <a:ext cx="6661724" cy="4751719"/>
          </a:xfrm>
          <a:prstGeom prst="rect">
            <a:avLst/>
          </a:prstGeom>
        </p:spPr>
      </p:pic>
      <p:sp>
        <p:nvSpPr>
          <p:cNvPr id="2" name="Title 1">
            <a:extLst>
              <a:ext uri="{FF2B5EF4-FFF2-40B4-BE49-F238E27FC236}">
                <a16:creationId xmlns:a16="http://schemas.microsoft.com/office/drawing/2014/main" id="{B062604D-D73B-A242-97BA-81DF039F81CF}"/>
              </a:ext>
            </a:extLst>
          </p:cNvPr>
          <p:cNvSpPr>
            <a:spLocks noGrp="1"/>
          </p:cNvSpPr>
          <p:nvPr>
            <p:ph type="title"/>
          </p:nvPr>
        </p:nvSpPr>
        <p:spPr>
          <a:xfrm>
            <a:off x="720000" y="72000"/>
            <a:ext cx="10514013" cy="1240579"/>
          </a:xfrm>
        </p:spPr>
        <p:txBody>
          <a:bodyPr>
            <a:normAutofit/>
          </a:bodyPr>
          <a:lstStyle/>
          <a:p>
            <a:r>
              <a:rPr lang="en-US" dirty="0"/>
              <a:t>Results presented by ISN regions </a:t>
            </a:r>
          </a:p>
        </p:txBody>
      </p:sp>
    </p:spTree>
    <p:extLst>
      <p:ext uri="{BB962C8B-B14F-4D97-AF65-F5344CB8AC3E}">
        <p14:creationId xmlns:p14="http://schemas.microsoft.com/office/powerpoint/2010/main" val="2517456730"/>
      </p:ext>
    </p:extLst>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1BDDFC4-29C0-5648-AB69-840E02A9C659}"/>
              </a:ext>
            </a:extLst>
          </p:cNvPr>
          <p:cNvSpPr>
            <a:spLocks noGrp="1"/>
          </p:cNvSpPr>
          <p:nvPr>
            <p:ph type="title"/>
          </p:nvPr>
        </p:nvSpPr>
        <p:spPr>
          <a:xfrm>
            <a:off x="720000" y="72000"/>
            <a:ext cx="10514013" cy="1240579"/>
          </a:xfrm>
        </p:spPr>
        <p:txBody>
          <a:bodyPr/>
          <a:lstStyle/>
          <a:p>
            <a:r>
              <a:rPr lang="en-US" dirty="0"/>
              <a:t>ISN Region: North &amp; East Asia</a:t>
            </a:r>
          </a:p>
        </p:txBody>
      </p:sp>
      <p:pic>
        <p:nvPicPr>
          <p:cNvPr id="9" name="Picture 8"/>
          <p:cNvPicPr>
            <a:picLocks noChangeAspect="1"/>
          </p:cNvPicPr>
          <p:nvPr/>
        </p:nvPicPr>
        <p:blipFill>
          <a:blip r:embed="rId2"/>
          <a:stretch>
            <a:fillRect/>
          </a:stretch>
        </p:blipFill>
        <p:spPr>
          <a:xfrm>
            <a:off x="2675552" y="2126773"/>
            <a:ext cx="6100547" cy="4090041"/>
          </a:xfrm>
          <a:prstGeom prst="rect">
            <a:avLst/>
          </a:prstGeom>
        </p:spPr>
      </p:pic>
    </p:spTree>
    <p:extLst>
      <p:ext uri="{BB962C8B-B14F-4D97-AF65-F5344CB8AC3E}">
        <p14:creationId xmlns:p14="http://schemas.microsoft.com/office/powerpoint/2010/main" val="3233965956"/>
      </p:ext>
    </p:extLst>
  </p:cSld>
  <p:clrMapOvr>
    <a:masterClrMapping/>
  </p:clrMapOvr>
  <p:transition spd="slow">
    <p:strips dir="rd"/>
  </p:transition>
</p:sld>
</file>

<file path=ppt/theme/theme1.xml><?xml version="1.0" encoding="utf-8"?>
<a:theme xmlns:a="http://schemas.openxmlformats.org/drawingml/2006/main" name="ISN 2020 - Theme">
  <a:themeElements>
    <a:clrScheme name="ISN 2020">
      <a:dk1>
        <a:srgbClr val="000000"/>
      </a:dk1>
      <a:lt1>
        <a:srgbClr val="FFFFFF"/>
      </a:lt1>
      <a:dk2>
        <a:srgbClr val="44546A"/>
      </a:dk2>
      <a:lt2>
        <a:srgbClr val="E7E6E6"/>
      </a:lt2>
      <a:accent1>
        <a:srgbClr val="4248A9"/>
      </a:accent1>
      <a:accent2>
        <a:srgbClr val="424579"/>
      </a:accent2>
      <a:accent3>
        <a:srgbClr val="75D4D5"/>
      </a:accent3>
      <a:accent4>
        <a:srgbClr val="FF7D78"/>
      </a:accent4>
      <a:accent5>
        <a:srgbClr val="FFD478"/>
      </a:accent5>
      <a:accent6>
        <a:srgbClr val="D5D5D5"/>
      </a:accent6>
      <a:hlink>
        <a:srgbClr val="4248A9"/>
      </a:hlink>
      <a:folHlink>
        <a:srgbClr val="FD70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N 2020 - Theme" id="{5E129F49-C0AC-7B4A-A9D1-A2F5D759BFD6}" vid="{A04C4AC2-0CCA-0A4B-8FA8-8701C2F80A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5bb30524-c5cc-4ab6-b3e3-7acb34e1d48a" xsi:nil="true"/>
    <_ip_UnifiedCompliancePolicyUIAction xmlns="http://schemas.microsoft.com/sharepoint/v3" xsi:nil="true"/>
    <_ip_UnifiedCompliancePolicyProperties xmlns="http://schemas.microsoft.com/sharepoint/v3" xsi:nil="true"/>
    <lcf76f155ced4ddcb4097134ff3c332f xmlns="5bb30524-c5cc-4ab6-b3e3-7acb34e1d48a">
      <Terms xmlns="http://schemas.microsoft.com/office/infopath/2007/PartnerControls"/>
    </lcf76f155ced4ddcb4097134ff3c332f>
    <TaxCatchAll xmlns="8d39dae6-3a04-4f8f-91ef-910acbbf4883" xsi:nil="true"/>
    <_Forma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2EFDB3CC569C4C8709EF2E2FCD4DD1" ma:contentTypeVersion="21" ma:contentTypeDescription="Create a new document." ma:contentTypeScope="" ma:versionID="d58ac3fdedd9ad1ab0a77315264ff983">
  <xsd:schema xmlns:xsd="http://www.w3.org/2001/XMLSchema" xmlns:xs="http://www.w3.org/2001/XMLSchema" xmlns:p="http://schemas.microsoft.com/office/2006/metadata/properties" xmlns:ns1="http://schemas.microsoft.com/sharepoint/v3" xmlns:ns2="5bb30524-c5cc-4ab6-b3e3-7acb34e1d48a" xmlns:ns3="8d39dae6-3a04-4f8f-91ef-910acbbf4883" xmlns:ns4="http://schemas.microsoft.com/sharepoint/v3/fields" targetNamespace="http://schemas.microsoft.com/office/2006/metadata/properties" ma:root="true" ma:fieldsID="f7bb827dacb319c1e726d7e652f64458" ns1:_="" ns2:_="" ns3:_="" ns4:_="">
    <xsd:import namespace="http://schemas.microsoft.com/sharepoint/v3"/>
    <xsd:import namespace="5bb30524-c5cc-4ab6-b3e3-7acb34e1d48a"/>
    <xsd:import namespace="8d39dae6-3a04-4f8f-91ef-910acbbf4883"/>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u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4:_Forma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30524-c5cc-4ab6-b3e3-7acb34e1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6" nillable="true" ma:displayName="Status" ma:format="Dropdown"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f1b091-0422-4f9c-b31b-6eb16863af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39dae6-3a04-4f8f-91ef-910acbbf48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7f5380c-2a5e-41a0-9e8f-614032ea020b}" ma:internalName="TaxCatchAll" ma:showField="CatchAllData" ma:web="8d39dae6-3a04-4f8f-91ef-910acbbf48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7"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22D49B-64B9-48EE-A341-A6294D83438A}">
  <ds:schemaRefs>
    <ds:schemaRef ds:uri="http://purl.org/dc/dcmitype/"/>
    <ds:schemaRef ds:uri="http://purl.org/dc/elements/1.1/"/>
    <ds:schemaRef ds:uri="http://schemas.microsoft.com/office/2006/documentManagement/types"/>
    <ds:schemaRef ds:uri="http://schemas.microsoft.com/sharepoint/v3"/>
    <ds:schemaRef ds:uri="8d39dae6-3a04-4f8f-91ef-910acbbf4883"/>
    <ds:schemaRef ds:uri="http://www.w3.org/XML/1998/namespace"/>
    <ds:schemaRef ds:uri="http://schemas.microsoft.com/sharepoint/v3/fields"/>
    <ds:schemaRef ds:uri="http://schemas.openxmlformats.org/package/2006/metadata/core-properties"/>
    <ds:schemaRef ds:uri="http://schemas.microsoft.com/office/infopath/2007/PartnerControls"/>
    <ds:schemaRef ds:uri="5bb30524-c5cc-4ab6-b3e3-7acb34e1d48a"/>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9C19A6A-4C88-4E3A-8FA9-6CDB154F1D21}">
  <ds:schemaRefs>
    <ds:schemaRef ds:uri="http://schemas.microsoft.com/sharepoint/v3/contenttype/forms"/>
  </ds:schemaRefs>
</ds:datastoreItem>
</file>

<file path=customXml/itemProps3.xml><?xml version="1.0" encoding="utf-8"?>
<ds:datastoreItem xmlns:ds="http://schemas.openxmlformats.org/officeDocument/2006/customXml" ds:itemID="{363179EA-A0CC-4E4C-8204-B2AF2055B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30524-c5cc-4ab6-b3e3-7acb34e1d48a"/>
    <ds:schemaRef ds:uri="8d39dae6-3a04-4f8f-91ef-910acbbf488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ISN 2020 - Theme</Template>
  <TotalTime>33234</TotalTime>
  <Words>2783</Words>
  <Application>Microsoft Office PowerPoint</Application>
  <PresentationFormat>Widescreen</PresentationFormat>
  <Paragraphs>1121</Paragraphs>
  <Slides>32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(Body)</vt:lpstr>
      <vt:lpstr>Gill Sans MT</vt:lpstr>
      <vt:lpstr>ISN 2020 - Theme</vt:lpstr>
      <vt:lpstr>PowerPoint Presentation</vt:lpstr>
      <vt:lpstr>PowerPoint Presentation</vt:lpstr>
      <vt:lpstr>Aim of the Global Kidney Health Atlas</vt:lpstr>
      <vt:lpstr>Global Kidney Health Atlas survey</vt:lpstr>
      <vt:lpstr>Design and scope</vt:lpstr>
      <vt:lpstr>Overall survey components</vt:lpstr>
      <vt:lpstr>Overall GKHA response</vt:lpstr>
      <vt:lpstr>Results presented by ISN regions </vt:lpstr>
      <vt:lpstr>ISN Region: North &amp; East Asia</vt:lpstr>
      <vt:lpstr>Demographics</vt:lpstr>
      <vt:lpstr>PowerPoint Presentation</vt:lpstr>
      <vt:lpstr>PowerPoint Presentation</vt:lpstr>
      <vt:lpstr>PowerPoint Presentation</vt:lpstr>
      <vt:lpstr>PowerPoint Presentation</vt:lpstr>
      <vt:lpstr>Survey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vt:lpstr>
      <vt:lpstr>To access the Atlas report: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www.pixid.be</dc:creator>
  <cp:lastModifiedBy>Silvia ARRUEBO</cp:lastModifiedBy>
  <cp:revision>529</cp:revision>
  <cp:lastPrinted>2019-12-17T14:40:56Z</cp:lastPrinted>
  <dcterms:created xsi:type="dcterms:W3CDTF">2017-04-11T07:16:46Z</dcterms:created>
  <dcterms:modified xsi:type="dcterms:W3CDTF">2023-10-10T09:51:52Z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0x010100952EFDB3CC569C4C8709EF2E2FCD4DD1</vt:lpwstr>
  </property>
  <property fmtid="{D5CDD505-2E9C-101B-9397-08002B2CF9AE}" pid="3" name="MediaServiceImageTags">
    <vt:lpwstr/>
  </property>
</Properties>
</file>