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46"/>
  </p:notesMasterIdLst>
  <p:sldIdLst>
    <p:sldId id="258" r:id="rId5"/>
    <p:sldId id="434" r:id="rId6"/>
    <p:sldId id="435" r:id="rId7"/>
    <p:sldId id="436" r:id="rId8"/>
    <p:sldId id="437" r:id="rId9"/>
    <p:sldId id="288" r:id="rId10"/>
    <p:sldId id="438" r:id="rId11"/>
    <p:sldId id="439" r:id="rId12"/>
    <p:sldId id="440" r:id="rId13"/>
    <p:sldId id="433" r:id="rId14"/>
    <p:sldId id="386" r:id="rId15"/>
    <p:sldId id="421" r:id="rId16"/>
    <p:sldId id="387" r:id="rId17"/>
    <p:sldId id="388" r:id="rId18"/>
    <p:sldId id="389" r:id="rId19"/>
    <p:sldId id="390" r:id="rId20"/>
    <p:sldId id="446" r:id="rId21"/>
    <p:sldId id="447" r:id="rId22"/>
    <p:sldId id="393" r:id="rId23"/>
    <p:sldId id="429" r:id="rId24"/>
    <p:sldId id="395" r:id="rId25"/>
    <p:sldId id="441" r:id="rId26"/>
    <p:sldId id="442" r:id="rId27"/>
    <p:sldId id="396" r:id="rId28"/>
    <p:sldId id="398" r:id="rId29"/>
    <p:sldId id="399" r:id="rId30"/>
    <p:sldId id="400" r:id="rId31"/>
    <p:sldId id="401" r:id="rId32"/>
    <p:sldId id="402" r:id="rId33"/>
    <p:sldId id="403" r:id="rId34"/>
    <p:sldId id="420" r:id="rId35"/>
    <p:sldId id="404" r:id="rId36"/>
    <p:sldId id="273" r:id="rId37"/>
    <p:sldId id="427" r:id="rId38"/>
    <p:sldId id="428" r:id="rId39"/>
    <p:sldId id="407" r:id="rId40"/>
    <p:sldId id="426" r:id="rId41"/>
    <p:sldId id="443" r:id="rId42"/>
    <p:sldId id="425" r:id="rId43"/>
    <p:sldId id="444" r:id="rId44"/>
    <p:sldId id="27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93203-AEF9-BC8A-D3AA-87960CCA7CF2}" name="Kelci WILFORD" initials="KW" userId="S::kwilford@theisn.org::fab688a2-8963-4d7f-9bd1-b2f1b39ff41f" providerId="AD"/>
  <p188:author id="{240A2404-0BE8-7E16-0072-9863EB5419DE}" name="Anh TRAN" initials="AT" userId="S::atran@theisn.org::f0801369-d398-4873-9815-0ee69cd0685c" providerId="AD"/>
  <p188:author id="{6D2BCF0E-C3EB-8013-C4C9-11F81E60D04A}" name="Mara Rodrigues" initials="MR" userId="S::mrodrigues@theisn.org::49e61c2d-eb1a-424f-9b11-2736563de131" providerId="AD"/>
  <p188:author id="{43581C0F-D483-7E2D-BF10-35ECC67F8B5E}" name="Kelly Hendricks" initials="KH" userId="S::khendricks@theisn.org::838f0aa6-467f-4fe8-8424-e7e6066b4906" providerId="AD"/>
  <p188:author id="{FF40DD10-DC74-3A52-B7CE-A4DA15A4D993}" name="Catherine  DE TIEGE" initials="CT" userId="S::cdetiege@theisn.org::a5f79d23-52a3-47f9-bc8a-80830764c46d" providerId="AD"/>
  <p188:author id="{30532219-6B1E-96B5-A92E-9B125D2D6938}" name="Sandrine Damster" initials="SD" userId="S::sdamster@Theisn.org::fd8099e7-6a31-40dd-a586-fa857c90cfac" providerId="AD"/>
  <p188:author id="{0AB715A8-6CFB-8A20-D413-1F12B2345E0B}" name="Monica MOORTHY" initials="MM" userId="S::mmoorthy@theisn.org::f2b06a11-eee9-4f78-84bc-46c2a0bffa08" providerId="AD"/>
  <p188:author id="{68AD27CB-462A-759D-2456-4600BA43381B}" name="Miriam Ravelo" initials="MR" userId="S::mravelo@theisn.org::75c236b9-77ed-4b47-b077-c3ca511024eb" providerId="AD"/>
  <p188:author id="{744B5CF3-7C7A-504F-AB4F-4618ABD4C87B}" name="Julia Mackinlay" initials="JM" userId="S::jmackinlay@theisn.org::e5f61763-b5c0-4a16-98f5-9ec764974cc2" providerId="AD"/>
  <p188:author id="{5B26C1FD-F0EC-B5BA-C9BC-1DE7B175634D}" name="Sophie Dupuis" initials="SD" userId="S::sdupuis@theisn.org::823a732c-ef5f-415f-8758-2f20af8cf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CB"/>
    <a:srgbClr val="3A8E9F"/>
    <a:srgbClr val="FF5050"/>
    <a:srgbClr val="FE7055"/>
    <a:srgbClr val="B4DDEA"/>
    <a:srgbClr val="70C9DE"/>
    <a:srgbClr val="E42012"/>
    <a:srgbClr val="800000"/>
    <a:srgbClr val="EF7962"/>
    <a:srgbClr val="F7F3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42127-8B2A-4CB5-AC4A-F2E240BC010B}" v="18" dt="2024-01-24T11:29:52.088"/>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108" y="28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 Syed" userId="afc29d7a40d45ac4" providerId="LiveId" clId="{A955CAB0-6E46-4B47-81F4-7E9A5FE96F82}"/>
    <pc:docChg chg="undo custSel addSld modSld">
      <pc:chgData name="Saad Syed" userId="afc29d7a40d45ac4" providerId="LiveId" clId="{A955CAB0-6E46-4B47-81F4-7E9A5FE96F82}" dt="2023-07-26T20:47:22.575" v="118" actId="20577"/>
      <pc:docMkLst>
        <pc:docMk/>
      </pc:docMkLst>
      <pc:sldChg chg="modSp mod">
        <pc:chgData name="Saad Syed" userId="afc29d7a40d45ac4" providerId="LiveId" clId="{A955CAB0-6E46-4B47-81F4-7E9A5FE96F82}" dt="2023-07-25T21:14:57.742" v="82" actId="2711"/>
        <pc:sldMkLst>
          <pc:docMk/>
          <pc:sldMk cId="4223765922" sldId="407"/>
        </pc:sldMkLst>
        <pc:spChg chg="mod">
          <ac:chgData name="Saad Syed" userId="afc29d7a40d45ac4" providerId="LiveId" clId="{A955CAB0-6E46-4B47-81F4-7E9A5FE96F82}" dt="2023-07-25T21:14:57.742" v="82" actId="2711"/>
          <ac:spMkLst>
            <pc:docMk/>
            <pc:sldMk cId="4223765922" sldId="407"/>
            <ac:spMk id="3" creationId="{B679F13C-3964-FC9F-EEAB-90D0AEBA2FEF}"/>
          </ac:spMkLst>
        </pc:spChg>
      </pc:sldChg>
      <pc:sldChg chg="modSp mod">
        <pc:chgData name="Saad Syed" userId="afc29d7a40d45ac4" providerId="LiveId" clId="{A955CAB0-6E46-4B47-81F4-7E9A5FE96F82}" dt="2023-07-25T21:14:16.350" v="74" actId="20577"/>
        <pc:sldMkLst>
          <pc:docMk/>
          <pc:sldMk cId="961210503" sldId="423"/>
        </pc:sldMkLst>
        <pc:graphicFrameChg chg="modGraphic">
          <ac:chgData name="Saad Syed" userId="afc29d7a40d45ac4" providerId="LiveId" clId="{A955CAB0-6E46-4B47-81F4-7E9A5FE96F82}" dt="2023-07-25T21:14:16.350" v="74" actId="20577"/>
          <ac:graphicFrameMkLst>
            <pc:docMk/>
            <pc:sldMk cId="961210503" sldId="423"/>
            <ac:graphicFrameMk id="3" creationId="{EAE3B567-7755-3DF4-36FC-4A63DB511B36}"/>
          </ac:graphicFrameMkLst>
        </pc:graphicFrameChg>
      </pc:sldChg>
      <pc:sldChg chg="modSp mod">
        <pc:chgData name="Saad Syed" userId="afc29d7a40d45ac4" providerId="LiveId" clId="{A955CAB0-6E46-4B47-81F4-7E9A5FE96F82}" dt="2023-07-25T21:14:22.387" v="79" actId="20577"/>
        <pc:sldMkLst>
          <pc:docMk/>
          <pc:sldMk cId="963294375" sldId="424"/>
        </pc:sldMkLst>
        <pc:graphicFrameChg chg="modGraphic">
          <ac:chgData name="Saad Syed" userId="afc29d7a40d45ac4" providerId="LiveId" clId="{A955CAB0-6E46-4B47-81F4-7E9A5FE96F82}" dt="2023-07-25T21:14:22.387" v="79" actId="20577"/>
          <ac:graphicFrameMkLst>
            <pc:docMk/>
            <pc:sldMk cId="963294375" sldId="424"/>
            <ac:graphicFrameMk id="3" creationId="{EAE3B567-7755-3DF4-36FC-4A63DB511B36}"/>
          </ac:graphicFrameMkLst>
        </pc:graphicFrameChg>
      </pc:sldChg>
      <pc:sldChg chg="modSp add mod">
        <pc:chgData name="Saad Syed" userId="afc29d7a40d45ac4" providerId="LiveId" clId="{A955CAB0-6E46-4B47-81F4-7E9A5FE96F82}" dt="2023-07-25T21:57:05.433" v="86" actId="20577"/>
        <pc:sldMkLst>
          <pc:docMk/>
          <pc:sldMk cId="3397777398" sldId="425"/>
        </pc:sldMkLst>
        <pc:spChg chg="mod">
          <ac:chgData name="Saad Syed" userId="afc29d7a40d45ac4" providerId="LiveId" clId="{A955CAB0-6E46-4B47-81F4-7E9A5FE96F82}" dt="2023-07-25T21:57:05.433" v="86" actId="20577"/>
          <ac:spMkLst>
            <pc:docMk/>
            <pc:sldMk cId="3397777398" sldId="425"/>
            <ac:spMk id="4" creationId="{C5B7B3DB-5B79-73A4-2CD0-45E827F6BF93}"/>
          </ac:spMkLst>
        </pc:spChg>
      </pc:sldChg>
      <pc:sldChg chg="modSp add mod">
        <pc:chgData name="Saad Syed" userId="afc29d7a40d45ac4" providerId="LiveId" clId="{A955CAB0-6E46-4B47-81F4-7E9A5FE96F82}" dt="2023-07-26T20:47:22.575" v="118" actId="20577"/>
        <pc:sldMkLst>
          <pc:docMk/>
          <pc:sldMk cId="3500256732" sldId="426"/>
        </pc:sldMkLst>
        <pc:spChg chg="mod">
          <ac:chgData name="Saad Syed" userId="afc29d7a40d45ac4" providerId="LiveId" clId="{A955CAB0-6E46-4B47-81F4-7E9A5FE96F82}" dt="2023-07-26T20:47:22.575" v="118" actId="20577"/>
          <ac:spMkLst>
            <pc:docMk/>
            <pc:sldMk cId="3500256732" sldId="426"/>
            <ac:spMk id="3" creationId="{15FA87E5-2E34-9E5A-FE97-2D9B7881E8C9}"/>
          </ac:spMkLst>
        </pc:spChg>
        <pc:spChg chg="mod">
          <ac:chgData name="Saad Syed" userId="afc29d7a40d45ac4" providerId="LiveId" clId="{A955CAB0-6E46-4B47-81F4-7E9A5FE96F82}" dt="2023-07-25T21:57:12.406" v="90" actId="20577"/>
          <ac:spMkLst>
            <pc:docMk/>
            <pc:sldMk cId="3500256732" sldId="426"/>
            <ac:spMk id="4" creationId="{6760A8E2-9FEF-88E7-11DA-9890AF7D87AB}"/>
          </ac:spMkLst>
        </pc:spChg>
      </pc:sldChg>
      <pc:sldChg chg="modSp mod">
        <pc:chgData name="Saad Syed" userId="afc29d7a40d45ac4" providerId="LiveId" clId="{A955CAB0-6E46-4B47-81F4-7E9A5FE96F82}" dt="2023-07-25T21:14:50.709" v="81" actId="27636"/>
        <pc:sldMkLst>
          <pc:docMk/>
          <pc:sldMk cId="3893905780" sldId="428"/>
        </pc:sldMkLst>
        <pc:spChg chg="mod">
          <ac:chgData name="Saad Syed" userId="afc29d7a40d45ac4" providerId="LiveId" clId="{A955CAB0-6E46-4B47-81F4-7E9A5FE96F82}" dt="2023-07-25T21:14:50.709" v="81" actId="27636"/>
          <ac:spMkLst>
            <pc:docMk/>
            <pc:sldMk cId="3893905780" sldId="428"/>
            <ac:spMk id="2" creationId="{518BF921-A020-0CA3-20E5-C31AA1C92F6E}"/>
          </ac:spMkLst>
        </pc:spChg>
      </pc:sldChg>
      <pc:sldChg chg="modSp mod">
        <pc:chgData name="Saad Syed" userId="afc29d7a40d45ac4" providerId="LiveId" clId="{A955CAB0-6E46-4B47-81F4-7E9A5FE96F82}" dt="2023-07-26T20:39:41.604" v="92" actId="6549"/>
        <pc:sldMkLst>
          <pc:docMk/>
          <pc:sldMk cId="2215068510" sldId="441"/>
        </pc:sldMkLst>
        <pc:graphicFrameChg chg="mod modGraphic">
          <ac:chgData name="Saad Syed" userId="afc29d7a40d45ac4" providerId="LiveId" clId="{A955CAB0-6E46-4B47-81F4-7E9A5FE96F82}" dt="2023-07-26T20:39:41.604" v="92" actId="6549"/>
          <ac:graphicFrameMkLst>
            <pc:docMk/>
            <pc:sldMk cId="2215068510" sldId="441"/>
            <ac:graphicFrameMk id="2" creationId="{00000000-0000-0000-0000-000000000000}"/>
          </ac:graphicFrameMkLst>
        </pc:graphicFrameChg>
      </pc:sldChg>
      <pc:sldChg chg="modSp mod">
        <pc:chgData name="Saad Syed" userId="afc29d7a40d45ac4" providerId="LiveId" clId="{A955CAB0-6E46-4B47-81F4-7E9A5FE96F82}" dt="2023-07-26T20:40:38.788" v="94" actId="6549"/>
        <pc:sldMkLst>
          <pc:docMk/>
          <pc:sldMk cId="279137463" sldId="442"/>
        </pc:sldMkLst>
        <pc:graphicFrameChg chg="mod modGraphic">
          <ac:chgData name="Saad Syed" userId="afc29d7a40d45ac4" providerId="LiveId" clId="{A955CAB0-6E46-4B47-81F4-7E9A5FE96F82}" dt="2023-07-26T20:40:38.788" v="94" actId="6549"/>
          <ac:graphicFrameMkLst>
            <pc:docMk/>
            <pc:sldMk cId="279137463" sldId="442"/>
            <ac:graphicFrameMk id="2" creationId="{00000000-0000-0000-0000-000000000000}"/>
          </ac:graphicFrameMkLst>
        </pc:graphicFrameChg>
      </pc:sldChg>
      <pc:sldChg chg="modSp add mod">
        <pc:chgData name="Saad Syed" userId="afc29d7a40d45ac4" providerId="LiveId" clId="{A955CAB0-6E46-4B47-81F4-7E9A5FE96F82}" dt="2023-07-25T21:57:08.647" v="88" actId="20577"/>
        <pc:sldMkLst>
          <pc:docMk/>
          <pc:sldMk cId="3657139268" sldId="443"/>
        </pc:sldMkLst>
        <pc:spChg chg="mod">
          <ac:chgData name="Saad Syed" userId="afc29d7a40d45ac4" providerId="LiveId" clId="{A955CAB0-6E46-4B47-81F4-7E9A5FE96F82}" dt="2023-07-25T19:41:26.801" v="62" actId="20577"/>
          <ac:spMkLst>
            <pc:docMk/>
            <pc:sldMk cId="3657139268" sldId="443"/>
            <ac:spMk id="3" creationId="{C5E6694C-B5C3-5B3F-6DF0-D22A8479518E}"/>
          </ac:spMkLst>
        </pc:spChg>
        <pc:spChg chg="mod">
          <ac:chgData name="Saad Syed" userId="afc29d7a40d45ac4" providerId="LiveId" clId="{A955CAB0-6E46-4B47-81F4-7E9A5FE96F82}" dt="2023-07-25T21:57:08.647" v="88" actId="20577"/>
          <ac:spMkLst>
            <pc:docMk/>
            <pc:sldMk cId="3657139268" sldId="443"/>
            <ac:spMk id="4" creationId="{9DFD9A62-C52B-5509-E269-9274935AB6EC}"/>
          </ac:spMkLst>
        </pc:spChg>
      </pc:sldChg>
      <pc:sldChg chg="modSp add mod">
        <pc:chgData name="Saad Syed" userId="afc29d7a40d45ac4" providerId="LiveId" clId="{A955CAB0-6E46-4B47-81F4-7E9A5FE96F82}" dt="2023-07-25T21:57:01.268" v="84" actId="20577"/>
        <pc:sldMkLst>
          <pc:docMk/>
          <pc:sldMk cId="2816312712" sldId="444"/>
        </pc:sldMkLst>
        <pc:spChg chg="mod">
          <ac:chgData name="Saad Syed" userId="afc29d7a40d45ac4" providerId="LiveId" clId="{A955CAB0-6E46-4B47-81F4-7E9A5FE96F82}" dt="2023-07-25T21:57:01.268" v="84" actId="20577"/>
          <ac:spMkLst>
            <pc:docMk/>
            <pc:sldMk cId="2816312712" sldId="444"/>
            <ac:spMk id="4" creationId="{8D798FEF-61DB-CAE5-3046-54D9AFD10DF1}"/>
          </ac:spMkLst>
        </pc:spChg>
      </pc:sldChg>
    </pc:docChg>
  </pc:docChgLst>
  <pc:docChgLst>
    <pc:chgData name="Silvia ARRUEBO" userId="e9aba99f-2561-4cc4-9a75-fbf1b25c1b57" providerId="ADAL" clId="{06791C07-1AD4-4B8D-B185-4CF04E1F88BC}"/>
    <pc:docChg chg="custSel modSld">
      <pc:chgData name="Silvia ARRUEBO" userId="e9aba99f-2561-4cc4-9a75-fbf1b25c1b57" providerId="ADAL" clId="{06791C07-1AD4-4B8D-B185-4CF04E1F88BC}" dt="2023-08-01T09:55:51.670" v="36" actId="27636"/>
      <pc:docMkLst>
        <pc:docMk/>
      </pc:docMkLst>
      <pc:sldChg chg="modSp mod">
        <pc:chgData name="Silvia ARRUEBO" userId="e9aba99f-2561-4cc4-9a75-fbf1b25c1b57" providerId="ADAL" clId="{06791C07-1AD4-4B8D-B185-4CF04E1F88BC}" dt="2023-08-01T09:55:44.675" v="34" actId="2711"/>
        <pc:sldMkLst>
          <pc:docMk/>
          <pc:sldMk cId="3397777398" sldId="425"/>
        </pc:sldMkLst>
        <pc:spChg chg="mod">
          <ac:chgData name="Silvia ARRUEBO" userId="e9aba99f-2561-4cc4-9a75-fbf1b25c1b57" providerId="ADAL" clId="{06791C07-1AD4-4B8D-B185-4CF04E1F88BC}" dt="2023-08-01T09:55:44.675" v="34" actId="2711"/>
          <ac:spMkLst>
            <pc:docMk/>
            <pc:sldMk cId="3397777398" sldId="425"/>
            <ac:spMk id="3" creationId="{39CDB8CE-05DE-6086-A64B-D15367664DED}"/>
          </ac:spMkLst>
        </pc:spChg>
      </pc:sldChg>
      <pc:sldChg chg="modSp mod">
        <pc:chgData name="Silvia ARRUEBO" userId="e9aba99f-2561-4cc4-9a75-fbf1b25c1b57" providerId="ADAL" clId="{06791C07-1AD4-4B8D-B185-4CF04E1F88BC}" dt="2023-08-01T09:55:22.688" v="33" actId="1076"/>
        <pc:sldMkLst>
          <pc:docMk/>
          <pc:sldMk cId="3500256732" sldId="426"/>
        </pc:sldMkLst>
        <pc:spChg chg="mod">
          <ac:chgData name="Silvia ARRUEBO" userId="e9aba99f-2561-4cc4-9a75-fbf1b25c1b57" providerId="ADAL" clId="{06791C07-1AD4-4B8D-B185-4CF04E1F88BC}" dt="2023-08-01T09:55:22.688" v="33" actId="1076"/>
          <ac:spMkLst>
            <pc:docMk/>
            <pc:sldMk cId="3500256732" sldId="426"/>
            <ac:spMk id="3" creationId="{15FA87E5-2E34-9E5A-FE97-2D9B7881E8C9}"/>
          </ac:spMkLst>
        </pc:spChg>
      </pc:sldChg>
      <pc:sldChg chg="modSp mod">
        <pc:chgData name="Silvia ARRUEBO" userId="e9aba99f-2561-4cc4-9a75-fbf1b25c1b57" providerId="ADAL" clId="{06791C07-1AD4-4B8D-B185-4CF04E1F88BC}" dt="2023-08-01T09:55:12.116" v="31" actId="1076"/>
        <pc:sldMkLst>
          <pc:docMk/>
          <pc:sldMk cId="3657139268" sldId="443"/>
        </pc:sldMkLst>
        <pc:spChg chg="mod">
          <ac:chgData name="Silvia ARRUEBO" userId="e9aba99f-2561-4cc4-9a75-fbf1b25c1b57" providerId="ADAL" clId="{06791C07-1AD4-4B8D-B185-4CF04E1F88BC}" dt="2023-08-01T09:55:12.116" v="31" actId="1076"/>
          <ac:spMkLst>
            <pc:docMk/>
            <pc:sldMk cId="3657139268" sldId="443"/>
            <ac:spMk id="3" creationId="{C5E6694C-B5C3-5B3F-6DF0-D22A8479518E}"/>
          </ac:spMkLst>
        </pc:spChg>
      </pc:sldChg>
      <pc:sldChg chg="modSp mod">
        <pc:chgData name="Silvia ARRUEBO" userId="e9aba99f-2561-4cc4-9a75-fbf1b25c1b57" providerId="ADAL" clId="{06791C07-1AD4-4B8D-B185-4CF04E1F88BC}" dt="2023-08-01T09:55:51.670" v="36" actId="27636"/>
        <pc:sldMkLst>
          <pc:docMk/>
          <pc:sldMk cId="2816312712" sldId="444"/>
        </pc:sldMkLst>
        <pc:spChg chg="mod">
          <ac:chgData name="Silvia ARRUEBO" userId="e9aba99f-2561-4cc4-9a75-fbf1b25c1b57" providerId="ADAL" clId="{06791C07-1AD4-4B8D-B185-4CF04E1F88BC}" dt="2023-08-01T09:55:51.670" v="36" actId="27636"/>
          <ac:spMkLst>
            <pc:docMk/>
            <pc:sldMk cId="2816312712" sldId="444"/>
            <ac:spMk id="3" creationId="{CDA2D34C-AEB0-FDD0-ABD5-4B4DA1984F4E}"/>
          </ac:spMkLst>
        </pc:spChg>
      </pc:sldChg>
    </pc:docChg>
  </pc:docChgLst>
  <pc:docChgLst>
    <pc:chgData name="silvia arruebo" clId="Web-{3DE42127-8B2A-4CB5-AC4A-F2E240BC010B}"/>
    <pc:docChg chg="modSld">
      <pc:chgData name="silvia arruebo" userId="" providerId="" clId="Web-{3DE42127-8B2A-4CB5-AC4A-F2E240BC010B}" dt="2024-01-24T11:29:52.088" v="12" actId="20577"/>
      <pc:docMkLst>
        <pc:docMk/>
      </pc:docMkLst>
      <pc:sldChg chg="modSp">
        <pc:chgData name="silvia arruebo" userId="" providerId="" clId="Web-{3DE42127-8B2A-4CB5-AC4A-F2E240BC010B}" dt="2024-01-24T11:29:52.088" v="12" actId="20577"/>
        <pc:sldMkLst>
          <pc:docMk/>
          <pc:sldMk cId="2101775061" sldId="436"/>
        </pc:sldMkLst>
        <pc:spChg chg="mod">
          <ac:chgData name="silvia arruebo" userId="" providerId="" clId="Web-{3DE42127-8B2A-4CB5-AC4A-F2E240BC010B}" dt="2024-01-24T11:29:52.088" v="12" actId="20577"/>
          <ac:spMkLst>
            <pc:docMk/>
            <pc:sldMk cId="2101775061" sldId="436"/>
            <ac:spMk id="4" creationId="{62CE3717-C9BE-4E7C-A333-5A60A46B87E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3080" y="1557467"/>
          <a:ext cx="3091011" cy="123640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2016</a:t>
          </a:r>
        </a:p>
      </dsp:txBody>
      <dsp:txXfrm>
        <a:off x="3080" y="1557467"/>
        <a:ext cx="2781910" cy="1236404"/>
      </dsp:txXfrm>
    </dsp:sp>
    <dsp:sp modelId="{0FF82BE7-39EA-B94F-94FD-1245639AD408}">
      <dsp:nvSpPr>
        <dsp:cNvPr id="0" name=""/>
        <dsp:cNvSpPr/>
      </dsp:nvSpPr>
      <dsp:spPr>
        <a:xfrm>
          <a:off x="2490157" y="1557467"/>
          <a:ext cx="3091011" cy="123640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2018</a:t>
          </a:r>
        </a:p>
      </dsp:txBody>
      <dsp:txXfrm>
        <a:off x="3108359" y="1557467"/>
        <a:ext cx="1854607" cy="1236404"/>
      </dsp:txXfrm>
    </dsp:sp>
    <dsp:sp modelId="{FC945BDB-1EC6-3448-9936-9D64A2BA14CE}">
      <dsp:nvSpPr>
        <dsp:cNvPr id="0" name=""/>
        <dsp:cNvSpPr/>
      </dsp:nvSpPr>
      <dsp:spPr>
        <a:xfrm>
          <a:off x="4948698" y="1557467"/>
          <a:ext cx="3091011" cy="1236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2022</a:t>
          </a:r>
        </a:p>
      </dsp:txBody>
      <dsp:txXfrm>
        <a:off x="5566900" y="1557467"/>
        <a:ext cx="1854607" cy="1236404"/>
      </dsp:txXfrm>
    </dsp:sp>
    <dsp:sp modelId="{A5CD6AFF-C837-0D48-927A-A53ABF9922EE}">
      <dsp:nvSpPr>
        <dsp:cNvPr id="0" name=""/>
        <dsp:cNvSpPr/>
      </dsp:nvSpPr>
      <dsp:spPr>
        <a:xfrm>
          <a:off x="7421507" y="1557467"/>
          <a:ext cx="3091011" cy="123640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2026</a:t>
          </a:r>
        </a:p>
      </dsp:txBody>
      <dsp:txXfrm>
        <a:off x="8039709" y="1557467"/>
        <a:ext cx="1854607" cy="1236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3793E40-A389-BE35-0D5E-017BDDD95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EC3A73-F0FC-3B4B-A857-FFB2F17E2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5364" name="Slide Number Placeholder 3">
            <a:extLst>
              <a:ext uri="{FF2B5EF4-FFF2-40B4-BE49-F238E27FC236}">
                <a16:creationId xmlns:a16="http://schemas.microsoft.com/office/drawing/2014/main" id="{7EFBA111-2CF9-6EFD-2CB2-F342856BA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2C6FC-69D5-4665-B2EB-37ED51B6037E}" type="slidenum">
              <a:rPr lang="en-US" altLang="LID4096"/>
              <a:pPr fontAlgn="base">
                <a:spcBef>
                  <a:spcPct val="0"/>
                </a:spcBef>
                <a:spcAft>
                  <a:spcPct val="0"/>
                </a:spcAft>
              </a:pPr>
              <a:t>1</a:t>
            </a:fld>
            <a:endParaRPr lang="en-US" alt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a:p>
        </p:txBody>
      </p:sp>
    </p:spTree>
    <p:extLst>
      <p:ext uri="{BB962C8B-B14F-4D97-AF65-F5344CB8AC3E}">
        <p14:creationId xmlns:p14="http://schemas.microsoft.com/office/powerpoint/2010/main" val="6412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 Cloud. </a:t>
            </a:r>
            <a:r>
              <a:rPr lang="en-US" sz="120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endParaRPr lang="en-US"/>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67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7738581-9809-2971-1490-CCCB51B5C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6FE0909-DB06-119D-FA53-ADE697E78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06500" name="Slide Number Placeholder 3">
            <a:extLst>
              <a:ext uri="{FF2B5EF4-FFF2-40B4-BE49-F238E27FC236}">
                <a16:creationId xmlns:a16="http://schemas.microsoft.com/office/drawing/2014/main" id="{0B8A59DF-A3E5-C7A7-28FE-D680A4190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58D7C4-B55D-473F-8D23-F983F9697FA0}" type="slidenum">
              <a:rPr lang="en-US" altLang="LID4096"/>
              <a:pPr fontAlgn="base">
                <a:spcBef>
                  <a:spcPct val="0"/>
                </a:spcBef>
                <a:spcAft>
                  <a:spcPct val="0"/>
                </a:spcAft>
              </a:pPr>
              <a:t>41</a:t>
            </a:fld>
            <a:endParaRPr lang="en-US" altLang="LID4096"/>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4945A-7F90-C442-AC3D-8CC924B08F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6525ACD-15F3-7240-9496-BE2F3955CDE8}"/>
              </a:ext>
            </a:extLst>
          </p:cNvPr>
          <p:cNvPicPr>
            <a:picLocks noChangeAspect="1"/>
          </p:cNvPicPr>
          <p:nvPr userDrawn="1"/>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6FAA551F-EFB8-084D-2D81-48CC80A441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9C9B40E7-3D8A-978C-26E2-144C9821DB67}"/>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417623A6-C372-92E2-6780-1727ECA1846A}"/>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6E776E5A-6BED-F569-2250-18EAE961A25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102FB70-7BDD-D4B7-95F8-436016D6CFE9}"/>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1" name="Footer Placeholder 4">
            <a:extLst>
              <a:ext uri="{FF2B5EF4-FFF2-40B4-BE49-F238E27FC236}">
                <a16:creationId xmlns:a16="http://schemas.microsoft.com/office/drawing/2014/main" id="{56841F5F-785F-C63D-8E6C-C092172169C4}"/>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2" name="Slide Number Placeholder 5">
            <a:extLst>
              <a:ext uri="{FF2B5EF4-FFF2-40B4-BE49-F238E27FC236}">
                <a16:creationId xmlns:a16="http://schemas.microsoft.com/office/drawing/2014/main" id="{04552222-9203-AC6E-A2FA-836ED7BFEC56}"/>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6A6F3-EBCA-0048-B171-E052BBA9DE2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000"/>
            </a:lvl1pPr>
          </a:lstStyle>
          <a:p>
            <a:r>
              <a:rPr lang="en-US"/>
              <a:t>Click to edit Master title style</a:t>
            </a:r>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9E0F0C19-A67D-AE18-AE09-8CBEF6838C28}"/>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0FCBD383-87E2-5B00-C6E1-49EA16CA23D0}"/>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BC18F28-AE9D-B876-65E4-AC1F767F13F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2EE61319-E2F4-CD8C-0648-7ED1BD461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DAF1F537-DD48-5BCB-BFE4-8495E5A73454}"/>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98FE6374-972E-DB9B-F3D4-9BE4C6FB11D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4A5A871-B9FB-5400-3E1E-00C1143CBEB5}"/>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BB17C98-8CCB-42A9-F372-50300F02FF58}"/>
              </a:ext>
            </a:extLst>
          </p:cNvPr>
          <p:cNvPicPr>
            <a:picLocks noChangeAspect="1"/>
          </p:cNvPicPr>
          <p:nvPr userDrawn="1"/>
        </p:nvPicPr>
        <p:blipFill>
          <a:blip r:embed="rId2">
            <a:alphaModFix amt="35000"/>
          </a:blip>
          <a:stretch>
            <a:fillRect/>
          </a:stretch>
        </p:blipFill>
        <p:spPr>
          <a:xfrm>
            <a:off x="890998" y="661394"/>
            <a:ext cx="5630453" cy="5510806"/>
          </a:xfrm>
          <a:prstGeom prst="rect">
            <a:avLst/>
          </a:prstGeom>
        </p:spPr>
      </p:pic>
      <p:sp>
        <p:nvSpPr>
          <p:cNvPr id="8" name="Rectangle 7">
            <a:extLst>
              <a:ext uri="{FF2B5EF4-FFF2-40B4-BE49-F238E27FC236}">
                <a16:creationId xmlns:a16="http://schemas.microsoft.com/office/drawing/2014/main" id="{3D69A1EE-DE47-F6C5-E548-3F2B46DEE641}"/>
              </a:ext>
            </a:extLst>
          </p:cNvPr>
          <p:cNvSpPr/>
          <p:nvPr userDrawn="1"/>
        </p:nvSpPr>
        <p:spPr>
          <a:xfrm>
            <a:off x="890998" y="346509"/>
            <a:ext cx="6978316" cy="5825691"/>
          </a:xfrm>
          <a:prstGeom prst="rect">
            <a:avLst/>
          </a:prstGeom>
          <a:gradFill flip="none" rotWithShape="1">
            <a:gsLst>
              <a:gs pos="0">
                <a:schemeClr val="bg1">
                  <a:alpha val="12000"/>
                </a:schemeClr>
              </a:gs>
              <a:gs pos="100000">
                <a:schemeClr val="bg1">
                  <a:alpha val="7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2" name="Title 1">
            <a:extLst>
              <a:ext uri="{FF2B5EF4-FFF2-40B4-BE49-F238E27FC236}">
                <a16:creationId xmlns:a16="http://schemas.microsoft.com/office/drawing/2014/main" id="{E3D8FDF2-99A0-9F47-B9AE-0C8EACBF06DC}"/>
              </a:ext>
            </a:extLst>
          </p:cNvPr>
          <p:cNvSpPr>
            <a:spLocks noGrp="1"/>
          </p:cNvSpPr>
          <p:nvPr>
            <p:ph type="title" hasCustomPrompt="1"/>
          </p:nvPr>
        </p:nvSpPr>
        <p:spPr>
          <a:xfrm>
            <a:off x="831850" y="1261512"/>
            <a:ext cx="10515600" cy="2040939"/>
          </a:xfrm>
        </p:spPr>
        <p:txBody>
          <a:bodyPr anchor="ctr">
            <a:normAutofit/>
          </a:bodyPr>
          <a:lstStyle>
            <a:lvl1pPr>
              <a:defRPr sz="4400" b="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3302451"/>
            <a:ext cx="10515600" cy="2338087"/>
          </a:xfrm>
        </p:spPr>
        <p:txBody>
          <a:bodyPr>
            <a:normAutofit/>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5E1FCD9-EE3E-AA89-123F-B550C66C51C0}"/>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2C2E5534-6359-29E1-F123-A8760ABB63B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D2D5A865-84BF-3EAB-8870-0FF35D58374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descr="Icon&#10;&#10;Description automatically generated">
            <a:extLst>
              <a:ext uri="{FF2B5EF4-FFF2-40B4-BE49-F238E27FC236}">
                <a16:creationId xmlns:a16="http://schemas.microsoft.com/office/drawing/2014/main" id="{A6DE410A-EAC7-9847-14D0-3A1CB327A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1232C3DD-FB56-8D90-3D5A-66397FCB19D1}"/>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4A10159B-E6D9-3D2F-0FB3-FE772185BA4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9EE62645-2713-3D90-2F3D-6155C291DCE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333375"/>
            <a:ext cx="10515600" cy="5357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hasCustomPrompt="1"/>
          </p:nvPr>
        </p:nvSpPr>
        <p:spPr>
          <a:xfrm>
            <a:off x="839788" y="1275122"/>
            <a:ext cx="5157787"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099034"/>
            <a:ext cx="5157787"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hasCustomPrompt="1"/>
          </p:nvPr>
        </p:nvSpPr>
        <p:spPr>
          <a:xfrm>
            <a:off x="6172200" y="1275122"/>
            <a:ext cx="5183188"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099034"/>
            <a:ext cx="5183188"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2" descr="Icon&#10;&#10;Description automatically generated">
            <a:extLst>
              <a:ext uri="{FF2B5EF4-FFF2-40B4-BE49-F238E27FC236}">
                <a16:creationId xmlns:a16="http://schemas.microsoft.com/office/drawing/2014/main" id="{291A7AA7-80DB-607C-1B3C-781A158B7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52F792C6-A383-49F9-44E4-98A49AC60BB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A21BCBFC-F417-3157-D247-B829FB2CCBA5}"/>
              </a:ext>
            </a:extLst>
          </p:cNvPr>
          <p:cNvSpPr>
            <a:spLocks noGrp="1"/>
          </p:cNvSpPr>
          <p:nvPr>
            <p:ph type="ftr" sz="quarter" idx="11"/>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5B83C320-1E59-C71D-092D-AE15E7651CB8}"/>
              </a:ext>
            </a:extLst>
          </p:cNvPr>
          <p:cNvSpPr>
            <a:spLocks noGrp="1"/>
          </p:cNvSpPr>
          <p:nvPr>
            <p:ph type="sldNum" sz="quarter" idx="12"/>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US"/>
              <a:t>Click to edit Master title style</a:t>
            </a:r>
          </a:p>
        </p:txBody>
      </p:sp>
      <p:pic>
        <p:nvPicPr>
          <p:cNvPr id="6" name="Picture 12" descr="Icon&#10;&#10;Description automatically generated">
            <a:extLst>
              <a:ext uri="{FF2B5EF4-FFF2-40B4-BE49-F238E27FC236}">
                <a16:creationId xmlns:a16="http://schemas.microsoft.com/office/drawing/2014/main" id="{932EE3BB-4F59-9DAA-0722-82971D623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E61F4866-AA29-54F5-A782-216D30E395C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8" name="Footer Placeholder 4">
            <a:extLst>
              <a:ext uri="{FF2B5EF4-FFF2-40B4-BE49-F238E27FC236}">
                <a16:creationId xmlns:a16="http://schemas.microsoft.com/office/drawing/2014/main" id="{55C52142-7BC7-ACF9-DBF7-64F4610FD56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9" name="Slide Number Placeholder 5">
            <a:extLst>
              <a:ext uri="{FF2B5EF4-FFF2-40B4-BE49-F238E27FC236}">
                <a16:creationId xmlns:a16="http://schemas.microsoft.com/office/drawing/2014/main" id="{F47E7431-C9B7-81CA-EEBA-8DE9FC467E7B}"/>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400"/>
            </a:lvl1pPr>
            <a:lvl2pPr>
              <a:defRPr sz="1200"/>
            </a:lvl2pPr>
            <a:lvl3pPr>
              <a:defRPr sz="1100"/>
            </a:lvl3pPr>
            <a:lvl4pPr>
              <a:defRPr sz="1000"/>
            </a:lvl4pPr>
            <a:lvl5pPr>
              <a:defRPr sz="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7BC5D59-2020-9DB2-6EC8-FF87A1F16C34}"/>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E3BF2E7E-F48C-050D-88C4-B961ED382D0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93391513-8274-97EE-BAF1-8817F7730648}"/>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E88FCB2-6FC5-CCD1-C0D1-CF425F9B9D3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C72A7429-4F78-FF6B-3D83-930E51E214FE}"/>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D9553F8D-20B1-DB2F-B5D5-9706FAF2A603}"/>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771524" y="357725"/>
            <a:ext cx="8471087" cy="6508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771524" y="1256488"/>
            <a:ext cx="10582276" cy="4920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2388"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6"/>
          <a:stretch>
            <a:fillRect/>
          </a:stretch>
        </p:blipFill>
        <p:spPr>
          <a:xfrm>
            <a:off x="10023835" y="184854"/>
            <a:ext cx="1863560" cy="1015188"/>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
        <p:nvSpPr>
          <p:cNvPr id="27" name="Date Placeholder 3">
            <a:extLst>
              <a:ext uri="{FF2B5EF4-FFF2-40B4-BE49-F238E27FC236}">
                <a16:creationId xmlns:a16="http://schemas.microsoft.com/office/drawing/2014/main" id="{538B0622-83DB-B217-0B3A-083674A6152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28" name="Footer Placeholder 4">
            <a:extLst>
              <a:ext uri="{FF2B5EF4-FFF2-40B4-BE49-F238E27FC236}">
                <a16:creationId xmlns:a16="http://schemas.microsoft.com/office/drawing/2014/main" id="{C8BD5CF2-357A-03CB-2F7E-E2D6C306F75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29" name="Slide Number Placeholder 5">
            <a:extLst>
              <a:ext uri="{FF2B5EF4-FFF2-40B4-BE49-F238E27FC236}">
                <a16:creationId xmlns:a16="http://schemas.microsoft.com/office/drawing/2014/main" id="{D13D9505-5CE7-9758-6E2F-85E18B04D124}"/>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 id="2147483710" r:id="rId11"/>
    <p:sldLayoutId id="2147483662" r:id="rId12"/>
  </p:sldLayoutIdLst>
  <p:hf hdr="0"/>
  <p:txStyles>
    <p:titleStyle>
      <a:lvl1pPr algn="l" defTabSz="914400" rtl="0" eaLnBrk="1" latinLnBrk="0" hangingPunct="1">
        <a:lnSpc>
          <a:spcPct val="90000"/>
        </a:lnSpc>
        <a:spcBef>
          <a:spcPct val="0"/>
        </a:spcBef>
        <a:buNone/>
        <a:defRPr sz="3200" b="0" kern="1200" spc="50" baseline="0">
          <a:solidFill>
            <a:srgbClr val="2833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hyperlink" Target="http://www.transplant-observatory.org/data-charts-and-tabl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48.png"/><Relationship Id="rId3" Type="http://schemas.openxmlformats.org/officeDocument/2006/relationships/hyperlink" Target="http://www.theisn.org/" TargetMode="External"/><Relationship Id="rId7" Type="http://schemas.openxmlformats.org/officeDocument/2006/relationships/image" Target="../media/image45.png"/><Relationship Id="rId12" Type="http://schemas.openxmlformats.org/officeDocument/2006/relationships/hyperlink" Target="https://www.youtube.com/channel/UC5uy7AD8L1TYfHb38WUX5Hg" TargetMode="External"/><Relationship Id="rId17" Type="http://schemas.openxmlformats.org/officeDocument/2006/relationships/image" Target="../media/image50.emf"/><Relationship Id="rId2" Type="http://schemas.openxmlformats.org/officeDocument/2006/relationships/notesSlide" Target="../notesSlides/notesSlide4.xml"/><Relationship Id="rId16" Type="http://schemas.openxmlformats.org/officeDocument/2006/relationships/hyperlink" Target="https://www.instagram.com/isnkidneycare/" TargetMode="External"/><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hyperlink" Target="https://www.linkedin.com/company/isnkidneycare/" TargetMode="External"/><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hyperlink" Target="https://twitter.com/ISNkidneycare"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DFBFCB7-BB1E-14AB-91A5-923DCB50FCC7}"/>
              </a:ext>
            </a:extLst>
          </p:cNvPr>
          <p:cNvSpPr txBox="1">
            <a:spLocks noChangeArrowheads="1"/>
          </p:cNvSpPr>
          <p:nvPr/>
        </p:nvSpPr>
        <p:spPr bwMode="auto">
          <a:xfrm>
            <a:off x="3095625" y="5137150"/>
            <a:ext cx="71231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LID4096" sz="3300">
                <a:solidFill>
                  <a:srgbClr val="5AC6B8"/>
                </a:solidFill>
              </a:rPr>
              <a:t>Advancing Kidney Health Worldwide. Together</a:t>
            </a:r>
            <a:r>
              <a:rPr lang="en-US" altLang="LID4096" sz="3400">
                <a:solidFill>
                  <a:srgbClr val="5AC6B8"/>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dirty="0">
                <a:solidFill>
                  <a:srgbClr val="283378"/>
                </a:solidFill>
                <a:latin typeface="Arial" panose="020B0604020202020204" pitchFamily="34" charset="0"/>
                <a:cs typeface="Arial" panose="020B0604020202020204" pitchFamily="34" charset="0"/>
              </a:rPr>
              <a:t>ISN Region: Eastern and Central Europe</a:t>
            </a:r>
          </a:p>
        </p:txBody>
      </p:sp>
      <p:sp>
        <p:nvSpPr>
          <p:cNvPr id="4" name="Date Placeholder 3">
            <a:extLst>
              <a:ext uri="{FF2B5EF4-FFF2-40B4-BE49-F238E27FC236}">
                <a16:creationId xmlns:a16="http://schemas.microsoft.com/office/drawing/2014/main" id="{469C50E7-A4BA-2414-5CFB-5BD8F99AB6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EF33ED35-EB05-4DC1-330D-078DB3EB911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A5F0F23F-7E49-3761-C28C-A5779720584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10</a:t>
            </a:fld>
            <a:endParaRPr lang="en-US"/>
          </a:p>
        </p:txBody>
      </p:sp>
      <p:pic>
        <p:nvPicPr>
          <p:cNvPr id="7" name="Picture 6" descr="A person in a white coat looking at a globe&#10;&#10;Description automatically generated with low confidence">
            <a:extLst>
              <a:ext uri="{FF2B5EF4-FFF2-40B4-BE49-F238E27FC236}">
                <a16:creationId xmlns:a16="http://schemas.microsoft.com/office/drawing/2014/main" id="{0658A95F-38CE-AC82-AF0D-5B2DB9D3BE23}"/>
              </a:ext>
            </a:extLst>
          </p:cNvPr>
          <p:cNvPicPr>
            <a:picLocks noChangeAspect="1"/>
          </p:cNvPicPr>
          <p:nvPr/>
        </p:nvPicPr>
        <p:blipFill>
          <a:blip r:embed="rId2"/>
          <a:stretch>
            <a:fillRect/>
          </a:stretch>
        </p:blipFill>
        <p:spPr>
          <a:xfrm>
            <a:off x="2881633" y="908004"/>
            <a:ext cx="5728966" cy="5728966"/>
          </a:xfrm>
          <a:prstGeom prst="rect">
            <a:avLst/>
          </a:prstGeom>
        </p:spPr>
      </p:pic>
    </p:spTree>
    <p:extLst>
      <p:ext uri="{BB962C8B-B14F-4D97-AF65-F5344CB8AC3E}">
        <p14:creationId xmlns:p14="http://schemas.microsoft.com/office/powerpoint/2010/main" val="220798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53557" y="1313732"/>
            <a:ext cx="3894092" cy="3810718"/>
            <a:chOff x="0" y="0"/>
            <a:chExt cx="3995420" cy="397637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95420" cy="3976370"/>
            </a:xfrm>
            <a:prstGeom prst="rect">
              <a:avLst/>
            </a:prstGeom>
            <a:ln>
              <a:solidFill>
                <a:srgbClr val="BFBFBF"/>
              </a:solidFill>
            </a:ln>
          </p:spPr>
        </p:pic>
        <p:sp>
          <p:nvSpPr>
            <p:cNvPr id="7" name="Rectangle 6"/>
            <p:cNvSpPr/>
            <p:nvPr/>
          </p:nvSpPr>
          <p:spPr>
            <a:xfrm>
              <a:off x="0" y="0"/>
              <a:ext cx="3995420" cy="3976370"/>
            </a:xfrm>
            <a:prstGeom prst="rect">
              <a:avLst/>
            </a:prstGeom>
            <a:noFill/>
            <a:ln w="12700" cap="flat" cmpd="sng" algn="ctr">
              <a:solidFill>
                <a:srgbClr val="BFBFB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aphicFrame>
        <p:nvGraphicFramePr>
          <p:cNvPr id="8" name="Table 7"/>
          <p:cNvGraphicFramePr>
            <a:graphicFrameLocks noGrp="1"/>
          </p:cNvGraphicFramePr>
          <p:nvPr>
            <p:extLst>
              <p:ext uri="{D42A27DB-BD31-4B8C-83A1-F6EECF244321}">
                <p14:modId xmlns:p14="http://schemas.microsoft.com/office/powerpoint/2010/main" val="2454185555"/>
              </p:ext>
            </p:extLst>
          </p:nvPr>
        </p:nvGraphicFramePr>
        <p:xfrm>
          <a:off x="4747464" y="1364222"/>
          <a:ext cx="6964616" cy="4020634"/>
        </p:xfrm>
        <a:graphic>
          <a:graphicData uri="http://schemas.openxmlformats.org/drawingml/2006/table">
            <a:tbl>
              <a:tblPr firstRow="1" firstCol="1" bandRow="1">
                <a:tableStyleId>{F5AB1C69-6EDB-4FF4-983F-18BD219EF322}</a:tableStyleId>
              </a:tblPr>
              <a:tblGrid>
                <a:gridCol w="1188967">
                  <a:extLst>
                    <a:ext uri="{9D8B030D-6E8A-4147-A177-3AD203B41FA5}">
                      <a16:colId xmlns:a16="http://schemas.microsoft.com/office/drawing/2014/main" val="1259445464"/>
                    </a:ext>
                  </a:extLst>
                </a:gridCol>
                <a:gridCol w="1548882">
                  <a:extLst>
                    <a:ext uri="{9D8B030D-6E8A-4147-A177-3AD203B41FA5}">
                      <a16:colId xmlns:a16="http://schemas.microsoft.com/office/drawing/2014/main" val="2352489177"/>
                    </a:ext>
                  </a:extLst>
                </a:gridCol>
                <a:gridCol w="1017036">
                  <a:extLst>
                    <a:ext uri="{9D8B030D-6E8A-4147-A177-3AD203B41FA5}">
                      <a16:colId xmlns:a16="http://schemas.microsoft.com/office/drawing/2014/main" val="3565250742"/>
                    </a:ext>
                  </a:extLst>
                </a:gridCol>
                <a:gridCol w="1175658">
                  <a:extLst>
                    <a:ext uri="{9D8B030D-6E8A-4147-A177-3AD203B41FA5}">
                      <a16:colId xmlns:a16="http://schemas.microsoft.com/office/drawing/2014/main" val="3896265834"/>
                    </a:ext>
                  </a:extLst>
                </a:gridCol>
                <a:gridCol w="989044">
                  <a:extLst>
                    <a:ext uri="{9D8B030D-6E8A-4147-A177-3AD203B41FA5}">
                      <a16:colId xmlns:a16="http://schemas.microsoft.com/office/drawing/2014/main" val="1806330581"/>
                    </a:ext>
                  </a:extLst>
                </a:gridCol>
                <a:gridCol w="1045029">
                  <a:extLst>
                    <a:ext uri="{9D8B030D-6E8A-4147-A177-3AD203B41FA5}">
                      <a16:colId xmlns:a16="http://schemas.microsoft.com/office/drawing/2014/main" val="1364347769"/>
                    </a:ext>
                  </a:extLst>
                </a:gridCol>
              </a:tblGrid>
              <a:tr h="492765">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Country </a:t>
                      </a:r>
                      <a:endParaRPr lang="en-GB" sz="1000" b="1" kern="1200">
                        <a:solidFill>
                          <a:schemeClr val="bg1"/>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World bank ranking</a:t>
                      </a:r>
                      <a:endParaRPr lang="en-GB" sz="1000" b="1" kern="1200">
                        <a:solidFill>
                          <a:schemeClr val="bg1"/>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Area (sq km)</a:t>
                      </a:r>
                      <a:endParaRPr lang="en-GB" sz="1000" b="1" kern="1200">
                        <a:solidFill>
                          <a:schemeClr val="bg1"/>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Total population (2022)</a:t>
                      </a:r>
                      <a:endParaRPr lang="en-GB" sz="1000" b="1" kern="1200">
                        <a:solidFill>
                          <a:schemeClr val="bg1"/>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GDP (PPP)</a:t>
                      </a:r>
                      <a:endParaRPr lang="en-GB" sz="1000" b="1" kern="1200">
                        <a:solidFill>
                          <a:schemeClr val="bg1"/>
                        </a:solidFill>
                        <a:effectLst/>
                      </a:endParaRPr>
                    </a:p>
                    <a:p>
                      <a:pPr marL="0" marR="0" algn="ctr" defTabSz="914400" rtl="0" eaLnBrk="1" latinLnBrk="0" hangingPunct="1">
                        <a:lnSpc>
                          <a:spcPct val="115000"/>
                        </a:lnSpc>
                        <a:spcBef>
                          <a:spcPts val="0"/>
                        </a:spcBef>
                        <a:spcAft>
                          <a:spcPts val="0"/>
                        </a:spcAft>
                      </a:pPr>
                      <a:r>
                        <a:rPr lang="en-US" sz="1000" b="1" kern="1200">
                          <a:solidFill>
                            <a:schemeClr val="bg1"/>
                          </a:solidFill>
                          <a:effectLst/>
                        </a:rPr>
                        <a:t>($ billion)</a:t>
                      </a:r>
                      <a:endParaRPr lang="en-GB" sz="1000" b="1" kern="1200">
                        <a:solidFill>
                          <a:schemeClr val="bg1"/>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Total health expenditures</a:t>
                      </a:r>
                    </a:p>
                    <a:p>
                      <a:pPr marL="0" marR="0" algn="ctr" defTabSz="914400" rtl="0" eaLnBrk="1" latinLnBrk="0" hangingPunct="1">
                        <a:lnSpc>
                          <a:spcPct val="115000"/>
                        </a:lnSpc>
                        <a:spcBef>
                          <a:spcPts val="0"/>
                        </a:spcBef>
                        <a:spcAft>
                          <a:spcPts val="0"/>
                        </a:spcAft>
                      </a:pPr>
                      <a:r>
                        <a:rPr lang="en-US" sz="1000" b="1" kern="1200">
                          <a:solidFill>
                            <a:schemeClr val="bg1"/>
                          </a:solidFill>
                          <a:effectLst/>
                        </a:rPr>
                        <a:t> (% of GDP)</a:t>
                      </a:r>
                      <a:endParaRPr lang="en-GB" sz="1000" b="1" kern="1200">
                        <a:solidFill>
                          <a:schemeClr val="bg1"/>
                        </a:solidFill>
                        <a:effectLst/>
                        <a:latin typeface="+mn-lt"/>
                        <a:ea typeface="+mn-ea"/>
                        <a:cs typeface="+mn-cs"/>
                      </a:endParaRPr>
                    </a:p>
                  </a:txBody>
                  <a:tcPr marL="20119" marR="20119" marT="0" marB="0" anchor="ctr"/>
                </a:tc>
                <a:extLst>
                  <a:ext uri="{0D108BD9-81ED-4DB2-BD59-A6C34878D82A}">
                    <a16:rowId xmlns:a16="http://schemas.microsoft.com/office/drawing/2014/main" val="4032598603"/>
                  </a:ext>
                </a:extLst>
              </a:tr>
              <a:tr h="168439">
                <a:tc>
                  <a:txBody>
                    <a:bodyPr/>
                    <a:lstStyle/>
                    <a:p>
                      <a:pPr marL="0" marR="0">
                        <a:spcBef>
                          <a:spcPts val="0"/>
                        </a:spcBef>
                        <a:spcAft>
                          <a:spcPts val="0"/>
                        </a:spcAft>
                      </a:pPr>
                      <a:r>
                        <a:rPr lang="en-ZA" sz="1000">
                          <a:solidFill>
                            <a:schemeClr val="bg1"/>
                          </a:solidFill>
                          <a:effectLst/>
                        </a:rPr>
                        <a:t>Albania</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28,748</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3,095,344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44.2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5.2</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1026649586"/>
                  </a:ext>
                </a:extLst>
              </a:tr>
              <a:tr h="180098">
                <a:tc>
                  <a:txBody>
                    <a:bodyPr/>
                    <a:lstStyle/>
                    <a:p>
                      <a:pPr marL="0" marR="0">
                        <a:spcBef>
                          <a:spcPts val="0"/>
                        </a:spcBef>
                        <a:spcAft>
                          <a:spcPts val="0"/>
                        </a:spcAft>
                      </a:pPr>
                      <a:r>
                        <a:rPr lang="en-ZA" sz="1000">
                          <a:solidFill>
                            <a:schemeClr val="bg1"/>
                          </a:solidFill>
                          <a:effectLst/>
                        </a:rPr>
                        <a:t>Bosnia and Herzegovina</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51,197</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3,816,459</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56.8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9.1</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3556839665"/>
                  </a:ext>
                </a:extLst>
              </a:tr>
              <a:tr h="168439">
                <a:tc>
                  <a:txBody>
                    <a:bodyPr/>
                    <a:lstStyle/>
                    <a:p>
                      <a:pPr marL="0" marR="0">
                        <a:spcBef>
                          <a:spcPts val="0"/>
                        </a:spcBef>
                        <a:spcAft>
                          <a:spcPts val="0"/>
                        </a:spcAft>
                      </a:pPr>
                      <a:r>
                        <a:rPr lang="en-ZA" sz="1000">
                          <a:solidFill>
                            <a:schemeClr val="bg1"/>
                          </a:solidFill>
                          <a:effectLst/>
                        </a:rPr>
                        <a:t>Bulgaria</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110,789</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6,873,253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192.1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7.1</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2866436107"/>
                  </a:ext>
                </a:extLst>
              </a:tr>
              <a:tr h="168439">
                <a:tc>
                  <a:txBody>
                    <a:bodyPr/>
                    <a:lstStyle/>
                    <a:p>
                      <a:pPr marL="0" marR="0">
                        <a:spcBef>
                          <a:spcPts val="0"/>
                        </a:spcBef>
                        <a:spcAft>
                          <a:spcPts val="0"/>
                        </a:spcAft>
                      </a:pPr>
                      <a:r>
                        <a:rPr lang="en-ZA" sz="1000">
                          <a:solidFill>
                            <a:schemeClr val="bg1"/>
                          </a:solidFill>
                          <a:effectLst/>
                        </a:rPr>
                        <a:t>Croatia</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56,594</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4,188,853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133.8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3251837373"/>
                  </a:ext>
                </a:extLst>
              </a:tr>
              <a:tr h="168439">
                <a:tc>
                  <a:txBody>
                    <a:bodyPr/>
                    <a:lstStyle/>
                    <a:p>
                      <a:pPr marL="0" marR="0">
                        <a:spcBef>
                          <a:spcPts val="0"/>
                        </a:spcBef>
                        <a:spcAft>
                          <a:spcPts val="0"/>
                        </a:spcAft>
                      </a:pPr>
                      <a:r>
                        <a:rPr lang="en-ZA" sz="1000">
                          <a:solidFill>
                            <a:schemeClr val="bg1"/>
                          </a:solidFill>
                          <a:effectLst/>
                        </a:rPr>
                        <a:t>Cyprus</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9,251</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1,295,102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39.7</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4148336489"/>
                  </a:ext>
                </a:extLst>
              </a:tr>
              <a:tr h="168439">
                <a:tc>
                  <a:txBody>
                    <a:bodyPr/>
                    <a:lstStyle/>
                    <a:p>
                      <a:pPr marL="0" marR="0">
                        <a:spcBef>
                          <a:spcPts val="0"/>
                        </a:spcBef>
                        <a:spcAft>
                          <a:spcPts val="0"/>
                        </a:spcAft>
                      </a:pPr>
                      <a:r>
                        <a:rPr lang="en-ZA" sz="1000">
                          <a:solidFill>
                            <a:schemeClr val="bg1"/>
                          </a:solidFill>
                          <a:effectLst/>
                        </a:rPr>
                        <a:t>Czech Republic</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78,867</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10,705,384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473.7</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7.8</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2584713390"/>
                  </a:ext>
                </a:extLst>
              </a:tr>
              <a:tr h="168439">
                <a:tc>
                  <a:txBody>
                    <a:bodyPr/>
                    <a:lstStyle/>
                    <a:p>
                      <a:pPr marL="0" marR="0">
                        <a:spcBef>
                          <a:spcPts val="0"/>
                        </a:spcBef>
                        <a:spcAft>
                          <a:spcPts val="0"/>
                        </a:spcAft>
                      </a:pPr>
                      <a:r>
                        <a:rPr lang="en-ZA" sz="1000">
                          <a:solidFill>
                            <a:schemeClr val="bg1"/>
                          </a:solidFill>
                          <a:effectLst/>
                        </a:rPr>
                        <a:t>Estonia</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45,228</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1,211,524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56.1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2290162626"/>
                  </a:ext>
                </a:extLst>
              </a:tr>
              <a:tr h="168439">
                <a:tc>
                  <a:txBody>
                    <a:bodyPr/>
                    <a:lstStyle/>
                    <a:p>
                      <a:pPr marL="0" marR="0">
                        <a:spcBef>
                          <a:spcPts val="0"/>
                        </a:spcBef>
                        <a:spcAft>
                          <a:spcPts val="0"/>
                        </a:spcAft>
                      </a:pPr>
                      <a:r>
                        <a:rPr lang="en-ZA" sz="1000">
                          <a:solidFill>
                            <a:schemeClr val="bg1"/>
                          </a:solidFill>
                          <a:effectLst/>
                        </a:rPr>
                        <a:t>Hungary</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93,028</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9,699,577</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356.9</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6.4</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919817351"/>
                  </a:ext>
                </a:extLst>
              </a:tr>
              <a:tr h="168439">
                <a:tc>
                  <a:txBody>
                    <a:bodyPr/>
                    <a:lstStyle/>
                    <a:p>
                      <a:pPr marL="0" marR="0">
                        <a:spcBef>
                          <a:spcPts val="0"/>
                        </a:spcBef>
                        <a:spcAft>
                          <a:spcPts val="0"/>
                        </a:spcAft>
                      </a:pPr>
                      <a:r>
                        <a:rPr lang="en-ZA" sz="1000">
                          <a:solidFill>
                            <a:schemeClr val="bg1"/>
                          </a:solidFill>
                          <a:effectLst/>
                        </a:rPr>
                        <a:t>Kosovo</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10,887</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1,952,701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23.3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4191025403"/>
                  </a:ext>
                </a:extLst>
              </a:tr>
              <a:tr h="168439">
                <a:tc>
                  <a:txBody>
                    <a:bodyPr/>
                    <a:lstStyle/>
                    <a:p>
                      <a:pPr marL="0" marR="0">
                        <a:spcBef>
                          <a:spcPts val="0"/>
                        </a:spcBef>
                        <a:spcAft>
                          <a:spcPts val="0"/>
                        </a:spcAft>
                      </a:pPr>
                      <a:r>
                        <a:rPr lang="en-ZA" sz="1000">
                          <a:solidFill>
                            <a:schemeClr val="bg1"/>
                          </a:solidFill>
                          <a:effectLst/>
                        </a:rPr>
                        <a:t>Latvia</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64,589</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1,842,226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64.9</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6.6</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4189060127"/>
                  </a:ext>
                </a:extLst>
              </a:tr>
              <a:tr h="168439">
                <a:tc>
                  <a:txBody>
                    <a:bodyPr/>
                    <a:lstStyle/>
                    <a:p>
                      <a:pPr marL="0" marR="0">
                        <a:spcBef>
                          <a:spcPts val="0"/>
                        </a:spcBef>
                        <a:spcAft>
                          <a:spcPts val="0"/>
                        </a:spcAft>
                      </a:pPr>
                      <a:r>
                        <a:rPr lang="en-ZA" sz="1000">
                          <a:solidFill>
                            <a:schemeClr val="bg1"/>
                          </a:solidFill>
                          <a:effectLst/>
                        </a:rPr>
                        <a:t>Lithuania</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65,300</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2,683,546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119.3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3153569623"/>
                  </a:ext>
                </a:extLst>
              </a:tr>
              <a:tr h="168439">
                <a:tc>
                  <a:txBody>
                    <a:bodyPr/>
                    <a:lstStyle/>
                    <a:p>
                      <a:pPr marL="0" marR="0">
                        <a:spcBef>
                          <a:spcPts val="0"/>
                        </a:spcBef>
                        <a:spcAft>
                          <a:spcPts val="0"/>
                        </a:spcAft>
                      </a:pPr>
                      <a:r>
                        <a:rPr lang="en-ZA" sz="1000">
                          <a:solidFill>
                            <a:schemeClr val="bg1"/>
                          </a:solidFill>
                          <a:effectLst/>
                        </a:rPr>
                        <a:t>Moldova</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33,851</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3,287,326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40.2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6.4</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1930981535"/>
                  </a:ext>
                </a:extLst>
              </a:tr>
              <a:tr h="168439">
                <a:tc>
                  <a:txBody>
                    <a:bodyPr/>
                    <a:lstStyle/>
                    <a:p>
                      <a:pPr marL="0" marR="0">
                        <a:spcBef>
                          <a:spcPts val="0"/>
                        </a:spcBef>
                        <a:spcAft>
                          <a:spcPts val="0"/>
                        </a:spcAft>
                      </a:pPr>
                      <a:r>
                        <a:rPr lang="en-US" sz="1000">
                          <a:solidFill>
                            <a:schemeClr val="bg1"/>
                          </a:solidFill>
                          <a:effectLst/>
                        </a:rPr>
                        <a:t>Montenegro</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13,812</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604,966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14.4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8.3</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3248976891"/>
                  </a:ext>
                </a:extLst>
              </a:tr>
              <a:tr h="168439">
                <a:tc>
                  <a:txBody>
                    <a:bodyPr/>
                    <a:lstStyle/>
                    <a:p>
                      <a:pPr marL="0" marR="0">
                        <a:spcBef>
                          <a:spcPts val="0"/>
                        </a:spcBef>
                        <a:spcAft>
                          <a:spcPts val="0"/>
                        </a:spcAft>
                      </a:pPr>
                      <a:r>
                        <a:rPr lang="en-US" sz="1000">
                          <a:solidFill>
                            <a:schemeClr val="bg1"/>
                          </a:solidFill>
                          <a:effectLst/>
                        </a:rPr>
                        <a:t>North Macedonia</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25,713</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2,130,936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37.6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7.3</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4124619381"/>
                  </a:ext>
                </a:extLst>
              </a:tr>
              <a:tr h="168439">
                <a:tc>
                  <a:txBody>
                    <a:bodyPr/>
                    <a:lstStyle/>
                    <a:p>
                      <a:pPr marL="0" marR="0">
                        <a:spcBef>
                          <a:spcPts val="0"/>
                        </a:spcBef>
                        <a:spcAft>
                          <a:spcPts val="0"/>
                        </a:spcAft>
                      </a:pPr>
                      <a:r>
                        <a:rPr lang="en-ZA" sz="1000">
                          <a:solidFill>
                            <a:schemeClr val="bg1"/>
                          </a:solidFill>
                          <a:effectLst/>
                        </a:rPr>
                        <a:t>Poland</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312,685</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38,093,101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1428.2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6.5</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617047141"/>
                  </a:ext>
                </a:extLst>
              </a:tr>
              <a:tr h="168439">
                <a:tc>
                  <a:txBody>
                    <a:bodyPr/>
                    <a:lstStyle/>
                    <a:p>
                      <a:pPr marL="0" marR="0">
                        <a:spcBef>
                          <a:spcPts val="0"/>
                        </a:spcBef>
                        <a:spcAft>
                          <a:spcPts val="0"/>
                        </a:spcAft>
                      </a:pPr>
                      <a:r>
                        <a:rPr lang="en-ZA" sz="1000">
                          <a:solidFill>
                            <a:schemeClr val="bg1"/>
                          </a:solidFill>
                          <a:effectLst/>
                        </a:rPr>
                        <a:t>Romania</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238,391</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18,519,899</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685.8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5.7</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2439605970"/>
                  </a:ext>
                </a:extLst>
              </a:tr>
              <a:tr h="168439">
                <a:tc>
                  <a:txBody>
                    <a:bodyPr/>
                    <a:lstStyle/>
                    <a:p>
                      <a:pPr marL="0" marR="0">
                        <a:spcBef>
                          <a:spcPts val="0"/>
                        </a:spcBef>
                        <a:spcAft>
                          <a:spcPts val="0"/>
                        </a:spcAft>
                      </a:pPr>
                      <a:r>
                        <a:rPr lang="en-ZA" sz="1000">
                          <a:solidFill>
                            <a:schemeClr val="bg1"/>
                          </a:solidFill>
                          <a:effectLst/>
                        </a:rPr>
                        <a:t>Serbia</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77,474</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6,739,471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147.0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8.7</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3897193358"/>
                  </a:ext>
                </a:extLst>
              </a:tr>
              <a:tr h="168439">
                <a:tc>
                  <a:txBody>
                    <a:bodyPr/>
                    <a:lstStyle/>
                    <a:p>
                      <a:pPr marL="0" marR="0">
                        <a:spcBef>
                          <a:spcPts val="0"/>
                        </a:spcBef>
                        <a:spcAft>
                          <a:spcPts val="0"/>
                        </a:spcAft>
                      </a:pPr>
                      <a:r>
                        <a:rPr lang="en-ZA" sz="1000">
                          <a:solidFill>
                            <a:schemeClr val="bg1"/>
                          </a:solidFill>
                          <a:effectLst/>
                        </a:rPr>
                        <a:t>Slovak Republic</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49,035</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5,431,252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179.8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3111873899"/>
                  </a:ext>
                </a:extLst>
              </a:tr>
              <a:tr h="168439">
                <a:tc>
                  <a:txBody>
                    <a:bodyPr/>
                    <a:lstStyle/>
                    <a:p>
                      <a:pPr marL="0" marR="0">
                        <a:spcBef>
                          <a:spcPts val="0"/>
                        </a:spcBef>
                        <a:spcAft>
                          <a:spcPts val="0"/>
                        </a:spcAft>
                      </a:pPr>
                      <a:r>
                        <a:rPr lang="en-ZA" sz="1000">
                          <a:solidFill>
                            <a:schemeClr val="bg1"/>
                          </a:solidFill>
                          <a:effectLst/>
                        </a:rPr>
                        <a:t>Slovenia</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20,273</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2,101,208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91.9</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8.5</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3032984050"/>
                  </a:ext>
                </a:extLst>
              </a:tr>
              <a:tr h="168439">
                <a:tc>
                  <a:txBody>
                    <a:bodyPr/>
                    <a:lstStyle/>
                    <a:p>
                      <a:pPr marL="0" marR="0">
                        <a:spcBef>
                          <a:spcPts val="0"/>
                        </a:spcBef>
                        <a:spcAft>
                          <a:spcPts val="0"/>
                        </a:spcAft>
                      </a:pPr>
                      <a:r>
                        <a:rPr lang="en-ZA" sz="1000">
                          <a:solidFill>
                            <a:schemeClr val="bg1"/>
                          </a:solidFill>
                          <a:effectLst/>
                        </a:rPr>
                        <a:t>Turkey</a:t>
                      </a:r>
                      <a:endParaRPr lang="en-US" sz="1000">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n-lt"/>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783,562</a:t>
                      </a:r>
                      <a:endParaRPr lang="en-GB" sz="1000" kern="1200">
                        <a:solidFill>
                          <a:schemeClr val="tx2"/>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83,047,706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4.3</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963506717"/>
                  </a:ext>
                </a:extLst>
              </a:tr>
            </a:tbl>
          </a:graphicData>
        </a:graphic>
      </p:graphicFrame>
      <p:sp>
        <p:nvSpPr>
          <p:cNvPr id="9" name="Rectangle 8"/>
          <p:cNvSpPr/>
          <p:nvPr/>
        </p:nvSpPr>
        <p:spPr>
          <a:xfrm>
            <a:off x="575386" y="5213179"/>
            <a:ext cx="3850434" cy="738664"/>
          </a:xfrm>
          <a:prstGeom prst="rect">
            <a:avLst/>
          </a:prstGeom>
        </p:spPr>
        <p:txBody>
          <a:bodyPr wrap="square">
            <a:spAutoFit/>
          </a:bodyPr>
          <a:lstStyle/>
          <a:p>
            <a:pPr lvl="0"/>
            <a:r>
              <a:rPr lang="en-US" sz="1400" dirty="0">
                <a:solidFill>
                  <a:prstClr val="black"/>
                </a:solidFill>
              </a:rPr>
              <a:t>Responses were received from 16 of 20 countries in Eastern and Central Europe (80%) representing 96.2% of the region’s population. </a:t>
            </a:r>
          </a:p>
        </p:txBody>
      </p:sp>
      <p:sp>
        <p:nvSpPr>
          <p:cNvPr id="10" name="TextBox 9"/>
          <p:cNvSpPr txBox="1"/>
          <p:nvPr/>
        </p:nvSpPr>
        <p:spPr>
          <a:xfrm>
            <a:off x="4671601" y="5416303"/>
            <a:ext cx="2045870" cy="246221"/>
          </a:xfrm>
          <a:prstGeom prst="rect">
            <a:avLst/>
          </a:prstGeom>
          <a:noFill/>
        </p:spPr>
        <p:txBody>
          <a:bodyPr wrap="square" rtlCol="0">
            <a:spAutoFit/>
          </a:bodyPr>
          <a:lstStyle/>
          <a:p>
            <a:r>
              <a:rPr lang="en-US" sz="1000">
                <a:solidFill>
                  <a:schemeClr val="tx2"/>
                </a:solidFill>
                <a:latin typeface="+mj-lt"/>
              </a:rPr>
              <a:t>‘ – ’ : data not reported/unavailable</a:t>
            </a:r>
          </a:p>
        </p:txBody>
      </p:sp>
      <p:sp>
        <p:nvSpPr>
          <p:cNvPr id="19" name="Title 18">
            <a:extLst>
              <a:ext uri="{FF2B5EF4-FFF2-40B4-BE49-F238E27FC236}">
                <a16:creationId xmlns:a16="http://schemas.microsoft.com/office/drawing/2014/main" id="{4FDB5D96-4C6E-ECE5-C673-9E730B3FDAA5}"/>
              </a:ext>
            </a:extLst>
          </p:cNvPr>
          <p:cNvSpPr>
            <a:spLocks noGrp="1"/>
          </p:cNvSpPr>
          <p:nvPr>
            <p:ph type="title"/>
          </p:nvPr>
        </p:nvSpPr>
        <p:spPr>
          <a:xfrm>
            <a:off x="771524" y="334455"/>
            <a:ext cx="8471087" cy="650875"/>
          </a:xfrm>
        </p:spPr>
        <p:txBody>
          <a:bodyPr>
            <a:normAutofit/>
          </a:bodyPr>
          <a:lstStyle/>
          <a:p>
            <a:r>
              <a:rPr lang="en-US"/>
              <a:t>Demographics</a:t>
            </a:r>
          </a:p>
        </p:txBody>
      </p:sp>
      <p:sp>
        <p:nvSpPr>
          <p:cNvPr id="2" name="Date Placeholder 3">
            <a:extLst>
              <a:ext uri="{FF2B5EF4-FFF2-40B4-BE49-F238E27FC236}">
                <a16:creationId xmlns:a16="http://schemas.microsoft.com/office/drawing/2014/main" id="{4CB14AE1-1CCD-3CC0-8180-570D7DB93DAE}"/>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0DA0FBC1-DA2D-02C1-FA6D-044DCAE3E5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18BB4BBD-70ED-D4C7-5ED9-2DF71AA77E9D}"/>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11</a:t>
            </a:fld>
            <a:endParaRPr lang="en-US"/>
          </a:p>
        </p:txBody>
      </p:sp>
    </p:spTree>
    <p:extLst>
      <p:ext uri="{BB962C8B-B14F-4D97-AF65-F5344CB8AC3E}">
        <p14:creationId xmlns:p14="http://schemas.microsoft.com/office/powerpoint/2010/main" val="347017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49784818"/>
              </p:ext>
            </p:extLst>
          </p:nvPr>
        </p:nvGraphicFramePr>
        <p:xfrm>
          <a:off x="1086677" y="1225701"/>
          <a:ext cx="10296940" cy="4320672"/>
        </p:xfrm>
        <a:graphic>
          <a:graphicData uri="http://schemas.openxmlformats.org/drawingml/2006/table">
            <a:tbl>
              <a:tblPr firstRow="1" firstCol="1" bandRow="1">
                <a:tableStyleId>{F5AB1C69-6EDB-4FF4-983F-18BD219EF322}</a:tableStyleId>
              </a:tblPr>
              <a:tblGrid>
                <a:gridCol w="1669183">
                  <a:extLst>
                    <a:ext uri="{9D8B030D-6E8A-4147-A177-3AD203B41FA5}">
                      <a16:colId xmlns:a16="http://schemas.microsoft.com/office/drawing/2014/main" val="1259445464"/>
                    </a:ext>
                  </a:extLst>
                </a:gridCol>
                <a:gridCol w="1499694">
                  <a:extLst>
                    <a:ext uri="{9D8B030D-6E8A-4147-A177-3AD203B41FA5}">
                      <a16:colId xmlns:a16="http://schemas.microsoft.com/office/drawing/2014/main" val="2352489177"/>
                    </a:ext>
                  </a:extLst>
                </a:gridCol>
                <a:gridCol w="984737">
                  <a:extLst>
                    <a:ext uri="{9D8B030D-6E8A-4147-A177-3AD203B41FA5}">
                      <a16:colId xmlns:a16="http://schemas.microsoft.com/office/drawing/2014/main" val="3565250742"/>
                    </a:ext>
                  </a:extLst>
                </a:gridCol>
                <a:gridCol w="1138321">
                  <a:extLst>
                    <a:ext uri="{9D8B030D-6E8A-4147-A177-3AD203B41FA5}">
                      <a16:colId xmlns:a16="http://schemas.microsoft.com/office/drawing/2014/main" val="3896265834"/>
                    </a:ext>
                  </a:extLst>
                </a:gridCol>
                <a:gridCol w="957633">
                  <a:extLst>
                    <a:ext uri="{9D8B030D-6E8A-4147-A177-3AD203B41FA5}">
                      <a16:colId xmlns:a16="http://schemas.microsoft.com/office/drawing/2014/main" val="1806330581"/>
                    </a:ext>
                  </a:extLst>
                </a:gridCol>
                <a:gridCol w="1011843">
                  <a:extLst>
                    <a:ext uri="{9D8B030D-6E8A-4147-A177-3AD203B41FA5}">
                      <a16:colId xmlns:a16="http://schemas.microsoft.com/office/drawing/2014/main" val="1364347769"/>
                    </a:ext>
                  </a:extLst>
                </a:gridCol>
                <a:gridCol w="1011843">
                  <a:extLst>
                    <a:ext uri="{9D8B030D-6E8A-4147-A177-3AD203B41FA5}">
                      <a16:colId xmlns:a16="http://schemas.microsoft.com/office/drawing/2014/main" val="4064978955"/>
                    </a:ext>
                  </a:extLst>
                </a:gridCol>
                <a:gridCol w="1011843">
                  <a:extLst>
                    <a:ext uri="{9D8B030D-6E8A-4147-A177-3AD203B41FA5}">
                      <a16:colId xmlns:a16="http://schemas.microsoft.com/office/drawing/2014/main" val="1026922087"/>
                    </a:ext>
                  </a:extLst>
                </a:gridCol>
                <a:gridCol w="1011843">
                  <a:extLst>
                    <a:ext uri="{9D8B030D-6E8A-4147-A177-3AD203B41FA5}">
                      <a16:colId xmlns:a16="http://schemas.microsoft.com/office/drawing/2014/main" val="1672763405"/>
                    </a:ext>
                  </a:extLst>
                </a:gridCol>
              </a:tblGrid>
              <a:tr h="571020">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Country </a:t>
                      </a:r>
                      <a:endParaRPr lang="en-GB" sz="1000" b="1" kern="1200">
                        <a:solidFill>
                          <a:schemeClr val="bg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World bank ranking</a:t>
                      </a:r>
                      <a:endParaRPr lang="en-GB" sz="1000" b="1" kern="1200">
                        <a:solidFill>
                          <a:schemeClr val="bg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Area (sq km)</a:t>
                      </a:r>
                      <a:endParaRPr lang="en-GB" sz="1000" b="1" kern="1200">
                        <a:solidFill>
                          <a:schemeClr val="bg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Total population (2022)</a:t>
                      </a:r>
                      <a:endParaRPr lang="en-GB" sz="1000" b="1" kern="1200">
                        <a:solidFill>
                          <a:schemeClr val="bg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GDP (PPP)</a:t>
                      </a:r>
                      <a:endParaRPr lang="en-GB" sz="1000" b="1" kern="1200">
                        <a:solidFill>
                          <a:schemeClr val="bg1"/>
                        </a:solidFill>
                        <a:effectLst/>
                      </a:endParaRPr>
                    </a:p>
                    <a:p>
                      <a:pPr marL="0" marR="0" algn="ctr" defTabSz="914400" rtl="0" eaLnBrk="1" latinLnBrk="0" hangingPunct="1">
                        <a:lnSpc>
                          <a:spcPct val="115000"/>
                        </a:lnSpc>
                        <a:spcBef>
                          <a:spcPts val="0"/>
                        </a:spcBef>
                        <a:spcAft>
                          <a:spcPts val="0"/>
                        </a:spcAft>
                      </a:pPr>
                      <a:r>
                        <a:rPr lang="en-US" sz="1000" b="1" kern="1200">
                          <a:solidFill>
                            <a:schemeClr val="bg1"/>
                          </a:solidFill>
                          <a:effectLst/>
                        </a:rPr>
                        <a:t>($ billion)</a:t>
                      </a:r>
                      <a:endParaRPr lang="en-GB" sz="1000" b="1" kern="1200">
                        <a:solidFill>
                          <a:schemeClr val="bg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Total health expenditures</a:t>
                      </a:r>
                    </a:p>
                    <a:p>
                      <a:pPr marL="0" marR="0" algn="ctr" defTabSz="914400" rtl="0" eaLnBrk="1" latinLnBrk="0" hangingPunct="1">
                        <a:lnSpc>
                          <a:spcPct val="115000"/>
                        </a:lnSpc>
                        <a:spcBef>
                          <a:spcPts val="0"/>
                        </a:spcBef>
                        <a:spcAft>
                          <a:spcPts val="0"/>
                        </a:spcAft>
                      </a:pPr>
                      <a:r>
                        <a:rPr lang="en-US" sz="1000" b="1" kern="1200">
                          <a:solidFill>
                            <a:schemeClr val="bg1"/>
                          </a:solidFill>
                          <a:effectLst/>
                        </a:rPr>
                        <a:t> (% of GDP)</a:t>
                      </a:r>
                      <a:endParaRPr lang="en-GB" sz="1000" b="1" kern="1200">
                        <a:solidFill>
                          <a:schemeClr val="bg1"/>
                        </a:solidFill>
                        <a:effectLst/>
                        <a:latin typeface="Gill Sans MT" panose="020B0502020104020203" pitchFamily="34" charset="0"/>
                        <a:ea typeface="+mn-ea"/>
                        <a:cs typeface="+mn-cs"/>
                      </a:endParaRPr>
                    </a:p>
                  </a:txBody>
                  <a:tcPr marL="20119" marR="20119" marT="0" marB="0" anchor="ctr"/>
                </a:tc>
                <a:tc>
                  <a:txBody>
                    <a:bodyPr/>
                    <a:lstStyle/>
                    <a:p>
                      <a:pPr algn="ctr"/>
                      <a:r>
                        <a:rPr lang="en-US" sz="1000" b="1" kern="1200">
                          <a:solidFill>
                            <a:schemeClr val="bg1"/>
                          </a:solidFill>
                          <a:effectLst/>
                        </a:rPr>
                        <a:t>Total Health Spending per person</a:t>
                      </a:r>
                      <a:endParaRPr lang="en-US" sz="1000" b="1" kern="1200">
                        <a:solidFill>
                          <a:schemeClr val="bg1"/>
                        </a:solidFill>
                        <a:effectLst/>
                        <a:latin typeface="Gill Sans MT" panose="020B0502020104020203" pitchFamily="34" charset="0"/>
                        <a:ea typeface="+mn-ea"/>
                        <a:cs typeface="+mn-cs"/>
                      </a:endParaRPr>
                    </a:p>
                  </a:txBody>
                  <a:tcPr marL="45720" marR="45720" marT="18288" marB="18288" anchor="ctr"/>
                </a:tc>
                <a:tc>
                  <a:txBody>
                    <a:bodyPr/>
                    <a:lstStyle/>
                    <a:p>
                      <a:pPr algn="ctr" fontAlgn="b"/>
                      <a:r>
                        <a:rPr lang="en-US" sz="1000" b="1" kern="1200">
                          <a:solidFill>
                            <a:schemeClr val="bg1"/>
                          </a:solidFill>
                          <a:effectLst/>
                        </a:rPr>
                        <a:t>Government Health Spending per person</a:t>
                      </a:r>
                      <a:endParaRPr lang="en-US" sz="1000" b="1" kern="1200">
                        <a:solidFill>
                          <a:schemeClr val="bg1"/>
                        </a:solidFill>
                        <a:effectLst/>
                        <a:latin typeface="Gill Sans MT" panose="020B0502020104020203" pitchFamily="34" charset="0"/>
                        <a:ea typeface="+mn-ea"/>
                        <a:cs typeface="+mn-cs"/>
                      </a:endParaRPr>
                    </a:p>
                  </a:txBody>
                  <a:tcPr marL="45720" marR="45720" marT="18288" marB="18288" anchor="ctr"/>
                </a:tc>
                <a:tc>
                  <a:txBody>
                    <a:bodyPr/>
                    <a:lstStyle/>
                    <a:p>
                      <a:pPr algn="ctr" fontAlgn="b"/>
                      <a:r>
                        <a:rPr lang="en-US" sz="1000" b="1" kern="1200">
                          <a:solidFill>
                            <a:schemeClr val="bg1"/>
                          </a:solidFill>
                          <a:effectLst/>
                        </a:rPr>
                        <a:t>Out-of-pocket Health Spending per person</a:t>
                      </a:r>
                      <a:endParaRPr lang="en-US" sz="1000" b="1" kern="1200">
                        <a:solidFill>
                          <a:schemeClr val="bg1"/>
                        </a:solidFill>
                        <a:effectLst/>
                        <a:latin typeface="Gill Sans MT" panose="020B0502020104020203" pitchFamily="34" charset="0"/>
                        <a:ea typeface="+mn-ea"/>
                        <a:cs typeface="+mn-cs"/>
                      </a:endParaRPr>
                    </a:p>
                  </a:txBody>
                  <a:tcPr marL="45720" marR="45720" marT="18288" marB="18288" anchor="ctr"/>
                </a:tc>
                <a:extLst>
                  <a:ext uri="{0D108BD9-81ED-4DB2-BD59-A6C34878D82A}">
                    <a16:rowId xmlns:a16="http://schemas.microsoft.com/office/drawing/2014/main" val="4032598603"/>
                  </a:ext>
                </a:extLst>
              </a:tr>
              <a:tr h="186836">
                <a:tc>
                  <a:txBody>
                    <a:bodyPr/>
                    <a:lstStyle/>
                    <a:p>
                      <a:pPr marL="0" marR="0">
                        <a:spcBef>
                          <a:spcPts val="0"/>
                        </a:spcBef>
                        <a:spcAft>
                          <a:spcPts val="0"/>
                        </a:spcAft>
                      </a:pPr>
                      <a:r>
                        <a:rPr lang="en-ZA" sz="1000">
                          <a:solidFill>
                            <a:schemeClr val="bg1"/>
                          </a:solidFill>
                          <a:effectLst/>
                        </a:rPr>
                        <a:t>Albania</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28,748</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3,095,344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44.2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5.2</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291</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165</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117</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1026649586"/>
                  </a:ext>
                </a:extLst>
              </a:tr>
              <a:tr h="199768">
                <a:tc>
                  <a:txBody>
                    <a:bodyPr/>
                    <a:lstStyle/>
                    <a:p>
                      <a:pPr marL="0" marR="0">
                        <a:spcBef>
                          <a:spcPts val="0"/>
                        </a:spcBef>
                        <a:spcAft>
                          <a:spcPts val="0"/>
                        </a:spcAft>
                      </a:pPr>
                      <a:r>
                        <a:rPr lang="en-ZA" sz="1000">
                          <a:solidFill>
                            <a:schemeClr val="bg1"/>
                          </a:solidFill>
                          <a:effectLst/>
                        </a:rPr>
                        <a:t>Bosnia and Herzegovina</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51,197</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3,816,459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56.8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9.1</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552</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393</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144</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3556839665"/>
                  </a:ext>
                </a:extLst>
              </a:tr>
              <a:tr h="186836">
                <a:tc>
                  <a:txBody>
                    <a:bodyPr/>
                    <a:lstStyle/>
                    <a:p>
                      <a:pPr marL="0" marR="0">
                        <a:spcBef>
                          <a:spcPts val="0"/>
                        </a:spcBef>
                        <a:spcAft>
                          <a:spcPts val="0"/>
                        </a:spcAft>
                      </a:pPr>
                      <a:r>
                        <a:rPr lang="en-ZA" sz="1000">
                          <a:solidFill>
                            <a:schemeClr val="bg1"/>
                          </a:solidFill>
                          <a:effectLst/>
                        </a:rPr>
                        <a:t>Bulgaria</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110,789</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6,873,253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192.1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7.1</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735</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435</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286</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2866436107"/>
                  </a:ext>
                </a:extLst>
              </a:tr>
              <a:tr h="186836">
                <a:tc>
                  <a:txBody>
                    <a:bodyPr/>
                    <a:lstStyle/>
                    <a:p>
                      <a:pPr marL="0" marR="0">
                        <a:spcBef>
                          <a:spcPts val="0"/>
                        </a:spcBef>
                        <a:spcAft>
                          <a:spcPts val="0"/>
                        </a:spcAft>
                      </a:pPr>
                      <a:r>
                        <a:rPr lang="en-ZA" sz="1000">
                          <a:solidFill>
                            <a:schemeClr val="bg1"/>
                          </a:solidFill>
                          <a:effectLst/>
                        </a:rPr>
                        <a:t>Croatia</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56,594</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4,188,853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133.8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1012</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851</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98</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3251837373"/>
                  </a:ext>
                </a:extLst>
              </a:tr>
              <a:tr h="186836">
                <a:tc>
                  <a:txBody>
                    <a:bodyPr/>
                    <a:lstStyle/>
                    <a:p>
                      <a:pPr marL="0" marR="0">
                        <a:spcBef>
                          <a:spcPts val="0"/>
                        </a:spcBef>
                        <a:spcAft>
                          <a:spcPts val="0"/>
                        </a:spcAft>
                      </a:pPr>
                      <a:r>
                        <a:rPr lang="en-ZA" sz="1000">
                          <a:solidFill>
                            <a:schemeClr val="bg1"/>
                          </a:solidFill>
                          <a:effectLst/>
                        </a:rPr>
                        <a:t>Cyprus</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9,251</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1,295,102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39.7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1275</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569</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544</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4148336489"/>
                  </a:ext>
                </a:extLst>
              </a:tr>
              <a:tr h="186836">
                <a:tc>
                  <a:txBody>
                    <a:bodyPr/>
                    <a:lstStyle/>
                    <a:p>
                      <a:pPr marL="0" marR="0">
                        <a:spcBef>
                          <a:spcPts val="0"/>
                        </a:spcBef>
                        <a:spcAft>
                          <a:spcPts val="0"/>
                        </a:spcAft>
                      </a:pPr>
                      <a:r>
                        <a:rPr lang="en-ZA" sz="1000">
                          <a:solidFill>
                            <a:schemeClr val="bg1"/>
                          </a:solidFill>
                          <a:effectLst/>
                        </a:rPr>
                        <a:t>Czech Republic</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78,867</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10,705,384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473.7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7.8</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1971</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1672</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242</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2584713390"/>
                  </a:ext>
                </a:extLst>
              </a:tr>
              <a:tr h="186836">
                <a:tc>
                  <a:txBody>
                    <a:bodyPr/>
                    <a:lstStyle/>
                    <a:p>
                      <a:pPr marL="0" marR="0">
                        <a:spcBef>
                          <a:spcPts val="0"/>
                        </a:spcBef>
                        <a:spcAft>
                          <a:spcPts val="0"/>
                        </a:spcAft>
                      </a:pPr>
                      <a:r>
                        <a:rPr lang="en-ZA" sz="1000">
                          <a:solidFill>
                            <a:schemeClr val="bg1"/>
                          </a:solidFill>
                          <a:effectLst/>
                        </a:rPr>
                        <a:t>Estonia</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45,228</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1,211,524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56.1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1576</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1174</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374</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2290162626"/>
                  </a:ext>
                </a:extLst>
              </a:tr>
              <a:tr h="186836">
                <a:tc>
                  <a:txBody>
                    <a:bodyPr/>
                    <a:lstStyle/>
                    <a:p>
                      <a:pPr marL="0" marR="0">
                        <a:spcBef>
                          <a:spcPts val="0"/>
                        </a:spcBef>
                        <a:spcAft>
                          <a:spcPts val="0"/>
                        </a:spcAft>
                      </a:pPr>
                      <a:r>
                        <a:rPr lang="en-ZA" sz="1000">
                          <a:solidFill>
                            <a:schemeClr val="bg1"/>
                          </a:solidFill>
                          <a:effectLst/>
                        </a:rPr>
                        <a:t>Hungary</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93,028</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9,699,577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356.9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6.4</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1110</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793</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273</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919817351"/>
                  </a:ext>
                </a:extLst>
              </a:tr>
              <a:tr h="186836">
                <a:tc>
                  <a:txBody>
                    <a:bodyPr/>
                    <a:lstStyle/>
                    <a:p>
                      <a:pPr marL="0" marR="0">
                        <a:spcBef>
                          <a:spcPts val="0"/>
                        </a:spcBef>
                        <a:spcAft>
                          <a:spcPts val="0"/>
                        </a:spcAft>
                      </a:pPr>
                      <a:r>
                        <a:rPr lang="en-ZA" sz="1000">
                          <a:solidFill>
                            <a:schemeClr val="bg1"/>
                          </a:solidFill>
                          <a:effectLst/>
                        </a:rPr>
                        <a:t>Kosovo</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10,887</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1,952,701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23.3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4191025403"/>
                  </a:ext>
                </a:extLst>
              </a:tr>
              <a:tr h="186836">
                <a:tc>
                  <a:txBody>
                    <a:bodyPr/>
                    <a:lstStyle/>
                    <a:p>
                      <a:pPr marL="0" marR="0">
                        <a:spcBef>
                          <a:spcPts val="0"/>
                        </a:spcBef>
                        <a:spcAft>
                          <a:spcPts val="0"/>
                        </a:spcAft>
                      </a:pPr>
                      <a:r>
                        <a:rPr lang="en-ZA" sz="1000">
                          <a:solidFill>
                            <a:schemeClr val="bg1"/>
                          </a:solidFill>
                          <a:effectLst/>
                        </a:rPr>
                        <a:t>Latvia</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64,589</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1,842,226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64.9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6.6</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1198</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755</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434</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4189060127"/>
                  </a:ext>
                </a:extLst>
              </a:tr>
              <a:tr h="186836">
                <a:tc>
                  <a:txBody>
                    <a:bodyPr/>
                    <a:lstStyle/>
                    <a:p>
                      <a:pPr marL="0" marR="0">
                        <a:spcBef>
                          <a:spcPts val="0"/>
                        </a:spcBef>
                        <a:spcAft>
                          <a:spcPts val="0"/>
                        </a:spcAft>
                      </a:pPr>
                      <a:r>
                        <a:rPr lang="en-ZA" sz="1000">
                          <a:solidFill>
                            <a:schemeClr val="bg1"/>
                          </a:solidFill>
                          <a:effectLst/>
                        </a:rPr>
                        <a:t>Lithuania</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65,300</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2,683,546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119.3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1425</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993</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403</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3153569623"/>
                  </a:ext>
                </a:extLst>
              </a:tr>
              <a:tr h="186836">
                <a:tc>
                  <a:txBody>
                    <a:bodyPr/>
                    <a:lstStyle/>
                    <a:p>
                      <a:pPr marL="0" marR="0">
                        <a:spcBef>
                          <a:spcPts val="0"/>
                        </a:spcBef>
                        <a:spcAft>
                          <a:spcPts val="0"/>
                        </a:spcAft>
                      </a:pPr>
                      <a:r>
                        <a:rPr lang="en-ZA" sz="1000">
                          <a:solidFill>
                            <a:schemeClr val="bg1"/>
                          </a:solidFill>
                          <a:effectLst/>
                        </a:rPr>
                        <a:t>Moldova</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33,851</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3,287,326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40.2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6.4</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235</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142</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87</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1930981535"/>
                  </a:ext>
                </a:extLst>
              </a:tr>
              <a:tr h="186836">
                <a:tc>
                  <a:txBody>
                    <a:bodyPr/>
                    <a:lstStyle/>
                    <a:p>
                      <a:pPr marL="0" marR="0">
                        <a:spcBef>
                          <a:spcPts val="0"/>
                        </a:spcBef>
                        <a:spcAft>
                          <a:spcPts val="0"/>
                        </a:spcAft>
                      </a:pPr>
                      <a:r>
                        <a:rPr lang="en-US" sz="1000">
                          <a:solidFill>
                            <a:schemeClr val="bg1"/>
                          </a:solidFill>
                          <a:effectLst/>
                        </a:rPr>
                        <a:t>Montenegro</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13,812</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604,966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8.3</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710</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437</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270</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3248976891"/>
                  </a:ext>
                </a:extLst>
              </a:tr>
              <a:tr h="186836">
                <a:tc>
                  <a:txBody>
                    <a:bodyPr/>
                    <a:lstStyle/>
                    <a:p>
                      <a:pPr marL="0" marR="0">
                        <a:spcBef>
                          <a:spcPts val="0"/>
                        </a:spcBef>
                        <a:spcAft>
                          <a:spcPts val="0"/>
                        </a:spcAft>
                      </a:pPr>
                      <a:r>
                        <a:rPr lang="en-US" sz="1000">
                          <a:solidFill>
                            <a:schemeClr val="bg1"/>
                          </a:solidFill>
                          <a:effectLst/>
                        </a:rPr>
                        <a:t>North Macedonia</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25,713</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2,130,936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37.6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7.3</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408</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247</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158</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4124619381"/>
                  </a:ext>
                </a:extLst>
              </a:tr>
              <a:tr h="186836">
                <a:tc>
                  <a:txBody>
                    <a:bodyPr/>
                    <a:lstStyle/>
                    <a:p>
                      <a:pPr marL="0" marR="0">
                        <a:spcBef>
                          <a:spcPts val="0"/>
                        </a:spcBef>
                        <a:spcAft>
                          <a:spcPts val="0"/>
                        </a:spcAft>
                      </a:pPr>
                      <a:r>
                        <a:rPr lang="en-ZA" sz="1000">
                          <a:solidFill>
                            <a:schemeClr val="bg1"/>
                          </a:solidFill>
                          <a:effectLst/>
                        </a:rPr>
                        <a:t>Poland</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312,685</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38,093,101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1428.2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6.5</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1093</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817</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196</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617047141"/>
                  </a:ext>
                </a:extLst>
              </a:tr>
              <a:tr h="186836">
                <a:tc>
                  <a:txBody>
                    <a:bodyPr/>
                    <a:lstStyle/>
                    <a:p>
                      <a:pPr marL="0" marR="0">
                        <a:spcBef>
                          <a:spcPts val="0"/>
                        </a:spcBef>
                        <a:spcAft>
                          <a:spcPts val="0"/>
                        </a:spcAft>
                      </a:pPr>
                      <a:r>
                        <a:rPr lang="en-ZA" sz="1000">
                          <a:solidFill>
                            <a:schemeClr val="bg1"/>
                          </a:solidFill>
                          <a:effectLst/>
                        </a:rPr>
                        <a:t>Romania</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238,391</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18,519,899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685.8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5.7</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833</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682</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141</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2439605970"/>
                  </a:ext>
                </a:extLst>
              </a:tr>
              <a:tr h="186836">
                <a:tc>
                  <a:txBody>
                    <a:bodyPr/>
                    <a:lstStyle/>
                    <a:p>
                      <a:pPr marL="0" marR="0">
                        <a:spcBef>
                          <a:spcPts val="0"/>
                        </a:spcBef>
                        <a:spcAft>
                          <a:spcPts val="0"/>
                        </a:spcAft>
                      </a:pPr>
                      <a:r>
                        <a:rPr lang="en-ZA" sz="1000">
                          <a:solidFill>
                            <a:schemeClr val="bg1"/>
                          </a:solidFill>
                          <a:effectLst/>
                        </a:rPr>
                        <a:t>Serbia</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77,474</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6,739,471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147.0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8.7</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515</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319</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183</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3897193358"/>
                  </a:ext>
                </a:extLst>
              </a:tr>
              <a:tr h="186836">
                <a:tc>
                  <a:txBody>
                    <a:bodyPr/>
                    <a:lstStyle/>
                    <a:p>
                      <a:pPr marL="0" marR="0">
                        <a:spcBef>
                          <a:spcPts val="0"/>
                        </a:spcBef>
                        <a:spcAft>
                          <a:spcPts val="0"/>
                        </a:spcAft>
                      </a:pPr>
                      <a:r>
                        <a:rPr lang="en-ZA" sz="1000">
                          <a:solidFill>
                            <a:schemeClr val="bg1"/>
                          </a:solidFill>
                          <a:effectLst/>
                        </a:rPr>
                        <a:t>Slovak Republic</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49,035</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5,431,252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179.8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1474</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1214</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233</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3111873899"/>
                  </a:ext>
                </a:extLst>
              </a:tr>
              <a:tr h="186836">
                <a:tc>
                  <a:txBody>
                    <a:bodyPr/>
                    <a:lstStyle/>
                    <a:p>
                      <a:pPr marL="0" marR="0">
                        <a:spcBef>
                          <a:spcPts val="0"/>
                        </a:spcBef>
                        <a:spcAft>
                          <a:spcPts val="0"/>
                        </a:spcAft>
                      </a:pPr>
                      <a:r>
                        <a:rPr lang="en-ZA" sz="1000">
                          <a:solidFill>
                            <a:schemeClr val="bg1"/>
                          </a:solidFill>
                          <a:effectLst/>
                        </a:rPr>
                        <a:t>Slovenia</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20,273</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2,101,208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91.9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8.5</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2218</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1642</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241</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3032984050"/>
                  </a:ext>
                </a:extLst>
              </a:tr>
              <a:tr h="186836">
                <a:tc>
                  <a:txBody>
                    <a:bodyPr/>
                    <a:lstStyle/>
                    <a:p>
                      <a:pPr marL="0" marR="0">
                        <a:spcBef>
                          <a:spcPts val="0"/>
                        </a:spcBef>
                        <a:spcAft>
                          <a:spcPts val="0"/>
                        </a:spcAft>
                      </a:pPr>
                      <a:r>
                        <a:rPr lang="en-ZA" sz="1000">
                          <a:solidFill>
                            <a:schemeClr val="bg1"/>
                          </a:solidFill>
                          <a:effectLst/>
                        </a:rPr>
                        <a:t>Turkey</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2"/>
                          </a:solidFill>
                          <a:effectLst/>
                        </a:rPr>
                        <a:t>783,562</a:t>
                      </a:r>
                      <a:endParaRPr lang="en-GB" sz="1000" kern="1200">
                        <a:solidFill>
                          <a:schemeClr val="tx2"/>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b="0" u="none" strike="noStrike">
                          <a:solidFill>
                            <a:srgbClr val="000000"/>
                          </a:solidFill>
                          <a:effectLst/>
                        </a:rPr>
                        <a:t>83,047,706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4.3</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kern="1200">
                          <a:solidFill>
                            <a:schemeClr val="tx2"/>
                          </a:solidFill>
                          <a:effectLst/>
                        </a:rPr>
                        <a:t>333</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262</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kern="1200">
                          <a:solidFill>
                            <a:schemeClr val="tx2"/>
                          </a:solidFill>
                          <a:effectLst/>
                        </a:rPr>
                        <a:t>53</a:t>
                      </a:r>
                      <a:endParaRPr lang="en-CA" sz="1000" kern="1200">
                        <a:solidFill>
                          <a:schemeClr val="tx2"/>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963506717"/>
                  </a:ext>
                </a:extLst>
              </a:tr>
            </a:tbl>
          </a:graphicData>
        </a:graphic>
      </p:graphicFrame>
      <p:sp>
        <p:nvSpPr>
          <p:cNvPr id="10" name="TextBox 9"/>
          <p:cNvSpPr txBox="1"/>
          <p:nvPr/>
        </p:nvSpPr>
        <p:spPr>
          <a:xfrm>
            <a:off x="1351052" y="5546367"/>
            <a:ext cx="2045870" cy="246221"/>
          </a:xfrm>
          <a:prstGeom prst="rect">
            <a:avLst/>
          </a:prstGeom>
          <a:noFill/>
        </p:spPr>
        <p:txBody>
          <a:bodyPr wrap="square" rtlCol="0">
            <a:spAutoFit/>
          </a:bodyPr>
          <a:lstStyle/>
          <a:p>
            <a:r>
              <a:rPr lang="en-US" sz="1000">
                <a:solidFill>
                  <a:schemeClr val="tx2"/>
                </a:solidFill>
              </a:rPr>
              <a:t>‘ – ’ : data not reported/unavailable</a:t>
            </a:r>
          </a:p>
        </p:txBody>
      </p:sp>
      <p:sp>
        <p:nvSpPr>
          <p:cNvPr id="7" name="Title 6">
            <a:extLst>
              <a:ext uri="{FF2B5EF4-FFF2-40B4-BE49-F238E27FC236}">
                <a16:creationId xmlns:a16="http://schemas.microsoft.com/office/drawing/2014/main" id="{400E6F6A-EECD-BC5A-4B09-B94EDC2F6E21}"/>
              </a:ext>
            </a:extLst>
          </p:cNvPr>
          <p:cNvSpPr>
            <a:spLocks noGrp="1"/>
          </p:cNvSpPr>
          <p:nvPr>
            <p:ph type="title"/>
          </p:nvPr>
        </p:nvSpPr>
        <p:spPr>
          <a:xfrm>
            <a:off x="771524" y="331663"/>
            <a:ext cx="8471087" cy="650875"/>
          </a:xfrm>
        </p:spPr>
        <p:txBody>
          <a:bodyPr>
            <a:normAutofit/>
          </a:bodyPr>
          <a:lstStyle/>
          <a:p>
            <a:r>
              <a:rPr kumimoji="0" lang="en-US" sz="3200" b="0" i="0" u="none" strike="noStrike" kern="1200" cap="none" spc="0" normalizeH="0" baseline="0" noProof="0">
                <a:ln>
                  <a:noFill/>
                </a:ln>
                <a:solidFill>
                  <a:srgbClr val="25408E"/>
                </a:solidFill>
                <a:effectLst/>
                <a:uLnTx/>
                <a:uFillTx/>
                <a:ea typeface="+mn-ea"/>
              </a:rPr>
              <a:t>Demographics</a:t>
            </a:r>
            <a:endParaRPr lang="en-US"/>
          </a:p>
        </p:txBody>
      </p:sp>
      <p:sp>
        <p:nvSpPr>
          <p:cNvPr id="2" name="Date Placeholder 3">
            <a:extLst>
              <a:ext uri="{FF2B5EF4-FFF2-40B4-BE49-F238E27FC236}">
                <a16:creationId xmlns:a16="http://schemas.microsoft.com/office/drawing/2014/main" id="{6EB7B71B-F055-ECFC-1380-C293EB67BD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41A29D02-9D6E-5718-8040-7A2C6624D7DE}"/>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E5FDCBAB-8686-92E7-DA2C-5C4469190840}"/>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12</a:t>
            </a:fld>
            <a:endParaRPr lang="en-US"/>
          </a:p>
        </p:txBody>
      </p:sp>
    </p:spTree>
    <p:extLst>
      <p:ext uri="{BB962C8B-B14F-4D97-AF65-F5344CB8AC3E}">
        <p14:creationId xmlns:p14="http://schemas.microsoft.com/office/powerpoint/2010/main" val="2391272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29711" y="5824330"/>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Abbreviations: CKD (Chronic Kidney Disease), DALYS (disability-adjusted life years), BP (blood pressure), CI (confidence interval)</a:t>
            </a:r>
          </a:p>
          <a:p>
            <a:pPr>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 GBD study </a:t>
            </a:r>
            <a:r>
              <a:rPr lang="en-US" sz="1000">
                <a:solidFill>
                  <a:prstClr val="black"/>
                </a:solidFill>
                <a:latin typeface="+mj-lt"/>
                <a:ea typeface="Calibri" panose="020F0502020204030204" pitchFamily="34" charset="0"/>
                <a:cs typeface="Times New Roman" panose="02020603050405020304" pitchFamily="18" charset="0"/>
              </a:rPr>
              <a:t>database (</a:t>
            </a:r>
            <a:r>
              <a:rPr lang="en-US" sz="1000">
                <a:latin typeface="+mj-lt"/>
                <a:hlinkClick r:id="rId2"/>
              </a:rPr>
              <a:t>http://www.healthdata.org/gbd</a:t>
            </a:r>
            <a:r>
              <a:rPr lang="en-US" sz="1000">
                <a:latin typeface="+mj-lt"/>
              </a:rPr>
              <a:t>)</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WHO data observatory </a:t>
            </a:r>
            <a:r>
              <a:rPr lang="en-US" sz="1000">
                <a:solidFill>
                  <a:prstClr val="black"/>
                </a:solidFill>
                <a:latin typeface="+mj-lt"/>
                <a:ea typeface="Calibri" panose="020F0502020204030204" pitchFamily="34" charset="0"/>
                <a:cs typeface="Times New Roman" panose="02020603050405020304" pitchFamily="18" charset="0"/>
              </a:rPr>
              <a:t>(</a:t>
            </a:r>
            <a:r>
              <a:rPr lang="en-US" sz="1000">
                <a:latin typeface="+mj-lt"/>
                <a:hlinkClick r:id="rId3"/>
              </a:rPr>
              <a:t>https://www.who.int/gho/en/</a:t>
            </a:r>
            <a:r>
              <a:rPr lang="en-US" sz="1000">
                <a:latin typeface="+mj-lt"/>
              </a:rPr>
              <a:t>)</a:t>
            </a:r>
          </a:p>
          <a:p>
            <a:pPr>
              <a:lnSpc>
                <a:spcPct val="107000"/>
              </a:lnSpc>
              <a:defRPr/>
            </a:pPr>
            <a:r>
              <a:rPr lang="en-US" sz="1000">
                <a:latin typeface="+mj-lt"/>
              </a:rPr>
              <a:t>‘ – ’ : data not reported/unavailable</a:t>
            </a:r>
          </a:p>
        </p:txBody>
      </p:sp>
      <p:sp>
        <p:nvSpPr>
          <p:cNvPr id="5" name="Rectangle 4"/>
          <p:cNvSpPr/>
          <p:nvPr/>
        </p:nvSpPr>
        <p:spPr>
          <a:xfrm>
            <a:off x="756998" y="301270"/>
            <a:ext cx="11728578" cy="584775"/>
          </a:xfrm>
          <a:prstGeom prst="rect">
            <a:avLst/>
          </a:prstGeom>
        </p:spPr>
        <p:txBody>
          <a:bodyPr wrap="square">
            <a:spAutoFit/>
          </a:bodyPr>
          <a:lstStyle/>
          <a:p>
            <a:pPr>
              <a:defRPr/>
            </a:pPr>
            <a:r>
              <a:rPr kumimoji="0" lang="en-US" sz="3200" b="0" i="0" u="none" strike="noStrike" kern="1200" cap="none" spc="0" normalizeH="0" baseline="0" noProof="0">
                <a:ln>
                  <a:noFill/>
                </a:ln>
                <a:solidFill>
                  <a:srgbClr val="25408E"/>
                </a:solidFill>
                <a:effectLst/>
                <a:uLnTx/>
                <a:uFillTx/>
                <a:latin typeface="Arial" panose="020B0604020202020204" pitchFamily="34" charset="0"/>
                <a:cs typeface="Arial" panose="020B0604020202020204" pitchFamily="34" charset="0"/>
              </a:rPr>
              <a:t>CKD and its risk factors burden</a:t>
            </a:r>
          </a:p>
        </p:txBody>
      </p:sp>
      <p:graphicFrame>
        <p:nvGraphicFramePr>
          <p:cNvPr id="2" name="Table 1"/>
          <p:cNvGraphicFramePr>
            <a:graphicFrameLocks noGrp="1"/>
          </p:cNvGraphicFramePr>
          <p:nvPr>
            <p:extLst>
              <p:ext uri="{D42A27DB-BD31-4B8C-83A1-F6EECF244321}">
                <p14:modId xmlns:p14="http://schemas.microsoft.com/office/powerpoint/2010/main" val="1677270004"/>
              </p:ext>
            </p:extLst>
          </p:nvPr>
        </p:nvGraphicFramePr>
        <p:xfrm>
          <a:off x="2229853" y="1033670"/>
          <a:ext cx="7548891" cy="4731899"/>
        </p:xfrm>
        <a:graphic>
          <a:graphicData uri="http://schemas.openxmlformats.org/drawingml/2006/table">
            <a:tbl>
              <a:tblPr firstRow="1" firstCol="1" bandRow="1">
                <a:tableStyleId>{F5AB1C69-6EDB-4FF4-983F-18BD219EF322}</a:tableStyleId>
              </a:tblPr>
              <a:tblGrid>
                <a:gridCol w="1578731">
                  <a:extLst>
                    <a:ext uri="{9D8B030D-6E8A-4147-A177-3AD203B41FA5}">
                      <a16:colId xmlns:a16="http://schemas.microsoft.com/office/drawing/2014/main" val="3096802513"/>
                    </a:ext>
                  </a:extLst>
                </a:gridCol>
                <a:gridCol w="1082422">
                  <a:extLst>
                    <a:ext uri="{9D8B030D-6E8A-4147-A177-3AD203B41FA5}">
                      <a16:colId xmlns:a16="http://schemas.microsoft.com/office/drawing/2014/main" val="2725510241"/>
                    </a:ext>
                  </a:extLst>
                </a:gridCol>
                <a:gridCol w="995829">
                  <a:extLst>
                    <a:ext uri="{9D8B030D-6E8A-4147-A177-3AD203B41FA5}">
                      <a16:colId xmlns:a16="http://schemas.microsoft.com/office/drawing/2014/main" val="548728024"/>
                    </a:ext>
                  </a:extLst>
                </a:gridCol>
                <a:gridCol w="1082422">
                  <a:extLst>
                    <a:ext uri="{9D8B030D-6E8A-4147-A177-3AD203B41FA5}">
                      <a16:colId xmlns:a16="http://schemas.microsoft.com/office/drawing/2014/main" val="2451032417"/>
                    </a:ext>
                  </a:extLst>
                </a:gridCol>
                <a:gridCol w="904424">
                  <a:extLst>
                    <a:ext uri="{9D8B030D-6E8A-4147-A177-3AD203B41FA5}">
                      <a16:colId xmlns:a16="http://schemas.microsoft.com/office/drawing/2014/main" val="3486892311"/>
                    </a:ext>
                  </a:extLst>
                </a:gridCol>
                <a:gridCol w="1000639">
                  <a:extLst>
                    <a:ext uri="{9D8B030D-6E8A-4147-A177-3AD203B41FA5}">
                      <a16:colId xmlns:a16="http://schemas.microsoft.com/office/drawing/2014/main" val="3876830247"/>
                    </a:ext>
                  </a:extLst>
                </a:gridCol>
                <a:gridCol w="904424">
                  <a:extLst>
                    <a:ext uri="{9D8B030D-6E8A-4147-A177-3AD203B41FA5}">
                      <a16:colId xmlns:a16="http://schemas.microsoft.com/office/drawing/2014/main" val="1677019575"/>
                    </a:ext>
                  </a:extLst>
                </a:gridCol>
              </a:tblGrid>
              <a:tr h="676566">
                <a:tc>
                  <a:txBody>
                    <a:bodyPr/>
                    <a:lstStyle/>
                    <a:p>
                      <a:pPr marL="0" marR="0" algn="ctr">
                        <a:lnSpc>
                          <a:spcPct val="106000"/>
                        </a:lnSpc>
                        <a:spcBef>
                          <a:spcPts val="0"/>
                        </a:spcBef>
                        <a:spcAft>
                          <a:spcPts val="0"/>
                        </a:spcAft>
                      </a:pPr>
                      <a:r>
                        <a:rPr lang="en-US" sz="1000" b="1" kern="1200">
                          <a:solidFill>
                            <a:schemeClr val="bg1"/>
                          </a:solidFill>
                          <a:effectLst/>
                        </a:rPr>
                        <a:t>Country </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chemeClr val="bg1"/>
                          </a:solidFill>
                          <a:effectLst/>
                        </a:rPr>
                        <a:t>CKD Prevalence</a:t>
                      </a:r>
                      <a:endParaRPr lang="en-GB" sz="1000">
                        <a:solidFill>
                          <a:schemeClr val="bg1"/>
                        </a:solidFill>
                        <a:effectLst/>
                      </a:endParaRPr>
                    </a:p>
                    <a:p>
                      <a:pPr marL="0" marR="0" algn="ctr">
                        <a:lnSpc>
                          <a:spcPct val="106000"/>
                        </a:lnSpc>
                        <a:spcBef>
                          <a:spcPts val="0"/>
                        </a:spcBef>
                        <a:spcAft>
                          <a:spcPts val="0"/>
                        </a:spcAft>
                      </a:pPr>
                      <a:r>
                        <a:rPr lang="en-US" sz="1000" b="1" kern="1200">
                          <a:solidFill>
                            <a:schemeClr val="bg1"/>
                          </a:solidFill>
                          <a:effectLst/>
                        </a:rPr>
                        <a:t>% (95% CI)</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chemeClr val="bg1"/>
                          </a:solidFill>
                          <a:effectLst/>
                        </a:rPr>
                        <a:t>Death attributed to CKD</a:t>
                      </a:r>
                      <a:endParaRPr lang="en-GB" sz="1000">
                        <a:solidFill>
                          <a:schemeClr val="bg1"/>
                        </a:solidFill>
                        <a:effectLst/>
                      </a:endParaRPr>
                    </a:p>
                    <a:p>
                      <a:pPr marL="0" marR="0" algn="ctr">
                        <a:lnSpc>
                          <a:spcPct val="106000"/>
                        </a:lnSpc>
                        <a:spcBef>
                          <a:spcPts val="0"/>
                        </a:spcBef>
                        <a:spcAft>
                          <a:spcPts val="0"/>
                        </a:spcAft>
                      </a:pPr>
                      <a:r>
                        <a:rPr lang="en-US" sz="1000" b="1" kern="1200">
                          <a:solidFill>
                            <a:schemeClr val="bg1"/>
                          </a:solidFill>
                          <a:effectLst/>
                        </a:rPr>
                        <a:t>% (95% CI)</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chemeClr val="bg1"/>
                          </a:solidFill>
                          <a:effectLst/>
                        </a:rPr>
                        <a:t>DALYS attributed to CKD</a:t>
                      </a:r>
                      <a:endParaRPr lang="en-GB" sz="1000">
                        <a:solidFill>
                          <a:schemeClr val="bg1"/>
                        </a:solidFill>
                        <a:effectLst/>
                      </a:endParaRPr>
                    </a:p>
                    <a:p>
                      <a:pPr marL="0" marR="0" algn="ctr">
                        <a:lnSpc>
                          <a:spcPct val="106000"/>
                        </a:lnSpc>
                        <a:spcBef>
                          <a:spcPts val="0"/>
                        </a:spcBef>
                        <a:spcAft>
                          <a:spcPts val="0"/>
                        </a:spcAft>
                      </a:pPr>
                      <a:r>
                        <a:rPr lang="en-US" sz="1000" b="1" kern="1200">
                          <a:solidFill>
                            <a:schemeClr val="bg1"/>
                          </a:solidFill>
                          <a:effectLst/>
                        </a:rPr>
                        <a:t>% (95% CI)</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chemeClr val="bg1"/>
                          </a:solidFill>
                          <a:effectLst/>
                        </a:rPr>
                        <a:t>Obesity</a:t>
                      </a:r>
                      <a:endParaRPr lang="en-GB" sz="1000">
                        <a:solidFill>
                          <a:schemeClr val="bg1"/>
                        </a:solidFill>
                        <a:effectLst/>
                      </a:endParaRPr>
                    </a:p>
                    <a:p>
                      <a:pPr marL="0" marR="0" algn="ctr">
                        <a:lnSpc>
                          <a:spcPct val="106000"/>
                        </a:lnSpc>
                        <a:spcBef>
                          <a:spcPts val="0"/>
                        </a:spcBef>
                        <a:spcAft>
                          <a:spcPts val="0"/>
                        </a:spcAft>
                      </a:pPr>
                      <a:r>
                        <a:rPr lang="en-US" sz="1000" b="1" kern="1200">
                          <a:solidFill>
                            <a:schemeClr val="bg1"/>
                          </a:solidFill>
                          <a:effectLst/>
                        </a:rPr>
                        <a:t>% (95% CI)</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chemeClr val="bg1"/>
                          </a:solidFill>
                          <a:effectLst/>
                        </a:rPr>
                        <a:t>Increased BP</a:t>
                      </a:r>
                      <a:endParaRPr lang="en-GB" sz="1000">
                        <a:solidFill>
                          <a:schemeClr val="bg1"/>
                        </a:solidFill>
                        <a:effectLst/>
                      </a:endParaRPr>
                    </a:p>
                    <a:p>
                      <a:pPr marL="0" marR="0" algn="ctr">
                        <a:lnSpc>
                          <a:spcPct val="106000"/>
                        </a:lnSpc>
                        <a:spcBef>
                          <a:spcPts val="0"/>
                        </a:spcBef>
                        <a:spcAft>
                          <a:spcPts val="0"/>
                        </a:spcAft>
                      </a:pPr>
                      <a:r>
                        <a:rPr lang="en-US" sz="1000" b="1" kern="1200">
                          <a:solidFill>
                            <a:schemeClr val="bg1"/>
                          </a:solidFill>
                          <a:effectLst/>
                        </a:rPr>
                        <a:t>% (95% CI)</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15000"/>
                        </a:lnSpc>
                        <a:spcBef>
                          <a:spcPts val="0"/>
                        </a:spcBef>
                        <a:spcAft>
                          <a:spcPts val="0"/>
                        </a:spcAft>
                      </a:pPr>
                      <a:r>
                        <a:rPr lang="en-GB" sz="1000" b="1" kern="1200">
                          <a:solidFill>
                            <a:schemeClr val="bg1"/>
                          </a:solidFill>
                          <a:effectLst/>
                        </a:rPr>
                        <a:t>Smoking</a:t>
                      </a:r>
                      <a:endParaRPr lang="en-GB" sz="1000">
                        <a:solidFill>
                          <a:schemeClr val="bg1"/>
                        </a:solidFill>
                        <a:effectLst/>
                      </a:endParaRPr>
                    </a:p>
                    <a:p>
                      <a:pPr marL="0" marR="0" algn="ctr">
                        <a:lnSpc>
                          <a:spcPct val="115000"/>
                        </a:lnSpc>
                        <a:spcBef>
                          <a:spcPts val="0"/>
                        </a:spcBef>
                        <a:spcAft>
                          <a:spcPts val="0"/>
                        </a:spcAft>
                      </a:pPr>
                      <a:r>
                        <a:rPr lang="en-GB" sz="1000" b="1" kern="1200">
                          <a:solidFill>
                            <a:schemeClr val="bg1"/>
                          </a:solidFill>
                          <a:effectLst/>
                        </a:rPr>
                        <a:t>% (95% CI)</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61761480"/>
                  </a:ext>
                </a:extLst>
              </a:tr>
              <a:tr h="181429">
                <a:tc>
                  <a:txBody>
                    <a:bodyPr/>
                    <a:lstStyle/>
                    <a:p>
                      <a:pPr marL="0" marR="0">
                        <a:spcBef>
                          <a:spcPts val="0"/>
                        </a:spcBef>
                        <a:spcAft>
                          <a:spcPts val="0"/>
                        </a:spcAft>
                      </a:pPr>
                      <a:r>
                        <a:rPr lang="en-ZA" sz="1000" b="1">
                          <a:solidFill>
                            <a:schemeClr val="bg1"/>
                          </a:solidFill>
                          <a:effectLst/>
                        </a:rPr>
                        <a:t>Albania</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10.54 (9.83 - 11.25)</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1.45 (1.26 - 1.6)</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1.29 (1.12 - 1.45)</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22.3 (17.4 - 27.4)</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29.0 (22.4 - 36.2)</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15.6 (14.0 - 17.3)</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47627992"/>
                  </a:ext>
                </a:extLst>
              </a:tr>
              <a:tr h="213074">
                <a:tc>
                  <a:txBody>
                    <a:bodyPr/>
                    <a:lstStyle/>
                    <a:p>
                      <a:pPr marL="0" marR="0">
                        <a:spcBef>
                          <a:spcPts val="0"/>
                        </a:spcBef>
                        <a:spcAft>
                          <a:spcPts val="0"/>
                        </a:spcAft>
                      </a:pPr>
                      <a:r>
                        <a:rPr lang="en-ZA" sz="1000" b="1">
                          <a:solidFill>
                            <a:schemeClr val="bg1"/>
                          </a:solidFill>
                          <a:effectLst/>
                        </a:rPr>
                        <a:t>Bosnia and Herzegovina</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12.23 (11.41 - 13.05)</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1.76 (1.59 - 1.9)</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1.43 (1.28 - 1.58)</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19.4 (15.1 - 24.1)</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30.8 (24.5 - 37.6)</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30.5 (27.3 - 33.7)</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7283400"/>
                  </a:ext>
                </a:extLst>
              </a:tr>
              <a:tr h="181429">
                <a:tc>
                  <a:txBody>
                    <a:bodyPr/>
                    <a:lstStyle/>
                    <a:p>
                      <a:pPr marL="0" marR="0">
                        <a:spcBef>
                          <a:spcPts val="0"/>
                        </a:spcBef>
                        <a:spcAft>
                          <a:spcPts val="0"/>
                        </a:spcAft>
                      </a:pPr>
                      <a:r>
                        <a:rPr lang="en-ZA" sz="1000" b="1">
                          <a:solidFill>
                            <a:schemeClr val="bg1"/>
                          </a:solidFill>
                          <a:effectLst/>
                        </a:rPr>
                        <a:t>Bulgaria</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14.13 (13.15 - 15.06)</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1.57 (1.43 - 1.71)</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1.55 (1.4 - 1.71)</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27.4 (21.8 - 33.3)</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28.4 (21.7 - 35.5)</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30.3 (27.2 - 33.3)</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99354401"/>
                  </a:ext>
                </a:extLst>
              </a:tr>
              <a:tr h="181429">
                <a:tc>
                  <a:txBody>
                    <a:bodyPr/>
                    <a:lstStyle/>
                    <a:p>
                      <a:pPr marL="0" marR="0">
                        <a:spcBef>
                          <a:spcPts val="0"/>
                        </a:spcBef>
                        <a:spcAft>
                          <a:spcPts val="0"/>
                        </a:spcAft>
                      </a:pPr>
                      <a:r>
                        <a:rPr lang="en-ZA" sz="1000" b="1">
                          <a:solidFill>
                            <a:schemeClr val="bg1"/>
                          </a:solidFill>
                          <a:effectLst/>
                        </a:rPr>
                        <a:t>Croatia</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14.23 (13.27 - 15.19)</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1.76 (1.59 - 1.95)</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1.3 (1.15 - 1.46)</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27.1 (22.4 - 32.1)</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32.4 (26.4 - 39.3)</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27.0 (24.1 - 30.1)</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0806295"/>
                  </a:ext>
                </a:extLst>
              </a:tr>
              <a:tr h="181429">
                <a:tc>
                  <a:txBody>
                    <a:bodyPr/>
                    <a:lstStyle/>
                    <a:p>
                      <a:pPr marL="0" marR="0">
                        <a:spcBef>
                          <a:spcPts val="0"/>
                        </a:spcBef>
                        <a:spcAft>
                          <a:spcPts val="0"/>
                        </a:spcAft>
                      </a:pPr>
                      <a:r>
                        <a:rPr lang="en-ZA" sz="1000" b="1">
                          <a:solidFill>
                            <a:schemeClr val="bg1"/>
                          </a:solidFill>
                          <a:effectLst/>
                        </a:rPr>
                        <a:t>Cyprus</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9.25 (8.50 - 9.96)</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3.84 (3.41 - 4.24)</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1.77 (1.51 - 2.01)</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22.6 (17.4 - 28.3)</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19.8 (14.1 - 26.7)</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26.3 (23.9 - 28.9)</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41200041"/>
                  </a:ext>
                </a:extLst>
              </a:tr>
              <a:tr h="181429">
                <a:tc>
                  <a:txBody>
                    <a:bodyPr/>
                    <a:lstStyle/>
                    <a:p>
                      <a:pPr marL="0" marR="0">
                        <a:spcBef>
                          <a:spcPts val="0"/>
                        </a:spcBef>
                        <a:spcAft>
                          <a:spcPts val="0"/>
                        </a:spcAft>
                      </a:pPr>
                      <a:r>
                        <a:rPr lang="en-ZA" sz="1000" b="1">
                          <a:solidFill>
                            <a:schemeClr val="bg1"/>
                          </a:solidFill>
                          <a:effectLst/>
                        </a:rPr>
                        <a:t>Czech Republic</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12.81 (11.92 - 13.74)</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1.16 (1.03 - 1.27)</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0.94 (0.82 - 1.06)</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28.5 (23.5 - 33.9)</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27.9 (21.5 - 34.7)</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24.5 (21.9 - 27.2)</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2847113"/>
                  </a:ext>
                </a:extLst>
              </a:tr>
              <a:tr h="209651">
                <a:tc>
                  <a:txBody>
                    <a:bodyPr/>
                    <a:lstStyle/>
                    <a:p>
                      <a:pPr marL="0" marR="0">
                        <a:spcBef>
                          <a:spcPts val="0"/>
                        </a:spcBef>
                        <a:spcAft>
                          <a:spcPts val="0"/>
                        </a:spcAft>
                      </a:pPr>
                      <a:r>
                        <a:rPr lang="en-ZA" sz="1000" b="1">
                          <a:solidFill>
                            <a:schemeClr val="bg1"/>
                          </a:solidFill>
                          <a:effectLst/>
                        </a:rPr>
                        <a:t>Estonia</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16.78 (15.56 - 17.98)</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2.2 (1.92 - 2.43)</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1.41 (1.24 - 1.56)</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23.8 (19.8 - 28.1)</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27.4 (22.3 - 32.9)</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22.2 (20.1 - 24.4)</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6975833"/>
                  </a:ext>
                </a:extLst>
              </a:tr>
              <a:tr h="209651">
                <a:tc>
                  <a:txBody>
                    <a:bodyPr/>
                    <a:lstStyle/>
                    <a:p>
                      <a:pPr marL="0" marR="0">
                        <a:spcBef>
                          <a:spcPts val="0"/>
                        </a:spcBef>
                        <a:spcAft>
                          <a:spcPts val="0"/>
                        </a:spcAft>
                      </a:pPr>
                      <a:r>
                        <a:rPr lang="en-ZA" sz="1000" b="1">
                          <a:solidFill>
                            <a:schemeClr val="bg1"/>
                          </a:solidFill>
                          <a:effectLst/>
                        </a:rPr>
                        <a:t>Hungary</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13.28 (12.29 - 14.28)</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1.41 (1.25 - 1.54)</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1.04 (0.93 - 1.16)</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28.6 (23.5 - 34.0)</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30.0 (23.3 - 36.9)</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25.1 (22.2 - 28.0)</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73734723"/>
                  </a:ext>
                </a:extLst>
              </a:tr>
              <a:tr h="209651">
                <a:tc>
                  <a:txBody>
                    <a:bodyPr/>
                    <a:lstStyle/>
                    <a:p>
                      <a:pPr marL="0" marR="0">
                        <a:spcBef>
                          <a:spcPts val="0"/>
                        </a:spcBef>
                        <a:spcAft>
                          <a:spcPts val="0"/>
                        </a:spcAft>
                      </a:pPr>
                      <a:r>
                        <a:rPr lang="en-ZA" sz="1000" b="1">
                          <a:solidFill>
                            <a:schemeClr val="bg1"/>
                          </a:solidFill>
                          <a:effectLst/>
                        </a:rPr>
                        <a:t>Kosovo</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95988242"/>
                  </a:ext>
                </a:extLst>
              </a:tr>
              <a:tr h="209651">
                <a:tc>
                  <a:txBody>
                    <a:bodyPr/>
                    <a:lstStyle/>
                    <a:p>
                      <a:pPr marL="0" marR="0">
                        <a:spcBef>
                          <a:spcPts val="0"/>
                        </a:spcBef>
                        <a:spcAft>
                          <a:spcPts val="0"/>
                        </a:spcAft>
                      </a:pPr>
                      <a:r>
                        <a:rPr lang="en-ZA" sz="1000" b="1">
                          <a:solidFill>
                            <a:schemeClr val="bg1"/>
                          </a:solidFill>
                          <a:effectLst/>
                        </a:rPr>
                        <a:t>Latvia</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16.01 (14.86 - 17.17)</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0.96 (0.85 - 1.05)</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0.84 (0.76 - 0.93)</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25.7 (19.9 - 31.7)</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29.4 (22.6 - 36.9)</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26.9 (24.7 - 29.2)</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2076958"/>
                  </a:ext>
                </a:extLst>
              </a:tr>
              <a:tr h="209651">
                <a:tc>
                  <a:txBody>
                    <a:bodyPr/>
                    <a:lstStyle/>
                    <a:p>
                      <a:pPr marL="0" marR="0">
                        <a:spcBef>
                          <a:spcPts val="0"/>
                        </a:spcBef>
                        <a:spcAft>
                          <a:spcPts val="0"/>
                        </a:spcAft>
                      </a:pPr>
                      <a:r>
                        <a:rPr lang="en-ZA" sz="1000" b="1">
                          <a:solidFill>
                            <a:schemeClr val="bg1"/>
                          </a:solidFill>
                          <a:effectLst/>
                        </a:rPr>
                        <a:t>Lithuania</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15.14 (14.10 - 16.21)</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0.68 (0.61 - 0.74)</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0.66 (0.6 - 0.72)</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28.4 (23.2 - 33.8)</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29.3 (22.4 - 36.6)</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22.6 (20.4 - 24.9)</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4265242"/>
                  </a:ext>
                </a:extLst>
              </a:tr>
              <a:tr h="209651">
                <a:tc>
                  <a:txBody>
                    <a:bodyPr/>
                    <a:lstStyle/>
                    <a:p>
                      <a:pPr marL="0" marR="0">
                        <a:spcBef>
                          <a:spcPts val="0"/>
                        </a:spcBef>
                        <a:spcAft>
                          <a:spcPts val="0"/>
                        </a:spcAft>
                      </a:pPr>
                      <a:r>
                        <a:rPr lang="en-ZA" sz="1000" b="1">
                          <a:solidFill>
                            <a:schemeClr val="bg1"/>
                          </a:solidFill>
                          <a:effectLst/>
                        </a:rPr>
                        <a:t>Moldova</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13.01 (11.99 - 14.04)</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0.6 (0.55 - 0.65)</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0.63 (0.57 - 0.69)</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20.1 (15.1 - 25.5)</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29.8 (23.1 - 37.0)</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19.4 (18.0 - 21.2)</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21609934"/>
                  </a:ext>
                </a:extLst>
              </a:tr>
              <a:tr h="209651">
                <a:tc>
                  <a:txBody>
                    <a:bodyPr/>
                    <a:lstStyle/>
                    <a:p>
                      <a:pPr marL="0" marR="0">
                        <a:spcBef>
                          <a:spcPts val="0"/>
                        </a:spcBef>
                        <a:spcAft>
                          <a:spcPts val="0"/>
                        </a:spcAft>
                      </a:pPr>
                      <a:r>
                        <a:rPr lang="en-US" sz="1000" b="1">
                          <a:solidFill>
                            <a:schemeClr val="bg1"/>
                          </a:solidFill>
                          <a:effectLst/>
                        </a:rPr>
                        <a:t>Montenegro</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12.34 (11.48 - 13.20)</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1.87 (1.66 - 2.06)</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1.56 (1.37 - 1.73)</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24.9 (19.2 - 30.7)</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29.1 (22.4</a:t>
                      </a:r>
                      <a:r>
                        <a:rPr lang="en-US" sz="1000" kern="1200" baseline="0">
                          <a:solidFill>
                            <a:schemeClr val="tx1"/>
                          </a:solidFill>
                          <a:effectLst/>
                        </a:rPr>
                        <a:t> -36.1)</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31.0 (28.0 - 34.0)</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44477523"/>
                  </a:ext>
                </a:extLst>
              </a:tr>
              <a:tr h="209651">
                <a:tc>
                  <a:txBody>
                    <a:bodyPr/>
                    <a:lstStyle/>
                    <a:p>
                      <a:pPr marL="0" marR="0">
                        <a:spcBef>
                          <a:spcPts val="0"/>
                        </a:spcBef>
                        <a:spcAft>
                          <a:spcPts val="0"/>
                        </a:spcAft>
                      </a:pPr>
                      <a:r>
                        <a:rPr lang="en-US" sz="1000" b="1">
                          <a:solidFill>
                            <a:schemeClr val="bg1"/>
                          </a:solidFill>
                          <a:effectLst/>
                        </a:rPr>
                        <a:t>North Macedonia</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11.73 (10.91 - 12.57)</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1.51 (1.37 - 1.64)</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1.4 (1.25 - 1.56)</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23.9 (18.4 - 29.6)</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28.5 (21.9 - 36.1)</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31.4 (28.3 - 34.7)</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20641356"/>
                  </a:ext>
                </a:extLst>
              </a:tr>
              <a:tr h="209651">
                <a:tc>
                  <a:txBody>
                    <a:bodyPr/>
                    <a:lstStyle/>
                    <a:p>
                      <a:pPr marL="0" marR="0">
                        <a:spcBef>
                          <a:spcPts val="0"/>
                        </a:spcBef>
                        <a:spcAft>
                          <a:spcPts val="0"/>
                        </a:spcAft>
                      </a:pPr>
                      <a:r>
                        <a:rPr lang="en-ZA" sz="1000" b="1">
                          <a:solidFill>
                            <a:schemeClr val="bg1"/>
                          </a:solidFill>
                          <a:effectLst/>
                        </a:rPr>
                        <a:t>Poland</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11.92 (11.01 - 12.80)</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1.16 (1.04 - 1.26)</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0.92 (0.82 - 1.03)</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25.6 (21.9 - 29.5)</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28.7 (23.0 - 35.0)</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24.1 (21.7 - 26.8)</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09140752"/>
                  </a:ext>
                </a:extLst>
              </a:tr>
              <a:tr h="209651">
                <a:tc>
                  <a:txBody>
                    <a:bodyPr/>
                    <a:lstStyle/>
                    <a:p>
                      <a:pPr marL="0" marR="0">
                        <a:spcBef>
                          <a:spcPts val="0"/>
                        </a:spcBef>
                        <a:spcAft>
                          <a:spcPts val="0"/>
                        </a:spcAft>
                      </a:pPr>
                      <a:r>
                        <a:rPr lang="en-ZA" sz="1000" b="1">
                          <a:solidFill>
                            <a:schemeClr val="bg1"/>
                          </a:solidFill>
                          <a:effectLst/>
                        </a:rPr>
                        <a:t>Romania</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12.01 (11.17 - 12.83)</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1.16 (1.06 - 1.25)</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1.12 (1.01 - 1.24)</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24.5 (20.0 - 29.3)</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30.0 (23.4 - 37.3)</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21.9 (19.6 - 24.4)</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3020465"/>
                  </a:ext>
                </a:extLst>
              </a:tr>
              <a:tr h="209651">
                <a:tc>
                  <a:txBody>
                    <a:bodyPr/>
                    <a:lstStyle/>
                    <a:p>
                      <a:pPr marL="0" marR="0">
                        <a:spcBef>
                          <a:spcPts val="0"/>
                        </a:spcBef>
                        <a:spcAft>
                          <a:spcPts val="0"/>
                        </a:spcAft>
                      </a:pPr>
                      <a:r>
                        <a:rPr lang="en-ZA" sz="1000" b="1">
                          <a:solidFill>
                            <a:schemeClr val="bg1"/>
                          </a:solidFill>
                          <a:effectLst/>
                        </a:rPr>
                        <a:t>Serbia</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12.86 (11.93 - 13.77)</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2.14 (1.97 - 2.3)</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1.64 (1.47 - 1.8)</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23.5 (19.1 - 28.1)</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29.5 (23.4 - 35.6)</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23.8 (20.9 - 27.0)</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31754127"/>
                  </a:ext>
                </a:extLst>
              </a:tr>
              <a:tr h="209651">
                <a:tc>
                  <a:txBody>
                    <a:bodyPr/>
                    <a:lstStyle/>
                    <a:p>
                      <a:pPr marL="0" marR="0">
                        <a:spcBef>
                          <a:spcPts val="0"/>
                        </a:spcBef>
                        <a:spcAft>
                          <a:spcPts val="0"/>
                        </a:spcAft>
                      </a:pPr>
                      <a:r>
                        <a:rPr lang="en-ZA" sz="1000" b="1">
                          <a:solidFill>
                            <a:schemeClr val="bg1"/>
                          </a:solidFill>
                          <a:effectLst/>
                        </a:rPr>
                        <a:t>Slovak Republic</a:t>
                      </a:r>
                      <a:endParaRPr lang="en-US" sz="1000" b="1">
                        <a:solidFill>
                          <a:schemeClr val="bg1"/>
                        </a:solidFill>
                        <a:effectLst/>
                        <a:latin typeface="+mn-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chemeClr val="tx1"/>
                          </a:solidFill>
                          <a:effectLst/>
                        </a:rPr>
                        <a:t>11.94 (11.09 - 12.76)</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1.39 (1.25 - 1.53)</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1.13 (1 - 1.27)</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22.4 (17.9 - 27.3)</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28.5 (22.5 - 34.9)</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20.9 (18.3 - 23.6)</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84541477"/>
                  </a:ext>
                </a:extLst>
              </a:tr>
              <a:tr h="209651">
                <a:tc>
                  <a:txBody>
                    <a:bodyPr/>
                    <a:lstStyle/>
                    <a:p>
                      <a:pPr marL="0" marR="0">
                        <a:lnSpc>
                          <a:spcPct val="115000"/>
                        </a:lnSpc>
                        <a:spcBef>
                          <a:spcPts val="0"/>
                        </a:spcBef>
                        <a:spcAft>
                          <a:spcPts val="0"/>
                        </a:spcAft>
                      </a:pPr>
                      <a:r>
                        <a:rPr lang="en-GB" sz="1000" b="1" kern="1200">
                          <a:solidFill>
                            <a:schemeClr val="bg1"/>
                          </a:solidFill>
                          <a:effectLst/>
                        </a:rPr>
                        <a:t> Slovenia</a:t>
                      </a:r>
                      <a:endParaRPr lang="en-GB" sz="1000" b="1" kern="1200">
                        <a:solidFill>
                          <a:schemeClr val="bg1"/>
                        </a:solidFill>
                        <a:effectLst/>
                        <a:latin typeface="+mn-lt"/>
                        <a:ea typeface="+mn-ea"/>
                        <a:cs typeface="+mn-cs"/>
                      </a:endParaRPr>
                    </a:p>
                  </a:txBody>
                  <a:tcPr marL="19724" marR="19724" marT="7216" marB="0"/>
                </a:tc>
                <a:tc>
                  <a:txBody>
                    <a:bodyPr/>
                    <a:lstStyle/>
                    <a:p>
                      <a:pPr algn="ctr" fontAlgn="b"/>
                      <a:r>
                        <a:rPr lang="en-CA" sz="1000" b="0" u="none" strike="noStrike">
                          <a:solidFill>
                            <a:schemeClr val="tx1"/>
                          </a:solidFill>
                          <a:effectLst/>
                        </a:rPr>
                        <a:t>13.02 (12.08 - 13.90)</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1.25 (1.06 - 1.43)</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0.88 (0.76 - 1.02)</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22.5 (17.2 - 28.2)</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30.5 (23.9 - 37.9)</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20.2 (17.8 - 22.7)</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65384161"/>
                  </a:ext>
                </a:extLst>
              </a:tr>
              <a:tr h="209651">
                <a:tc>
                  <a:txBody>
                    <a:bodyPr/>
                    <a:lstStyle/>
                    <a:p>
                      <a:pPr marL="0" marR="0">
                        <a:lnSpc>
                          <a:spcPct val="115000"/>
                        </a:lnSpc>
                        <a:spcBef>
                          <a:spcPts val="0"/>
                        </a:spcBef>
                        <a:spcAft>
                          <a:spcPts val="0"/>
                        </a:spcAft>
                      </a:pPr>
                      <a:r>
                        <a:rPr lang="en-GB" sz="1000" b="1" kern="1200">
                          <a:solidFill>
                            <a:schemeClr val="bg1"/>
                          </a:solidFill>
                          <a:effectLst/>
                        </a:rPr>
                        <a:t> Turkey </a:t>
                      </a:r>
                      <a:endParaRPr lang="en-GB" sz="1000" b="1" kern="1200">
                        <a:solidFill>
                          <a:schemeClr val="bg1"/>
                        </a:solidFill>
                        <a:effectLst/>
                        <a:latin typeface="+mn-lt"/>
                        <a:ea typeface="+mn-ea"/>
                        <a:cs typeface="+mn-cs"/>
                      </a:endParaRPr>
                    </a:p>
                  </a:txBody>
                  <a:tcPr marL="19724" marR="19724" marT="7216" marB="0"/>
                </a:tc>
                <a:tc>
                  <a:txBody>
                    <a:bodyPr/>
                    <a:lstStyle/>
                    <a:p>
                      <a:pPr algn="ctr" fontAlgn="b"/>
                      <a:r>
                        <a:rPr lang="en-CA" sz="1000" b="0" u="none" strike="noStrike">
                          <a:solidFill>
                            <a:schemeClr val="tx1"/>
                          </a:solidFill>
                          <a:effectLst/>
                        </a:rPr>
                        <a:t>11.32 (10.56 - 12.07)</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4.22 (3.73 - 4.62)</a:t>
                      </a:r>
                      <a:endParaRPr lang="en-CA" sz="1000" b="0" i="0" u="none" strike="noStrike">
                        <a:solidFill>
                          <a:schemeClr val="tx1"/>
                        </a:solidFill>
                        <a:effectLst/>
                        <a:latin typeface="+mn-lt"/>
                      </a:endParaRPr>
                    </a:p>
                  </a:txBody>
                  <a:tcPr marL="0" marR="0" marT="0" marB="0" anchor="ctr"/>
                </a:tc>
                <a:tc>
                  <a:txBody>
                    <a:bodyPr/>
                    <a:lstStyle/>
                    <a:p>
                      <a:pPr algn="ctr" fontAlgn="b"/>
                      <a:r>
                        <a:rPr lang="en-CA" sz="1000" b="0" u="none" strike="noStrike">
                          <a:solidFill>
                            <a:schemeClr val="tx1"/>
                          </a:solidFill>
                          <a:effectLst/>
                        </a:rPr>
                        <a:t>2.45 (2.12 - 2.77)</a:t>
                      </a:r>
                      <a:endParaRPr lang="en-CA" sz="1000" b="0" i="0" u="none" strike="noStrike">
                        <a:solidFill>
                          <a:schemeClr val="tx1"/>
                        </a:solidFill>
                        <a:effectLst/>
                        <a:latin typeface="+mn-lt"/>
                      </a:endParaRPr>
                    </a:p>
                  </a:txBody>
                  <a:tcPr marL="0" marR="0" marT="0" marB="0" anchor="ctr"/>
                </a:tc>
                <a:tc>
                  <a:txBody>
                    <a:bodyPr/>
                    <a:lstStyle/>
                    <a:p>
                      <a:pPr algn="ctr" fontAlgn="t"/>
                      <a:r>
                        <a:rPr lang="en-US" sz="1000" kern="1200">
                          <a:solidFill>
                            <a:schemeClr val="tx1"/>
                          </a:solidFill>
                          <a:effectLst/>
                        </a:rPr>
                        <a:t>32.2 (28.4 - 36.1)</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chemeClr val="tx1"/>
                          </a:solidFill>
                          <a:effectLst/>
                        </a:rPr>
                        <a:t>20.3 (15.9 - 24.9)</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chemeClr val="tx1"/>
                          </a:solidFill>
                          <a:effectLst/>
                        </a:rPr>
                        <a:t>22.9 (20.1 - 26.0)</a:t>
                      </a:r>
                      <a:endParaRPr lang="en-US" sz="1000" kern="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72973726"/>
                  </a:ext>
                </a:extLst>
              </a:tr>
            </a:tbl>
          </a:graphicData>
        </a:graphic>
      </p:graphicFrame>
      <p:sp>
        <p:nvSpPr>
          <p:cNvPr id="3" name="Date Placeholder 3">
            <a:extLst>
              <a:ext uri="{FF2B5EF4-FFF2-40B4-BE49-F238E27FC236}">
                <a16:creationId xmlns:a16="http://schemas.microsoft.com/office/drawing/2014/main" id="{C866D7CE-A48F-61DE-0C99-A369D3FFE5B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0F8E2162-92EA-A1F7-A184-D9D2602C013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701000BE-B16C-362E-0C53-F32E547654F0}"/>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13</a:t>
            </a:fld>
            <a:endParaRPr lang="en-US"/>
          </a:p>
        </p:txBody>
      </p:sp>
    </p:spTree>
    <p:extLst>
      <p:ext uri="{BB962C8B-B14F-4D97-AF65-F5344CB8AC3E}">
        <p14:creationId xmlns:p14="http://schemas.microsoft.com/office/powerpoint/2010/main" val="2846766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006739-410B-5CA1-115F-5DE45B904109}"/>
              </a:ext>
            </a:extLst>
          </p:cNvPr>
          <p:cNvPicPr>
            <a:picLocks noChangeAspect="1"/>
          </p:cNvPicPr>
          <p:nvPr/>
        </p:nvPicPr>
        <p:blipFill>
          <a:blip r:embed="rId2"/>
          <a:stretch>
            <a:fillRect/>
          </a:stretch>
        </p:blipFill>
        <p:spPr>
          <a:xfrm>
            <a:off x="670004" y="1946353"/>
            <a:ext cx="2929003" cy="286067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046280572"/>
              </p:ext>
            </p:extLst>
          </p:nvPr>
        </p:nvGraphicFramePr>
        <p:xfrm>
          <a:off x="3891153" y="1106129"/>
          <a:ext cx="7843552" cy="4471603"/>
        </p:xfrm>
        <a:graphic>
          <a:graphicData uri="http://schemas.openxmlformats.org/drawingml/2006/table">
            <a:tbl>
              <a:tblPr firstRow="1" firstCol="1" bandRow="1">
                <a:tableStyleId>{F5AB1C69-6EDB-4FF4-983F-18BD219EF322}</a:tableStyleId>
              </a:tblPr>
              <a:tblGrid>
                <a:gridCol w="1134842">
                  <a:extLst>
                    <a:ext uri="{9D8B030D-6E8A-4147-A177-3AD203B41FA5}">
                      <a16:colId xmlns:a16="http://schemas.microsoft.com/office/drawing/2014/main" val="3316314868"/>
                    </a:ext>
                  </a:extLst>
                </a:gridCol>
                <a:gridCol w="886196">
                  <a:extLst>
                    <a:ext uri="{9D8B030D-6E8A-4147-A177-3AD203B41FA5}">
                      <a16:colId xmlns:a16="http://schemas.microsoft.com/office/drawing/2014/main" val="1544636129"/>
                    </a:ext>
                  </a:extLst>
                </a:gridCol>
                <a:gridCol w="785854">
                  <a:extLst>
                    <a:ext uri="{9D8B030D-6E8A-4147-A177-3AD203B41FA5}">
                      <a16:colId xmlns:a16="http://schemas.microsoft.com/office/drawing/2014/main" val="3414878875"/>
                    </a:ext>
                  </a:extLst>
                </a:gridCol>
                <a:gridCol w="785854">
                  <a:extLst>
                    <a:ext uri="{9D8B030D-6E8A-4147-A177-3AD203B41FA5}">
                      <a16:colId xmlns:a16="http://schemas.microsoft.com/office/drawing/2014/main" val="3603492931"/>
                    </a:ext>
                  </a:extLst>
                </a:gridCol>
                <a:gridCol w="910447">
                  <a:extLst>
                    <a:ext uri="{9D8B030D-6E8A-4147-A177-3AD203B41FA5}">
                      <a16:colId xmlns:a16="http://schemas.microsoft.com/office/drawing/2014/main" val="2577005473"/>
                    </a:ext>
                  </a:extLst>
                </a:gridCol>
                <a:gridCol w="661261">
                  <a:extLst>
                    <a:ext uri="{9D8B030D-6E8A-4147-A177-3AD203B41FA5}">
                      <a16:colId xmlns:a16="http://schemas.microsoft.com/office/drawing/2014/main" val="1192864779"/>
                    </a:ext>
                  </a:extLst>
                </a:gridCol>
                <a:gridCol w="1018249">
                  <a:extLst>
                    <a:ext uri="{9D8B030D-6E8A-4147-A177-3AD203B41FA5}">
                      <a16:colId xmlns:a16="http://schemas.microsoft.com/office/drawing/2014/main" val="2946960038"/>
                    </a:ext>
                  </a:extLst>
                </a:gridCol>
                <a:gridCol w="772636">
                  <a:extLst>
                    <a:ext uri="{9D8B030D-6E8A-4147-A177-3AD203B41FA5}">
                      <a16:colId xmlns:a16="http://schemas.microsoft.com/office/drawing/2014/main" val="2252077341"/>
                    </a:ext>
                  </a:extLst>
                </a:gridCol>
                <a:gridCol w="888213">
                  <a:extLst>
                    <a:ext uri="{9D8B030D-6E8A-4147-A177-3AD203B41FA5}">
                      <a16:colId xmlns:a16="http://schemas.microsoft.com/office/drawing/2014/main" val="2976540796"/>
                    </a:ext>
                  </a:extLst>
                </a:gridCol>
              </a:tblGrid>
              <a:tr h="343134">
                <a:tc rowSpan="2">
                  <a:txBody>
                    <a:bodyPr/>
                    <a:lstStyle/>
                    <a:p>
                      <a:pPr marL="0" marR="0" algn="ctr">
                        <a:lnSpc>
                          <a:spcPct val="106000"/>
                        </a:lnSpc>
                        <a:spcBef>
                          <a:spcPts val="0"/>
                        </a:spcBef>
                        <a:spcAft>
                          <a:spcPts val="0"/>
                        </a:spcAft>
                      </a:pPr>
                      <a:r>
                        <a:rPr lang="en-US" sz="1000" b="1" kern="1200">
                          <a:solidFill>
                            <a:schemeClr val="bg1"/>
                          </a:solidFill>
                          <a:effectLst/>
                        </a:rPr>
                        <a:t>Country </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tc>
                <a:tc gridSpan="2">
                  <a:txBody>
                    <a:bodyPr/>
                    <a:lstStyle/>
                    <a:p>
                      <a:pPr marL="0" marR="0" algn="ctr">
                        <a:lnSpc>
                          <a:spcPct val="106000"/>
                        </a:lnSpc>
                        <a:spcBef>
                          <a:spcPts val="0"/>
                        </a:spcBef>
                        <a:spcAft>
                          <a:spcPts val="0"/>
                        </a:spcAft>
                      </a:pPr>
                      <a:r>
                        <a:rPr lang="en-US" sz="1000" b="1" kern="1200" dirty="0">
                          <a:solidFill>
                            <a:schemeClr val="bg1"/>
                          </a:solidFill>
                          <a:effectLst/>
                        </a:rPr>
                        <a:t>Treated kidney failure</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chemeClr val="bg1"/>
                          </a:solidFill>
                          <a:effectLst/>
                        </a:rPr>
                        <a:t>Chronic dialysis (HD+PD)</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chemeClr val="bg1"/>
                          </a:solidFill>
                          <a:effectLst/>
                        </a:rPr>
                        <a:t>Chronic Hemodialysis</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chemeClr val="bg1"/>
                          </a:solidFill>
                          <a:effectLst/>
                        </a:rPr>
                        <a:t>Chronic Peritoneal dialysis</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extLst>
                  <a:ext uri="{0D108BD9-81ED-4DB2-BD59-A6C34878D82A}">
                    <a16:rowId xmlns:a16="http://schemas.microsoft.com/office/drawing/2014/main" val="3930587178"/>
                  </a:ext>
                </a:extLst>
              </a:tr>
              <a:tr h="317694">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tc>
                <a:extLst>
                  <a:ext uri="{0D108BD9-81ED-4DB2-BD59-A6C34878D82A}">
                    <a16:rowId xmlns:a16="http://schemas.microsoft.com/office/drawing/2014/main" val="2135790206"/>
                  </a:ext>
                </a:extLst>
              </a:tr>
              <a:tr h="184525">
                <a:tc>
                  <a:txBody>
                    <a:bodyPr/>
                    <a:lstStyle/>
                    <a:p>
                      <a:pPr marL="0" marR="0">
                        <a:spcBef>
                          <a:spcPts val="0"/>
                        </a:spcBef>
                        <a:spcAft>
                          <a:spcPts val="0"/>
                        </a:spcAft>
                      </a:pPr>
                      <a:r>
                        <a:rPr lang="en-ZA" sz="1000" b="1">
                          <a:solidFill>
                            <a:schemeClr val="bg1"/>
                          </a:solidFill>
                          <a:effectLst/>
                        </a:rPr>
                        <a:t>Albania</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126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602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335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353000142"/>
                  </a:ext>
                </a:extLst>
              </a:tr>
              <a:tr h="184525">
                <a:tc>
                  <a:txBody>
                    <a:bodyPr/>
                    <a:lstStyle/>
                    <a:p>
                      <a:pPr marL="0" marR="0">
                        <a:spcBef>
                          <a:spcPts val="0"/>
                        </a:spcBef>
                        <a:spcAft>
                          <a:spcPts val="0"/>
                        </a:spcAft>
                      </a:pPr>
                      <a:r>
                        <a:rPr lang="en-ZA" sz="1000" b="1">
                          <a:solidFill>
                            <a:schemeClr val="bg1"/>
                          </a:solidFill>
                          <a:effectLst/>
                        </a:rPr>
                        <a:t>Bosnia and Herzegovina</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111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763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110.8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655.4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106.8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627.6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27.8</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793823494"/>
                  </a:ext>
                </a:extLst>
              </a:tr>
              <a:tr h="184525">
                <a:tc>
                  <a:txBody>
                    <a:bodyPr/>
                    <a:lstStyle/>
                    <a:p>
                      <a:pPr marL="0" marR="0">
                        <a:spcBef>
                          <a:spcPts val="0"/>
                        </a:spcBef>
                        <a:spcAft>
                          <a:spcPts val="0"/>
                        </a:spcAft>
                      </a:pPr>
                      <a:r>
                        <a:rPr lang="en-ZA" sz="1000" b="1">
                          <a:solidFill>
                            <a:schemeClr val="bg1"/>
                          </a:solidFill>
                          <a:effectLst/>
                        </a:rPr>
                        <a:t>Bulgaria</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170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627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528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300.3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21.4</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687922259"/>
                  </a:ext>
                </a:extLst>
              </a:tr>
              <a:tr h="184525">
                <a:tc>
                  <a:txBody>
                    <a:bodyPr/>
                    <a:lstStyle/>
                    <a:p>
                      <a:pPr marL="0" marR="0">
                        <a:spcBef>
                          <a:spcPts val="0"/>
                        </a:spcBef>
                        <a:spcAft>
                          <a:spcPts val="0"/>
                        </a:spcAft>
                      </a:pPr>
                      <a:r>
                        <a:rPr lang="en-ZA" sz="1000" b="1">
                          <a:solidFill>
                            <a:schemeClr val="bg1"/>
                          </a:solidFill>
                          <a:effectLst/>
                        </a:rPr>
                        <a:t>Croatia</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191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1248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620.3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610.7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54.3</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970468258"/>
                  </a:ext>
                </a:extLst>
              </a:tr>
              <a:tr h="184525">
                <a:tc>
                  <a:txBody>
                    <a:bodyPr/>
                    <a:lstStyle/>
                    <a:p>
                      <a:pPr marL="0" marR="0">
                        <a:spcBef>
                          <a:spcPts val="0"/>
                        </a:spcBef>
                        <a:spcAft>
                          <a:spcPts val="0"/>
                        </a:spcAft>
                      </a:pPr>
                      <a:r>
                        <a:rPr lang="en-ZA" sz="1000" b="1">
                          <a:solidFill>
                            <a:schemeClr val="bg1"/>
                          </a:solidFill>
                          <a:effectLst/>
                        </a:rPr>
                        <a:t>Cyprus</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284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23.5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2.5</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108143782"/>
                  </a:ext>
                </a:extLst>
              </a:tr>
              <a:tr h="184525">
                <a:tc>
                  <a:txBody>
                    <a:bodyPr/>
                    <a:lstStyle/>
                    <a:p>
                      <a:pPr marL="0" marR="0">
                        <a:spcBef>
                          <a:spcPts val="0"/>
                        </a:spcBef>
                        <a:spcAft>
                          <a:spcPts val="0"/>
                        </a:spcAft>
                      </a:pPr>
                      <a:r>
                        <a:rPr lang="en-ZA" sz="1000" b="1">
                          <a:solidFill>
                            <a:schemeClr val="bg1"/>
                          </a:solidFill>
                          <a:effectLst/>
                        </a:rPr>
                        <a:t>Czech Republic</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216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1101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589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561.08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32.37</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973117228"/>
                  </a:ext>
                </a:extLst>
              </a:tr>
              <a:tr h="184525">
                <a:tc>
                  <a:txBody>
                    <a:bodyPr/>
                    <a:lstStyle/>
                    <a:p>
                      <a:pPr marL="0" marR="0">
                        <a:spcBef>
                          <a:spcPts val="0"/>
                        </a:spcBef>
                        <a:spcAft>
                          <a:spcPts val="0"/>
                        </a:spcAft>
                      </a:pPr>
                      <a:r>
                        <a:rPr lang="en-ZA" sz="1000" b="1">
                          <a:solidFill>
                            <a:schemeClr val="bg1"/>
                          </a:solidFill>
                          <a:effectLst/>
                        </a:rPr>
                        <a:t>Estonia</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74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784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73.9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319.6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60.3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266.8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13.6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52.8</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470271008"/>
                  </a:ext>
                </a:extLst>
              </a:tr>
              <a:tr h="184525">
                <a:tc>
                  <a:txBody>
                    <a:bodyPr/>
                    <a:lstStyle/>
                    <a:p>
                      <a:pPr marL="0" marR="0">
                        <a:spcBef>
                          <a:spcPts val="0"/>
                        </a:spcBef>
                        <a:spcAft>
                          <a:spcPts val="0"/>
                        </a:spcAft>
                      </a:pPr>
                      <a:r>
                        <a:rPr lang="en-ZA" sz="1000" b="1">
                          <a:solidFill>
                            <a:schemeClr val="bg1"/>
                          </a:solidFill>
                          <a:effectLst/>
                        </a:rPr>
                        <a:t>Hungary</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222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999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655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512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68.3</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24111147"/>
                  </a:ext>
                </a:extLst>
              </a:tr>
              <a:tr h="184525">
                <a:tc>
                  <a:txBody>
                    <a:bodyPr/>
                    <a:lstStyle/>
                    <a:p>
                      <a:pPr marL="0" marR="0">
                        <a:spcBef>
                          <a:spcPts val="0"/>
                        </a:spcBef>
                        <a:spcAft>
                          <a:spcPts val="0"/>
                        </a:spcAft>
                      </a:pPr>
                      <a:r>
                        <a:rPr lang="en-ZA" sz="1000" b="1">
                          <a:solidFill>
                            <a:schemeClr val="bg1"/>
                          </a:solidFill>
                          <a:effectLst/>
                        </a:rPr>
                        <a:t>Kosovo</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927529263"/>
                  </a:ext>
                </a:extLst>
              </a:tr>
              <a:tr h="184525">
                <a:tc>
                  <a:txBody>
                    <a:bodyPr/>
                    <a:lstStyle/>
                    <a:p>
                      <a:pPr marL="0" marR="0">
                        <a:spcBef>
                          <a:spcPts val="0"/>
                        </a:spcBef>
                        <a:spcAft>
                          <a:spcPts val="0"/>
                        </a:spcAft>
                      </a:pPr>
                      <a:r>
                        <a:rPr lang="en-ZA" sz="1000" b="1">
                          <a:solidFill>
                            <a:schemeClr val="bg1"/>
                          </a:solidFill>
                          <a:effectLst/>
                        </a:rPr>
                        <a:t>Latvia</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121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802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239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186.84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51.9</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300798104"/>
                  </a:ext>
                </a:extLst>
              </a:tr>
              <a:tr h="184525">
                <a:tc>
                  <a:txBody>
                    <a:bodyPr/>
                    <a:lstStyle/>
                    <a:p>
                      <a:pPr marL="0" marR="0">
                        <a:spcBef>
                          <a:spcPts val="0"/>
                        </a:spcBef>
                        <a:spcAft>
                          <a:spcPts val="0"/>
                        </a:spcAft>
                      </a:pPr>
                      <a:r>
                        <a:rPr lang="en-ZA" sz="1000" b="1">
                          <a:solidFill>
                            <a:schemeClr val="bg1"/>
                          </a:solidFill>
                          <a:effectLst/>
                        </a:rPr>
                        <a:t>Lithuania</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113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868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491.2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364.6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16.8</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224509689"/>
                  </a:ext>
                </a:extLst>
              </a:tr>
              <a:tr h="184525">
                <a:tc>
                  <a:txBody>
                    <a:bodyPr/>
                    <a:lstStyle/>
                    <a:p>
                      <a:pPr marL="0" marR="0">
                        <a:spcBef>
                          <a:spcPts val="0"/>
                        </a:spcBef>
                        <a:spcAft>
                          <a:spcPts val="0"/>
                        </a:spcAft>
                      </a:pPr>
                      <a:r>
                        <a:rPr lang="en-ZA" sz="1000" b="1">
                          <a:solidFill>
                            <a:schemeClr val="bg1"/>
                          </a:solidFill>
                          <a:effectLst/>
                        </a:rPr>
                        <a:t>Moldova</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67.1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66.6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0.5</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99380615"/>
                  </a:ext>
                </a:extLst>
              </a:tr>
              <a:tr h="184525">
                <a:tc>
                  <a:txBody>
                    <a:bodyPr/>
                    <a:lstStyle/>
                    <a:p>
                      <a:pPr marL="0" marR="0">
                        <a:spcBef>
                          <a:spcPts val="0"/>
                        </a:spcBef>
                        <a:spcAft>
                          <a:spcPts val="0"/>
                        </a:spcAft>
                      </a:pPr>
                      <a:r>
                        <a:rPr lang="en-US" sz="1000" b="1">
                          <a:solidFill>
                            <a:schemeClr val="bg1"/>
                          </a:solidFill>
                          <a:effectLst/>
                        </a:rPr>
                        <a:t>Montenegro</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351216607"/>
                  </a:ext>
                </a:extLst>
              </a:tr>
              <a:tr h="184525">
                <a:tc>
                  <a:txBody>
                    <a:bodyPr/>
                    <a:lstStyle/>
                    <a:p>
                      <a:pPr marL="0" marR="0">
                        <a:spcBef>
                          <a:spcPts val="0"/>
                        </a:spcBef>
                        <a:spcAft>
                          <a:spcPts val="0"/>
                        </a:spcAft>
                      </a:pPr>
                      <a:r>
                        <a:rPr lang="en-US" sz="1000" b="1">
                          <a:solidFill>
                            <a:schemeClr val="bg1"/>
                          </a:solidFill>
                          <a:effectLst/>
                        </a:rPr>
                        <a:t>North Macedonia</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183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893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775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776.91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8.93</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955708732"/>
                  </a:ext>
                </a:extLst>
              </a:tr>
              <a:tr h="184525">
                <a:tc>
                  <a:txBody>
                    <a:bodyPr/>
                    <a:lstStyle/>
                    <a:p>
                      <a:pPr marL="0" marR="0">
                        <a:spcBef>
                          <a:spcPts val="0"/>
                        </a:spcBef>
                        <a:spcAft>
                          <a:spcPts val="0"/>
                        </a:spcAft>
                      </a:pPr>
                      <a:r>
                        <a:rPr lang="en-ZA" sz="1000" b="1">
                          <a:solidFill>
                            <a:schemeClr val="bg1"/>
                          </a:solidFill>
                          <a:effectLst/>
                        </a:rPr>
                        <a:t>Poland</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153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556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560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407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28.8</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52780156"/>
                  </a:ext>
                </a:extLst>
              </a:tr>
              <a:tr h="184525">
                <a:tc>
                  <a:txBody>
                    <a:bodyPr/>
                    <a:lstStyle/>
                    <a:p>
                      <a:pPr marL="0" marR="0">
                        <a:spcBef>
                          <a:spcPts val="0"/>
                        </a:spcBef>
                        <a:spcAft>
                          <a:spcPts val="0"/>
                        </a:spcAft>
                      </a:pPr>
                      <a:r>
                        <a:rPr lang="en-ZA" sz="1000" b="1">
                          <a:solidFill>
                            <a:schemeClr val="bg1"/>
                          </a:solidFill>
                          <a:effectLst/>
                        </a:rPr>
                        <a:t>Romania</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191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1164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189.2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1065.5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187.2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1002.8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62.7</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00146427"/>
                  </a:ext>
                </a:extLst>
              </a:tr>
              <a:tr h="184525">
                <a:tc>
                  <a:txBody>
                    <a:bodyPr/>
                    <a:lstStyle/>
                    <a:p>
                      <a:pPr marL="0" marR="0">
                        <a:spcBef>
                          <a:spcPts val="0"/>
                        </a:spcBef>
                        <a:spcAft>
                          <a:spcPts val="0"/>
                        </a:spcAft>
                      </a:pPr>
                      <a:r>
                        <a:rPr lang="en-ZA" sz="1000" b="1">
                          <a:solidFill>
                            <a:schemeClr val="bg1"/>
                          </a:solidFill>
                          <a:effectLst/>
                        </a:rPr>
                        <a:t>Serbia</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82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879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81.6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736.6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72.8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659.8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76.8</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13413321"/>
                  </a:ext>
                </a:extLst>
              </a:tr>
              <a:tr h="184525">
                <a:tc>
                  <a:txBody>
                    <a:bodyPr/>
                    <a:lstStyle/>
                    <a:p>
                      <a:pPr marL="0" marR="0">
                        <a:spcBef>
                          <a:spcPts val="0"/>
                        </a:spcBef>
                        <a:spcAft>
                          <a:spcPts val="0"/>
                        </a:spcAft>
                      </a:pPr>
                      <a:r>
                        <a:rPr lang="en-ZA" sz="1000" b="1">
                          <a:solidFill>
                            <a:schemeClr val="bg1"/>
                          </a:solidFill>
                          <a:effectLst/>
                        </a:rPr>
                        <a:t>Slovak Republic</a:t>
                      </a:r>
                      <a:endParaRPr lang="en-US" sz="1000" b="1">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122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681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620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532.1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37</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701310355"/>
                  </a:ext>
                </a:extLst>
              </a:tr>
              <a:tr h="184525">
                <a:tc>
                  <a:txBody>
                    <a:bodyPr/>
                    <a:lstStyle/>
                    <a:p>
                      <a:pPr marL="0" marR="0">
                        <a:lnSpc>
                          <a:spcPct val="115000"/>
                        </a:lnSpc>
                        <a:spcBef>
                          <a:spcPts val="0"/>
                        </a:spcBef>
                        <a:spcAft>
                          <a:spcPts val="0"/>
                        </a:spcAft>
                      </a:pPr>
                      <a:r>
                        <a:rPr lang="en-GB" sz="1000" b="1" kern="1200">
                          <a:solidFill>
                            <a:schemeClr val="bg1"/>
                          </a:solidFill>
                          <a:effectLst/>
                        </a:rPr>
                        <a:t> Slovenia</a:t>
                      </a:r>
                      <a:endParaRPr lang="en-GB" sz="1000" b="1" kern="1200">
                        <a:solidFill>
                          <a:schemeClr val="bg1"/>
                        </a:solidFill>
                        <a:effectLst/>
                        <a:latin typeface="Gill Sans MT" panose="020B0502020104020203" pitchFamily="34" charset="0"/>
                        <a:ea typeface="+mn-ea"/>
                        <a:cs typeface="+mn-cs"/>
                      </a:endParaRPr>
                    </a:p>
                  </a:txBody>
                  <a:tcPr marL="19724" marR="19724" marT="7216" marB="0"/>
                </a:tc>
                <a:tc>
                  <a:txBody>
                    <a:bodyPr/>
                    <a:lstStyle/>
                    <a:p>
                      <a:pPr algn="ctr" fontAlgn="b"/>
                      <a:r>
                        <a:rPr lang="en-CA" sz="1000" b="0" u="none" strike="noStrike">
                          <a:solidFill>
                            <a:srgbClr val="000000"/>
                          </a:solidFill>
                          <a:effectLst/>
                        </a:rPr>
                        <a:t>126.2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1008.3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112.7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680.1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101.5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654.9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25.2</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06364344"/>
                  </a:ext>
                </a:extLst>
              </a:tr>
              <a:tr h="184525">
                <a:tc>
                  <a:txBody>
                    <a:bodyPr/>
                    <a:lstStyle/>
                    <a:p>
                      <a:pPr marL="0" marR="0">
                        <a:lnSpc>
                          <a:spcPct val="115000"/>
                        </a:lnSpc>
                        <a:spcBef>
                          <a:spcPts val="0"/>
                        </a:spcBef>
                        <a:spcAft>
                          <a:spcPts val="0"/>
                        </a:spcAft>
                      </a:pPr>
                      <a:r>
                        <a:rPr lang="en-GB" sz="1000" b="1" kern="1200">
                          <a:solidFill>
                            <a:schemeClr val="bg1"/>
                          </a:solidFill>
                          <a:effectLst/>
                        </a:rPr>
                        <a:t> Turkey </a:t>
                      </a:r>
                      <a:endParaRPr lang="en-GB" sz="1000" b="1" kern="1200">
                        <a:solidFill>
                          <a:schemeClr val="bg1"/>
                        </a:solidFill>
                        <a:effectLst/>
                        <a:latin typeface="Gill Sans MT" panose="020B0502020104020203" pitchFamily="34" charset="0"/>
                        <a:ea typeface="+mn-ea"/>
                        <a:cs typeface="+mn-cs"/>
                      </a:endParaRPr>
                    </a:p>
                  </a:txBody>
                  <a:tcPr marL="19724" marR="19724" marT="7216" marB="0"/>
                </a:tc>
                <a:tc>
                  <a:txBody>
                    <a:bodyPr/>
                    <a:lstStyle/>
                    <a:p>
                      <a:pPr algn="ctr" fontAlgn="b"/>
                      <a:r>
                        <a:rPr lang="en-CA" sz="1000" b="0" u="none" strike="noStrike">
                          <a:solidFill>
                            <a:srgbClr val="000000"/>
                          </a:solidFill>
                          <a:effectLst/>
                        </a:rPr>
                        <a:t>138.7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996.8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777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122.5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735.84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dirty="0">
                          <a:solidFill>
                            <a:srgbClr val="000000"/>
                          </a:solidFill>
                          <a:effectLst/>
                        </a:rPr>
                        <a:t>40.32</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645908096"/>
                  </a:ext>
                </a:extLst>
              </a:tr>
            </a:tbl>
          </a:graphicData>
        </a:graphic>
      </p:graphicFrame>
      <p:sp>
        <p:nvSpPr>
          <p:cNvPr id="8" name="Rectangle 7"/>
          <p:cNvSpPr/>
          <p:nvPr/>
        </p:nvSpPr>
        <p:spPr>
          <a:xfrm>
            <a:off x="523623" y="1607799"/>
            <a:ext cx="322145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Prevalence of treated kidney failure</a:t>
            </a:r>
          </a:p>
        </p:txBody>
      </p:sp>
      <p:sp>
        <p:nvSpPr>
          <p:cNvPr id="19" name="Rectangle 18"/>
          <p:cNvSpPr/>
          <p:nvPr/>
        </p:nvSpPr>
        <p:spPr>
          <a:xfrm>
            <a:off x="4189444" y="5627339"/>
            <a:ext cx="7545261" cy="90505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 </a:t>
            </a:r>
            <a:r>
              <a:rPr lang="en-US" sz="1000">
                <a:solidFill>
                  <a:prstClr val="black"/>
                </a:solidFill>
                <a:latin typeface="+mj-lt"/>
                <a:ea typeface="Calibri" panose="020F0502020204030204" pitchFamily="34" charset="0"/>
                <a:cs typeface="Times New Roman" panose="02020603050405020304" pitchFamily="18" charset="0"/>
              </a:rPr>
              <a:t>ERA-EDTA Registry Annual Report 2019, Jain et al. (JASN) 2012, Turkish Society of Nephrology Registry Report, 2019 USRDS Annual Data Report</a:t>
            </a:r>
          </a:p>
          <a:p>
            <a:pPr>
              <a:lnSpc>
                <a:spcPct val="107000"/>
              </a:lnSpc>
              <a:defRPr/>
            </a:pPr>
            <a:r>
              <a:rPr lang="en-US" sz="1000">
                <a:latin typeface="+mj-lt"/>
              </a:rPr>
              <a:t>‘ – ’ : data not reported/unavailable</a:t>
            </a:r>
            <a:endParaRPr lang="en-US" sz="1000">
              <a:solidFill>
                <a:prstClr val="black"/>
              </a:solidFill>
              <a:latin typeface="+mj-lt"/>
              <a:ea typeface="Calibri" panose="020F0502020204030204" pitchFamily="34" charset="0"/>
              <a:cs typeface="Times New Roman" panose="02020603050405020304" pitchFamily="18" charset="0"/>
            </a:endParaRPr>
          </a:p>
          <a:p>
            <a:pPr lvl="0">
              <a:lnSpc>
                <a:spcPct val="107000"/>
              </a:lnSpc>
              <a:defRPr/>
            </a:pPr>
            <a:endParaRPr kumimoji="0" lang="en-US" sz="1000" b="0" i="0" u="none" strike="noStrike" kern="1200" cap="none" spc="0" normalizeH="0" baseline="0" noProof="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70004" y="1946353"/>
            <a:ext cx="2929003" cy="2860674"/>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84747" y="5212531"/>
            <a:ext cx="2842572"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Treated</a:t>
            </a:r>
            <a:r>
              <a:rPr kumimoji="0" lang="en-US" sz="1100" b="0" i="0" u="none" strike="noStrike" kern="1200" cap="none" spc="0" normalizeH="0" noProof="0" dirty="0">
                <a:ln>
                  <a:noFill/>
                </a:ln>
                <a:solidFill>
                  <a:prstClr val="black"/>
                </a:solidFill>
                <a:effectLst/>
                <a:uLnTx/>
                <a:uFillTx/>
                <a:ea typeface="+mn-ea"/>
                <a:cs typeface="+mn-cs"/>
              </a:rPr>
              <a:t> </a:t>
            </a:r>
            <a:r>
              <a:rPr lang="en-US" sz="1100" dirty="0">
                <a:solidFill>
                  <a:prstClr val="black"/>
                </a:solidFill>
              </a:rPr>
              <a:t>kidney failure</a:t>
            </a:r>
            <a:r>
              <a:rPr kumimoji="0" lang="en-US" sz="1100" b="0" i="0" u="none" strike="noStrike" kern="1200" cap="none" spc="0" normalizeH="0" noProof="0" dirty="0">
                <a:ln>
                  <a:noFill/>
                </a:ln>
                <a:solidFill>
                  <a:prstClr val="black"/>
                </a:solidFill>
                <a:effectLst/>
                <a:uLnTx/>
                <a:uFillTx/>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ea typeface="+mn-ea"/>
              <a:cs typeface="+mn-cs"/>
            </a:endParaRPr>
          </a:p>
        </p:txBody>
      </p:sp>
      <p:sp>
        <p:nvSpPr>
          <p:cNvPr id="20" name="Oval 19"/>
          <p:cNvSpPr/>
          <p:nvPr/>
        </p:nvSpPr>
        <p:spPr>
          <a:xfrm>
            <a:off x="5826083" y="1351280"/>
            <a:ext cx="923249" cy="44005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3959F0A-A265-4427-DB47-3C93157CC9D1}"/>
              </a:ext>
            </a:extLst>
          </p:cNvPr>
          <p:cNvPicPr>
            <a:picLocks noChangeAspect="1"/>
          </p:cNvPicPr>
          <p:nvPr/>
        </p:nvPicPr>
        <p:blipFill>
          <a:blip r:embed="rId3"/>
          <a:stretch>
            <a:fillRect/>
          </a:stretch>
        </p:blipFill>
        <p:spPr>
          <a:xfrm>
            <a:off x="174325" y="5006231"/>
            <a:ext cx="3863417" cy="102709"/>
          </a:xfrm>
          <a:prstGeom prst="rect">
            <a:avLst/>
          </a:prstGeom>
        </p:spPr>
      </p:pic>
      <p:sp>
        <p:nvSpPr>
          <p:cNvPr id="3" name="Rectangle 2">
            <a:extLst>
              <a:ext uri="{FF2B5EF4-FFF2-40B4-BE49-F238E27FC236}">
                <a16:creationId xmlns:a16="http://schemas.microsoft.com/office/drawing/2014/main" id="{C1BCD06D-F441-D64D-FA03-C4038AFE86D6}"/>
              </a:ext>
            </a:extLst>
          </p:cNvPr>
          <p:cNvSpPr/>
          <p:nvPr/>
        </p:nvSpPr>
        <p:spPr>
          <a:xfrm>
            <a:off x="174325" y="4995894"/>
            <a:ext cx="3863417" cy="11304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4">
            <a:extLst>
              <a:ext uri="{FF2B5EF4-FFF2-40B4-BE49-F238E27FC236}">
                <a16:creationId xmlns:a16="http://schemas.microsoft.com/office/drawing/2014/main" id="{E788BE1C-FF65-2EA9-7DF9-1B0B5FDA8176}"/>
              </a:ext>
            </a:extLst>
          </p:cNvPr>
          <p:cNvSpPr>
            <a:spLocks noGrp="1"/>
          </p:cNvSpPr>
          <p:nvPr>
            <p:ph type="title"/>
          </p:nvPr>
        </p:nvSpPr>
        <p:spPr>
          <a:xfrm>
            <a:off x="816285" y="307973"/>
            <a:ext cx="8471087" cy="650875"/>
          </a:xfrm>
        </p:spPr>
        <p:txBody>
          <a:bodyPr>
            <a:normAutofit/>
          </a:bodyPr>
          <a:lstStyle/>
          <a:p>
            <a:r>
              <a:rPr lang="en-US" dirty="0"/>
              <a:t>Burden of kidney failure </a:t>
            </a:r>
          </a:p>
        </p:txBody>
      </p:sp>
      <p:sp>
        <p:nvSpPr>
          <p:cNvPr id="6" name="Date Placeholder 3">
            <a:extLst>
              <a:ext uri="{FF2B5EF4-FFF2-40B4-BE49-F238E27FC236}">
                <a16:creationId xmlns:a16="http://schemas.microsoft.com/office/drawing/2014/main" id="{CA917044-1D71-E9D1-585C-B466DF488601}"/>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743F07CD-1EA6-709A-F373-A8585C00983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E45E6EAB-EB9C-CC3A-79F9-8CEDF66BF00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14</a:t>
            </a:fld>
            <a:endParaRPr lang="en-US"/>
          </a:p>
        </p:txBody>
      </p:sp>
    </p:spTree>
    <p:extLst>
      <p:ext uri="{BB962C8B-B14F-4D97-AF65-F5344CB8AC3E}">
        <p14:creationId xmlns:p14="http://schemas.microsoft.com/office/powerpoint/2010/main" val="46341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3C103E8-569F-C269-4448-2D1FBCEA67D6}"/>
              </a:ext>
            </a:extLst>
          </p:cNvPr>
          <p:cNvPicPr>
            <a:picLocks noChangeAspect="1"/>
          </p:cNvPicPr>
          <p:nvPr/>
        </p:nvPicPr>
        <p:blipFill>
          <a:blip r:embed="rId2"/>
          <a:stretch>
            <a:fillRect/>
          </a:stretch>
        </p:blipFill>
        <p:spPr>
          <a:xfrm>
            <a:off x="291938" y="5044120"/>
            <a:ext cx="3777389" cy="119365"/>
          </a:xfrm>
          <a:prstGeom prst="rect">
            <a:avLst/>
          </a:prstGeom>
        </p:spPr>
      </p:pic>
      <p:pic>
        <p:nvPicPr>
          <p:cNvPr id="15" name="Picture 14">
            <a:extLst>
              <a:ext uri="{FF2B5EF4-FFF2-40B4-BE49-F238E27FC236}">
                <a16:creationId xmlns:a16="http://schemas.microsoft.com/office/drawing/2014/main" id="{9E464A9F-FFC6-F24B-DBA7-78D84D154727}"/>
              </a:ext>
            </a:extLst>
          </p:cNvPr>
          <p:cNvPicPr>
            <a:picLocks noChangeAspect="1"/>
          </p:cNvPicPr>
          <p:nvPr/>
        </p:nvPicPr>
        <p:blipFill>
          <a:blip r:embed="rId3"/>
          <a:stretch>
            <a:fillRect/>
          </a:stretch>
        </p:blipFill>
        <p:spPr>
          <a:xfrm>
            <a:off x="767055" y="1986001"/>
            <a:ext cx="2847707" cy="2838931"/>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1523898984"/>
              </p:ext>
            </p:extLst>
          </p:nvPr>
        </p:nvGraphicFramePr>
        <p:xfrm>
          <a:off x="4265772" y="1111870"/>
          <a:ext cx="7461482" cy="4396935"/>
        </p:xfrm>
        <a:graphic>
          <a:graphicData uri="http://schemas.openxmlformats.org/drawingml/2006/table">
            <a:tbl>
              <a:tblPr firstRow="1" firstCol="1" bandRow="1">
                <a:tableStyleId>{F5AB1C69-6EDB-4FF4-983F-18BD219EF322}</a:tableStyleId>
              </a:tblPr>
              <a:tblGrid>
                <a:gridCol w="1567037">
                  <a:extLst>
                    <a:ext uri="{9D8B030D-6E8A-4147-A177-3AD203B41FA5}">
                      <a16:colId xmlns:a16="http://schemas.microsoft.com/office/drawing/2014/main" val="2639194947"/>
                    </a:ext>
                  </a:extLst>
                </a:gridCol>
                <a:gridCol w="1178889">
                  <a:extLst>
                    <a:ext uri="{9D8B030D-6E8A-4147-A177-3AD203B41FA5}">
                      <a16:colId xmlns:a16="http://schemas.microsoft.com/office/drawing/2014/main" val="3965519951"/>
                    </a:ext>
                  </a:extLst>
                </a:gridCol>
                <a:gridCol w="1178889">
                  <a:extLst>
                    <a:ext uri="{9D8B030D-6E8A-4147-A177-3AD203B41FA5}">
                      <a16:colId xmlns:a16="http://schemas.microsoft.com/office/drawing/2014/main" val="2491491102"/>
                    </a:ext>
                  </a:extLst>
                </a:gridCol>
                <a:gridCol w="1178889">
                  <a:extLst>
                    <a:ext uri="{9D8B030D-6E8A-4147-A177-3AD203B41FA5}">
                      <a16:colId xmlns:a16="http://schemas.microsoft.com/office/drawing/2014/main" val="2930904906"/>
                    </a:ext>
                  </a:extLst>
                </a:gridCol>
                <a:gridCol w="1178889">
                  <a:extLst>
                    <a:ext uri="{9D8B030D-6E8A-4147-A177-3AD203B41FA5}">
                      <a16:colId xmlns:a16="http://schemas.microsoft.com/office/drawing/2014/main" val="3172704738"/>
                    </a:ext>
                  </a:extLst>
                </a:gridCol>
                <a:gridCol w="1178889">
                  <a:extLst>
                    <a:ext uri="{9D8B030D-6E8A-4147-A177-3AD203B41FA5}">
                      <a16:colId xmlns:a16="http://schemas.microsoft.com/office/drawing/2014/main" val="1432451008"/>
                    </a:ext>
                  </a:extLst>
                </a:gridCol>
              </a:tblGrid>
              <a:tr h="247497">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gridSpan="5">
                  <a:txBody>
                    <a:bodyPr/>
                    <a:lstStyle/>
                    <a:p>
                      <a:pPr marL="0" marR="0" algn="ctr">
                        <a:lnSpc>
                          <a:spcPct val="106000"/>
                        </a:lnSpc>
                        <a:spcBef>
                          <a:spcPts val="0"/>
                        </a:spcBef>
                        <a:spcAft>
                          <a:spcPts val="0"/>
                        </a:spcAft>
                      </a:pPr>
                      <a:r>
                        <a:rPr lang="en-US" sz="1000" b="1" kern="1200">
                          <a:solidFill>
                            <a:srgbClr val="404040"/>
                          </a:solidFill>
                          <a:effectLst/>
                        </a:rPr>
                        <a:t>Kidney transplantation</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3334239"/>
                  </a:ext>
                </a:extLst>
              </a:tr>
              <a:tr h="363838">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 overall</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Prevalence overall</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deceased donor</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living donor</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pre-emptive</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extLst>
                  <a:ext uri="{0D108BD9-81ED-4DB2-BD59-A6C34878D82A}">
                    <a16:rowId xmlns:a16="http://schemas.microsoft.com/office/drawing/2014/main" val="1961814589"/>
                  </a:ext>
                </a:extLst>
              </a:tr>
              <a:tr h="189280">
                <a:tc>
                  <a:txBody>
                    <a:bodyPr/>
                    <a:lstStyle/>
                    <a:p>
                      <a:pPr marL="0" marR="0">
                        <a:spcBef>
                          <a:spcPts val="0"/>
                        </a:spcBef>
                        <a:spcAft>
                          <a:spcPts val="0"/>
                        </a:spcAft>
                      </a:pPr>
                      <a:r>
                        <a:rPr lang="en-ZA" sz="1000" b="1">
                          <a:solidFill>
                            <a:schemeClr val="tx2"/>
                          </a:solidFill>
                          <a:effectLst/>
                        </a:rPr>
                        <a:t>Albania</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2.41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38919643"/>
                  </a:ext>
                </a:extLst>
              </a:tr>
              <a:tr h="189280">
                <a:tc>
                  <a:txBody>
                    <a:bodyPr/>
                    <a:lstStyle/>
                    <a:p>
                      <a:pPr marL="0" marR="0">
                        <a:spcBef>
                          <a:spcPts val="0"/>
                        </a:spcBef>
                        <a:spcAft>
                          <a:spcPts val="0"/>
                        </a:spcAft>
                      </a:pPr>
                      <a:r>
                        <a:rPr lang="en-ZA" sz="1000" b="1">
                          <a:solidFill>
                            <a:schemeClr val="tx2"/>
                          </a:solidFill>
                          <a:effectLst/>
                        </a:rPr>
                        <a:t>Bosnia and Herzegovina</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1.21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107.9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060941095"/>
                  </a:ext>
                </a:extLst>
              </a:tr>
              <a:tr h="189280">
                <a:tc>
                  <a:txBody>
                    <a:bodyPr/>
                    <a:lstStyle/>
                    <a:p>
                      <a:pPr marL="0" marR="0">
                        <a:spcBef>
                          <a:spcPts val="0"/>
                        </a:spcBef>
                        <a:spcAft>
                          <a:spcPts val="0"/>
                        </a:spcAft>
                      </a:pPr>
                      <a:r>
                        <a:rPr lang="en-ZA" sz="1000" b="1">
                          <a:solidFill>
                            <a:schemeClr val="tx2"/>
                          </a:solidFill>
                          <a:effectLst/>
                        </a:rPr>
                        <a:t>Bulgaria</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4.78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2.75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2.03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18009205"/>
                  </a:ext>
                </a:extLst>
              </a:tr>
              <a:tr h="189280">
                <a:tc>
                  <a:txBody>
                    <a:bodyPr/>
                    <a:lstStyle/>
                    <a:p>
                      <a:pPr marL="0" marR="0">
                        <a:spcBef>
                          <a:spcPts val="0"/>
                        </a:spcBef>
                        <a:spcAft>
                          <a:spcPts val="0"/>
                        </a:spcAft>
                      </a:pPr>
                      <a:r>
                        <a:rPr lang="en-ZA" sz="1000" b="1">
                          <a:solidFill>
                            <a:schemeClr val="tx2"/>
                          </a:solidFill>
                          <a:effectLst/>
                        </a:rPr>
                        <a:t>Croatia</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30.24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29.02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1.22</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57373542"/>
                  </a:ext>
                </a:extLst>
              </a:tr>
              <a:tr h="189280">
                <a:tc>
                  <a:txBody>
                    <a:bodyPr/>
                    <a:lstStyle/>
                    <a:p>
                      <a:pPr marL="0" marR="0">
                        <a:spcBef>
                          <a:spcPts val="0"/>
                        </a:spcBef>
                        <a:spcAft>
                          <a:spcPts val="0"/>
                        </a:spcAft>
                      </a:pPr>
                      <a:r>
                        <a:rPr lang="en-ZA" sz="1000" b="1">
                          <a:solidFill>
                            <a:schemeClr val="tx2"/>
                          </a:solidFill>
                          <a:effectLst/>
                        </a:rPr>
                        <a:t>Cyprus</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15.83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8.33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75765435"/>
                  </a:ext>
                </a:extLst>
              </a:tr>
              <a:tr h="189280">
                <a:tc>
                  <a:txBody>
                    <a:bodyPr/>
                    <a:lstStyle/>
                    <a:p>
                      <a:pPr marL="0" marR="0">
                        <a:spcBef>
                          <a:spcPts val="0"/>
                        </a:spcBef>
                        <a:spcAft>
                          <a:spcPts val="0"/>
                        </a:spcAft>
                      </a:pPr>
                      <a:r>
                        <a:rPr lang="en-ZA" sz="1000" b="1">
                          <a:solidFill>
                            <a:schemeClr val="tx2"/>
                          </a:solidFill>
                          <a:effectLst/>
                        </a:rPr>
                        <a:t>Czech Republic</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42.62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490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38.69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3.93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756179003"/>
                  </a:ext>
                </a:extLst>
              </a:tr>
              <a:tr h="189280">
                <a:tc>
                  <a:txBody>
                    <a:bodyPr/>
                    <a:lstStyle/>
                    <a:p>
                      <a:pPr marL="0" marR="0">
                        <a:spcBef>
                          <a:spcPts val="0"/>
                        </a:spcBef>
                        <a:spcAft>
                          <a:spcPts val="0"/>
                        </a:spcAft>
                      </a:pPr>
                      <a:r>
                        <a:rPr lang="en-ZA" sz="1000" b="1">
                          <a:solidFill>
                            <a:schemeClr val="tx2"/>
                          </a:solidFill>
                          <a:effectLst/>
                        </a:rPr>
                        <a:t>Estonia</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36.92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464.2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34.62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2.31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318573390"/>
                  </a:ext>
                </a:extLst>
              </a:tr>
              <a:tr h="189280">
                <a:tc>
                  <a:txBody>
                    <a:bodyPr/>
                    <a:lstStyle/>
                    <a:p>
                      <a:pPr marL="0" marR="0">
                        <a:spcBef>
                          <a:spcPts val="0"/>
                        </a:spcBef>
                        <a:spcAft>
                          <a:spcPts val="0"/>
                        </a:spcAft>
                      </a:pPr>
                      <a:r>
                        <a:rPr lang="en-ZA" sz="1000" b="1">
                          <a:solidFill>
                            <a:schemeClr val="tx2"/>
                          </a:solidFill>
                          <a:effectLst/>
                        </a:rPr>
                        <a:t>Hungary</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20.21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344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16.67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3.54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796858159"/>
                  </a:ext>
                </a:extLst>
              </a:tr>
              <a:tr h="189280">
                <a:tc>
                  <a:txBody>
                    <a:bodyPr/>
                    <a:lstStyle/>
                    <a:p>
                      <a:pPr marL="0" marR="0">
                        <a:spcBef>
                          <a:spcPts val="0"/>
                        </a:spcBef>
                        <a:spcAft>
                          <a:spcPts val="0"/>
                        </a:spcAft>
                      </a:pPr>
                      <a:r>
                        <a:rPr lang="en-ZA" sz="1000" b="1">
                          <a:solidFill>
                            <a:schemeClr val="tx2"/>
                          </a:solidFill>
                          <a:effectLst/>
                        </a:rPr>
                        <a:t>Kosovo</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05884657"/>
                  </a:ext>
                </a:extLst>
              </a:tr>
              <a:tr h="189280">
                <a:tc>
                  <a:txBody>
                    <a:bodyPr/>
                    <a:lstStyle/>
                    <a:p>
                      <a:pPr marL="0" marR="0">
                        <a:spcBef>
                          <a:spcPts val="0"/>
                        </a:spcBef>
                        <a:spcAft>
                          <a:spcPts val="0"/>
                        </a:spcAft>
                      </a:pPr>
                      <a:r>
                        <a:rPr lang="en-ZA" sz="1000" b="1">
                          <a:solidFill>
                            <a:schemeClr val="tx2"/>
                          </a:solidFill>
                          <a:effectLst/>
                        </a:rPr>
                        <a:t>Latvia</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14.74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280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83068999"/>
                  </a:ext>
                </a:extLst>
              </a:tr>
              <a:tr h="189280">
                <a:tc>
                  <a:txBody>
                    <a:bodyPr/>
                    <a:lstStyle/>
                    <a:p>
                      <a:pPr marL="0" marR="0">
                        <a:spcBef>
                          <a:spcPts val="0"/>
                        </a:spcBef>
                        <a:spcAft>
                          <a:spcPts val="0"/>
                        </a:spcAft>
                      </a:pPr>
                      <a:r>
                        <a:rPr lang="en-ZA" sz="1000" b="1">
                          <a:solidFill>
                            <a:schemeClr val="tx2"/>
                          </a:solidFill>
                          <a:effectLst/>
                        </a:rPr>
                        <a:t>Lithuania</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37.78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288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34.81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2.96</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82183461"/>
                  </a:ext>
                </a:extLst>
              </a:tr>
              <a:tr h="189280">
                <a:tc>
                  <a:txBody>
                    <a:bodyPr/>
                    <a:lstStyle/>
                    <a:p>
                      <a:pPr marL="0" marR="0">
                        <a:spcBef>
                          <a:spcPts val="0"/>
                        </a:spcBef>
                        <a:spcAft>
                          <a:spcPts val="0"/>
                        </a:spcAft>
                      </a:pPr>
                      <a:r>
                        <a:rPr lang="en-ZA" sz="1000" b="1">
                          <a:solidFill>
                            <a:schemeClr val="tx2"/>
                          </a:solidFill>
                          <a:effectLst/>
                        </a:rPr>
                        <a:t>Moldova</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38123360"/>
                  </a:ext>
                </a:extLst>
              </a:tr>
              <a:tr h="189280">
                <a:tc>
                  <a:txBody>
                    <a:bodyPr/>
                    <a:lstStyle/>
                    <a:p>
                      <a:pPr marL="0" marR="0">
                        <a:spcBef>
                          <a:spcPts val="0"/>
                        </a:spcBef>
                        <a:spcAft>
                          <a:spcPts val="0"/>
                        </a:spcAft>
                      </a:pPr>
                      <a:r>
                        <a:rPr lang="en-US" sz="1000" b="1">
                          <a:solidFill>
                            <a:schemeClr val="tx2"/>
                          </a:solidFill>
                          <a:effectLst/>
                        </a:rPr>
                        <a:t>Montenegro</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0237606"/>
                  </a:ext>
                </a:extLst>
              </a:tr>
              <a:tr h="189280">
                <a:tc>
                  <a:txBody>
                    <a:bodyPr/>
                    <a:lstStyle/>
                    <a:p>
                      <a:pPr marL="0" marR="0">
                        <a:spcBef>
                          <a:spcPts val="0"/>
                        </a:spcBef>
                        <a:spcAft>
                          <a:spcPts val="0"/>
                        </a:spcAft>
                      </a:pPr>
                      <a:r>
                        <a:rPr lang="en-US" sz="1000" b="1">
                          <a:solidFill>
                            <a:schemeClr val="tx2"/>
                          </a:solidFill>
                          <a:effectLst/>
                        </a:rPr>
                        <a:t>North Macedonia</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110</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048746600"/>
                  </a:ext>
                </a:extLst>
              </a:tr>
              <a:tr h="189280">
                <a:tc>
                  <a:txBody>
                    <a:bodyPr/>
                    <a:lstStyle/>
                    <a:p>
                      <a:pPr marL="0" marR="0">
                        <a:spcBef>
                          <a:spcPts val="0"/>
                        </a:spcBef>
                        <a:spcAft>
                          <a:spcPts val="0"/>
                        </a:spcAft>
                      </a:pPr>
                      <a:r>
                        <a:rPr lang="en-ZA" sz="1000" b="1">
                          <a:solidFill>
                            <a:schemeClr val="tx2"/>
                          </a:solidFill>
                          <a:effectLst/>
                        </a:rPr>
                        <a:t>Poland</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20.37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282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19.21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58967668"/>
                  </a:ext>
                </a:extLst>
              </a:tr>
              <a:tr h="189280">
                <a:tc>
                  <a:txBody>
                    <a:bodyPr/>
                    <a:lstStyle/>
                    <a:p>
                      <a:pPr marL="0" marR="0">
                        <a:spcBef>
                          <a:spcPts val="0"/>
                        </a:spcBef>
                        <a:spcAft>
                          <a:spcPts val="0"/>
                        </a:spcAft>
                      </a:pPr>
                      <a:r>
                        <a:rPr lang="en-ZA" sz="1000" b="1">
                          <a:solidFill>
                            <a:schemeClr val="tx2"/>
                          </a:solidFill>
                          <a:effectLst/>
                        </a:rPr>
                        <a:t>Romania</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8.17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3.56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64871620"/>
                  </a:ext>
                </a:extLst>
              </a:tr>
              <a:tr h="189280">
                <a:tc>
                  <a:txBody>
                    <a:bodyPr/>
                    <a:lstStyle/>
                    <a:p>
                      <a:pPr marL="0" marR="0">
                        <a:spcBef>
                          <a:spcPts val="0"/>
                        </a:spcBef>
                        <a:spcAft>
                          <a:spcPts val="0"/>
                        </a:spcAft>
                      </a:pPr>
                      <a:r>
                        <a:rPr lang="en-ZA" sz="1000" b="1">
                          <a:solidFill>
                            <a:schemeClr val="tx2"/>
                          </a:solidFill>
                          <a:effectLst/>
                        </a:rPr>
                        <a:t>Serbia</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0.57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137.1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0.57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450433837"/>
                  </a:ext>
                </a:extLst>
              </a:tr>
              <a:tr h="189280">
                <a:tc>
                  <a:txBody>
                    <a:bodyPr/>
                    <a:lstStyle/>
                    <a:p>
                      <a:pPr marL="0" marR="0">
                        <a:spcBef>
                          <a:spcPts val="0"/>
                        </a:spcBef>
                        <a:spcAft>
                          <a:spcPts val="0"/>
                        </a:spcAft>
                      </a:pPr>
                      <a:r>
                        <a:rPr lang="en-ZA" sz="1000" b="1">
                          <a:solidFill>
                            <a:schemeClr val="tx2"/>
                          </a:solidFill>
                          <a:effectLst/>
                        </a:rPr>
                        <a:t>Slovak Republic</a:t>
                      </a:r>
                      <a:endParaRPr lang="en-US" sz="1000" b="1">
                        <a:solidFill>
                          <a:schemeClr val="tx2"/>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20.91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302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17.64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3.27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67657547"/>
                  </a:ext>
                </a:extLst>
              </a:tr>
              <a:tr h="189280">
                <a:tc>
                  <a:txBody>
                    <a:bodyPr/>
                    <a:lstStyle/>
                    <a:p>
                      <a:pPr marL="0" marR="0">
                        <a:lnSpc>
                          <a:spcPct val="115000"/>
                        </a:lnSpc>
                        <a:spcBef>
                          <a:spcPts val="0"/>
                        </a:spcBef>
                        <a:spcAft>
                          <a:spcPts val="0"/>
                        </a:spcAft>
                      </a:pPr>
                      <a:r>
                        <a:rPr lang="en-GB" sz="1000" b="1" kern="1200">
                          <a:solidFill>
                            <a:schemeClr val="tx2"/>
                          </a:solidFill>
                          <a:effectLst/>
                        </a:rPr>
                        <a:t> Slovenia</a:t>
                      </a:r>
                      <a:endParaRPr lang="en-GB" sz="1000" b="1" kern="1200">
                        <a:solidFill>
                          <a:schemeClr val="tx2"/>
                        </a:solidFill>
                        <a:effectLst/>
                        <a:latin typeface="+mj-lt"/>
                        <a:ea typeface="+mn-ea"/>
                        <a:cs typeface="+mn-cs"/>
                      </a:endParaRPr>
                    </a:p>
                  </a:txBody>
                  <a:tcPr marL="19724" marR="19724" marT="7216" marB="0"/>
                </a:tc>
                <a:tc>
                  <a:txBody>
                    <a:bodyPr/>
                    <a:lstStyle/>
                    <a:p>
                      <a:pPr algn="ctr" fontAlgn="b"/>
                      <a:r>
                        <a:rPr lang="en-CA" sz="1000" b="0" u="none" strike="noStrike">
                          <a:solidFill>
                            <a:srgbClr val="000000"/>
                          </a:solidFill>
                          <a:effectLst/>
                        </a:rPr>
                        <a:t>24.76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328.2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24.29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0.48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021397927"/>
                  </a:ext>
                </a:extLst>
              </a:tr>
              <a:tr h="189280">
                <a:tc>
                  <a:txBody>
                    <a:bodyPr/>
                    <a:lstStyle/>
                    <a:p>
                      <a:pPr marL="0" marR="0">
                        <a:lnSpc>
                          <a:spcPct val="115000"/>
                        </a:lnSpc>
                        <a:spcBef>
                          <a:spcPts val="0"/>
                        </a:spcBef>
                        <a:spcAft>
                          <a:spcPts val="0"/>
                        </a:spcAft>
                      </a:pPr>
                      <a:r>
                        <a:rPr lang="en-GB" sz="1000" b="1" kern="1200">
                          <a:solidFill>
                            <a:schemeClr val="tx2"/>
                          </a:solidFill>
                          <a:effectLst/>
                        </a:rPr>
                        <a:t> Turkey </a:t>
                      </a:r>
                      <a:endParaRPr lang="en-GB" sz="1000" b="1" kern="1200">
                        <a:solidFill>
                          <a:schemeClr val="tx2"/>
                        </a:solidFill>
                        <a:effectLst/>
                        <a:latin typeface="+mj-lt"/>
                        <a:ea typeface="+mn-ea"/>
                        <a:cs typeface="+mn-cs"/>
                      </a:endParaRPr>
                    </a:p>
                  </a:txBody>
                  <a:tcPr marL="19724" marR="19724" marT="7216" marB="0"/>
                </a:tc>
                <a:tc>
                  <a:txBody>
                    <a:bodyPr/>
                    <a:lstStyle/>
                    <a:p>
                      <a:pPr algn="ctr" fontAlgn="b"/>
                      <a:r>
                        <a:rPr lang="en-CA" sz="1000" b="0" u="none" strike="noStrike">
                          <a:solidFill>
                            <a:srgbClr val="000000"/>
                          </a:solidFill>
                          <a:effectLst/>
                        </a:rPr>
                        <a:t>29.63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230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2.95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78691280"/>
                  </a:ext>
                </a:extLst>
              </a:tr>
            </a:tbl>
          </a:graphicData>
        </a:graphic>
      </p:graphicFrame>
      <p:sp>
        <p:nvSpPr>
          <p:cNvPr id="7" name="Rectangle 6"/>
          <p:cNvSpPr/>
          <p:nvPr/>
        </p:nvSpPr>
        <p:spPr>
          <a:xfrm>
            <a:off x="4223882" y="5517064"/>
            <a:ext cx="7784616" cy="75097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 </a:t>
            </a:r>
            <a:r>
              <a:rPr lang="en-US" sz="1000">
                <a:solidFill>
                  <a:prstClr val="black"/>
                </a:solidFill>
                <a:latin typeface="+mj-lt"/>
                <a:ea typeface="Calibri" panose="020F0502020204030204" pitchFamily="34" charset="0"/>
                <a:cs typeface="Times New Roman" panose="02020603050405020304" pitchFamily="18" charset="0"/>
              </a:rPr>
              <a:t>ERA-EDTA Registry Annual Report 2019, GODT database (</a:t>
            </a:r>
            <a:r>
              <a:rPr lang="en-US" sz="1000">
                <a:latin typeface="+mj-lt"/>
                <a:hlinkClick r:id="rId4"/>
              </a:rPr>
              <a:t>http://www.transplant-observatory.org/data-charts-and-tables/</a:t>
            </a:r>
            <a:r>
              <a:rPr lang="en-US" sz="1000">
                <a:latin typeface="+mj-lt"/>
              </a:rPr>
              <a:t>)</a:t>
            </a:r>
            <a:r>
              <a:rPr lang="en-US" sz="1000">
                <a:solidFill>
                  <a:prstClr val="black"/>
                </a:solidFill>
                <a:latin typeface="+mj-lt"/>
                <a:ea typeface="Calibri" panose="020F0502020204030204" pitchFamily="34" charset="0"/>
                <a:cs typeface="Times New Roman" panose="02020603050405020304" pitchFamily="18" charset="0"/>
              </a:rPr>
              <a:t>, 2019 USRDS Annual Data Report</a:t>
            </a:r>
          </a:p>
          <a:p>
            <a:pPr>
              <a:lnSpc>
                <a:spcPct val="107000"/>
              </a:lnSpc>
              <a:defRPr/>
            </a:pPr>
            <a:r>
              <a:rPr lang="en-US" sz="1000">
                <a:solidFill>
                  <a:prstClr val="black"/>
                </a:solidFill>
                <a:latin typeface="+mj-lt"/>
                <a:ea typeface="Calibri" panose="020F0502020204030204" pitchFamily="34" charset="0"/>
                <a:cs typeface="Times New Roman" panose="02020603050405020304" pitchFamily="18" charset="0"/>
              </a:rPr>
              <a:t>‘ – ’ : data not reported/unavailable </a:t>
            </a:r>
          </a:p>
        </p:txBody>
      </p:sp>
      <p:sp>
        <p:nvSpPr>
          <p:cNvPr id="8" name="Rectangle 7"/>
          <p:cNvSpPr/>
          <p:nvPr/>
        </p:nvSpPr>
        <p:spPr>
          <a:xfrm>
            <a:off x="607078" y="1647447"/>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Incidence of kidney transplantation</a:t>
            </a:r>
          </a:p>
        </p:txBody>
      </p:sp>
      <p:sp>
        <p:nvSpPr>
          <p:cNvPr id="14" name="Oval 13"/>
          <p:cNvSpPr/>
          <p:nvPr/>
        </p:nvSpPr>
        <p:spPr>
          <a:xfrm>
            <a:off x="5943601" y="1310640"/>
            <a:ext cx="924560" cy="43232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67054" y="1986001"/>
            <a:ext cx="2847707" cy="2838930"/>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79920" y="5022604"/>
            <a:ext cx="3794544" cy="140881"/>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Title 3">
            <a:extLst>
              <a:ext uri="{FF2B5EF4-FFF2-40B4-BE49-F238E27FC236}">
                <a16:creationId xmlns:a16="http://schemas.microsoft.com/office/drawing/2014/main" id="{8304D395-705F-9703-0CD7-C4C41984886F}"/>
              </a:ext>
            </a:extLst>
          </p:cNvPr>
          <p:cNvSpPr>
            <a:spLocks noGrp="1"/>
          </p:cNvSpPr>
          <p:nvPr>
            <p:ph type="title"/>
          </p:nvPr>
        </p:nvSpPr>
        <p:spPr/>
        <p:txBody>
          <a:bodyPr>
            <a:normAutofit/>
          </a:bodyPr>
          <a:lstStyle/>
          <a:p>
            <a:r>
              <a:rPr kumimoji="0" lang="en-US" sz="3200" b="0" i="0" u="none" strike="noStrike" kern="1200" cap="none" spc="0" normalizeH="0" baseline="0" noProof="0" dirty="0">
                <a:ln>
                  <a:noFill/>
                </a:ln>
                <a:solidFill>
                  <a:srgbClr val="25408E"/>
                </a:solidFill>
                <a:effectLst/>
                <a:uLnTx/>
                <a:uFillTx/>
                <a:ea typeface="+mn-ea"/>
              </a:rPr>
              <a:t>Burden of </a:t>
            </a:r>
            <a:r>
              <a:rPr lang="en-US" spc="0" dirty="0">
                <a:solidFill>
                  <a:srgbClr val="25408E"/>
                </a:solidFill>
                <a:ea typeface="+mn-ea"/>
              </a:rPr>
              <a:t>kidney failure</a:t>
            </a:r>
            <a:r>
              <a:rPr kumimoji="0" lang="en-US" sz="3200" b="0" i="0" u="none" strike="noStrike" kern="1200" cap="none" spc="0" normalizeH="0" baseline="0" noProof="0" dirty="0">
                <a:ln>
                  <a:noFill/>
                </a:ln>
                <a:solidFill>
                  <a:srgbClr val="25408E"/>
                </a:solidFill>
                <a:effectLst/>
                <a:uLnTx/>
                <a:uFillTx/>
                <a:ea typeface="+mn-ea"/>
              </a:rPr>
              <a:t> (cont’d) </a:t>
            </a:r>
            <a:endParaRPr lang="en-US" dirty="0"/>
          </a:p>
        </p:txBody>
      </p:sp>
      <p:sp>
        <p:nvSpPr>
          <p:cNvPr id="2" name="Date Placeholder 3">
            <a:extLst>
              <a:ext uri="{FF2B5EF4-FFF2-40B4-BE49-F238E27FC236}">
                <a16:creationId xmlns:a16="http://schemas.microsoft.com/office/drawing/2014/main" id="{985C9AA1-C39D-BA50-319A-90F23798E3E8}"/>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FAEFA1B3-2403-BB34-F025-966E7A8E062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7A40BF7E-8530-46FB-0BE0-49B7F105024B}"/>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15</a:t>
            </a:fld>
            <a:endParaRPr lang="en-US"/>
          </a:p>
        </p:txBody>
      </p:sp>
    </p:spTree>
    <p:extLst>
      <p:ext uri="{BB962C8B-B14F-4D97-AF65-F5344CB8AC3E}">
        <p14:creationId xmlns:p14="http://schemas.microsoft.com/office/powerpoint/2010/main" val="143151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1582461"/>
              </p:ext>
            </p:extLst>
          </p:nvPr>
        </p:nvGraphicFramePr>
        <p:xfrm>
          <a:off x="1700639" y="915654"/>
          <a:ext cx="8248651" cy="4351341"/>
        </p:xfrm>
        <a:graphic>
          <a:graphicData uri="http://schemas.openxmlformats.org/drawingml/2006/table">
            <a:tbl>
              <a:tblPr firstRow="1" firstCol="1" bandRow="1">
                <a:tableStyleId>{F5AB1C69-6EDB-4FF4-983F-18BD219EF322}</a:tableStyleId>
              </a:tblPr>
              <a:tblGrid>
                <a:gridCol w="1520451">
                  <a:extLst>
                    <a:ext uri="{9D8B030D-6E8A-4147-A177-3AD203B41FA5}">
                      <a16:colId xmlns:a16="http://schemas.microsoft.com/office/drawing/2014/main" val="3823447675"/>
                    </a:ext>
                  </a:extLst>
                </a:gridCol>
                <a:gridCol w="1345640">
                  <a:extLst>
                    <a:ext uri="{9D8B030D-6E8A-4147-A177-3AD203B41FA5}">
                      <a16:colId xmlns:a16="http://schemas.microsoft.com/office/drawing/2014/main" val="314140649"/>
                    </a:ext>
                  </a:extLst>
                </a:gridCol>
                <a:gridCol w="1345640">
                  <a:extLst>
                    <a:ext uri="{9D8B030D-6E8A-4147-A177-3AD203B41FA5}">
                      <a16:colId xmlns:a16="http://schemas.microsoft.com/office/drawing/2014/main" val="584519406"/>
                    </a:ext>
                  </a:extLst>
                </a:gridCol>
                <a:gridCol w="1345640">
                  <a:extLst>
                    <a:ext uri="{9D8B030D-6E8A-4147-A177-3AD203B41FA5}">
                      <a16:colId xmlns:a16="http://schemas.microsoft.com/office/drawing/2014/main" val="3656170879"/>
                    </a:ext>
                  </a:extLst>
                </a:gridCol>
                <a:gridCol w="1345640">
                  <a:extLst>
                    <a:ext uri="{9D8B030D-6E8A-4147-A177-3AD203B41FA5}">
                      <a16:colId xmlns:a16="http://schemas.microsoft.com/office/drawing/2014/main" val="1869569763"/>
                    </a:ext>
                  </a:extLst>
                </a:gridCol>
                <a:gridCol w="1345640">
                  <a:extLst>
                    <a:ext uri="{9D8B030D-6E8A-4147-A177-3AD203B41FA5}">
                      <a16:colId xmlns:a16="http://schemas.microsoft.com/office/drawing/2014/main" val="3765031407"/>
                    </a:ext>
                  </a:extLst>
                </a:gridCol>
              </a:tblGrid>
              <a:tr h="412981">
                <a:tc>
                  <a:txBody>
                    <a:bodyPr/>
                    <a:lstStyle/>
                    <a:p>
                      <a:pPr marL="0" marR="0" algn="ctr">
                        <a:lnSpc>
                          <a:spcPct val="106000"/>
                        </a:lnSpc>
                        <a:spcBef>
                          <a:spcPts val="0"/>
                        </a:spcBef>
                        <a:spcAft>
                          <a:spcPts val="0"/>
                        </a:spcAft>
                      </a:pPr>
                      <a:r>
                        <a:rPr lang="en-US" sz="1000" b="1" kern="1200">
                          <a:solidFill>
                            <a:schemeClr val="bg1"/>
                          </a:solidFill>
                          <a:effectLst/>
                        </a:rPr>
                        <a:t>Country </a:t>
                      </a:r>
                      <a:endParaRPr lang="en-GB" sz="1000">
                        <a:solidFill>
                          <a:schemeClr val="bg1"/>
                        </a:solidFill>
                        <a:effectLst/>
                        <a:latin typeface="+mj-lt"/>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chemeClr val="bg1"/>
                          </a:solidFill>
                          <a:effectLst/>
                        </a:rPr>
                        <a:t>Hemodialysis</a:t>
                      </a:r>
                      <a:endParaRPr lang="en-GB" sz="1000">
                        <a:solidFill>
                          <a:schemeClr val="bg1"/>
                        </a:solidFill>
                        <a:effectLst/>
                        <a:latin typeface="+mj-lt"/>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chemeClr val="bg1"/>
                          </a:solidFill>
                          <a:effectLst/>
                        </a:rPr>
                        <a:t>Peritoneal dialysis</a:t>
                      </a:r>
                      <a:endParaRPr lang="en-GB" sz="1000">
                        <a:solidFill>
                          <a:schemeClr val="bg1"/>
                        </a:solidFill>
                        <a:effectLst/>
                        <a:latin typeface="+mj-lt"/>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chemeClr val="bg1"/>
                          </a:solidFill>
                          <a:effectLst/>
                        </a:rPr>
                        <a:t>Kidney Transplant</a:t>
                      </a:r>
                      <a:endParaRPr lang="en-GB" sz="1000">
                        <a:solidFill>
                          <a:schemeClr val="bg1"/>
                        </a:solidFill>
                        <a:effectLst/>
                      </a:endParaRPr>
                    </a:p>
                    <a:p>
                      <a:pPr marL="0" marR="0" algn="ctr">
                        <a:lnSpc>
                          <a:spcPct val="106000"/>
                        </a:lnSpc>
                        <a:spcBef>
                          <a:spcPts val="0"/>
                        </a:spcBef>
                        <a:spcAft>
                          <a:spcPts val="0"/>
                        </a:spcAft>
                      </a:pPr>
                      <a:r>
                        <a:rPr lang="en-US" sz="1000" b="1" kern="1200">
                          <a:solidFill>
                            <a:schemeClr val="bg1"/>
                          </a:solidFill>
                          <a:effectLst/>
                        </a:rPr>
                        <a:t>(First year)</a:t>
                      </a:r>
                      <a:endParaRPr lang="en-GB" sz="1000">
                        <a:solidFill>
                          <a:schemeClr val="bg1"/>
                        </a:solidFill>
                        <a:effectLst/>
                        <a:latin typeface="+mj-lt"/>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chemeClr val="bg1"/>
                          </a:solidFill>
                          <a:effectLst/>
                        </a:rPr>
                        <a:t>Kidney Transplant</a:t>
                      </a:r>
                      <a:endParaRPr lang="en-GB" sz="1000">
                        <a:solidFill>
                          <a:schemeClr val="bg1"/>
                        </a:solidFill>
                        <a:effectLst/>
                      </a:endParaRPr>
                    </a:p>
                    <a:p>
                      <a:pPr marL="0" marR="0" algn="ctr">
                        <a:lnSpc>
                          <a:spcPct val="106000"/>
                        </a:lnSpc>
                        <a:spcBef>
                          <a:spcPts val="0"/>
                        </a:spcBef>
                        <a:spcAft>
                          <a:spcPts val="0"/>
                        </a:spcAft>
                      </a:pPr>
                      <a:r>
                        <a:rPr lang="en-US" sz="1000" b="1" kern="1200">
                          <a:solidFill>
                            <a:schemeClr val="bg1"/>
                          </a:solidFill>
                          <a:effectLst/>
                        </a:rPr>
                        <a:t>(later years)</a:t>
                      </a:r>
                      <a:endParaRPr lang="en-GB" sz="1000">
                        <a:solidFill>
                          <a:schemeClr val="bg1"/>
                        </a:solidFill>
                        <a:effectLst/>
                        <a:latin typeface="+mj-lt"/>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chemeClr val="bg1"/>
                          </a:solidFill>
                          <a:effectLst/>
                        </a:rPr>
                        <a:t>HD/PD cost ratio</a:t>
                      </a:r>
                      <a:endParaRPr lang="en-GB" sz="1000">
                        <a:solidFill>
                          <a:schemeClr val="bg1"/>
                        </a:solidFill>
                        <a:effectLst/>
                        <a:latin typeface="+mj-lt"/>
                        <a:ea typeface="Calibri" panose="020F0502020204030204" pitchFamily="34" charset="0"/>
                        <a:cs typeface="Times New Roman" panose="02020603050405020304" pitchFamily="18" charset="0"/>
                      </a:endParaRPr>
                    </a:p>
                  </a:txBody>
                  <a:tcPr marL="23521" marR="23521" marT="8205" marB="0" anchor="ctr"/>
                </a:tc>
                <a:extLst>
                  <a:ext uri="{0D108BD9-81ED-4DB2-BD59-A6C34878D82A}">
                    <a16:rowId xmlns:a16="http://schemas.microsoft.com/office/drawing/2014/main" val="3525327560"/>
                  </a:ext>
                </a:extLst>
              </a:tr>
              <a:tr h="196918">
                <a:tc>
                  <a:txBody>
                    <a:bodyPr/>
                    <a:lstStyle/>
                    <a:p>
                      <a:pPr marL="0" marR="0">
                        <a:spcBef>
                          <a:spcPts val="0"/>
                        </a:spcBef>
                        <a:spcAft>
                          <a:spcPts val="0"/>
                        </a:spcAft>
                      </a:pPr>
                      <a:r>
                        <a:rPr lang="en-ZA" sz="1000" b="1">
                          <a:solidFill>
                            <a:schemeClr val="bg1"/>
                          </a:solidFill>
                          <a:effectLst/>
                        </a:rPr>
                        <a:t>Albania</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16667</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12243</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 </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1.36</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632709722"/>
                  </a:ext>
                </a:extLst>
              </a:tr>
              <a:tr h="196918">
                <a:tc>
                  <a:txBody>
                    <a:bodyPr/>
                    <a:lstStyle/>
                    <a:p>
                      <a:pPr marL="0" marR="0">
                        <a:spcBef>
                          <a:spcPts val="0"/>
                        </a:spcBef>
                        <a:spcAft>
                          <a:spcPts val="0"/>
                        </a:spcAft>
                      </a:pPr>
                      <a:r>
                        <a:rPr lang="en-ZA" sz="1000" b="1">
                          <a:solidFill>
                            <a:schemeClr val="bg1"/>
                          </a:solidFill>
                          <a:effectLst/>
                        </a:rPr>
                        <a:t>Bosnia and Herzegovina</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19380</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45344</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15000</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0.43</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091723522"/>
                  </a:ext>
                </a:extLst>
              </a:tr>
              <a:tr h="196918">
                <a:tc>
                  <a:txBody>
                    <a:bodyPr/>
                    <a:lstStyle/>
                    <a:p>
                      <a:pPr marL="0" marR="0">
                        <a:spcBef>
                          <a:spcPts val="0"/>
                        </a:spcBef>
                        <a:spcAft>
                          <a:spcPts val="0"/>
                        </a:spcAft>
                      </a:pPr>
                      <a:r>
                        <a:rPr lang="en-ZA" sz="1000" b="1">
                          <a:solidFill>
                            <a:schemeClr val="bg1"/>
                          </a:solidFill>
                          <a:effectLst/>
                        </a:rPr>
                        <a:t>Bulgaria</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14535</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21312</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 -</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0.68</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013814357"/>
                  </a:ext>
                </a:extLst>
              </a:tr>
              <a:tr h="196918">
                <a:tc>
                  <a:txBody>
                    <a:bodyPr/>
                    <a:lstStyle/>
                    <a:p>
                      <a:pPr marL="0" marR="0">
                        <a:spcBef>
                          <a:spcPts val="0"/>
                        </a:spcBef>
                        <a:spcAft>
                          <a:spcPts val="0"/>
                        </a:spcAft>
                      </a:pPr>
                      <a:r>
                        <a:rPr lang="en-ZA" sz="1000" b="1">
                          <a:solidFill>
                            <a:schemeClr val="bg1"/>
                          </a:solidFill>
                          <a:effectLst/>
                        </a:rPr>
                        <a:t>Croatia</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23971</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26682</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26412</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0.90</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2442431730"/>
                  </a:ext>
                </a:extLst>
              </a:tr>
              <a:tr h="196918">
                <a:tc>
                  <a:txBody>
                    <a:bodyPr/>
                    <a:lstStyle/>
                    <a:p>
                      <a:pPr marL="0" marR="0">
                        <a:spcBef>
                          <a:spcPts val="0"/>
                        </a:spcBef>
                        <a:spcAft>
                          <a:spcPts val="0"/>
                        </a:spcAft>
                      </a:pPr>
                      <a:r>
                        <a:rPr lang="en-ZA" sz="1000" b="1">
                          <a:solidFill>
                            <a:schemeClr val="bg1"/>
                          </a:solidFill>
                          <a:effectLst/>
                        </a:rPr>
                        <a:t>Cyprus</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248085473"/>
                  </a:ext>
                </a:extLst>
              </a:tr>
              <a:tr h="196918">
                <a:tc>
                  <a:txBody>
                    <a:bodyPr/>
                    <a:lstStyle/>
                    <a:p>
                      <a:pPr marL="0" marR="0">
                        <a:spcBef>
                          <a:spcPts val="0"/>
                        </a:spcBef>
                        <a:spcAft>
                          <a:spcPts val="0"/>
                        </a:spcAft>
                      </a:pPr>
                      <a:r>
                        <a:rPr lang="en-ZA" sz="1000" b="1">
                          <a:solidFill>
                            <a:schemeClr val="bg1"/>
                          </a:solidFill>
                          <a:effectLst/>
                        </a:rPr>
                        <a:t>Czech Republic</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23992</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26851</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0.89</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65343617"/>
                  </a:ext>
                </a:extLst>
              </a:tr>
              <a:tr h="196918">
                <a:tc>
                  <a:txBody>
                    <a:bodyPr/>
                    <a:lstStyle/>
                    <a:p>
                      <a:pPr marL="0" marR="0">
                        <a:spcBef>
                          <a:spcPts val="0"/>
                        </a:spcBef>
                        <a:spcAft>
                          <a:spcPts val="0"/>
                        </a:spcAft>
                      </a:pPr>
                      <a:r>
                        <a:rPr lang="en-ZA" sz="1000" b="1">
                          <a:solidFill>
                            <a:schemeClr val="bg1"/>
                          </a:solidFill>
                          <a:effectLst/>
                        </a:rPr>
                        <a:t>Estonia</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25969</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18138</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1.43</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451367261"/>
                  </a:ext>
                </a:extLst>
              </a:tr>
              <a:tr h="196918">
                <a:tc>
                  <a:txBody>
                    <a:bodyPr/>
                    <a:lstStyle/>
                    <a:p>
                      <a:pPr marL="0" marR="0">
                        <a:spcBef>
                          <a:spcPts val="0"/>
                        </a:spcBef>
                        <a:spcAft>
                          <a:spcPts val="0"/>
                        </a:spcAft>
                      </a:pPr>
                      <a:r>
                        <a:rPr lang="en-ZA" sz="1000" b="1">
                          <a:solidFill>
                            <a:schemeClr val="bg1"/>
                          </a:solidFill>
                          <a:effectLst/>
                        </a:rPr>
                        <a:t>Hungary</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13663</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15644</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47640</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62912</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0.87</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214923835"/>
                  </a:ext>
                </a:extLst>
              </a:tr>
              <a:tr h="196918">
                <a:tc>
                  <a:txBody>
                    <a:bodyPr/>
                    <a:lstStyle/>
                    <a:p>
                      <a:pPr marL="0" marR="0">
                        <a:spcBef>
                          <a:spcPts val="0"/>
                        </a:spcBef>
                        <a:spcAft>
                          <a:spcPts val="0"/>
                        </a:spcAft>
                      </a:pPr>
                      <a:r>
                        <a:rPr lang="en-ZA" sz="1000" b="1">
                          <a:solidFill>
                            <a:schemeClr val="bg1"/>
                          </a:solidFill>
                          <a:effectLst/>
                        </a:rPr>
                        <a:t>Kosovo</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14535</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27206</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0.53</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359030847"/>
                  </a:ext>
                </a:extLst>
              </a:tr>
              <a:tr h="196918">
                <a:tc>
                  <a:txBody>
                    <a:bodyPr/>
                    <a:lstStyle/>
                    <a:p>
                      <a:pPr marL="0" marR="0">
                        <a:spcBef>
                          <a:spcPts val="0"/>
                        </a:spcBef>
                        <a:spcAft>
                          <a:spcPts val="0"/>
                        </a:spcAft>
                      </a:pPr>
                      <a:r>
                        <a:rPr lang="en-ZA" sz="1000" b="1">
                          <a:solidFill>
                            <a:schemeClr val="bg1"/>
                          </a:solidFill>
                          <a:effectLst/>
                        </a:rPr>
                        <a:t>Latvia</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18604</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17889</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1.04</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4140924545"/>
                  </a:ext>
                </a:extLst>
              </a:tr>
              <a:tr h="196918">
                <a:tc>
                  <a:txBody>
                    <a:bodyPr/>
                    <a:lstStyle/>
                    <a:p>
                      <a:pPr marL="0" marR="0">
                        <a:spcBef>
                          <a:spcPts val="0"/>
                        </a:spcBef>
                        <a:spcAft>
                          <a:spcPts val="0"/>
                        </a:spcAft>
                      </a:pPr>
                      <a:r>
                        <a:rPr lang="en-ZA" sz="1000" b="1">
                          <a:solidFill>
                            <a:schemeClr val="bg1"/>
                          </a:solidFill>
                          <a:effectLst/>
                        </a:rPr>
                        <a:t>Lithuania</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21811</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22218</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0.98</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76447145"/>
                  </a:ext>
                </a:extLst>
              </a:tr>
              <a:tr h="196918">
                <a:tc>
                  <a:txBody>
                    <a:bodyPr/>
                    <a:lstStyle/>
                    <a:p>
                      <a:pPr marL="0" marR="0">
                        <a:spcBef>
                          <a:spcPts val="0"/>
                        </a:spcBef>
                        <a:spcAft>
                          <a:spcPts val="0"/>
                        </a:spcAft>
                      </a:pPr>
                      <a:r>
                        <a:rPr lang="en-ZA" sz="1000" b="1">
                          <a:solidFill>
                            <a:schemeClr val="bg1"/>
                          </a:solidFill>
                          <a:effectLst/>
                        </a:rPr>
                        <a:t>Macedonia, FYR</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780843543"/>
                  </a:ext>
                </a:extLst>
              </a:tr>
              <a:tr h="196918">
                <a:tc>
                  <a:txBody>
                    <a:bodyPr/>
                    <a:lstStyle/>
                    <a:p>
                      <a:pPr marL="0" marR="0">
                        <a:spcBef>
                          <a:spcPts val="0"/>
                        </a:spcBef>
                        <a:spcAft>
                          <a:spcPts val="0"/>
                        </a:spcAft>
                      </a:pPr>
                      <a:r>
                        <a:rPr lang="en-ZA" sz="1000" b="1">
                          <a:solidFill>
                            <a:schemeClr val="bg1"/>
                          </a:solidFill>
                          <a:effectLst/>
                        </a:rPr>
                        <a:t>Moldova</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50387</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22671</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2.22</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3770198587"/>
                  </a:ext>
                </a:extLst>
              </a:tr>
              <a:tr h="196918">
                <a:tc>
                  <a:txBody>
                    <a:bodyPr/>
                    <a:lstStyle/>
                    <a:p>
                      <a:pPr marL="0" marR="0">
                        <a:spcBef>
                          <a:spcPts val="0"/>
                        </a:spcBef>
                        <a:spcAft>
                          <a:spcPts val="0"/>
                        </a:spcAft>
                      </a:pPr>
                      <a:r>
                        <a:rPr lang="en-US" sz="1000" b="1">
                          <a:solidFill>
                            <a:schemeClr val="bg1"/>
                          </a:solidFill>
                          <a:effectLst/>
                        </a:rPr>
                        <a:t>Montenegro</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17830</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20125</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0.89</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283804573"/>
                  </a:ext>
                </a:extLst>
              </a:tr>
              <a:tr h="196918">
                <a:tc>
                  <a:txBody>
                    <a:bodyPr/>
                    <a:lstStyle/>
                    <a:p>
                      <a:pPr marL="0" marR="0">
                        <a:spcBef>
                          <a:spcPts val="0"/>
                        </a:spcBef>
                        <a:spcAft>
                          <a:spcPts val="0"/>
                        </a:spcAft>
                      </a:pPr>
                      <a:r>
                        <a:rPr lang="en-ZA" sz="1000" b="1">
                          <a:solidFill>
                            <a:schemeClr val="bg1"/>
                          </a:solidFill>
                          <a:effectLst/>
                        </a:rPr>
                        <a:t>Poland</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18676</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23748</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0.79</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2011880053"/>
                  </a:ext>
                </a:extLst>
              </a:tr>
              <a:tr h="196918">
                <a:tc>
                  <a:txBody>
                    <a:bodyPr/>
                    <a:lstStyle/>
                    <a:p>
                      <a:pPr marL="0" marR="0">
                        <a:spcBef>
                          <a:spcPts val="0"/>
                        </a:spcBef>
                        <a:spcAft>
                          <a:spcPts val="0"/>
                        </a:spcAft>
                      </a:pPr>
                      <a:r>
                        <a:rPr lang="en-ZA" sz="1000" b="1">
                          <a:solidFill>
                            <a:schemeClr val="bg1"/>
                          </a:solidFill>
                          <a:effectLst/>
                        </a:rPr>
                        <a:t>Romania</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22868</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15772</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1.45</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830622812"/>
                  </a:ext>
                </a:extLst>
              </a:tr>
              <a:tr h="196918">
                <a:tc>
                  <a:txBody>
                    <a:bodyPr/>
                    <a:lstStyle/>
                    <a:p>
                      <a:pPr marL="0" marR="0">
                        <a:spcBef>
                          <a:spcPts val="0"/>
                        </a:spcBef>
                        <a:spcAft>
                          <a:spcPts val="0"/>
                        </a:spcAft>
                      </a:pPr>
                      <a:r>
                        <a:rPr lang="en-ZA" sz="1000" b="1">
                          <a:solidFill>
                            <a:schemeClr val="bg1"/>
                          </a:solidFill>
                          <a:effectLst/>
                        </a:rPr>
                        <a:t>Serbia</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10659</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20178</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17768</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15205</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0.53</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479863542"/>
                  </a:ext>
                </a:extLst>
              </a:tr>
              <a:tr h="196918">
                <a:tc>
                  <a:txBody>
                    <a:bodyPr/>
                    <a:lstStyle/>
                    <a:p>
                      <a:pPr marL="0" marR="0">
                        <a:spcBef>
                          <a:spcPts val="0"/>
                        </a:spcBef>
                        <a:spcAft>
                          <a:spcPts val="0"/>
                        </a:spcAft>
                      </a:pPr>
                      <a:r>
                        <a:rPr lang="en-ZA" sz="1000" b="1">
                          <a:solidFill>
                            <a:schemeClr val="bg1"/>
                          </a:solidFill>
                          <a:effectLst/>
                        </a:rPr>
                        <a:t>Slovak Republic</a:t>
                      </a:r>
                      <a:endParaRPr lang="en-US" sz="1000" b="1">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effectLst/>
                        </a:rPr>
                        <a:t>24031</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27206</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0.88</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755777989"/>
                  </a:ext>
                </a:extLst>
              </a:tr>
              <a:tr h="196918">
                <a:tc>
                  <a:txBody>
                    <a:bodyPr/>
                    <a:lstStyle/>
                    <a:p>
                      <a:pPr marL="0" marR="0">
                        <a:lnSpc>
                          <a:spcPct val="115000"/>
                        </a:lnSpc>
                        <a:spcBef>
                          <a:spcPts val="0"/>
                        </a:spcBef>
                        <a:spcAft>
                          <a:spcPts val="0"/>
                        </a:spcAft>
                      </a:pPr>
                      <a:r>
                        <a:rPr lang="en-GB" sz="1000" b="1" kern="1200">
                          <a:solidFill>
                            <a:schemeClr val="bg1"/>
                          </a:solidFill>
                          <a:effectLst/>
                        </a:rPr>
                        <a:t> Slovenia</a:t>
                      </a:r>
                      <a:endParaRPr lang="en-GB" sz="1000" b="1" kern="1200">
                        <a:solidFill>
                          <a:schemeClr val="bg1"/>
                        </a:solidFill>
                        <a:effectLst/>
                        <a:latin typeface="+mj-lt"/>
                        <a:ea typeface="+mn-ea"/>
                        <a:cs typeface="+mn-cs"/>
                      </a:endParaRPr>
                    </a:p>
                  </a:txBody>
                  <a:tcPr marL="19724" marR="19724" marT="7216" marB="0"/>
                </a:tc>
                <a:tc>
                  <a:txBody>
                    <a:bodyPr/>
                    <a:lstStyle/>
                    <a:p>
                      <a:pPr algn="ctr" fontAlgn="b"/>
                      <a:r>
                        <a:rPr lang="en-CA" sz="1000" b="0" u="none" strike="noStrike">
                          <a:effectLst/>
                        </a:rPr>
                        <a:t>42635</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37182</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140066</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15782</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1.15</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2400854424"/>
                  </a:ext>
                </a:extLst>
              </a:tr>
              <a:tr h="196918">
                <a:tc>
                  <a:txBody>
                    <a:bodyPr/>
                    <a:lstStyle/>
                    <a:p>
                      <a:pPr marL="0" marR="0">
                        <a:lnSpc>
                          <a:spcPct val="115000"/>
                        </a:lnSpc>
                        <a:spcBef>
                          <a:spcPts val="0"/>
                        </a:spcBef>
                        <a:spcAft>
                          <a:spcPts val="0"/>
                        </a:spcAft>
                      </a:pPr>
                      <a:r>
                        <a:rPr lang="en-GB" sz="1000" b="1" kern="1200">
                          <a:solidFill>
                            <a:schemeClr val="bg1"/>
                          </a:solidFill>
                          <a:effectLst/>
                        </a:rPr>
                        <a:t> Turkey </a:t>
                      </a:r>
                      <a:endParaRPr lang="en-GB" sz="1000" b="1" kern="1200">
                        <a:solidFill>
                          <a:schemeClr val="bg1"/>
                        </a:solidFill>
                        <a:effectLst/>
                        <a:latin typeface="+mj-lt"/>
                        <a:ea typeface="+mn-ea"/>
                        <a:cs typeface="+mn-cs"/>
                      </a:endParaRPr>
                    </a:p>
                  </a:txBody>
                  <a:tcPr marL="19724" marR="19724" marT="7216" marB="0"/>
                </a:tc>
                <a:tc>
                  <a:txBody>
                    <a:bodyPr/>
                    <a:lstStyle/>
                    <a:p>
                      <a:pPr algn="ctr" fontAlgn="b"/>
                      <a:r>
                        <a:rPr lang="en-CA" sz="1000" b="0" u="none" strike="noStrike">
                          <a:effectLst/>
                        </a:rPr>
                        <a:t>10057</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2593</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34324</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14714</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3.88</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3256777530"/>
                  </a:ext>
                </a:extLst>
              </a:tr>
            </a:tbl>
          </a:graphicData>
        </a:graphic>
      </p:graphicFrame>
      <p:sp>
        <p:nvSpPr>
          <p:cNvPr id="6" name="Rectangle 5"/>
          <p:cNvSpPr/>
          <p:nvPr/>
        </p:nvSpPr>
        <p:spPr>
          <a:xfrm>
            <a:off x="1700639" y="5375517"/>
            <a:ext cx="7706581" cy="108029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Abbreviations: HD (hemodialysis), PD (peritoneal dialysis)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Cala et al. (2007),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Erek</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et al. (2004),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Gazdikova</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K. et al. (2003),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Iannazzo</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et al. (2012), Kalo et al. (2001),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Kandus</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et al. (2006),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Kandus</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et al. (2009),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Mogyorosy</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et al. (2003), Neil et al. (2009), Perovic et al. (2009),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Ursea</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et al. (1997), Utas (2008),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Vaiciuniene</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et al. (2005), van der Tol et al. (2019),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Vazelov</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et al. (2004), Wordsworth et al. (2005)</a:t>
            </a:r>
          </a:p>
          <a:p>
            <a:pPr>
              <a:lnSpc>
                <a:spcPct val="107000"/>
              </a:lnSpc>
              <a:defRPr/>
            </a:pPr>
            <a:r>
              <a:rPr lang="en-US" sz="1000">
                <a:solidFill>
                  <a:prstClr val="black"/>
                </a:solidFill>
                <a:latin typeface="+mj-lt"/>
                <a:ea typeface="Calibri" panose="020F0502020204030204" pitchFamily="34" charset="0"/>
                <a:cs typeface="Times New Roman" panose="02020603050405020304" pitchFamily="18" charset="0"/>
              </a:rPr>
              <a:t>‘ – ’ : data not reported/unavailable </a:t>
            </a:r>
          </a:p>
        </p:txBody>
      </p:sp>
      <p:sp>
        <p:nvSpPr>
          <p:cNvPr id="5" name="Title 4">
            <a:extLst>
              <a:ext uri="{FF2B5EF4-FFF2-40B4-BE49-F238E27FC236}">
                <a16:creationId xmlns:a16="http://schemas.microsoft.com/office/drawing/2014/main" id="{E89C9C53-19D3-A3FD-C5C7-E1CC8E3C30C7}"/>
              </a:ext>
            </a:extLst>
          </p:cNvPr>
          <p:cNvSpPr>
            <a:spLocks noGrp="1"/>
          </p:cNvSpPr>
          <p:nvPr>
            <p:ph type="title"/>
          </p:nvPr>
        </p:nvSpPr>
        <p:spPr>
          <a:xfrm>
            <a:off x="771524" y="266984"/>
            <a:ext cx="10002077" cy="650875"/>
          </a:xfrm>
        </p:spPr>
        <p:txBody>
          <a:bodyPr>
            <a:normAutofit fontScale="90000"/>
          </a:bodyPr>
          <a:lstStyle/>
          <a:p>
            <a:r>
              <a:rPr kumimoji="0" lang="en-US" sz="3200" b="0" i="0" u="none" strike="noStrike" kern="1200" cap="none" spc="0" normalizeH="0" baseline="0" noProof="0">
                <a:ln>
                  <a:noFill/>
                </a:ln>
                <a:solidFill>
                  <a:srgbClr val="25408E"/>
                </a:solidFill>
                <a:effectLst/>
                <a:uLnTx/>
                <a:uFillTx/>
                <a:ea typeface="+mn-ea"/>
              </a:rPr>
              <a:t>Annual cost of</a:t>
            </a:r>
            <a:r>
              <a:rPr kumimoji="0" lang="en-US" sz="3200" b="0" i="0" u="none" strike="noStrike" kern="1200" cap="none" spc="0" normalizeH="0" noProof="0">
                <a:ln>
                  <a:noFill/>
                </a:ln>
                <a:solidFill>
                  <a:srgbClr val="25408E"/>
                </a:solidFill>
                <a:effectLst/>
                <a:uLnTx/>
                <a:uFillTx/>
                <a:ea typeface="+mn-ea"/>
              </a:rPr>
              <a:t> kidney replacement therapy components</a:t>
            </a:r>
            <a:endParaRPr lang="en-US"/>
          </a:p>
        </p:txBody>
      </p:sp>
      <p:sp>
        <p:nvSpPr>
          <p:cNvPr id="3" name="Date Placeholder 3">
            <a:extLst>
              <a:ext uri="{FF2B5EF4-FFF2-40B4-BE49-F238E27FC236}">
                <a16:creationId xmlns:a16="http://schemas.microsoft.com/office/drawing/2014/main" id="{8D67B24E-78DE-3EE3-D2FE-381D32A16E08}"/>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62B55728-5DC7-D413-7772-F82AB17A718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699E70DC-6903-84B2-AC05-4EE8D9C1124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16</a:t>
            </a:fld>
            <a:endParaRPr lang="en-US"/>
          </a:p>
        </p:txBody>
      </p:sp>
    </p:spTree>
    <p:extLst>
      <p:ext uri="{BB962C8B-B14F-4D97-AF65-F5344CB8AC3E}">
        <p14:creationId xmlns:p14="http://schemas.microsoft.com/office/powerpoint/2010/main" val="123261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16F771-0E20-44EA-7D2E-FC7AC5C7E051}"/>
              </a:ext>
            </a:extLst>
          </p:cNvPr>
          <p:cNvSpPr>
            <a:spLocks noGrp="1"/>
          </p:cNvSpPr>
          <p:nvPr>
            <p:ph type="title"/>
          </p:nvPr>
        </p:nvSpPr>
        <p:spPr/>
        <p:txBody>
          <a:bodyPr>
            <a:normAutofit/>
          </a:bodyPr>
          <a:lstStyle/>
          <a:p>
            <a:r>
              <a:rPr kumimoji="0" lang="en-US" sz="3200" b="0" i="0" u="none" strike="noStrike" kern="1200" cap="none" spc="0" normalizeH="0" baseline="0" noProof="0" dirty="0">
                <a:ln>
                  <a:noFill/>
                </a:ln>
                <a:solidFill>
                  <a:srgbClr val="25408E"/>
                </a:solidFill>
                <a:effectLst/>
                <a:uLnTx/>
                <a:uFillTx/>
                <a:ea typeface="+mn-ea"/>
              </a:rPr>
              <a:t>Country level scorecard</a:t>
            </a:r>
            <a:endParaRPr lang="en-US" dirty="0"/>
          </a:p>
        </p:txBody>
      </p:sp>
      <p:sp>
        <p:nvSpPr>
          <p:cNvPr id="2" name="Date Placeholder 3">
            <a:extLst>
              <a:ext uri="{FF2B5EF4-FFF2-40B4-BE49-F238E27FC236}">
                <a16:creationId xmlns:a16="http://schemas.microsoft.com/office/drawing/2014/main" id="{D0214C8F-7397-DF74-9B87-705BBEF37494}"/>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15B70B0E-20BE-2DE0-17F5-34F0F50E9375}"/>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465BAD4-10EC-1B75-744B-2D9198452EA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17</a:t>
            </a:fld>
            <a:endParaRPr lang="en-US"/>
          </a:p>
        </p:txBody>
      </p:sp>
      <p:graphicFrame>
        <p:nvGraphicFramePr>
          <p:cNvPr id="10" name="Table 9">
            <a:extLst>
              <a:ext uri="{FF2B5EF4-FFF2-40B4-BE49-F238E27FC236}">
                <a16:creationId xmlns:a16="http://schemas.microsoft.com/office/drawing/2014/main" id="{8FFD0DBE-73E4-7CF7-6CB8-E1DE6DB1FD8F}"/>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11" name="Table 10">
            <a:extLst>
              <a:ext uri="{FF2B5EF4-FFF2-40B4-BE49-F238E27FC236}">
                <a16:creationId xmlns:a16="http://schemas.microsoft.com/office/drawing/2014/main" id="{0A5659A4-FCCC-0815-09A4-35FACBC9C84D}"/>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2" name="Group 11">
            <a:extLst>
              <a:ext uri="{FF2B5EF4-FFF2-40B4-BE49-F238E27FC236}">
                <a16:creationId xmlns:a16="http://schemas.microsoft.com/office/drawing/2014/main" id="{3013B9DC-96D0-FB9B-C028-7AFF2C7188CC}"/>
              </a:ext>
            </a:extLst>
          </p:cNvPr>
          <p:cNvGrpSpPr/>
          <p:nvPr/>
        </p:nvGrpSpPr>
        <p:grpSpPr>
          <a:xfrm>
            <a:off x="8340332" y="5860436"/>
            <a:ext cx="3765022" cy="784830"/>
            <a:chOff x="8254268" y="5860436"/>
            <a:chExt cx="3765022" cy="784830"/>
          </a:xfrm>
        </p:grpSpPr>
        <p:sp>
          <p:nvSpPr>
            <p:cNvPr id="13" name="TextBox 12">
              <a:extLst>
                <a:ext uri="{FF2B5EF4-FFF2-40B4-BE49-F238E27FC236}">
                  <a16:creationId xmlns:a16="http://schemas.microsoft.com/office/drawing/2014/main" id="{558C2544-55FC-725A-E6B2-F6626048BD21}"/>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6" name="TextBox 15">
              <a:extLst>
                <a:ext uri="{FF2B5EF4-FFF2-40B4-BE49-F238E27FC236}">
                  <a16:creationId xmlns:a16="http://schemas.microsoft.com/office/drawing/2014/main" id="{4505292F-E575-D721-0A73-B75E0E92F5CE}"/>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8" name="Table 7">
            <a:extLst>
              <a:ext uri="{FF2B5EF4-FFF2-40B4-BE49-F238E27FC236}">
                <a16:creationId xmlns:a16="http://schemas.microsoft.com/office/drawing/2014/main" id="{9F7A64AB-0BAB-6C96-C02B-E1D3AC3F3EE6}"/>
              </a:ext>
            </a:extLst>
          </p:cNvPr>
          <p:cNvGraphicFramePr>
            <a:graphicFrameLocks noGrp="1"/>
          </p:cNvGraphicFramePr>
          <p:nvPr>
            <p:extLst>
              <p:ext uri="{D42A27DB-BD31-4B8C-83A1-F6EECF244321}">
                <p14:modId xmlns:p14="http://schemas.microsoft.com/office/powerpoint/2010/main" val="4190180753"/>
              </p:ext>
            </p:extLst>
          </p:nvPr>
        </p:nvGraphicFramePr>
        <p:xfrm>
          <a:off x="694944" y="1307592"/>
          <a:ext cx="10799060" cy="4530867"/>
        </p:xfrm>
        <a:graphic>
          <a:graphicData uri="http://schemas.openxmlformats.org/drawingml/2006/table">
            <a:tbl>
              <a:tblPr/>
              <a:tblGrid>
                <a:gridCol w="1081242">
                  <a:extLst>
                    <a:ext uri="{9D8B030D-6E8A-4147-A177-3AD203B41FA5}">
                      <a16:colId xmlns:a16="http://schemas.microsoft.com/office/drawing/2014/main" val="1221129542"/>
                    </a:ext>
                  </a:extLst>
                </a:gridCol>
                <a:gridCol w="640736">
                  <a:extLst>
                    <a:ext uri="{9D8B030D-6E8A-4147-A177-3AD203B41FA5}">
                      <a16:colId xmlns:a16="http://schemas.microsoft.com/office/drawing/2014/main" val="3380649466"/>
                    </a:ext>
                  </a:extLst>
                </a:gridCol>
                <a:gridCol w="533946">
                  <a:extLst>
                    <a:ext uri="{9D8B030D-6E8A-4147-A177-3AD203B41FA5}">
                      <a16:colId xmlns:a16="http://schemas.microsoft.com/office/drawing/2014/main" val="507656649"/>
                    </a:ext>
                  </a:extLst>
                </a:gridCol>
                <a:gridCol w="533946">
                  <a:extLst>
                    <a:ext uri="{9D8B030D-6E8A-4147-A177-3AD203B41FA5}">
                      <a16:colId xmlns:a16="http://schemas.microsoft.com/office/drawing/2014/main" val="2647554997"/>
                    </a:ext>
                  </a:extLst>
                </a:gridCol>
                <a:gridCol w="533946">
                  <a:extLst>
                    <a:ext uri="{9D8B030D-6E8A-4147-A177-3AD203B41FA5}">
                      <a16:colId xmlns:a16="http://schemas.microsoft.com/office/drawing/2014/main" val="4196508594"/>
                    </a:ext>
                  </a:extLst>
                </a:gridCol>
                <a:gridCol w="533946">
                  <a:extLst>
                    <a:ext uri="{9D8B030D-6E8A-4147-A177-3AD203B41FA5}">
                      <a16:colId xmlns:a16="http://schemas.microsoft.com/office/drawing/2014/main" val="2714561386"/>
                    </a:ext>
                  </a:extLst>
                </a:gridCol>
                <a:gridCol w="533946">
                  <a:extLst>
                    <a:ext uri="{9D8B030D-6E8A-4147-A177-3AD203B41FA5}">
                      <a16:colId xmlns:a16="http://schemas.microsoft.com/office/drawing/2014/main" val="837100027"/>
                    </a:ext>
                  </a:extLst>
                </a:gridCol>
                <a:gridCol w="533946">
                  <a:extLst>
                    <a:ext uri="{9D8B030D-6E8A-4147-A177-3AD203B41FA5}">
                      <a16:colId xmlns:a16="http://schemas.microsoft.com/office/drawing/2014/main" val="3953224503"/>
                    </a:ext>
                  </a:extLst>
                </a:gridCol>
                <a:gridCol w="533946">
                  <a:extLst>
                    <a:ext uri="{9D8B030D-6E8A-4147-A177-3AD203B41FA5}">
                      <a16:colId xmlns:a16="http://schemas.microsoft.com/office/drawing/2014/main" val="1895330226"/>
                    </a:ext>
                  </a:extLst>
                </a:gridCol>
                <a:gridCol w="533946">
                  <a:extLst>
                    <a:ext uri="{9D8B030D-6E8A-4147-A177-3AD203B41FA5}">
                      <a16:colId xmlns:a16="http://schemas.microsoft.com/office/drawing/2014/main" val="302431896"/>
                    </a:ext>
                  </a:extLst>
                </a:gridCol>
                <a:gridCol w="533946">
                  <a:extLst>
                    <a:ext uri="{9D8B030D-6E8A-4147-A177-3AD203B41FA5}">
                      <a16:colId xmlns:a16="http://schemas.microsoft.com/office/drawing/2014/main" val="1157338696"/>
                    </a:ext>
                  </a:extLst>
                </a:gridCol>
                <a:gridCol w="533946">
                  <a:extLst>
                    <a:ext uri="{9D8B030D-6E8A-4147-A177-3AD203B41FA5}">
                      <a16:colId xmlns:a16="http://schemas.microsoft.com/office/drawing/2014/main" val="2098277233"/>
                    </a:ext>
                  </a:extLst>
                </a:gridCol>
                <a:gridCol w="533946">
                  <a:extLst>
                    <a:ext uri="{9D8B030D-6E8A-4147-A177-3AD203B41FA5}">
                      <a16:colId xmlns:a16="http://schemas.microsoft.com/office/drawing/2014/main" val="1577052786"/>
                    </a:ext>
                  </a:extLst>
                </a:gridCol>
                <a:gridCol w="533946">
                  <a:extLst>
                    <a:ext uri="{9D8B030D-6E8A-4147-A177-3AD203B41FA5}">
                      <a16:colId xmlns:a16="http://schemas.microsoft.com/office/drawing/2014/main" val="2090292390"/>
                    </a:ext>
                  </a:extLst>
                </a:gridCol>
                <a:gridCol w="533946">
                  <a:extLst>
                    <a:ext uri="{9D8B030D-6E8A-4147-A177-3AD203B41FA5}">
                      <a16:colId xmlns:a16="http://schemas.microsoft.com/office/drawing/2014/main" val="3522204592"/>
                    </a:ext>
                  </a:extLst>
                </a:gridCol>
                <a:gridCol w="533946">
                  <a:extLst>
                    <a:ext uri="{9D8B030D-6E8A-4147-A177-3AD203B41FA5}">
                      <a16:colId xmlns:a16="http://schemas.microsoft.com/office/drawing/2014/main" val="1458576198"/>
                    </a:ext>
                  </a:extLst>
                </a:gridCol>
                <a:gridCol w="533946">
                  <a:extLst>
                    <a:ext uri="{9D8B030D-6E8A-4147-A177-3AD203B41FA5}">
                      <a16:colId xmlns:a16="http://schemas.microsoft.com/office/drawing/2014/main" val="403259904"/>
                    </a:ext>
                  </a:extLst>
                </a:gridCol>
                <a:gridCol w="533946">
                  <a:extLst>
                    <a:ext uri="{9D8B030D-6E8A-4147-A177-3AD203B41FA5}">
                      <a16:colId xmlns:a16="http://schemas.microsoft.com/office/drawing/2014/main" val="3342225331"/>
                    </a:ext>
                  </a:extLst>
                </a:gridCol>
                <a:gridCol w="533946">
                  <a:extLst>
                    <a:ext uri="{9D8B030D-6E8A-4147-A177-3AD203B41FA5}">
                      <a16:colId xmlns:a16="http://schemas.microsoft.com/office/drawing/2014/main" val="3428182418"/>
                    </a:ext>
                  </a:extLst>
                </a:gridCol>
              </a:tblGrid>
              <a:tr h="146168">
                <a:tc rowSpan="2">
                  <a:txBody>
                    <a:bodyPr/>
                    <a:lstStyle/>
                    <a:p>
                      <a:pPr algn="l" rtl="0" fontAlgn="ctr"/>
                      <a:r>
                        <a:rPr lang="en-US" sz="1000" b="1" i="0" u="none" strike="noStrike" dirty="0">
                          <a:solidFill>
                            <a:srgbClr val="FFFFFF"/>
                          </a:solidFill>
                          <a:effectLst/>
                          <a:latin typeface="Calibri" panose="020F0502020204030204" pitchFamily="34" charset="0"/>
                        </a:rPr>
                        <a:t>Country</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000" b="1" i="0" u="none" strike="noStrike">
                          <a:solidFill>
                            <a:srgbClr val="FFFFFF"/>
                          </a:solidFill>
                          <a:effectLst/>
                          <a:latin typeface="Calibri" panose="020F0502020204030204" pitchFamily="34" charset="0"/>
                        </a:rPr>
                        <a:t> </a:t>
                      </a:r>
                    </a:p>
                  </a:txBody>
                  <a:tcPr marL="3847" marR="3847" marT="3847"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000" b="1" i="0" u="none" strike="noStrike" dirty="0">
                          <a:solidFill>
                            <a:srgbClr val="000000"/>
                          </a:solidFill>
                          <a:effectLst/>
                          <a:latin typeface="Calibri" panose="020F0502020204030204" pitchFamily="34" charset="0"/>
                        </a:rPr>
                        <a:t>Availability of KRT</a:t>
                      </a:r>
                    </a:p>
                  </a:txBody>
                  <a:tcPr marL="3847" marR="3847" marT="384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000" b="1" i="0" u="none" strike="noStrike">
                          <a:solidFill>
                            <a:srgbClr val="000000"/>
                          </a:solidFill>
                          <a:effectLst/>
                          <a:latin typeface="Calibri" panose="020F0502020204030204" pitchFamily="34" charset="0"/>
                        </a:rPr>
                        <a:t>Availability of CKM</a:t>
                      </a:r>
                    </a:p>
                  </a:txBody>
                  <a:tcPr marL="3847" marR="3847" marT="384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000" b="1" i="0" u="none" strike="noStrike">
                          <a:solidFill>
                            <a:srgbClr val="000000"/>
                          </a:solidFill>
                          <a:effectLst/>
                          <a:latin typeface="Calibri" panose="020F0502020204030204" pitchFamily="34" charset="0"/>
                        </a:rPr>
                        <a:t>Funding for Medications</a:t>
                      </a:r>
                    </a:p>
                  </a:txBody>
                  <a:tcPr marL="3847" marR="3847" marT="384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000" b="1" i="0" u="none" strike="noStrike">
                          <a:solidFill>
                            <a:srgbClr val="000000"/>
                          </a:solidFill>
                          <a:effectLst/>
                          <a:latin typeface="Calibri" panose="020F0502020204030204" pitchFamily="34" charset="0"/>
                        </a:rPr>
                        <a:t>Availability of Distribution of Registry</a:t>
                      </a:r>
                    </a:p>
                  </a:txBody>
                  <a:tcPr marL="3847" marR="3847" marT="384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000" b="1" i="0" u="none" strike="noStrike">
                          <a:solidFill>
                            <a:srgbClr val="000000"/>
                          </a:solidFill>
                          <a:effectLst/>
                          <a:latin typeface="Calibri" panose="020F0502020204030204" pitchFamily="34" charset="0"/>
                        </a:rPr>
                        <a:t>Advocacy Group</a:t>
                      </a:r>
                    </a:p>
                  </a:txBody>
                  <a:tcPr marL="3847" marR="3847" marT="384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000" b="1" i="0" u="none" strike="noStrike">
                          <a:solidFill>
                            <a:srgbClr val="000000"/>
                          </a:solidFill>
                          <a:effectLst/>
                          <a:latin typeface="Calibri" panose="020F0502020204030204" pitchFamily="34" charset="0"/>
                        </a:rPr>
                        <a:t>Nephrology Workforce (PMP)</a:t>
                      </a:r>
                    </a:p>
                  </a:txBody>
                  <a:tcPr marL="3847" marR="3847" marT="384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1509842568"/>
                  </a:ext>
                </a:extLst>
              </a:tr>
              <a:tr h="1097280">
                <a:tc vMerge="1">
                  <a:txBody>
                    <a:bodyPr/>
                    <a:lstStyle/>
                    <a:p>
                      <a:endParaRPr lang="en-US"/>
                    </a:p>
                  </a:txBody>
                  <a:tcPr/>
                </a:tc>
                <a:tc>
                  <a:txBody>
                    <a:bodyPr/>
                    <a:lstStyle/>
                    <a:p>
                      <a:pPr algn="l" rtl="0" fontAlgn="ctr"/>
                      <a:r>
                        <a:rPr lang="en-US" sz="1000" b="1" i="0" u="none" strike="noStrike">
                          <a:solidFill>
                            <a:srgbClr val="FFFFFF"/>
                          </a:solidFill>
                          <a:effectLst/>
                          <a:latin typeface="Calibri" panose="020F0502020204030204" pitchFamily="34" charset="0"/>
                        </a:rPr>
                        <a:t> </a:t>
                      </a:r>
                    </a:p>
                  </a:txBody>
                  <a:tcPr marL="3847" marR="3847" marT="3847"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000" b="0" i="0" u="none" strike="noStrike">
                          <a:solidFill>
                            <a:srgbClr val="000000"/>
                          </a:solidFill>
                          <a:effectLst/>
                          <a:latin typeface="Calibri" panose="020F0502020204030204" pitchFamily="34" charset="0"/>
                        </a:rPr>
                        <a:t>HD</a:t>
                      </a:r>
                    </a:p>
                  </a:txBody>
                  <a:tcPr marL="3847" marR="3847" marT="3847"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PD</a:t>
                      </a:r>
                    </a:p>
                  </a:txBody>
                  <a:tcPr marL="3847" marR="3847" marT="3847"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dirty="0">
                          <a:solidFill>
                            <a:srgbClr val="000000"/>
                          </a:solidFill>
                          <a:effectLst/>
                          <a:latin typeface="Calibri" panose="020F0502020204030204" pitchFamily="34" charset="0"/>
                        </a:rPr>
                        <a:t>Kidney transplantation</a:t>
                      </a:r>
                    </a:p>
                  </a:txBody>
                  <a:tcPr marL="3847" marR="3847" marT="3847"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Shared decision</a:t>
                      </a:r>
                    </a:p>
                  </a:txBody>
                  <a:tcPr marL="3847" marR="3847" marT="3847"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dirty="0">
                          <a:solidFill>
                            <a:srgbClr val="000000"/>
                          </a:solidFill>
                          <a:effectLst/>
                          <a:latin typeface="Calibri" panose="020F0502020204030204" pitchFamily="34" charset="0"/>
                        </a:rPr>
                        <a:t>Choice restricted (limited)</a:t>
                      </a:r>
                    </a:p>
                  </a:txBody>
                  <a:tcPr marL="3847" marR="3847" marT="3847"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3847" marR="3847" marT="3847"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Dialysis</a:t>
                      </a:r>
                    </a:p>
                  </a:txBody>
                  <a:tcPr marL="3847" marR="3847" marT="3847"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Kidney transplantation</a:t>
                      </a:r>
                    </a:p>
                  </a:txBody>
                  <a:tcPr marL="3847" marR="3847" marT="3847"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3847" marR="3847" marT="3847"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Dialysis</a:t>
                      </a:r>
                    </a:p>
                  </a:txBody>
                  <a:tcPr marL="3847" marR="3847" marT="3847"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Kidney transplantation</a:t>
                      </a:r>
                    </a:p>
                  </a:txBody>
                  <a:tcPr marL="3847" marR="3847" marT="3847"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AKI</a:t>
                      </a:r>
                    </a:p>
                  </a:txBody>
                  <a:tcPr marL="3847" marR="3847" marT="3847"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3847" marR="3847" marT="3847"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AKI</a:t>
                      </a:r>
                    </a:p>
                  </a:txBody>
                  <a:tcPr marL="3847" marR="3847" marT="3847"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RRT</a:t>
                      </a:r>
                    </a:p>
                  </a:txBody>
                  <a:tcPr marL="3847" marR="3847" marT="3847"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Nephrologist</a:t>
                      </a:r>
                    </a:p>
                  </a:txBody>
                  <a:tcPr marL="3847" marR="3847" marT="3847"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Nephrologist trainees</a:t>
                      </a:r>
                    </a:p>
                  </a:txBody>
                  <a:tcPr marL="3847" marR="3847" marT="3847"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680900760"/>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Albania</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53.97</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4.42</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4242887286"/>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29.72</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4.85</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502732507"/>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Bosnia and Herzegovina</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15.58</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FFFFFF"/>
                          </a:solidFill>
                          <a:effectLst/>
                          <a:latin typeface="Calibri" panose="020F0502020204030204" pitchFamily="34" charset="0"/>
                        </a:rPr>
                        <a:t>2.60</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316982959"/>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18.34</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FFFFFF"/>
                          </a:solidFill>
                          <a:effectLst/>
                          <a:latin typeface="Calibri" panose="020F0502020204030204" pitchFamily="34" charset="0"/>
                        </a:rPr>
                        <a:t>5.24</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527988789"/>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Bulgaria</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31.88</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8.50</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885928768"/>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000" b="0" i="0" u="none" strike="noStrike">
                          <a:solidFill>
                            <a:srgbClr val="FFFFFF"/>
                          </a:solidFill>
                          <a:effectLst/>
                          <a:latin typeface="Calibri" panose="020F0502020204030204" pitchFamily="34" charset="0"/>
                        </a:rPr>
                        <a:t>36.37</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5.09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506900071"/>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Croatia</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39.81</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9.95</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590407841"/>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47.75</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11.94</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591097269"/>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Cyprus</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20.21</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FFFFFF"/>
                          </a:solidFill>
                          <a:effectLst/>
                          <a:latin typeface="Calibri" panose="020F0502020204030204" pitchFamily="34" charset="0"/>
                        </a:rPr>
                        <a:t>2.43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801121691"/>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31.66</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2.32</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343279518"/>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Czech Republic</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28.07</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3.74</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852906306"/>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21.48</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FFFFFF"/>
                          </a:solidFill>
                          <a:effectLst/>
                          <a:latin typeface="Calibri" panose="020F0502020204030204" pitchFamily="34" charset="0"/>
                        </a:rPr>
                        <a:t>3.74</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304544593"/>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Estonia</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14.47</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FFFFFF"/>
                          </a:solidFill>
                          <a:effectLst/>
                          <a:latin typeface="Calibri" panose="020F0502020204030204" pitchFamily="34" charset="0"/>
                        </a:rPr>
                        <a:t>2.81</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414811989"/>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24.76</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2.48</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683582823"/>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Hungary</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000" b="0" i="0" u="none" strike="noStrike">
                          <a:solidFill>
                            <a:srgbClr val="FFFFFF"/>
                          </a:solidFill>
                          <a:effectLst/>
                          <a:latin typeface="Calibri" panose="020F0502020204030204" pitchFamily="34" charset="0"/>
                        </a:rPr>
                        <a:t>30.53</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000000"/>
                          </a:solidFill>
                          <a:effectLst/>
                          <a:latin typeface="Calibri" panose="020F0502020204030204" pitchFamily="34" charset="0"/>
                        </a:rPr>
                        <a:t>1.02</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4049539178"/>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30.93</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4.12</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649684836"/>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Kosovo</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000" b="0" i="0" u="none" strike="noStrike">
                          <a:solidFill>
                            <a:srgbClr val="FFFFFF"/>
                          </a:solidFill>
                          <a:effectLst/>
                          <a:latin typeface="Calibri" panose="020F0502020204030204" pitchFamily="34" charset="0"/>
                        </a:rPr>
                        <a:t>22.54</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FFFFFF"/>
                          </a:solidFill>
                          <a:effectLst/>
                          <a:latin typeface="Calibri" panose="020F0502020204030204" pitchFamily="34" charset="0"/>
                        </a:rPr>
                        <a:t>3.67</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437086868"/>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847"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847" marR="3847" marT="3847"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166248427"/>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Latvia</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23.39</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1.56</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862879732"/>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21.71</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dirty="0">
                          <a:solidFill>
                            <a:srgbClr val="FFFFFF"/>
                          </a:solidFill>
                          <a:effectLst/>
                          <a:latin typeface="Calibri" panose="020F0502020204030204" pitchFamily="34" charset="0"/>
                        </a:rPr>
                        <a:t>6.51</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464738351"/>
                  </a:ext>
                </a:extLst>
              </a:tr>
            </a:tbl>
          </a:graphicData>
        </a:graphic>
      </p:graphicFrame>
    </p:spTree>
    <p:extLst>
      <p:ext uri="{BB962C8B-B14F-4D97-AF65-F5344CB8AC3E}">
        <p14:creationId xmlns:p14="http://schemas.microsoft.com/office/powerpoint/2010/main" val="2931516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16F771-0E20-44EA-7D2E-FC7AC5C7E051}"/>
              </a:ext>
            </a:extLst>
          </p:cNvPr>
          <p:cNvSpPr>
            <a:spLocks noGrp="1"/>
          </p:cNvSpPr>
          <p:nvPr>
            <p:ph type="title"/>
          </p:nvPr>
        </p:nvSpPr>
        <p:spPr/>
        <p:txBody>
          <a:bodyPr>
            <a:normAutofit/>
          </a:bodyPr>
          <a:lstStyle/>
          <a:p>
            <a:r>
              <a:rPr kumimoji="0" lang="en-US" sz="3200" b="0" i="0" u="none" strike="noStrike" kern="1200" cap="none" spc="0" normalizeH="0" baseline="0" noProof="0" dirty="0">
                <a:ln>
                  <a:noFill/>
                </a:ln>
                <a:solidFill>
                  <a:srgbClr val="25408E"/>
                </a:solidFill>
                <a:effectLst/>
                <a:uLnTx/>
                <a:uFillTx/>
                <a:ea typeface="+mn-ea"/>
              </a:rPr>
              <a:t>Country level scorecard</a:t>
            </a:r>
            <a:endParaRPr lang="en-US" dirty="0"/>
          </a:p>
        </p:txBody>
      </p:sp>
      <p:sp>
        <p:nvSpPr>
          <p:cNvPr id="2" name="Date Placeholder 3">
            <a:extLst>
              <a:ext uri="{FF2B5EF4-FFF2-40B4-BE49-F238E27FC236}">
                <a16:creationId xmlns:a16="http://schemas.microsoft.com/office/drawing/2014/main" id="{D0214C8F-7397-DF74-9B87-705BBEF37494}"/>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15B70B0E-20BE-2DE0-17F5-34F0F50E9375}"/>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465BAD4-10EC-1B75-744B-2D9198452EA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18</a:t>
            </a:fld>
            <a:endParaRPr lang="en-US"/>
          </a:p>
        </p:txBody>
      </p:sp>
      <p:graphicFrame>
        <p:nvGraphicFramePr>
          <p:cNvPr id="10" name="Table 9">
            <a:extLst>
              <a:ext uri="{FF2B5EF4-FFF2-40B4-BE49-F238E27FC236}">
                <a16:creationId xmlns:a16="http://schemas.microsoft.com/office/drawing/2014/main" id="{8FFD0DBE-73E4-7CF7-6CB8-E1DE6DB1FD8F}"/>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11" name="Table 10">
            <a:extLst>
              <a:ext uri="{FF2B5EF4-FFF2-40B4-BE49-F238E27FC236}">
                <a16:creationId xmlns:a16="http://schemas.microsoft.com/office/drawing/2014/main" id="{0A5659A4-FCCC-0815-09A4-35FACBC9C84D}"/>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2" name="Group 11">
            <a:extLst>
              <a:ext uri="{FF2B5EF4-FFF2-40B4-BE49-F238E27FC236}">
                <a16:creationId xmlns:a16="http://schemas.microsoft.com/office/drawing/2014/main" id="{3013B9DC-96D0-FB9B-C028-7AFF2C7188CC}"/>
              </a:ext>
            </a:extLst>
          </p:cNvPr>
          <p:cNvGrpSpPr/>
          <p:nvPr/>
        </p:nvGrpSpPr>
        <p:grpSpPr>
          <a:xfrm>
            <a:off x="8340332" y="5860436"/>
            <a:ext cx="3765022" cy="784830"/>
            <a:chOff x="8254268" y="5860436"/>
            <a:chExt cx="3765022" cy="784830"/>
          </a:xfrm>
        </p:grpSpPr>
        <p:sp>
          <p:nvSpPr>
            <p:cNvPr id="13" name="TextBox 12">
              <a:extLst>
                <a:ext uri="{FF2B5EF4-FFF2-40B4-BE49-F238E27FC236}">
                  <a16:creationId xmlns:a16="http://schemas.microsoft.com/office/drawing/2014/main" id="{558C2544-55FC-725A-E6B2-F6626048BD21}"/>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6" name="TextBox 15">
              <a:extLst>
                <a:ext uri="{FF2B5EF4-FFF2-40B4-BE49-F238E27FC236}">
                  <a16:creationId xmlns:a16="http://schemas.microsoft.com/office/drawing/2014/main" id="{4505292F-E575-D721-0A73-B75E0E92F5CE}"/>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8" name="Table 7">
            <a:extLst>
              <a:ext uri="{FF2B5EF4-FFF2-40B4-BE49-F238E27FC236}">
                <a16:creationId xmlns:a16="http://schemas.microsoft.com/office/drawing/2014/main" id="{9F7A64AB-0BAB-6C96-C02B-E1D3AC3F3EE6}"/>
              </a:ext>
            </a:extLst>
          </p:cNvPr>
          <p:cNvGraphicFramePr>
            <a:graphicFrameLocks noGrp="1"/>
          </p:cNvGraphicFramePr>
          <p:nvPr>
            <p:extLst>
              <p:ext uri="{D42A27DB-BD31-4B8C-83A1-F6EECF244321}">
                <p14:modId xmlns:p14="http://schemas.microsoft.com/office/powerpoint/2010/main" val="529582770"/>
              </p:ext>
            </p:extLst>
          </p:nvPr>
        </p:nvGraphicFramePr>
        <p:xfrm>
          <a:off x="694944" y="1307592"/>
          <a:ext cx="10799060" cy="4218373"/>
        </p:xfrm>
        <a:graphic>
          <a:graphicData uri="http://schemas.openxmlformats.org/drawingml/2006/table">
            <a:tbl>
              <a:tblPr/>
              <a:tblGrid>
                <a:gridCol w="1081242">
                  <a:extLst>
                    <a:ext uri="{9D8B030D-6E8A-4147-A177-3AD203B41FA5}">
                      <a16:colId xmlns:a16="http://schemas.microsoft.com/office/drawing/2014/main" val="1221129542"/>
                    </a:ext>
                  </a:extLst>
                </a:gridCol>
                <a:gridCol w="640736">
                  <a:extLst>
                    <a:ext uri="{9D8B030D-6E8A-4147-A177-3AD203B41FA5}">
                      <a16:colId xmlns:a16="http://schemas.microsoft.com/office/drawing/2014/main" val="3380649466"/>
                    </a:ext>
                  </a:extLst>
                </a:gridCol>
                <a:gridCol w="533946">
                  <a:extLst>
                    <a:ext uri="{9D8B030D-6E8A-4147-A177-3AD203B41FA5}">
                      <a16:colId xmlns:a16="http://schemas.microsoft.com/office/drawing/2014/main" val="507656649"/>
                    </a:ext>
                  </a:extLst>
                </a:gridCol>
                <a:gridCol w="533946">
                  <a:extLst>
                    <a:ext uri="{9D8B030D-6E8A-4147-A177-3AD203B41FA5}">
                      <a16:colId xmlns:a16="http://schemas.microsoft.com/office/drawing/2014/main" val="2647554997"/>
                    </a:ext>
                  </a:extLst>
                </a:gridCol>
                <a:gridCol w="533946">
                  <a:extLst>
                    <a:ext uri="{9D8B030D-6E8A-4147-A177-3AD203B41FA5}">
                      <a16:colId xmlns:a16="http://schemas.microsoft.com/office/drawing/2014/main" val="4196508594"/>
                    </a:ext>
                  </a:extLst>
                </a:gridCol>
                <a:gridCol w="533946">
                  <a:extLst>
                    <a:ext uri="{9D8B030D-6E8A-4147-A177-3AD203B41FA5}">
                      <a16:colId xmlns:a16="http://schemas.microsoft.com/office/drawing/2014/main" val="2714561386"/>
                    </a:ext>
                  </a:extLst>
                </a:gridCol>
                <a:gridCol w="533946">
                  <a:extLst>
                    <a:ext uri="{9D8B030D-6E8A-4147-A177-3AD203B41FA5}">
                      <a16:colId xmlns:a16="http://schemas.microsoft.com/office/drawing/2014/main" val="837100027"/>
                    </a:ext>
                  </a:extLst>
                </a:gridCol>
                <a:gridCol w="533946">
                  <a:extLst>
                    <a:ext uri="{9D8B030D-6E8A-4147-A177-3AD203B41FA5}">
                      <a16:colId xmlns:a16="http://schemas.microsoft.com/office/drawing/2014/main" val="3953224503"/>
                    </a:ext>
                  </a:extLst>
                </a:gridCol>
                <a:gridCol w="533946">
                  <a:extLst>
                    <a:ext uri="{9D8B030D-6E8A-4147-A177-3AD203B41FA5}">
                      <a16:colId xmlns:a16="http://schemas.microsoft.com/office/drawing/2014/main" val="1895330226"/>
                    </a:ext>
                  </a:extLst>
                </a:gridCol>
                <a:gridCol w="533946">
                  <a:extLst>
                    <a:ext uri="{9D8B030D-6E8A-4147-A177-3AD203B41FA5}">
                      <a16:colId xmlns:a16="http://schemas.microsoft.com/office/drawing/2014/main" val="302431896"/>
                    </a:ext>
                  </a:extLst>
                </a:gridCol>
                <a:gridCol w="533946">
                  <a:extLst>
                    <a:ext uri="{9D8B030D-6E8A-4147-A177-3AD203B41FA5}">
                      <a16:colId xmlns:a16="http://schemas.microsoft.com/office/drawing/2014/main" val="1157338696"/>
                    </a:ext>
                  </a:extLst>
                </a:gridCol>
                <a:gridCol w="533946">
                  <a:extLst>
                    <a:ext uri="{9D8B030D-6E8A-4147-A177-3AD203B41FA5}">
                      <a16:colId xmlns:a16="http://schemas.microsoft.com/office/drawing/2014/main" val="2098277233"/>
                    </a:ext>
                  </a:extLst>
                </a:gridCol>
                <a:gridCol w="533946">
                  <a:extLst>
                    <a:ext uri="{9D8B030D-6E8A-4147-A177-3AD203B41FA5}">
                      <a16:colId xmlns:a16="http://schemas.microsoft.com/office/drawing/2014/main" val="1577052786"/>
                    </a:ext>
                  </a:extLst>
                </a:gridCol>
                <a:gridCol w="533946">
                  <a:extLst>
                    <a:ext uri="{9D8B030D-6E8A-4147-A177-3AD203B41FA5}">
                      <a16:colId xmlns:a16="http://schemas.microsoft.com/office/drawing/2014/main" val="2090292390"/>
                    </a:ext>
                  </a:extLst>
                </a:gridCol>
                <a:gridCol w="533946">
                  <a:extLst>
                    <a:ext uri="{9D8B030D-6E8A-4147-A177-3AD203B41FA5}">
                      <a16:colId xmlns:a16="http://schemas.microsoft.com/office/drawing/2014/main" val="3522204592"/>
                    </a:ext>
                  </a:extLst>
                </a:gridCol>
                <a:gridCol w="533946">
                  <a:extLst>
                    <a:ext uri="{9D8B030D-6E8A-4147-A177-3AD203B41FA5}">
                      <a16:colId xmlns:a16="http://schemas.microsoft.com/office/drawing/2014/main" val="1458576198"/>
                    </a:ext>
                  </a:extLst>
                </a:gridCol>
                <a:gridCol w="533946">
                  <a:extLst>
                    <a:ext uri="{9D8B030D-6E8A-4147-A177-3AD203B41FA5}">
                      <a16:colId xmlns:a16="http://schemas.microsoft.com/office/drawing/2014/main" val="403259904"/>
                    </a:ext>
                  </a:extLst>
                </a:gridCol>
                <a:gridCol w="533946">
                  <a:extLst>
                    <a:ext uri="{9D8B030D-6E8A-4147-A177-3AD203B41FA5}">
                      <a16:colId xmlns:a16="http://schemas.microsoft.com/office/drawing/2014/main" val="3342225331"/>
                    </a:ext>
                  </a:extLst>
                </a:gridCol>
                <a:gridCol w="533946">
                  <a:extLst>
                    <a:ext uri="{9D8B030D-6E8A-4147-A177-3AD203B41FA5}">
                      <a16:colId xmlns:a16="http://schemas.microsoft.com/office/drawing/2014/main" val="3428182418"/>
                    </a:ext>
                  </a:extLst>
                </a:gridCol>
              </a:tblGrid>
              <a:tr h="146168">
                <a:tc rowSpan="2">
                  <a:txBody>
                    <a:bodyPr/>
                    <a:lstStyle/>
                    <a:p>
                      <a:pPr algn="l" rtl="0" fontAlgn="ctr"/>
                      <a:r>
                        <a:rPr lang="en-US" sz="1000" b="1" i="0" u="none" strike="noStrike" dirty="0">
                          <a:solidFill>
                            <a:srgbClr val="FFFFFF"/>
                          </a:solidFill>
                          <a:effectLst/>
                          <a:latin typeface="Calibri" panose="020F0502020204030204" pitchFamily="34" charset="0"/>
                        </a:rPr>
                        <a:t>Country</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000" b="1" i="0" u="none" strike="noStrike">
                          <a:solidFill>
                            <a:srgbClr val="FFFFFF"/>
                          </a:solidFill>
                          <a:effectLst/>
                          <a:latin typeface="Calibri" panose="020F0502020204030204" pitchFamily="34" charset="0"/>
                        </a:rPr>
                        <a:t> </a:t>
                      </a:r>
                    </a:p>
                  </a:txBody>
                  <a:tcPr marL="3847" marR="3847" marT="3847"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000" b="1" i="0" u="none" strike="noStrike" dirty="0">
                          <a:solidFill>
                            <a:srgbClr val="000000"/>
                          </a:solidFill>
                          <a:effectLst/>
                          <a:latin typeface="Calibri" panose="020F0502020204030204" pitchFamily="34" charset="0"/>
                        </a:rPr>
                        <a:t>Availability of KRT</a:t>
                      </a:r>
                    </a:p>
                  </a:txBody>
                  <a:tcPr marL="3847" marR="3847" marT="384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000" b="1" i="0" u="none" strike="noStrike">
                          <a:solidFill>
                            <a:srgbClr val="000000"/>
                          </a:solidFill>
                          <a:effectLst/>
                          <a:latin typeface="Calibri" panose="020F0502020204030204" pitchFamily="34" charset="0"/>
                        </a:rPr>
                        <a:t>Availability of CKM</a:t>
                      </a:r>
                    </a:p>
                  </a:txBody>
                  <a:tcPr marL="3847" marR="3847" marT="384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000" b="1" i="0" u="none" strike="noStrike">
                          <a:solidFill>
                            <a:srgbClr val="000000"/>
                          </a:solidFill>
                          <a:effectLst/>
                          <a:latin typeface="Calibri" panose="020F0502020204030204" pitchFamily="34" charset="0"/>
                        </a:rPr>
                        <a:t>Funding for Medications</a:t>
                      </a:r>
                    </a:p>
                  </a:txBody>
                  <a:tcPr marL="3847" marR="3847" marT="384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000" b="1" i="0" u="none" strike="noStrike">
                          <a:solidFill>
                            <a:srgbClr val="000000"/>
                          </a:solidFill>
                          <a:effectLst/>
                          <a:latin typeface="Calibri" panose="020F0502020204030204" pitchFamily="34" charset="0"/>
                        </a:rPr>
                        <a:t>Availability of Distribution of Registry</a:t>
                      </a:r>
                    </a:p>
                  </a:txBody>
                  <a:tcPr marL="3847" marR="3847" marT="384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000" b="1" i="0" u="none" strike="noStrike">
                          <a:solidFill>
                            <a:srgbClr val="000000"/>
                          </a:solidFill>
                          <a:effectLst/>
                          <a:latin typeface="Calibri" panose="020F0502020204030204" pitchFamily="34" charset="0"/>
                        </a:rPr>
                        <a:t>Advocacy Group</a:t>
                      </a:r>
                    </a:p>
                  </a:txBody>
                  <a:tcPr marL="3847" marR="3847" marT="384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000" b="1" i="0" u="none" strike="noStrike">
                          <a:solidFill>
                            <a:srgbClr val="000000"/>
                          </a:solidFill>
                          <a:effectLst/>
                          <a:latin typeface="Calibri" panose="020F0502020204030204" pitchFamily="34" charset="0"/>
                        </a:rPr>
                        <a:t>Nephrology Workforce (PMP)</a:t>
                      </a:r>
                    </a:p>
                  </a:txBody>
                  <a:tcPr marL="3847" marR="3847" marT="384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1509842568"/>
                  </a:ext>
                </a:extLst>
              </a:tr>
              <a:tr h="1097280">
                <a:tc vMerge="1">
                  <a:txBody>
                    <a:bodyPr/>
                    <a:lstStyle/>
                    <a:p>
                      <a:endParaRPr lang="en-US"/>
                    </a:p>
                  </a:txBody>
                  <a:tcPr/>
                </a:tc>
                <a:tc>
                  <a:txBody>
                    <a:bodyPr/>
                    <a:lstStyle/>
                    <a:p>
                      <a:pPr algn="l" rtl="0" fontAlgn="ctr"/>
                      <a:r>
                        <a:rPr lang="en-US" sz="1000" b="1" i="0" u="none" strike="noStrike">
                          <a:solidFill>
                            <a:srgbClr val="FFFFFF"/>
                          </a:solidFill>
                          <a:effectLst/>
                          <a:latin typeface="Calibri" panose="020F0502020204030204" pitchFamily="34" charset="0"/>
                        </a:rPr>
                        <a:t> </a:t>
                      </a:r>
                    </a:p>
                  </a:txBody>
                  <a:tcPr marL="3847" marR="3847" marT="3847"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000" b="0" i="0" u="none" strike="noStrike">
                          <a:solidFill>
                            <a:srgbClr val="000000"/>
                          </a:solidFill>
                          <a:effectLst/>
                          <a:latin typeface="Calibri" panose="020F0502020204030204" pitchFamily="34" charset="0"/>
                        </a:rPr>
                        <a:t>HD</a:t>
                      </a:r>
                    </a:p>
                  </a:txBody>
                  <a:tcPr marL="3847" marR="3847" marT="3847"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PD</a:t>
                      </a:r>
                    </a:p>
                  </a:txBody>
                  <a:tcPr marL="3847" marR="3847" marT="3847"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dirty="0">
                          <a:solidFill>
                            <a:srgbClr val="000000"/>
                          </a:solidFill>
                          <a:effectLst/>
                          <a:latin typeface="Calibri" panose="020F0502020204030204" pitchFamily="34" charset="0"/>
                        </a:rPr>
                        <a:t>Kidney transplantation</a:t>
                      </a:r>
                    </a:p>
                  </a:txBody>
                  <a:tcPr marL="3847" marR="3847" marT="3847"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Shared decision</a:t>
                      </a:r>
                    </a:p>
                  </a:txBody>
                  <a:tcPr marL="3847" marR="3847" marT="3847"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dirty="0">
                          <a:solidFill>
                            <a:srgbClr val="000000"/>
                          </a:solidFill>
                          <a:effectLst/>
                          <a:latin typeface="Calibri" panose="020F0502020204030204" pitchFamily="34" charset="0"/>
                        </a:rPr>
                        <a:t>Choice restricted (limited)</a:t>
                      </a:r>
                    </a:p>
                  </a:txBody>
                  <a:tcPr marL="3847" marR="3847" marT="3847"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3847" marR="3847" marT="3847"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Dialysis</a:t>
                      </a:r>
                    </a:p>
                  </a:txBody>
                  <a:tcPr marL="3847" marR="3847" marT="3847"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Kidney transplantation</a:t>
                      </a:r>
                    </a:p>
                  </a:txBody>
                  <a:tcPr marL="3847" marR="3847" marT="3847"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3847" marR="3847" marT="3847"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Dialysis</a:t>
                      </a:r>
                    </a:p>
                  </a:txBody>
                  <a:tcPr marL="3847" marR="3847" marT="3847"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Kidney transplantation</a:t>
                      </a:r>
                    </a:p>
                  </a:txBody>
                  <a:tcPr marL="3847" marR="3847" marT="3847"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AKI</a:t>
                      </a:r>
                    </a:p>
                  </a:txBody>
                  <a:tcPr marL="3847" marR="3847" marT="3847"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3847" marR="3847" marT="3847"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AKI</a:t>
                      </a:r>
                    </a:p>
                  </a:txBody>
                  <a:tcPr marL="3847" marR="3847" marT="3847"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RRT</a:t>
                      </a:r>
                    </a:p>
                  </a:txBody>
                  <a:tcPr marL="3847" marR="3847" marT="3847"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Nephrologist</a:t>
                      </a:r>
                    </a:p>
                  </a:txBody>
                  <a:tcPr marL="3847" marR="3847" marT="3847"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Nephrologist trainees</a:t>
                      </a:r>
                    </a:p>
                  </a:txBody>
                  <a:tcPr marL="3847" marR="3847" marT="3847"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680900760"/>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Lithuania</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50.12</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dirty="0">
                          <a:solidFill>
                            <a:srgbClr val="FFFFFF"/>
                          </a:solidFill>
                          <a:effectLst/>
                          <a:latin typeface="Calibri" panose="020F0502020204030204" pitchFamily="34" charset="0"/>
                        </a:rPr>
                        <a:t>3.94</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065125749"/>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52.17</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7.45</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749912848"/>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Macedonia</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12.27</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FFFFFF"/>
                          </a:solidFill>
                          <a:effectLst/>
                          <a:latin typeface="Calibri" panose="020F0502020204030204" pitchFamily="34" charset="0"/>
                        </a:rPr>
                        <a:t>2.83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840283088"/>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13.14</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FFFFFF"/>
                          </a:solidFill>
                          <a:effectLst/>
                          <a:latin typeface="Calibri" panose="020F0502020204030204" pitchFamily="34" charset="0"/>
                        </a:rPr>
                        <a:t>4.69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371096856"/>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Moldova</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11.64</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FFFFFF"/>
                          </a:solidFill>
                          <a:effectLst/>
                          <a:latin typeface="Calibri" panose="020F0502020204030204" pitchFamily="34" charset="0"/>
                        </a:rPr>
                        <a:t>1.45</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944560820"/>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847"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847" marR="3847" marT="3847"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029128801"/>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Poland</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26.03</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6.51</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4197641298"/>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18.38</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FFFFFF"/>
                          </a:solidFill>
                          <a:effectLst/>
                          <a:latin typeface="Calibri" panose="020F0502020204030204" pitchFamily="34" charset="0"/>
                        </a:rPr>
                        <a:t>3.15</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226904818"/>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Romania</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25.63</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3.26</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725265623"/>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24.30</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8.64</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63707410"/>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Serbia</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15.54</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000000"/>
                          </a:solidFill>
                          <a:effectLst/>
                          <a:latin typeface="Calibri" panose="020F0502020204030204" pitchFamily="34" charset="0"/>
                        </a:rPr>
                        <a:t>0.71</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630021834"/>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847"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000" b="0" i="0" u="none" strike="noStrike">
                          <a:solidFill>
                            <a:srgbClr val="FFFFFF"/>
                          </a:solidFill>
                          <a:effectLst/>
                          <a:latin typeface="Calibri" panose="020F0502020204030204" pitchFamily="34" charset="0"/>
                        </a:rPr>
                        <a:t>7.42</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833045221"/>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Slovak Republic</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36.73</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3.67</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238126535"/>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36.82</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3.68</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4110246738"/>
                  </a:ext>
                </a:extLst>
              </a:tr>
              <a:tr h="114627">
                <a:tc rowSpan="2">
                  <a:txBody>
                    <a:bodyPr/>
                    <a:lstStyle/>
                    <a:p>
                      <a:pPr algn="l" rtl="0" fontAlgn="ctr"/>
                      <a:r>
                        <a:rPr lang="en-US" sz="1000" b="1" i="0" u="none" strike="noStrike">
                          <a:solidFill>
                            <a:srgbClr val="000000"/>
                          </a:solidFill>
                          <a:effectLst/>
                          <a:latin typeface="Calibri" panose="020F0502020204030204" pitchFamily="34" charset="0"/>
                        </a:rPr>
                        <a:t>Slovenia</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40.44</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14.27</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24101793"/>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847"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847" marR="3847" marT="3847"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073787558"/>
                  </a:ext>
                </a:extLst>
              </a:tr>
              <a:tr h="114627">
                <a:tc rowSpan="2">
                  <a:txBody>
                    <a:bodyPr/>
                    <a:lstStyle/>
                    <a:p>
                      <a:pPr algn="l" rtl="0" fontAlgn="ctr"/>
                      <a:r>
                        <a:rPr lang="en-US" sz="1000" b="1" i="0" u="none" strike="noStrike" dirty="0">
                          <a:solidFill>
                            <a:srgbClr val="000000"/>
                          </a:solidFill>
                          <a:effectLst/>
                          <a:latin typeface="Calibri" panose="020F0502020204030204" pitchFamily="34" charset="0"/>
                        </a:rPr>
                        <a:t>Turkey</a:t>
                      </a:r>
                    </a:p>
                  </a:txBody>
                  <a:tcPr marL="45720" marR="3847" marT="3847"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000000"/>
                          </a:solidFill>
                          <a:effectLst/>
                          <a:latin typeface="Calibri" panose="020F0502020204030204" pitchFamily="34" charset="0"/>
                        </a:rPr>
                        <a:t>8.00</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000" b="0" i="0" u="none" strike="noStrike">
                          <a:solidFill>
                            <a:srgbClr val="000000"/>
                          </a:solidFill>
                          <a:effectLst/>
                          <a:latin typeface="Calibri" panose="020F0502020204030204" pitchFamily="34" charset="0"/>
                        </a:rPr>
                        <a:t>1.08</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4187231124"/>
                  </a:ext>
                </a:extLst>
              </a:tr>
              <a:tr h="114627">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000000"/>
                          </a:solidFill>
                          <a:effectLst/>
                          <a:latin typeface="Calibri" panose="020F0502020204030204" pitchFamily="34" charset="0"/>
                        </a:rPr>
                        <a:t>9.63</a:t>
                      </a:r>
                    </a:p>
                  </a:txBody>
                  <a:tcPr marL="3847" marR="3847" marT="3847"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000" b="0" i="0" u="none" strike="noStrike" dirty="0">
                          <a:solidFill>
                            <a:srgbClr val="000000"/>
                          </a:solidFill>
                          <a:effectLst/>
                          <a:latin typeface="Calibri" panose="020F0502020204030204" pitchFamily="34" charset="0"/>
                        </a:rPr>
                        <a:t>0.60</a:t>
                      </a:r>
                    </a:p>
                  </a:txBody>
                  <a:tcPr marL="3847" marR="3847" marT="3847"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88761549"/>
                  </a:ext>
                </a:extLst>
              </a:tr>
            </a:tbl>
          </a:graphicData>
        </a:graphic>
      </p:graphicFrame>
    </p:spTree>
    <p:extLst>
      <p:ext uri="{BB962C8B-B14F-4D97-AF65-F5344CB8AC3E}">
        <p14:creationId xmlns:p14="http://schemas.microsoft.com/office/powerpoint/2010/main" val="2468886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E1F7EF-5E72-226F-EACC-FEBD94F84AB0}"/>
              </a:ext>
            </a:extLst>
          </p:cNvPr>
          <p:cNvPicPr>
            <a:picLocks noChangeAspect="1"/>
          </p:cNvPicPr>
          <p:nvPr/>
        </p:nvPicPr>
        <p:blipFill>
          <a:blip r:embed="rId2"/>
          <a:stretch>
            <a:fillRect/>
          </a:stretch>
        </p:blipFill>
        <p:spPr>
          <a:xfrm>
            <a:off x="303981" y="1467853"/>
            <a:ext cx="6415831" cy="405957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394554816"/>
              </p:ext>
            </p:extLst>
          </p:nvPr>
        </p:nvGraphicFramePr>
        <p:xfrm>
          <a:off x="6753725" y="1753434"/>
          <a:ext cx="5279250" cy="3263346"/>
        </p:xfrm>
        <a:graphic>
          <a:graphicData uri="http://schemas.openxmlformats.org/drawingml/2006/table">
            <a:tbl>
              <a:tblPr firstRow="1" firstCol="1" bandRow="1">
                <a:tableStyleId>{F5AB1C69-6EDB-4FF4-983F-18BD219EF322}</a:tableStyleId>
              </a:tblPr>
              <a:tblGrid>
                <a:gridCol w="1104806">
                  <a:extLst>
                    <a:ext uri="{9D8B030D-6E8A-4147-A177-3AD203B41FA5}">
                      <a16:colId xmlns:a16="http://schemas.microsoft.com/office/drawing/2014/main" val="1748467155"/>
                    </a:ext>
                  </a:extLst>
                </a:gridCol>
                <a:gridCol w="596286">
                  <a:extLst>
                    <a:ext uri="{9D8B030D-6E8A-4147-A177-3AD203B41FA5}">
                      <a16:colId xmlns:a16="http://schemas.microsoft.com/office/drawing/2014/main" val="2814628872"/>
                    </a:ext>
                  </a:extLst>
                </a:gridCol>
                <a:gridCol w="596286">
                  <a:extLst>
                    <a:ext uri="{9D8B030D-6E8A-4147-A177-3AD203B41FA5}">
                      <a16:colId xmlns:a16="http://schemas.microsoft.com/office/drawing/2014/main" val="2801790405"/>
                    </a:ext>
                  </a:extLst>
                </a:gridCol>
                <a:gridCol w="596286">
                  <a:extLst>
                    <a:ext uri="{9D8B030D-6E8A-4147-A177-3AD203B41FA5}">
                      <a16:colId xmlns:a16="http://schemas.microsoft.com/office/drawing/2014/main" val="2180484351"/>
                    </a:ext>
                  </a:extLst>
                </a:gridCol>
                <a:gridCol w="596286">
                  <a:extLst>
                    <a:ext uri="{9D8B030D-6E8A-4147-A177-3AD203B41FA5}">
                      <a16:colId xmlns:a16="http://schemas.microsoft.com/office/drawing/2014/main" val="1299304475"/>
                    </a:ext>
                  </a:extLst>
                </a:gridCol>
                <a:gridCol w="596286">
                  <a:extLst>
                    <a:ext uri="{9D8B030D-6E8A-4147-A177-3AD203B41FA5}">
                      <a16:colId xmlns:a16="http://schemas.microsoft.com/office/drawing/2014/main" val="1857203622"/>
                    </a:ext>
                  </a:extLst>
                </a:gridCol>
                <a:gridCol w="596286">
                  <a:extLst>
                    <a:ext uri="{9D8B030D-6E8A-4147-A177-3AD203B41FA5}">
                      <a16:colId xmlns:a16="http://schemas.microsoft.com/office/drawing/2014/main" val="137844112"/>
                    </a:ext>
                  </a:extLst>
                </a:gridCol>
                <a:gridCol w="596728">
                  <a:extLst>
                    <a:ext uri="{9D8B030D-6E8A-4147-A177-3AD203B41FA5}">
                      <a16:colId xmlns:a16="http://schemas.microsoft.com/office/drawing/2014/main" val="3931609242"/>
                    </a:ext>
                  </a:extLst>
                </a:gridCol>
              </a:tblGrid>
              <a:tr h="874388">
                <a:tc>
                  <a:txBody>
                    <a:bodyPr/>
                    <a:lstStyle/>
                    <a:p>
                      <a:pPr marL="0" marR="0" algn="ctr">
                        <a:spcBef>
                          <a:spcPts val="0"/>
                        </a:spcBef>
                        <a:spcAft>
                          <a:spcPts val="0"/>
                        </a:spcAft>
                      </a:pPr>
                      <a:r>
                        <a:rPr lang="en-US" sz="900">
                          <a:solidFill>
                            <a:schemeClr val="tx1"/>
                          </a:solidFill>
                          <a:effectLst/>
                          <a:latin typeface="+mj-lt"/>
                        </a:rPr>
                        <a:t> Country</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800">
                          <a:solidFill>
                            <a:schemeClr val="tx1"/>
                          </a:solidFill>
                          <a:effectLst/>
                          <a:latin typeface="+mj-lt"/>
                        </a:rPr>
                        <a:t>Publicly funded by </a:t>
                      </a:r>
                      <a:r>
                        <a:rPr lang="en-US" sz="800" err="1">
                          <a:solidFill>
                            <a:schemeClr val="tx1"/>
                          </a:solidFill>
                          <a:effectLst/>
                          <a:latin typeface="+mj-lt"/>
                        </a:rPr>
                        <a:t>govt</a:t>
                      </a:r>
                      <a:r>
                        <a:rPr lang="en-US" sz="800">
                          <a:solidFill>
                            <a:schemeClr val="tx1"/>
                          </a:solidFill>
                          <a:effectLst/>
                          <a:latin typeface="+mj-lt"/>
                        </a:rPr>
                        <a:t>; free at the point of delivery</a:t>
                      </a:r>
                      <a:endParaRPr lang="en-US" sz="8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800">
                          <a:solidFill>
                            <a:schemeClr val="tx1"/>
                          </a:solidFill>
                          <a:effectLst/>
                          <a:latin typeface="+mj-lt"/>
                        </a:rPr>
                        <a:t>Publicly funded by </a:t>
                      </a:r>
                      <a:r>
                        <a:rPr lang="en-US" sz="800" err="1">
                          <a:solidFill>
                            <a:schemeClr val="tx1"/>
                          </a:solidFill>
                          <a:effectLst/>
                          <a:latin typeface="+mj-lt"/>
                        </a:rPr>
                        <a:t>govt</a:t>
                      </a:r>
                      <a:r>
                        <a:rPr lang="en-US" sz="800">
                          <a:solidFill>
                            <a:schemeClr val="tx1"/>
                          </a:solidFill>
                          <a:effectLst/>
                          <a:latin typeface="+mj-lt"/>
                        </a:rPr>
                        <a:t> but with some fees at the point of delivery</a:t>
                      </a:r>
                      <a:endParaRPr lang="en-US" sz="8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800">
                          <a:solidFill>
                            <a:schemeClr val="tx1"/>
                          </a:solidFill>
                          <a:effectLst/>
                          <a:latin typeface="+mj-lt"/>
                        </a:rPr>
                        <a:t>Mix of public and private funding systems</a:t>
                      </a:r>
                      <a:endParaRPr lang="en-US" sz="8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800">
                          <a:solidFill>
                            <a:schemeClr val="tx1"/>
                          </a:solidFill>
                          <a:effectLst/>
                          <a:latin typeface="+mj-lt"/>
                        </a:rPr>
                        <a:t>Solely private and out-of-pocket</a:t>
                      </a:r>
                      <a:endParaRPr lang="en-US" sz="8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lnSpc>
                          <a:spcPct val="107000"/>
                        </a:lnSpc>
                        <a:spcBef>
                          <a:spcPts val="0"/>
                        </a:spcBef>
                        <a:spcAft>
                          <a:spcPts val="800"/>
                        </a:spcAft>
                      </a:pPr>
                      <a:r>
                        <a:rPr lang="en-US" sz="800">
                          <a:solidFill>
                            <a:schemeClr val="tx1"/>
                          </a:solidFill>
                          <a:effectLst/>
                          <a:latin typeface="+mj-lt"/>
                        </a:rPr>
                        <a:t>Solely private through health insurance</a:t>
                      </a:r>
                      <a:endParaRPr lang="en-US" sz="8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lnSpc>
                          <a:spcPct val="107000"/>
                        </a:lnSpc>
                        <a:spcBef>
                          <a:spcPts val="0"/>
                        </a:spcBef>
                        <a:spcAft>
                          <a:spcPts val="0"/>
                        </a:spcAft>
                      </a:pPr>
                      <a:r>
                        <a:rPr lang="en-US" sz="800">
                          <a:solidFill>
                            <a:schemeClr val="tx1"/>
                          </a:solidFill>
                          <a:effectLst/>
                          <a:latin typeface="+mj-lt"/>
                        </a:rPr>
                        <a:t>Multiple systems</a:t>
                      </a:r>
                      <a:endParaRPr lang="en-US" sz="8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lnSpc>
                          <a:spcPct val="107000"/>
                        </a:lnSpc>
                        <a:spcBef>
                          <a:spcPts val="0"/>
                        </a:spcBef>
                        <a:spcAft>
                          <a:spcPts val="0"/>
                        </a:spcAft>
                      </a:pPr>
                      <a:r>
                        <a:rPr lang="en-US" sz="800">
                          <a:solidFill>
                            <a:schemeClr val="tx1"/>
                          </a:solidFill>
                          <a:effectLst/>
                          <a:latin typeface="+mj-lt"/>
                        </a:rPr>
                        <a:t>Other</a:t>
                      </a:r>
                      <a:endParaRPr lang="en-US" sz="8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696948710"/>
                  </a:ext>
                </a:extLst>
              </a:tr>
              <a:tr h="140527">
                <a:tc>
                  <a:txBody>
                    <a:bodyPr/>
                    <a:lstStyle/>
                    <a:p>
                      <a:pPr marL="0" marR="0">
                        <a:spcBef>
                          <a:spcPts val="0"/>
                        </a:spcBef>
                        <a:spcAft>
                          <a:spcPts val="0"/>
                        </a:spcAft>
                      </a:pPr>
                      <a:r>
                        <a:rPr lang="en-ZA" sz="900">
                          <a:solidFill>
                            <a:schemeClr val="tx1"/>
                          </a:solidFill>
                          <a:effectLst/>
                          <a:latin typeface="+mj-lt"/>
                        </a:rPr>
                        <a:t>Albania</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schemeClr val="tx1"/>
                          </a:solidFill>
                          <a:effectLst/>
                          <a:uLnTx/>
                          <a:uFillTx/>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540044089"/>
                  </a:ext>
                </a:extLst>
              </a:tr>
              <a:tr h="281053">
                <a:tc>
                  <a:txBody>
                    <a:bodyPr/>
                    <a:lstStyle/>
                    <a:p>
                      <a:pPr marL="0" marR="0">
                        <a:spcBef>
                          <a:spcPts val="0"/>
                        </a:spcBef>
                        <a:spcAft>
                          <a:spcPts val="0"/>
                        </a:spcAft>
                      </a:pPr>
                      <a:r>
                        <a:rPr lang="en-ZA" sz="900">
                          <a:solidFill>
                            <a:schemeClr val="tx1"/>
                          </a:solidFill>
                          <a:effectLst/>
                          <a:latin typeface="+mj-lt"/>
                        </a:rPr>
                        <a:t>Bosnia and Herzegovina</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schemeClr val="tx1"/>
                          </a:solidFill>
                          <a:effectLst/>
                          <a:uLnTx/>
                          <a:uFillTx/>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880355378"/>
                  </a:ext>
                </a:extLst>
              </a:tr>
              <a:tr h="140527">
                <a:tc>
                  <a:txBody>
                    <a:bodyPr/>
                    <a:lstStyle/>
                    <a:p>
                      <a:pPr marL="0" marR="0">
                        <a:spcBef>
                          <a:spcPts val="0"/>
                        </a:spcBef>
                        <a:spcAft>
                          <a:spcPts val="0"/>
                        </a:spcAft>
                      </a:pPr>
                      <a:r>
                        <a:rPr lang="en-ZA" sz="900">
                          <a:solidFill>
                            <a:schemeClr val="tx1"/>
                          </a:solidFill>
                          <a:effectLst/>
                          <a:latin typeface="+mj-lt"/>
                        </a:rPr>
                        <a:t>Bulgaria</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schemeClr val="tx1"/>
                          </a:solidFill>
                          <a:effectLst/>
                          <a:uLnTx/>
                          <a:uFillTx/>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3051989983"/>
                  </a:ext>
                </a:extLst>
              </a:tr>
              <a:tr h="140527">
                <a:tc>
                  <a:txBody>
                    <a:bodyPr/>
                    <a:lstStyle/>
                    <a:p>
                      <a:pPr marL="0" marR="0">
                        <a:spcBef>
                          <a:spcPts val="0"/>
                        </a:spcBef>
                        <a:spcAft>
                          <a:spcPts val="0"/>
                        </a:spcAft>
                      </a:pPr>
                      <a:r>
                        <a:rPr lang="en-ZA" sz="900">
                          <a:solidFill>
                            <a:schemeClr val="tx1"/>
                          </a:solidFill>
                          <a:effectLst/>
                          <a:latin typeface="+mj-lt"/>
                        </a:rPr>
                        <a:t>Croatia</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schemeClr val="tx1"/>
                          </a:solidFill>
                          <a:effectLst/>
                          <a:uLnTx/>
                          <a:uFillTx/>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71794816"/>
                  </a:ext>
                </a:extLst>
              </a:tr>
              <a:tr h="140527">
                <a:tc>
                  <a:txBody>
                    <a:bodyPr/>
                    <a:lstStyle/>
                    <a:p>
                      <a:pPr marL="0" marR="0">
                        <a:spcBef>
                          <a:spcPts val="0"/>
                        </a:spcBef>
                        <a:spcAft>
                          <a:spcPts val="0"/>
                        </a:spcAft>
                      </a:pPr>
                      <a:r>
                        <a:rPr lang="en-ZA" sz="900">
                          <a:solidFill>
                            <a:schemeClr val="tx1"/>
                          </a:solidFill>
                          <a:effectLst/>
                          <a:latin typeface="+mj-lt"/>
                        </a:rPr>
                        <a:t>Cyprus</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solidFill>
                          <a:effectLst/>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43048791"/>
                  </a:ext>
                </a:extLst>
              </a:tr>
              <a:tr h="140527">
                <a:tc>
                  <a:txBody>
                    <a:bodyPr/>
                    <a:lstStyle/>
                    <a:p>
                      <a:pPr marL="0" marR="0">
                        <a:spcBef>
                          <a:spcPts val="0"/>
                        </a:spcBef>
                        <a:spcAft>
                          <a:spcPts val="0"/>
                        </a:spcAft>
                      </a:pPr>
                      <a:r>
                        <a:rPr lang="en-ZA" sz="900">
                          <a:solidFill>
                            <a:schemeClr val="tx1"/>
                          </a:solidFill>
                          <a:effectLst/>
                          <a:latin typeface="+mj-lt"/>
                        </a:rPr>
                        <a:t>Czech Republic</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solidFill>
                          <a:effectLst/>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585851125"/>
                  </a:ext>
                </a:extLst>
              </a:tr>
              <a:tr h="140527">
                <a:tc>
                  <a:txBody>
                    <a:bodyPr/>
                    <a:lstStyle/>
                    <a:p>
                      <a:pPr marL="0" marR="0">
                        <a:spcBef>
                          <a:spcPts val="0"/>
                        </a:spcBef>
                        <a:spcAft>
                          <a:spcPts val="0"/>
                        </a:spcAft>
                      </a:pPr>
                      <a:r>
                        <a:rPr lang="en-ZA" sz="900">
                          <a:solidFill>
                            <a:schemeClr val="tx1"/>
                          </a:solidFill>
                          <a:effectLst/>
                          <a:latin typeface="+mj-lt"/>
                        </a:rPr>
                        <a:t>Estonia</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solidFill>
                          <a:effectLst/>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3408874057"/>
                  </a:ext>
                </a:extLst>
              </a:tr>
              <a:tr h="140527">
                <a:tc>
                  <a:txBody>
                    <a:bodyPr/>
                    <a:lstStyle/>
                    <a:p>
                      <a:pPr marL="0" marR="0">
                        <a:spcBef>
                          <a:spcPts val="0"/>
                        </a:spcBef>
                        <a:spcAft>
                          <a:spcPts val="0"/>
                        </a:spcAft>
                      </a:pPr>
                      <a:r>
                        <a:rPr lang="en-ZA" sz="900">
                          <a:solidFill>
                            <a:schemeClr val="tx1"/>
                          </a:solidFill>
                          <a:effectLst/>
                          <a:latin typeface="+mj-lt"/>
                        </a:rPr>
                        <a:t>Hungary</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solidFill>
                          <a:effectLst/>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705063683"/>
                  </a:ext>
                </a:extLst>
              </a:tr>
              <a:tr h="140527">
                <a:tc>
                  <a:txBody>
                    <a:bodyPr/>
                    <a:lstStyle/>
                    <a:p>
                      <a:pPr marL="0" marR="0">
                        <a:spcBef>
                          <a:spcPts val="0"/>
                        </a:spcBef>
                        <a:spcAft>
                          <a:spcPts val="0"/>
                        </a:spcAft>
                      </a:pPr>
                      <a:r>
                        <a:rPr lang="en-ZA" sz="900">
                          <a:solidFill>
                            <a:schemeClr val="tx1"/>
                          </a:solidFill>
                          <a:effectLst/>
                          <a:latin typeface="+mj-lt"/>
                        </a:rPr>
                        <a:t>Latvia</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solidFill>
                          <a:effectLst/>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094177830"/>
                  </a:ext>
                </a:extLst>
              </a:tr>
              <a:tr h="140527">
                <a:tc>
                  <a:txBody>
                    <a:bodyPr/>
                    <a:lstStyle/>
                    <a:p>
                      <a:pPr marL="0" marR="0">
                        <a:spcBef>
                          <a:spcPts val="0"/>
                        </a:spcBef>
                        <a:spcAft>
                          <a:spcPts val="0"/>
                        </a:spcAft>
                      </a:pPr>
                      <a:r>
                        <a:rPr lang="en-ZA" sz="900">
                          <a:solidFill>
                            <a:schemeClr val="tx1"/>
                          </a:solidFill>
                          <a:effectLst/>
                          <a:latin typeface="+mj-lt"/>
                        </a:rPr>
                        <a:t>Lithuania</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solidFill>
                          <a:effectLst/>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716299703"/>
                  </a:ext>
                </a:extLst>
              </a:tr>
              <a:tr h="140527">
                <a:tc>
                  <a:txBody>
                    <a:bodyPr/>
                    <a:lstStyle/>
                    <a:p>
                      <a:pPr marL="0" marR="0">
                        <a:spcBef>
                          <a:spcPts val="0"/>
                        </a:spcBef>
                        <a:spcAft>
                          <a:spcPts val="0"/>
                        </a:spcAft>
                      </a:pPr>
                      <a:r>
                        <a:rPr lang="en-ZA" sz="900">
                          <a:solidFill>
                            <a:schemeClr val="tx1"/>
                          </a:solidFill>
                          <a:effectLst/>
                          <a:latin typeface="+mj-lt"/>
                        </a:rPr>
                        <a:t>Macedonia, FYR</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solidFill>
                          <a:effectLst/>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452937996"/>
                  </a:ext>
                </a:extLst>
              </a:tr>
              <a:tr h="140527">
                <a:tc>
                  <a:txBody>
                    <a:bodyPr/>
                    <a:lstStyle/>
                    <a:p>
                      <a:pPr marL="0" marR="0">
                        <a:spcBef>
                          <a:spcPts val="0"/>
                        </a:spcBef>
                        <a:spcAft>
                          <a:spcPts val="0"/>
                        </a:spcAft>
                      </a:pPr>
                      <a:r>
                        <a:rPr lang="en-ZA" sz="900">
                          <a:solidFill>
                            <a:schemeClr val="tx1"/>
                          </a:solidFill>
                          <a:effectLst/>
                          <a:latin typeface="+mj-lt"/>
                        </a:rPr>
                        <a:t>Poland</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solidFill>
                          <a:effectLst/>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597750208"/>
                  </a:ext>
                </a:extLst>
              </a:tr>
              <a:tr h="140527">
                <a:tc>
                  <a:txBody>
                    <a:bodyPr/>
                    <a:lstStyle/>
                    <a:p>
                      <a:pPr marL="0" marR="0">
                        <a:spcBef>
                          <a:spcPts val="0"/>
                        </a:spcBef>
                        <a:spcAft>
                          <a:spcPts val="0"/>
                        </a:spcAft>
                      </a:pPr>
                      <a:r>
                        <a:rPr lang="en-ZA" sz="900">
                          <a:solidFill>
                            <a:schemeClr val="tx1"/>
                          </a:solidFill>
                          <a:effectLst/>
                          <a:latin typeface="+mj-lt"/>
                        </a:rPr>
                        <a:t>Romania</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schemeClr val="tx1"/>
                          </a:solidFill>
                          <a:effectLst/>
                          <a:uLnTx/>
                          <a:uFillTx/>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756460703"/>
                  </a:ext>
                </a:extLst>
              </a:tr>
              <a:tr h="140527">
                <a:tc>
                  <a:txBody>
                    <a:bodyPr/>
                    <a:lstStyle/>
                    <a:p>
                      <a:pPr marL="0" marR="0">
                        <a:spcBef>
                          <a:spcPts val="0"/>
                        </a:spcBef>
                        <a:spcAft>
                          <a:spcPts val="0"/>
                        </a:spcAft>
                      </a:pPr>
                      <a:r>
                        <a:rPr lang="en-ZA" sz="900">
                          <a:solidFill>
                            <a:schemeClr val="tx1"/>
                          </a:solidFill>
                          <a:effectLst/>
                          <a:latin typeface="+mj-lt"/>
                        </a:rPr>
                        <a:t>Serbia</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schemeClr val="tx1"/>
                          </a:solidFill>
                          <a:effectLst/>
                          <a:uLnTx/>
                          <a:uFillTx/>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917365201"/>
                  </a:ext>
                </a:extLst>
              </a:tr>
              <a:tr h="140527">
                <a:tc>
                  <a:txBody>
                    <a:bodyPr/>
                    <a:lstStyle/>
                    <a:p>
                      <a:pPr marL="0" marR="0">
                        <a:spcBef>
                          <a:spcPts val="0"/>
                        </a:spcBef>
                        <a:spcAft>
                          <a:spcPts val="0"/>
                        </a:spcAft>
                      </a:pPr>
                      <a:r>
                        <a:rPr lang="en-ZA" sz="900">
                          <a:solidFill>
                            <a:schemeClr val="tx1"/>
                          </a:solidFill>
                          <a:effectLst/>
                          <a:latin typeface="+mj-lt"/>
                        </a:rPr>
                        <a:t>Slovak Republic</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schemeClr val="tx1"/>
                          </a:solidFill>
                          <a:effectLst/>
                          <a:uLnTx/>
                          <a:uFillTx/>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177202551"/>
                  </a:ext>
                </a:extLst>
              </a:tr>
              <a:tr h="140527">
                <a:tc>
                  <a:txBody>
                    <a:bodyPr/>
                    <a:lstStyle/>
                    <a:p>
                      <a:pPr marL="0" marR="0">
                        <a:spcBef>
                          <a:spcPts val="0"/>
                        </a:spcBef>
                        <a:spcAft>
                          <a:spcPts val="0"/>
                        </a:spcAft>
                      </a:pPr>
                      <a:r>
                        <a:rPr lang="en-ZA" sz="900">
                          <a:solidFill>
                            <a:schemeClr val="tx1"/>
                          </a:solidFill>
                          <a:effectLst/>
                          <a:latin typeface="+mj-lt"/>
                        </a:rPr>
                        <a:t>Turkey</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solidFill>
                          <a:effectLst/>
                          <a:latin typeface="+mj-lt"/>
                        </a:rPr>
                        <a:t>X</a:t>
                      </a: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920199033"/>
                  </a:ext>
                </a:extLst>
              </a:tr>
            </a:tbl>
          </a:graphicData>
        </a:graphic>
      </p:graphicFrame>
      <p:sp>
        <p:nvSpPr>
          <p:cNvPr id="5" name="Oval 4"/>
          <p:cNvSpPr/>
          <p:nvPr/>
        </p:nvSpPr>
        <p:spPr>
          <a:xfrm>
            <a:off x="2338868" y="1518088"/>
            <a:ext cx="3447154" cy="1677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303982" y="1467853"/>
            <a:ext cx="6384915" cy="4059575"/>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704939" y="5016776"/>
            <a:ext cx="687299" cy="261610"/>
          </a:xfrm>
          <a:prstGeom prst="rect">
            <a:avLst/>
          </a:prstGeom>
          <a:noFill/>
        </p:spPr>
        <p:txBody>
          <a:bodyPr wrap="square" rtlCol="0">
            <a:spAutoFit/>
          </a:bodyPr>
          <a:lstStyle/>
          <a:p>
            <a:r>
              <a:rPr lang="en-US" sz="1100">
                <a:solidFill>
                  <a:schemeClr val="tx2"/>
                </a:solidFill>
                <a:latin typeface="+mj-lt"/>
              </a:rPr>
              <a:t>X : Yes</a:t>
            </a:r>
          </a:p>
        </p:txBody>
      </p:sp>
      <p:sp>
        <p:nvSpPr>
          <p:cNvPr id="12" name="Title 11">
            <a:extLst>
              <a:ext uri="{FF2B5EF4-FFF2-40B4-BE49-F238E27FC236}">
                <a16:creationId xmlns:a16="http://schemas.microsoft.com/office/drawing/2014/main" id="{AED019D3-4439-F177-9040-2DD279FBF562}"/>
              </a:ext>
            </a:extLst>
          </p:cNvPr>
          <p:cNvSpPr>
            <a:spLocks noGrp="1"/>
          </p:cNvSpPr>
          <p:nvPr>
            <p:ph type="title"/>
          </p:nvPr>
        </p:nvSpPr>
        <p:spPr>
          <a:xfrm>
            <a:off x="771524" y="344473"/>
            <a:ext cx="8471087" cy="650875"/>
          </a:xfrm>
        </p:spPr>
        <p:txBody>
          <a:bodyPr>
            <a:normAutofit/>
          </a:bodyPr>
          <a:lstStyle/>
          <a:p>
            <a:r>
              <a:rPr lang="en-US"/>
              <a:t>Funding for non-dialysis CKD</a:t>
            </a:r>
          </a:p>
        </p:txBody>
      </p:sp>
      <p:sp>
        <p:nvSpPr>
          <p:cNvPr id="2" name="Date Placeholder 3">
            <a:extLst>
              <a:ext uri="{FF2B5EF4-FFF2-40B4-BE49-F238E27FC236}">
                <a16:creationId xmlns:a16="http://schemas.microsoft.com/office/drawing/2014/main" id="{E9B5A986-D479-9DB3-01C2-565B67DFD956}"/>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4FF75BFF-1D1C-9FBA-4B3A-7E9602FC6944}"/>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D0DFE871-6244-6215-4503-803A7664C319}"/>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19</a:t>
            </a:fld>
            <a:endParaRPr lang="en-US"/>
          </a:p>
        </p:txBody>
      </p:sp>
    </p:spTree>
    <p:extLst>
      <p:ext uri="{BB962C8B-B14F-4D97-AF65-F5344CB8AC3E}">
        <p14:creationId xmlns:p14="http://schemas.microsoft.com/office/powerpoint/2010/main" val="298433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a:xfrm>
            <a:off x="3399540" y="1294877"/>
            <a:ext cx="8863516" cy="3247385"/>
          </a:xfrm>
          <a:solidFill>
            <a:schemeClr val="bg1"/>
          </a:solidFill>
        </p:spPr>
        <p:txBody>
          <a:bodyPr>
            <a:normAutofit fontScale="90000"/>
          </a:bodyPr>
          <a:lstStyle/>
          <a:p>
            <a:pPr algn="l">
              <a:lnSpc>
                <a:spcPct val="100000"/>
              </a:lnSpc>
            </a:pPr>
            <a:r>
              <a:rPr lang="en-US" sz="4000" dirty="0">
                <a:solidFill>
                  <a:schemeClr val="accent3"/>
                </a:solidFill>
                <a:latin typeface="Arial"/>
                <a:cs typeface="Arial"/>
              </a:rPr>
              <a:t>2023 ISN-GLOBAL </a:t>
            </a:r>
            <a:br>
              <a:rPr lang="en-US" sz="4000" dirty="0">
                <a:solidFill>
                  <a:schemeClr val="accent3"/>
                </a:solidFill>
                <a:latin typeface="Arial"/>
                <a:cs typeface="Arial"/>
              </a:rPr>
            </a:br>
            <a:r>
              <a:rPr lang="en-US" sz="4000" dirty="0">
                <a:solidFill>
                  <a:schemeClr val="accent3"/>
                </a:solidFill>
                <a:latin typeface="Arial"/>
                <a:cs typeface="Arial"/>
              </a:rPr>
              <a:t>KIDNEY HEALTH ATLAS </a:t>
            </a:r>
            <a:br>
              <a:rPr lang="en-US" sz="4000" dirty="0">
                <a:solidFill>
                  <a:schemeClr val="accent3"/>
                </a:solidFill>
                <a:latin typeface="Arial"/>
                <a:cs typeface="Arial"/>
              </a:rPr>
            </a:br>
            <a:r>
              <a:rPr lang="en-US" sz="4000" dirty="0">
                <a:solidFill>
                  <a:schemeClr val="accent3"/>
                </a:solidFill>
                <a:latin typeface="Arial"/>
                <a:cs typeface="Arial"/>
              </a:rPr>
              <a:t>(ISN-GKHA)</a:t>
            </a:r>
            <a:br>
              <a:rPr lang="en-US" sz="4000" dirty="0">
                <a:solidFill>
                  <a:schemeClr val="accent3"/>
                </a:solidFill>
                <a:latin typeface="Arial"/>
                <a:cs typeface="Arial"/>
              </a:rPr>
            </a:br>
            <a:br>
              <a:rPr lang="en-US" sz="4000" dirty="0">
                <a:solidFill>
                  <a:schemeClr val="accent3"/>
                </a:solidFill>
                <a:latin typeface="Arial"/>
                <a:cs typeface="Arial"/>
              </a:rPr>
            </a:br>
            <a:r>
              <a:rPr lang="en-US" sz="3200" dirty="0">
                <a:latin typeface="Arial"/>
                <a:cs typeface="Arial"/>
              </a:rPr>
              <a:t>ISN EASTERN AND CENTRAL EUROPE REGION</a:t>
            </a:r>
            <a:endParaRPr lang="en-GB" sz="2400" dirty="0">
              <a:latin typeface="Arial"/>
              <a:cs typeface="Arial"/>
            </a:endParaRPr>
          </a:p>
        </p:txBody>
      </p:sp>
      <p:sp>
        <p:nvSpPr>
          <p:cNvPr id="7" name="Rectangle 6">
            <a:extLst>
              <a:ext uri="{FF2B5EF4-FFF2-40B4-BE49-F238E27FC236}">
                <a16:creationId xmlns:a16="http://schemas.microsoft.com/office/drawing/2014/main" id="{BB9A028A-9E8A-3740-8F27-24AE7C483696}"/>
              </a:ext>
            </a:extLst>
          </p:cNvPr>
          <p:cNvSpPr/>
          <p:nvPr/>
        </p:nvSpPr>
        <p:spPr bwMode="gray">
          <a:xfrm>
            <a:off x="222698" y="5620139"/>
            <a:ext cx="5309281" cy="461665"/>
          </a:xfrm>
          <a:prstGeom prst="rect">
            <a:avLst/>
          </a:prstGeom>
        </p:spPr>
        <p:txBody>
          <a:bodyPr wrap="square" lIns="0" rIns="0">
            <a:spAutoFit/>
          </a:bodyPr>
          <a:lstStyle/>
          <a:p>
            <a:r>
              <a:rPr lang="en-GB" sz="2400" b="1" u="sng">
                <a:solidFill>
                  <a:srgbClr val="FE7055"/>
                </a:solidFill>
                <a:latin typeface="+mj-lt"/>
                <a:ea typeface="+mj-ea"/>
                <a:cs typeface="+mj-cs"/>
              </a:rPr>
              <a:t>www.theisn.org/global-atlas</a:t>
            </a:r>
            <a:endParaRPr lang="en-GB" sz="2400" u="sng">
              <a:solidFill>
                <a:srgbClr val="FE7055"/>
              </a:solidFill>
            </a:endParaRPr>
          </a:p>
        </p:txBody>
      </p:sp>
      <p:pic>
        <p:nvPicPr>
          <p:cNvPr id="13" name="Picture 12" descr="A picture containing text, screenshot, graphics, logo&#10;&#10;Description automatically generated">
            <a:extLst>
              <a:ext uri="{FF2B5EF4-FFF2-40B4-BE49-F238E27FC236}">
                <a16:creationId xmlns:a16="http://schemas.microsoft.com/office/drawing/2014/main" id="{5CF77382-2FB2-0D5C-1B35-60F2C300569D}"/>
              </a:ext>
            </a:extLst>
          </p:cNvPr>
          <p:cNvPicPr>
            <a:picLocks noChangeAspect="1"/>
          </p:cNvPicPr>
          <p:nvPr/>
        </p:nvPicPr>
        <p:blipFill>
          <a:blip r:embed="rId3"/>
          <a:stretch>
            <a:fillRect/>
          </a:stretch>
        </p:blipFill>
        <p:spPr>
          <a:xfrm>
            <a:off x="716362" y="1067357"/>
            <a:ext cx="2865038" cy="3989294"/>
          </a:xfrm>
          <a:prstGeom prst="rect">
            <a:avLst/>
          </a:prstGeom>
        </p:spPr>
      </p:pic>
      <p:sp>
        <p:nvSpPr>
          <p:cNvPr id="6" name="Date Placeholder 3">
            <a:extLst>
              <a:ext uri="{FF2B5EF4-FFF2-40B4-BE49-F238E27FC236}">
                <a16:creationId xmlns:a16="http://schemas.microsoft.com/office/drawing/2014/main" id="{7A9F8BBB-9987-0F61-38ED-216501BAAF5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1BB5C548-A02C-E83C-A706-65A25C31493E}"/>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090048E1-257B-8355-A004-F1F9FDB14E1D}"/>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a:t>
            </a:fld>
            <a:endParaRPr lang="en-US"/>
          </a:p>
        </p:txBody>
      </p:sp>
    </p:spTree>
    <p:extLst>
      <p:ext uri="{BB962C8B-B14F-4D97-AF65-F5344CB8AC3E}">
        <p14:creationId xmlns:p14="http://schemas.microsoft.com/office/powerpoint/2010/main" val="71300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CA599F-5503-8743-E497-EDC385222BD1}"/>
              </a:ext>
            </a:extLst>
          </p:cNvPr>
          <p:cNvGraphicFramePr>
            <a:graphicFrameLocks noGrp="1"/>
          </p:cNvGraphicFramePr>
          <p:nvPr>
            <p:extLst>
              <p:ext uri="{D42A27DB-BD31-4B8C-83A1-F6EECF244321}">
                <p14:modId xmlns:p14="http://schemas.microsoft.com/office/powerpoint/2010/main" val="2222059314"/>
              </p:ext>
            </p:extLst>
          </p:nvPr>
        </p:nvGraphicFramePr>
        <p:xfrm>
          <a:off x="490331" y="1194383"/>
          <a:ext cx="11237832" cy="4338428"/>
        </p:xfrm>
        <a:graphic>
          <a:graphicData uri="http://schemas.openxmlformats.org/drawingml/2006/table">
            <a:tbl>
              <a:tblPr firstRow="1" bandRow="1">
                <a:tableStyleId>{1FECB4D8-DB02-4DC6-A0A2-4F2EBAE1DC90}</a:tableStyleId>
              </a:tblPr>
              <a:tblGrid>
                <a:gridCol w="1622088">
                  <a:extLst>
                    <a:ext uri="{9D8B030D-6E8A-4147-A177-3AD203B41FA5}">
                      <a16:colId xmlns:a16="http://schemas.microsoft.com/office/drawing/2014/main" val="2792514986"/>
                    </a:ext>
                  </a:extLst>
                </a:gridCol>
                <a:gridCol w="300492">
                  <a:extLst>
                    <a:ext uri="{9D8B030D-6E8A-4147-A177-3AD203B41FA5}">
                      <a16:colId xmlns:a16="http://schemas.microsoft.com/office/drawing/2014/main" val="2633944251"/>
                    </a:ext>
                  </a:extLst>
                </a:gridCol>
                <a:gridCol w="300492">
                  <a:extLst>
                    <a:ext uri="{9D8B030D-6E8A-4147-A177-3AD203B41FA5}">
                      <a16:colId xmlns:a16="http://schemas.microsoft.com/office/drawing/2014/main" val="3550613612"/>
                    </a:ext>
                  </a:extLst>
                </a:gridCol>
                <a:gridCol w="300492">
                  <a:extLst>
                    <a:ext uri="{9D8B030D-6E8A-4147-A177-3AD203B41FA5}">
                      <a16:colId xmlns:a16="http://schemas.microsoft.com/office/drawing/2014/main" val="2263718374"/>
                    </a:ext>
                  </a:extLst>
                </a:gridCol>
                <a:gridCol w="300492">
                  <a:extLst>
                    <a:ext uri="{9D8B030D-6E8A-4147-A177-3AD203B41FA5}">
                      <a16:colId xmlns:a16="http://schemas.microsoft.com/office/drawing/2014/main" val="460151771"/>
                    </a:ext>
                  </a:extLst>
                </a:gridCol>
                <a:gridCol w="300492">
                  <a:extLst>
                    <a:ext uri="{9D8B030D-6E8A-4147-A177-3AD203B41FA5}">
                      <a16:colId xmlns:a16="http://schemas.microsoft.com/office/drawing/2014/main" val="3613049688"/>
                    </a:ext>
                  </a:extLst>
                </a:gridCol>
                <a:gridCol w="300492">
                  <a:extLst>
                    <a:ext uri="{9D8B030D-6E8A-4147-A177-3AD203B41FA5}">
                      <a16:colId xmlns:a16="http://schemas.microsoft.com/office/drawing/2014/main" val="2246314241"/>
                    </a:ext>
                  </a:extLst>
                </a:gridCol>
                <a:gridCol w="300492">
                  <a:extLst>
                    <a:ext uri="{9D8B030D-6E8A-4147-A177-3AD203B41FA5}">
                      <a16:colId xmlns:a16="http://schemas.microsoft.com/office/drawing/2014/main" val="2099406820"/>
                    </a:ext>
                  </a:extLst>
                </a:gridCol>
                <a:gridCol w="300492">
                  <a:extLst>
                    <a:ext uri="{9D8B030D-6E8A-4147-A177-3AD203B41FA5}">
                      <a16:colId xmlns:a16="http://schemas.microsoft.com/office/drawing/2014/main" val="1470892473"/>
                    </a:ext>
                  </a:extLst>
                </a:gridCol>
                <a:gridCol w="300492">
                  <a:extLst>
                    <a:ext uri="{9D8B030D-6E8A-4147-A177-3AD203B41FA5}">
                      <a16:colId xmlns:a16="http://schemas.microsoft.com/office/drawing/2014/main" val="2221227896"/>
                    </a:ext>
                  </a:extLst>
                </a:gridCol>
                <a:gridCol w="300492">
                  <a:extLst>
                    <a:ext uri="{9D8B030D-6E8A-4147-A177-3AD203B41FA5}">
                      <a16:colId xmlns:a16="http://schemas.microsoft.com/office/drawing/2014/main" val="2930033673"/>
                    </a:ext>
                  </a:extLst>
                </a:gridCol>
                <a:gridCol w="300492">
                  <a:extLst>
                    <a:ext uri="{9D8B030D-6E8A-4147-A177-3AD203B41FA5}">
                      <a16:colId xmlns:a16="http://schemas.microsoft.com/office/drawing/2014/main" val="2334511375"/>
                    </a:ext>
                  </a:extLst>
                </a:gridCol>
                <a:gridCol w="300492">
                  <a:extLst>
                    <a:ext uri="{9D8B030D-6E8A-4147-A177-3AD203B41FA5}">
                      <a16:colId xmlns:a16="http://schemas.microsoft.com/office/drawing/2014/main" val="1961870698"/>
                    </a:ext>
                  </a:extLst>
                </a:gridCol>
                <a:gridCol w="300492">
                  <a:extLst>
                    <a:ext uri="{9D8B030D-6E8A-4147-A177-3AD203B41FA5}">
                      <a16:colId xmlns:a16="http://schemas.microsoft.com/office/drawing/2014/main" val="3584927765"/>
                    </a:ext>
                  </a:extLst>
                </a:gridCol>
                <a:gridCol w="300492">
                  <a:extLst>
                    <a:ext uri="{9D8B030D-6E8A-4147-A177-3AD203B41FA5}">
                      <a16:colId xmlns:a16="http://schemas.microsoft.com/office/drawing/2014/main" val="3300533498"/>
                    </a:ext>
                  </a:extLst>
                </a:gridCol>
                <a:gridCol w="300492">
                  <a:extLst>
                    <a:ext uri="{9D8B030D-6E8A-4147-A177-3AD203B41FA5}">
                      <a16:colId xmlns:a16="http://schemas.microsoft.com/office/drawing/2014/main" val="1467591664"/>
                    </a:ext>
                  </a:extLst>
                </a:gridCol>
                <a:gridCol w="300492">
                  <a:extLst>
                    <a:ext uri="{9D8B030D-6E8A-4147-A177-3AD203B41FA5}">
                      <a16:colId xmlns:a16="http://schemas.microsoft.com/office/drawing/2014/main" val="1693427831"/>
                    </a:ext>
                  </a:extLst>
                </a:gridCol>
                <a:gridCol w="300492">
                  <a:extLst>
                    <a:ext uri="{9D8B030D-6E8A-4147-A177-3AD203B41FA5}">
                      <a16:colId xmlns:a16="http://schemas.microsoft.com/office/drawing/2014/main" val="1854337972"/>
                    </a:ext>
                  </a:extLst>
                </a:gridCol>
                <a:gridCol w="300492">
                  <a:extLst>
                    <a:ext uri="{9D8B030D-6E8A-4147-A177-3AD203B41FA5}">
                      <a16:colId xmlns:a16="http://schemas.microsoft.com/office/drawing/2014/main" val="3443567377"/>
                    </a:ext>
                  </a:extLst>
                </a:gridCol>
                <a:gridCol w="300492">
                  <a:extLst>
                    <a:ext uri="{9D8B030D-6E8A-4147-A177-3AD203B41FA5}">
                      <a16:colId xmlns:a16="http://schemas.microsoft.com/office/drawing/2014/main" val="1903315268"/>
                    </a:ext>
                  </a:extLst>
                </a:gridCol>
                <a:gridCol w="300492">
                  <a:extLst>
                    <a:ext uri="{9D8B030D-6E8A-4147-A177-3AD203B41FA5}">
                      <a16:colId xmlns:a16="http://schemas.microsoft.com/office/drawing/2014/main" val="1209768422"/>
                    </a:ext>
                  </a:extLst>
                </a:gridCol>
                <a:gridCol w="300492">
                  <a:extLst>
                    <a:ext uri="{9D8B030D-6E8A-4147-A177-3AD203B41FA5}">
                      <a16:colId xmlns:a16="http://schemas.microsoft.com/office/drawing/2014/main" val="3375085976"/>
                    </a:ext>
                  </a:extLst>
                </a:gridCol>
                <a:gridCol w="300492">
                  <a:extLst>
                    <a:ext uri="{9D8B030D-6E8A-4147-A177-3AD203B41FA5}">
                      <a16:colId xmlns:a16="http://schemas.microsoft.com/office/drawing/2014/main" val="3364386961"/>
                    </a:ext>
                  </a:extLst>
                </a:gridCol>
                <a:gridCol w="300492">
                  <a:extLst>
                    <a:ext uri="{9D8B030D-6E8A-4147-A177-3AD203B41FA5}">
                      <a16:colId xmlns:a16="http://schemas.microsoft.com/office/drawing/2014/main" val="653203069"/>
                    </a:ext>
                  </a:extLst>
                </a:gridCol>
                <a:gridCol w="300492">
                  <a:extLst>
                    <a:ext uri="{9D8B030D-6E8A-4147-A177-3AD203B41FA5}">
                      <a16:colId xmlns:a16="http://schemas.microsoft.com/office/drawing/2014/main" val="2364379802"/>
                    </a:ext>
                  </a:extLst>
                </a:gridCol>
                <a:gridCol w="300492">
                  <a:extLst>
                    <a:ext uri="{9D8B030D-6E8A-4147-A177-3AD203B41FA5}">
                      <a16:colId xmlns:a16="http://schemas.microsoft.com/office/drawing/2014/main" val="999222288"/>
                    </a:ext>
                  </a:extLst>
                </a:gridCol>
                <a:gridCol w="300492">
                  <a:extLst>
                    <a:ext uri="{9D8B030D-6E8A-4147-A177-3AD203B41FA5}">
                      <a16:colId xmlns:a16="http://schemas.microsoft.com/office/drawing/2014/main" val="3968340642"/>
                    </a:ext>
                  </a:extLst>
                </a:gridCol>
                <a:gridCol w="300492">
                  <a:extLst>
                    <a:ext uri="{9D8B030D-6E8A-4147-A177-3AD203B41FA5}">
                      <a16:colId xmlns:a16="http://schemas.microsoft.com/office/drawing/2014/main" val="1656864450"/>
                    </a:ext>
                  </a:extLst>
                </a:gridCol>
                <a:gridCol w="300492">
                  <a:extLst>
                    <a:ext uri="{9D8B030D-6E8A-4147-A177-3AD203B41FA5}">
                      <a16:colId xmlns:a16="http://schemas.microsoft.com/office/drawing/2014/main" val="65715550"/>
                    </a:ext>
                  </a:extLst>
                </a:gridCol>
                <a:gridCol w="300492">
                  <a:extLst>
                    <a:ext uri="{9D8B030D-6E8A-4147-A177-3AD203B41FA5}">
                      <a16:colId xmlns:a16="http://schemas.microsoft.com/office/drawing/2014/main" val="2283513883"/>
                    </a:ext>
                  </a:extLst>
                </a:gridCol>
                <a:gridCol w="300492">
                  <a:extLst>
                    <a:ext uri="{9D8B030D-6E8A-4147-A177-3AD203B41FA5}">
                      <a16:colId xmlns:a16="http://schemas.microsoft.com/office/drawing/2014/main" val="3387470833"/>
                    </a:ext>
                  </a:extLst>
                </a:gridCol>
                <a:gridCol w="300492">
                  <a:extLst>
                    <a:ext uri="{9D8B030D-6E8A-4147-A177-3AD203B41FA5}">
                      <a16:colId xmlns:a16="http://schemas.microsoft.com/office/drawing/2014/main" val="1558149467"/>
                    </a:ext>
                  </a:extLst>
                </a:gridCol>
                <a:gridCol w="300492">
                  <a:extLst>
                    <a:ext uri="{9D8B030D-6E8A-4147-A177-3AD203B41FA5}">
                      <a16:colId xmlns:a16="http://schemas.microsoft.com/office/drawing/2014/main" val="3581383538"/>
                    </a:ext>
                  </a:extLst>
                </a:gridCol>
              </a:tblGrid>
              <a:tr h="699952">
                <a:tc rowSpan="2">
                  <a:txBody>
                    <a:bodyPr/>
                    <a:lstStyle/>
                    <a:p>
                      <a:pPr marL="0" marR="0" algn="ctr">
                        <a:lnSpc>
                          <a:spcPct val="115000"/>
                        </a:lnSpc>
                        <a:spcBef>
                          <a:spcPts val="0"/>
                        </a:spcBef>
                        <a:spcAft>
                          <a:spcPts val="0"/>
                        </a:spcAft>
                      </a:pPr>
                      <a:r>
                        <a:rPr lang="en-US" sz="1050">
                          <a:effectLst/>
                        </a:rPr>
                        <a:t>Country </a:t>
                      </a:r>
                      <a:endParaRPr lang="en-GB" sz="105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tc>
                <a:tc gridSpan="4">
                  <a:txBody>
                    <a:bodyPr/>
                    <a:lstStyle/>
                    <a:p>
                      <a:pPr marL="0" marR="0" algn="ctr">
                        <a:spcBef>
                          <a:spcPts val="0"/>
                        </a:spcBef>
                        <a:spcAft>
                          <a:spcPts val="0"/>
                        </a:spcAft>
                      </a:pPr>
                      <a:r>
                        <a:rPr lang="en-US" sz="1050">
                          <a:solidFill>
                            <a:schemeClr val="tx1">
                              <a:lumMod val="75000"/>
                              <a:lumOff val="25000"/>
                            </a:schemeClr>
                          </a:solidFill>
                          <a:effectLst/>
                        </a:rPr>
                        <a:t>Publicly funded (free)</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a:solidFill>
                            <a:schemeClr val="tx1">
                              <a:lumMod val="75000"/>
                              <a:lumOff val="25000"/>
                            </a:schemeClr>
                          </a:solidFill>
                          <a:effectLst/>
                        </a:rPr>
                        <a:t>Publicly funded (some fees)</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a:solidFill>
                            <a:schemeClr val="tx1">
                              <a:lumMod val="75000"/>
                              <a:lumOff val="25000"/>
                            </a:schemeClr>
                          </a:solidFill>
                          <a:effectLst/>
                        </a:rPr>
                        <a:t>Mixed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a:solidFill>
                            <a:schemeClr val="tx1">
                              <a:lumMod val="75000"/>
                              <a:lumOff val="25000"/>
                            </a:schemeClr>
                          </a:solidFill>
                          <a:effectLst/>
                        </a:rPr>
                        <a:t>Solely private (out-of-pocket)</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50">
                          <a:solidFill>
                            <a:schemeClr val="tx1">
                              <a:lumMod val="75000"/>
                              <a:lumOff val="25000"/>
                            </a:schemeClr>
                          </a:solidFill>
                          <a:effectLst/>
                        </a:rPr>
                        <a:t>Solely private (health insurance)</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50">
                          <a:solidFill>
                            <a:schemeClr val="tx1">
                              <a:lumMod val="75000"/>
                              <a:lumOff val="25000"/>
                            </a:schemeClr>
                          </a:solidFill>
                          <a:effectLst/>
                        </a:rPr>
                        <a:t>Multiple</a:t>
                      </a:r>
                    </a:p>
                    <a:p>
                      <a:pPr marL="0" marR="0" algn="ctr">
                        <a:lnSpc>
                          <a:spcPct val="107000"/>
                        </a:lnSpc>
                        <a:spcBef>
                          <a:spcPts val="0"/>
                        </a:spcBef>
                        <a:spcAft>
                          <a:spcPts val="0"/>
                        </a:spcAft>
                      </a:pPr>
                      <a:r>
                        <a:rPr lang="en-US" sz="1050">
                          <a:solidFill>
                            <a:schemeClr val="tx1">
                              <a:lumMod val="75000"/>
                              <a:lumOff val="25000"/>
                            </a:schemeClr>
                          </a:solidFill>
                          <a:effectLst/>
                        </a:rPr>
                        <a:t>systems </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a:solidFill>
                            <a:schemeClr val="tx1">
                              <a:lumMod val="75000"/>
                              <a:lumOff val="25000"/>
                            </a:schemeClr>
                          </a:solidFill>
                          <a:effectLst/>
                        </a:rPr>
                        <a:t>N/A</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a:solidFill>
                            <a:schemeClr val="tx1">
                              <a:lumMod val="75000"/>
                              <a:lumOff val="25000"/>
                            </a:schemeClr>
                          </a:solidFill>
                          <a:effectLst/>
                        </a:rPr>
                        <a:t>Other</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288700"/>
                  </a:ext>
                </a:extLst>
              </a:tr>
              <a:tr h="214028">
                <a:tc vMerge="1">
                  <a:txBody>
                    <a:bodyPr/>
                    <a:lstStyle/>
                    <a:p>
                      <a:pPr marL="0" marR="0" algn="l">
                        <a:lnSpc>
                          <a:spcPct val="115000"/>
                        </a:lnSpc>
                        <a:spcBef>
                          <a:spcPts val="0"/>
                        </a:spcBef>
                        <a:spcAft>
                          <a:spcPts val="0"/>
                        </a:spcAft>
                      </a:pPr>
                      <a:endParaRPr lang="en-GB" sz="105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1050">
                          <a:solidFill>
                            <a:schemeClr val="tx1">
                              <a:lumMod val="75000"/>
                              <a:lumOff val="25000"/>
                            </a:schemeClr>
                          </a:solidFill>
                          <a:effectLst/>
                        </a:rPr>
                        <a:t>AKI</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HD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PD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TX</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AKI</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HD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PD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TX</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AKI</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HD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PD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TX</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AKI</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HD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PD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TX</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AKI</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HD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PD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TX</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AKI</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HD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PD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TX</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AKI</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HD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PD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TX</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AKI</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HD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PD</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a:solidFill>
                            <a:schemeClr val="tx1">
                              <a:lumMod val="75000"/>
                              <a:lumOff val="25000"/>
                            </a:schemeClr>
                          </a:solidFill>
                          <a:effectLst/>
                        </a:rPr>
                        <a:t>TX</a:t>
                      </a:r>
                      <a:endParaRPr lang="en-US" sz="105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extLst>
                  <a:ext uri="{0D108BD9-81ED-4DB2-BD59-A6C34878D82A}">
                    <a16:rowId xmlns:a16="http://schemas.microsoft.com/office/drawing/2014/main" val="4013576420"/>
                  </a:ext>
                </a:extLst>
              </a:tr>
              <a:tr h="214028">
                <a:tc>
                  <a:txBody>
                    <a:bodyPr/>
                    <a:lstStyle/>
                    <a:p>
                      <a:pPr marL="0" marR="0">
                        <a:lnSpc>
                          <a:spcPct val="107000"/>
                        </a:lnSpc>
                        <a:spcBef>
                          <a:spcPts val="0"/>
                        </a:spcBef>
                        <a:spcAft>
                          <a:spcPts val="0"/>
                        </a:spcAft>
                      </a:pPr>
                      <a:r>
                        <a:rPr lang="en-ZA" sz="1050" b="1">
                          <a:solidFill>
                            <a:schemeClr val="tx2"/>
                          </a:solidFill>
                          <a:effectLst/>
                        </a:rPr>
                        <a:t>Albania</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algn="ctr" fontAlgn="b"/>
                      <a:r>
                        <a:rPr lang="en-US" sz="1050" b="0" u="none" strike="noStrike">
                          <a:solidFill>
                            <a:srgbClr val="000000"/>
                          </a:solidFill>
                          <a:effectLst/>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r>
                        <a:rPr lang="en-US" sz="1050" b="0" u="none" strike="noStrike">
                          <a:solidFill>
                            <a:srgbClr val="000000"/>
                          </a:solidFill>
                          <a:effectLst/>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3451135315"/>
                  </a:ext>
                </a:extLst>
              </a:tr>
              <a:tr h="214028">
                <a:tc>
                  <a:txBody>
                    <a:bodyPr/>
                    <a:lstStyle/>
                    <a:p>
                      <a:pPr marL="0" marR="0">
                        <a:lnSpc>
                          <a:spcPct val="107000"/>
                        </a:lnSpc>
                        <a:spcBef>
                          <a:spcPts val="0"/>
                        </a:spcBef>
                        <a:spcAft>
                          <a:spcPts val="0"/>
                        </a:spcAft>
                      </a:pPr>
                      <a:r>
                        <a:rPr lang="en-ZA" sz="1050" b="1">
                          <a:solidFill>
                            <a:schemeClr val="tx2"/>
                          </a:solidFill>
                          <a:effectLst/>
                        </a:rPr>
                        <a:t>Bosnia and Herzegovina</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3301771567"/>
                  </a:ext>
                </a:extLst>
              </a:tr>
              <a:tr h="214028">
                <a:tc>
                  <a:txBody>
                    <a:bodyPr/>
                    <a:lstStyle/>
                    <a:p>
                      <a:pPr marL="0" marR="0">
                        <a:lnSpc>
                          <a:spcPct val="107000"/>
                        </a:lnSpc>
                        <a:spcBef>
                          <a:spcPts val="0"/>
                        </a:spcBef>
                        <a:spcAft>
                          <a:spcPts val="0"/>
                        </a:spcAft>
                      </a:pPr>
                      <a:r>
                        <a:rPr lang="en-ZA" sz="1050" b="1">
                          <a:solidFill>
                            <a:schemeClr val="tx2"/>
                          </a:solidFill>
                          <a:effectLst/>
                        </a:rPr>
                        <a:t>Bulgaria</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2298924052"/>
                  </a:ext>
                </a:extLst>
              </a:tr>
              <a:tr h="214028">
                <a:tc>
                  <a:txBody>
                    <a:bodyPr/>
                    <a:lstStyle/>
                    <a:p>
                      <a:pPr marL="0" marR="0">
                        <a:lnSpc>
                          <a:spcPct val="107000"/>
                        </a:lnSpc>
                        <a:spcBef>
                          <a:spcPts val="0"/>
                        </a:spcBef>
                        <a:spcAft>
                          <a:spcPts val="0"/>
                        </a:spcAft>
                      </a:pPr>
                      <a:r>
                        <a:rPr lang="en-ZA" sz="1050" b="1">
                          <a:solidFill>
                            <a:schemeClr val="tx2"/>
                          </a:solidFill>
                          <a:effectLst/>
                        </a:rPr>
                        <a:t>Croatia</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1114792292"/>
                  </a:ext>
                </a:extLst>
              </a:tr>
              <a:tr h="214028">
                <a:tc>
                  <a:txBody>
                    <a:bodyPr/>
                    <a:lstStyle/>
                    <a:p>
                      <a:pPr marL="0" marR="0">
                        <a:lnSpc>
                          <a:spcPct val="107000"/>
                        </a:lnSpc>
                        <a:spcBef>
                          <a:spcPts val="0"/>
                        </a:spcBef>
                        <a:spcAft>
                          <a:spcPts val="0"/>
                        </a:spcAft>
                      </a:pPr>
                      <a:r>
                        <a:rPr lang="en-ZA" sz="1050" b="1">
                          <a:solidFill>
                            <a:schemeClr val="tx2"/>
                          </a:solidFill>
                          <a:effectLst/>
                        </a:rPr>
                        <a:t>Cyprus</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r>
                        <a:rPr lang="en-US" sz="1050" b="0" u="none" strike="noStrike">
                          <a:solidFill>
                            <a:srgbClr val="000000"/>
                          </a:solidFill>
                          <a:effectLst/>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2673725318"/>
                  </a:ext>
                </a:extLst>
              </a:tr>
              <a:tr h="214028">
                <a:tc>
                  <a:txBody>
                    <a:bodyPr/>
                    <a:lstStyle/>
                    <a:p>
                      <a:pPr marL="0" marR="0">
                        <a:lnSpc>
                          <a:spcPct val="107000"/>
                        </a:lnSpc>
                        <a:spcBef>
                          <a:spcPts val="0"/>
                        </a:spcBef>
                        <a:spcAft>
                          <a:spcPts val="0"/>
                        </a:spcAft>
                      </a:pPr>
                      <a:r>
                        <a:rPr lang="en-ZA" sz="1050" b="1">
                          <a:solidFill>
                            <a:schemeClr val="tx2"/>
                          </a:solidFill>
                          <a:effectLst/>
                        </a:rPr>
                        <a:t>Czech Republic</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1922962190"/>
                  </a:ext>
                </a:extLst>
              </a:tr>
              <a:tr h="214028">
                <a:tc>
                  <a:txBody>
                    <a:bodyPr/>
                    <a:lstStyle/>
                    <a:p>
                      <a:pPr marL="0" marR="0">
                        <a:lnSpc>
                          <a:spcPct val="107000"/>
                        </a:lnSpc>
                        <a:spcBef>
                          <a:spcPts val="0"/>
                        </a:spcBef>
                        <a:spcAft>
                          <a:spcPts val="0"/>
                        </a:spcAft>
                      </a:pPr>
                      <a:r>
                        <a:rPr lang="en-ZA" sz="1050" b="1">
                          <a:solidFill>
                            <a:schemeClr val="tx2"/>
                          </a:solidFill>
                          <a:effectLst/>
                        </a:rPr>
                        <a:t>Estonia</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algn="ctr" fontAlgn="b"/>
                      <a:r>
                        <a:rPr lang="en-US" sz="1050" b="0" u="none" strike="noStrike">
                          <a:solidFill>
                            <a:srgbClr val="000000"/>
                          </a:solidFill>
                          <a:effectLst/>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r>
                        <a:rPr lang="en-US" sz="1050" b="0" u="none" strike="noStrike">
                          <a:solidFill>
                            <a:srgbClr val="000000"/>
                          </a:solidFill>
                          <a:effectLst/>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4267704569"/>
                  </a:ext>
                </a:extLst>
              </a:tr>
              <a:tr h="214028">
                <a:tc>
                  <a:txBody>
                    <a:bodyPr/>
                    <a:lstStyle/>
                    <a:p>
                      <a:pPr marL="0" marR="0">
                        <a:lnSpc>
                          <a:spcPct val="107000"/>
                        </a:lnSpc>
                        <a:spcBef>
                          <a:spcPts val="0"/>
                        </a:spcBef>
                        <a:spcAft>
                          <a:spcPts val="0"/>
                        </a:spcAft>
                      </a:pPr>
                      <a:r>
                        <a:rPr lang="en-ZA" sz="1050" b="1">
                          <a:solidFill>
                            <a:schemeClr val="tx2"/>
                          </a:solidFill>
                          <a:effectLst/>
                        </a:rPr>
                        <a:t>Hungary</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1480655598"/>
                  </a:ext>
                </a:extLst>
              </a:tr>
              <a:tr h="214028">
                <a:tc>
                  <a:txBody>
                    <a:bodyPr/>
                    <a:lstStyle/>
                    <a:p>
                      <a:pPr marL="0" marR="0">
                        <a:lnSpc>
                          <a:spcPct val="107000"/>
                        </a:lnSpc>
                        <a:spcBef>
                          <a:spcPts val="0"/>
                        </a:spcBef>
                        <a:spcAft>
                          <a:spcPts val="0"/>
                        </a:spcAft>
                      </a:pPr>
                      <a:r>
                        <a:rPr lang="en-ZA" sz="1050" b="1">
                          <a:solidFill>
                            <a:schemeClr val="tx2"/>
                          </a:solidFill>
                          <a:effectLst/>
                        </a:rPr>
                        <a:t>Latvia</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187466031"/>
                  </a:ext>
                </a:extLst>
              </a:tr>
              <a:tr h="214028">
                <a:tc>
                  <a:txBody>
                    <a:bodyPr/>
                    <a:lstStyle/>
                    <a:p>
                      <a:pPr marL="0" marR="0">
                        <a:lnSpc>
                          <a:spcPct val="107000"/>
                        </a:lnSpc>
                        <a:spcBef>
                          <a:spcPts val="0"/>
                        </a:spcBef>
                        <a:spcAft>
                          <a:spcPts val="0"/>
                        </a:spcAft>
                      </a:pPr>
                      <a:r>
                        <a:rPr lang="en-ZA" sz="1050" b="1">
                          <a:solidFill>
                            <a:schemeClr val="tx2"/>
                          </a:solidFill>
                          <a:effectLst/>
                        </a:rPr>
                        <a:t>Lithuania</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algn="ctr" fontAlgn="b"/>
                      <a:r>
                        <a:rPr lang="en-US" sz="1050" b="0" u="none" strike="noStrike">
                          <a:solidFill>
                            <a:srgbClr val="000000"/>
                          </a:solidFill>
                          <a:effectLst/>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r>
                        <a:rPr lang="en-US" sz="1050" b="0" u="none" strike="noStrike">
                          <a:solidFill>
                            <a:srgbClr val="000000"/>
                          </a:solidFill>
                          <a:effectLst/>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r>
                        <a:rPr lang="en-US" sz="1050" b="0" u="none" strike="noStrike">
                          <a:solidFill>
                            <a:srgbClr val="000000"/>
                          </a:solidFill>
                          <a:effectLst/>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r>
                        <a:rPr lang="en-US" sz="1050" b="0" u="none" strike="noStrike">
                          <a:solidFill>
                            <a:srgbClr val="000000"/>
                          </a:solidFill>
                          <a:effectLst/>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2615679484"/>
                  </a:ext>
                </a:extLst>
              </a:tr>
              <a:tr h="214028">
                <a:tc>
                  <a:txBody>
                    <a:bodyPr/>
                    <a:lstStyle/>
                    <a:p>
                      <a:pPr marL="0" marR="0">
                        <a:lnSpc>
                          <a:spcPct val="107000"/>
                        </a:lnSpc>
                        <a:spcBef>
                          <a:spcPts val="0"/>
                        </a:spcBef>
                        <a:spcAft>
                          <a:spcPts val="0"/>
                        </a:spcAft>
                      </a:pPr>
                      <a:r>
                        <a:rPr lang="en-ZA" sz="1050" b="1">
                          <a:solidFill>
                            <a:schemeClr val="tx2"/>
                          </a:solidFill>
                          <a:effectLst/>
                        </a:rPr>
                        <a:t>Macedonia, FYR</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r>
                        <a:rPr lang="en-US" sz="1050" b="0" u="none" strike="noStrike">
                          <a:solidFill>
                            <a:srgbClr val="000000"/>
                          </a:solidFill>
                          <a:effectLst/>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1140195517"/>
                  </a:ext>
                </a:extLst>
              </a:tr>
              <a:tr h="214028">
                <a:tc>
                  <a:txBody>
                    <a:bodyPr/>
                    <a:lstStyle/>
                    <a:p>
                      <a:pPr marL="0" marR="0">
                        <a:lnSpc>
                          <a:spcPct val="107000"/>
                        </a:lnSpc>
                        <a:spcBef>
                          <a:spcPts val="0"/>
                        </a:spcBef>
                        <a:spcAft>
                          <a:spcPts val="0"/>
                        </a:spcAft>
                      </a:pPr>
                      <a:r>
                        <a:rPr lang="en-ZA" sz="1050" b="1">
                          <a:solidFill>
                            <a:schemeClr val="tx2"/>
                          </a:solidFill>
                          <a:effectLst/>
                        </a:rPr>
                        <a:t>Poland</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r>
                        <a:rPr lang="en-US" sz="1050" b="0" u="none" strike="noStrike">
                          <a:solidFill>
                            <a:srgbClr val="000000"/>
                          </a:solidFill>
                          <a:effectLst/>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94580224"/>
                  </a:ext>
                </a:extLst>
              </a:tr>
              <a:tr h="214028">
                <a:tc>
                  <a:txBody>
                    <a:bodyPr/>
                    <a:lstStyle/>
                    <a:p>
                      <a:pPr marL="0" marR="0">
                        <a:lnSpc>
                          <a:spcPct val="107000"/>
                        </a:lnSpc>
                        <a:spcBef>
                          <a:spcPts val="0"/>
                        </a:spcBef>
                        <a:spcAft>
                          <a:spcPts val="0"/>
                        </a:spcAft>
                      </a:pPr>
                      <a:r>
                        <a:rPr lang="en-ZA" sz="1050" b="1">
                          <a:solidFill>
                            <a:schemeClr val="tx2"/>
                          </a:solidFill>
                          <a:effectLst/>
                        </a:rPr>
                        <a:t>Romania</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2557472006"/>
                  </a:ext>
                </a:extLst>
              </a:tr>
              <a:tr h="214028">
                <a:tc>
                  <a:txBody>
                    <a:bodyPr/>
                    <a:lstStyle/>
                    <a:p>
                      <a:pPr marL="0" marR="0">
                        <a:lnSpc>
                          <a:spcPct val="107000"/>
                        </a:lnSpc>
                        <a:spcBef>
                          <a:spcPts val="0"/>
                        </a:spcBef>
                        <a:spcAft>
                          <a:spcPts val="0"/>
                        </a:spcAft>
                      </a:pPr>
                      <a:r>
                        <a:rPr lang="en-ZA" sz="1050" b="1">
                          <a:solidFill>
                            <a:schemeClr val="tx2"/>
                          </a:solidFill>
                          <a:effectLst/>
                        </a:rPr>
                        <a:t>Serbia</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2268698570"/>
                  </a:ext>
                </a:extLst>
              </a:tr>
              <a:tr h="214028">
                <a:tc>
                  <a:txBody>
                    <a:bodyPr/>
                    <a:lstStyle/>
                    <a:p>
                      <a:pPr marL="0" marR="0">
                        <a:lnSpc>
                          <a:spcPct val="107000"/>
                        </a:lnSpc>
                        <a:spcBef>
                          <a:spcPts val="0"/>
                        </a:spcBef>
                        <a:spcAft>
                          <a:spcPts val="0"/>
                        </a:spcAft>
                      </a:pPr>
                      <a:r>
                        <a:rPr lang="en-ZA" sz="1050" b="1">
                          <a:solidFill>
                            <a:schemeClr val="tx2"/>
                          </a:solidFill>
                          <a:effectLst/>
                        </a:rPr>
                        <a:t>Slovak Republic</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r>
                        <a:rPr lang="en-US" sz="1050" b="0" u="none" strike="noStrike">
                          <a:solidFill>
                            <a:srgbClr val="000000"/>
                          </a:solidFill>
                          <a:effectLst/>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4288576519"/>
                  </a:ext>
                </a:extLst>
              </a:tr>
              <a:tr h="214028">
                <a:tc>
                  <a:txBody>
                    <a:bodyPr/>
                    <a:lstStyle/>
                    <a:p>
                      <a:pPr marL="0" marR="0">
                        <a:lnSpc>
                          <a:spcPct val="107000"/>
                        </a:lnSpc>
                        <a:spcBef>
                          <a:spcPts val="0"/>
                        </a:spcBef>
                        <a:spcAft>
                          <a:spcPts val="0"/>
                        </a:spcAft>
                      </a:pPr>
                      <a:r>
                        <a:rPr lang="en-ZA" sz="1050" b="1">
                          <a:solidFill>
                            <a:schemeClr val="tx2"/>
                          </a:solidFill>
                          <a:effectLst/>
                        </a:rPr>
                        <a:t>Turkey</a:t>
                      </a:r>
                      <a:endParaRPr lang="en-US" sz="1050" b="1">
                        <a:solidFill>
                          <a:schemeClr val="tx2"/>
                        </a:solidFill>
                        <a:effectLst/>
                        <a:latin typeface="+mn-lt"/>
                        <a:ea typeface="Calibri" panose="020F0502020204030204" pitchFamily="34" charset="0"/>
                        <a:cs typeface="Arial" panose="020B0604020202020204" pitchFamily="34" charset="0"/>
                      </a:endParaRPr>
                    </a:p>
                  </a:txBody>
                  <a:tcPr marL="31552" marR="31552" marT="0" marB="0"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kumimoji="0" lang="en-US" sz="1050" b="0" u="none" strike="noStrike" kern="1200" cap="none" spc="0" normalizeH="0" baseline="0" noProof="0">
                          <a:ln>
                            <a:noFill/>
                          </a:ln>
                          <a:solidFill>
                            <a:srgbClr val="000000"/>
                          </a:solidFill>
                          <a:effectLst/>
                          <a:uLnTx/>
                          <a:uFillTx/>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r>
                        <a:rPr lang="en-US" sz="1050" b="0" u="none" strike="noStrike">
                          <a:solidFill>
                            <a:srgbClr val="000000"/>
                          </a:solidFill>
                          <a:effectLst/>
                        </a:rPr>
                        <a:t>X</a:t>
                      </a:r>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algn="ctr" fontAlgn="b"/>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0" i="0" u="none" strike="noStrike">
                        <a:solidFill>
                          <a:srgbClr val="000000"/>
                        </a:solidFill>
                        <a:effectLst/>
                        <a:latin typeface="+mn-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50" b="0" i="0" u="none" strike="noStrike">
                        <a:solidFill>
                          <a:srgbClr val="000000"/>
                        </a:solidFill>
                        <a:effectLst/>
                        <a:latin typeface="+mn-lt"/>
                      </a:endParaRPr>
                    </a:p>
                  </a:txBody>
                  <a:tcPr marL="18288" marR="18288" marT="18288" marB="18288" anchor="ctr"/>
                </a:tc>
                <a:extLst>
                  <a:ext uri="{0D108BD9-81ED-4DB2-BD59-A6C34878D82A}">
                    <a16:rowId xmlns:a16="http://schemas.microsoft.com/office/drawing/2014/main" val="289207744"/>
                  </a:ext>
                </a:extLst>
              </a:tr>
            </a:tbl>
          </a:graphicData>
        </a:graphic>
      </p:graphicFrame>
      <p:sp>
        <p:nvSpPr>
          <p:cNvPr id="4" name="TextBox 3">
            <a:extLst>
              <a:ext uri="{FF2B5EF4-FFF2-40B4-BE49-F238E27FC236}">
                <a16:creationId xmlns:a16="http://schemas.microsoft.com/office/drawing/2014/main" id="{A8B2354C-6F59-6786-393D-F713C75D513E}"/>
              </a:ext>
            </a:extLst>
          </p:cNvPr>
          <p:cNvSpPr txBox="1"/>
          <p:nvPr/>
        </p:nvSpPr>
        <p:spPr>
          <a:xfrm>
            <a:off x="490331" y="5587789"/>
            <a:ext cx="687299" cy="261610"/>
          </a:xfrm>
          <a:prstGeom prst="rect">
            <a:avLst/>
          </a:prstGeom>
          <a:noFill/>
        </p:spPr>
        <p:txBody>
          <a:bodyPr wrap="square" rtlCol="0">
            <a:spAutoFit/>
          </a:bodyPr>
          <a:lstStyle/>
          <a:p>
            <a:r>
              <a:rPr lang="en-US" sz="1000">
                <a:latin typeface="+mj-lt"/>
              </a:rPr>
              <a:t>X : </a:t>
            </a:r>
            <a:r>
              <a:rPr lang="en-US" sz="1100">
                <a:latin typeface="+mj-lt"/>
              </a:rPr>
              <a:t>Yes</a:t>
            </a:r>
          </a:p>
        </p:txBody>
      </p:sp>
      <p:sp>
        <p:nvSpPr>
          <p:cNvPr id="5" name="Rectangle 4">
            <a:extLst>
              <a:ext uri="{FF2B5EF4-FFF2-40B4-BE49-F238E27FC236}">
                <a16:creationId xmlns:a16="http://schemas.microsoft.com/office/drawing/2014/main" id="{FD1A8992-57AD-4293-9C3E-C1D3E72AC4A3}"/>
              </a:ext>
            </a:extLst>
          </p:cNvPr>
          <p:cNvSpPr/>
          <p:nvPr/>
        </p:nvSpPr>
        <p:spPr>
          <a:xfrm>
            <a:off x="490331" y="5816550"/>
            <a:ext cx="6851072" cy="26545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1100">
                <a:solidFill>
                  <a:prstClr val="black"/>
                </a:solidFill>
                <a:latin typeface="+mj-lt"/>
                <a:ea typeface="Calibri" panose="020F0502020204030204" pitchFamily="34" charset="0"/>
                <a:cs typeface="Times New Roman" panose="02020603050405020304" pitchFamily="18" charset="0"/>
              </a:rPr>
              <a:t>Abbreviations: AKI (Acute kidney injury), HD (hemodialysis), PD (peritoneal dialysis), TX (transplant medications)</a:t>
            </a:r>
          </a:p>
        </p:txBody>
      </p:sp>
      <p:sp>
        <p:nvSpPr>
          <p:cNvPr id="9" name="Title 8">
            <a:extLst>
              <a:ext uri="{FF2B5EF4-FFF2-40B4-BE49-F238E27FC236}">
                <a16:creationId xmlns:a16="http://schemas.microsoft.com/office/drawing/2014/main" id="{38E34477-2324-DB4A-2E2E-578763AFC964}"/>
              </a:ext>
            </a:extLst>
          </p:cNvPr>
          <p:cNvSpPr>
            <a:spLocks noGrp="1"/>
          </p:cNvSpPr>
          <p:nvPr>
            <p:ph type="title"/>
          </p:nvPr>
        </p:nvSpPr>
        <p:spPr/>
        <p:txBody>
          <a:bodyPr>
            <a:normAutofit fontScale="90000"/>
          </a:bodyPr>
          <a:lstStyle/>
          <a:p>
            <a:r>
              <a:rPr lang="en-US"/>
              <a:t>Funding for kidney replacement therapy (KRT)</a:t>
            </a:r>
          </a:p>
        </p:txBody>
      </p:sp>
      <p:sp>
        <p:nvSpPr>
          <p:cNvPr id="3" name="Date Placeholder 3">
            <a:extLst>
              <a:ext uri="{FF2B5EF4-FFF2-40B4-BE49-F238E27FC236}">
                <a16:creationId xmlns:a16="http://schemas.microsoft.com/office/drawing/2014/main" id="{F0B58F11-6C17-7821-FECE-AAC23F2A22B9}"/>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A822247B-68F6-852B-3785-E92E1939E104}"/>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009F22DC-639A-5752-59FE-D996FB7AE8C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20</a:t>
            </a:fld>
            <a:endParaRPr lang="en-US"/>
          </a:p>
        </p:txBody>
      </p:sp>
    </p:spTree>
    <p:extLst>
      <p:ext uri="{BB962C8B-B14F-4D97-AF65-F5344CB8AC3E}">
        <p14:creationId xmlns:p14="http://schemas.microsoft.com/office/powerpoint/2010/main" val="3047264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074855-6DAE-50CB-2B17-023E7E5E66D6}"/>
              </a:ext>
            </a:extLst>
          </p:cNvPr>
          <p:cNvPicPr>
            <a:picLocks noChangeAspect="1"/>
          </p:cNvPicPr>
          <p:nvPr/>
        </p:nvPicPr>
        <p:blipFill>
          <a:blip r:embed="rId2"/>
          <a:stretch>
            <a:fillRect/>
          </a:stretch>
        </p:blipFill>
        <p:spPr>
          <a:xfrm>
            <a:off x="197350" y="1269582"/>
            <a:ext cx="6307443" cy="4212172"/>
          </a:xfrm>
          <a:prstGeom prst="rect">
            <a:avLst/>
          </a:prstGeom>
        </p:spPr>
      </p:pic>
      <p:sp>
        <p:nvSpPr>
          <p:cNvPr id="5" name="Oval 4"/>
          <p:cNvSpPr/>
          <p:nvPr/>
        </p:nvSpPr>
        <p:spPr>
          <a:xfrm>
            <a:off x="2022309" y="1106905"/>
            <a:ext cx="4811628" cy="18967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197350" y="1269582"/>
            <a:ext cx="6307443" cy="4212172"/>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1559150306"/>
              </p:ext>
            </p:extLst>
          </p:nvPr>
        </p:nvGraphicFramePr>
        <p:xfrm>
          <a:off x="6607877" y="1457253"/>
          <a:ext cx="5289957" cy="3289499"/>
        </p:xfrm>
        <a:graphic>
          <a:graphicData uri="http://schemas.openxmlformats.org/drawingml/2006/table">
            <a:tbl>
              <a:tblPr firstRow="1" firstCol="1" bandRow="1">
                <a:tableStyleId>{F5AB1C69-6EDB-4FF4-983F-18BD219EF322}</a:tableStyleId>
              </a:tblPr>
              <a:tblGrid>
                <a:gridCol w="1078122">
                  <a:extLst>
                    <a:ext uri="{9D8B030D-6E8A-4147-A177-3AD203B41FA5}">
                      <a16:colId xmlns:a16="http://schemas.microsoft.com/office/drawing/2014/main" val="3074240292"/>
                    </a:ext>
                  </a:extLst>
                </a:gridCol>
                <a:gridCol w="748615">
                  <a:extLst>
                    <a:ext uri="{9D8B030D-6E8A-4147-A177-3AD203B41FA5}">
                      <a16:colId xmlns:a16="http://schemas.microsoft.com/office/drawing/2014/main" val="4080352976"/>
                    </a:ext>
                  </a:extLst>
                </a:gridCol>
                <a:gridCol w="596093">
                  <a:extLst>
                    <a:ext uri="{9D8B030D-6E8A-4147-A177-3AD203B41FA5}">
                      <a16:colId xmlns:a16="http://schemas.microsoft.com/office/drawing/2014/main" val="3361607020"/>
                    </a:ext>
                  </a:extLst>
                </a:gridCol>
                <a:gridCol w="763341">
                  <a:extLst>
                    <a:ext uri="{9D8B030D-6E8A-4147-A177-3AD203B41FA5}">
                      <a16:colId xmlns:a16="http://schemas.microsoft.com/office/drawing/2014/main" val="2848822432"/>
                    </a:ext>
                  </a:extLst>
                </a:gridCol>
                <a:gridCol w="763341">
                  <a:extLst>
                    <a:ext uri="{9D8B030D-6E8A-4147-A177-3AD203B41FA5}">
                      <a16:colId xmlns:a16="http://schemas.microsoft.com/office/drawing/2014/main" val="2040709927"/>
                    </a:ext>
                  </a:extLst>
                </a:gridCol>
                <a:gridCol w="900624">
                  <a:extLst>
                    <a:ext uri="{9D8B030D-6E8A-4147-A177-3AD203B41FA5}">
                      <a16:colId xmlns:a16="http://schemas.microsoft.com/office/drawing/2014/main" val="87160348"/>
                    </a:ext>
                  </a:extLst>
                </a:gridCol>
                <a:gridCol w="439821">
                  <a:extLst>
                    <a:ext uri="{9D8B030D-6E8A-4147-A177-3AD203B41FA5}">
                      <a16:colId xmlns:a16="http://schemas.microsoft.com/office/drawing/2014/main" val="714604177"/>
                    </a:ext>
                  </a:extLst>
                </a:gridCol>
              </a:tblGrid>
              <a:tr h="261866">
                <a:tc>
                  <a:txBody>
                    <a:bodyPr/>
                    <a:lstStyle/>
                    <a:p>
                      <a:pPr algn="ctr">
                        <a:lnSpc>
                          <a:spcPct val="107000"/>
                        </a:lnSpc>
                      </a:pPr>
                      <a:r>
                        <a:rPr lang="en-US" sz="1000">
                          <a:solidFill>
                            <a:schemeClr val="bg1"/>
                          </a:solidFill>
                          <a:effectLst/>
                        </a:rPr>
                        <a:t>Country</a:t>
                      </a:r>
                      <a:endParaRPr lang="en-US" sz="1000">
                        <a:solidFill>
                          <a:schemeClr val="bg1"/>
                        </a:solidFill>
                        <a:effectLst/>
                        <a:latin typeface="Gill Sans MT" panose="020B0502020104020203"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Nephrologists</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Primary care physicians</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Nurse practitioners</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Specialized nurses</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Multidisciplinary teams</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Other</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2352746117"/>
                  </a:ext>
                </a:extLst>
              </a:tr>
              <a:tr h="91741">
                <a:tc>
                  <a:txBody>
                    <a:bodyPr/>
                    <a:lstStyle/>
                    <a:p>
                      <a:pPr marL="0" marR="0">
                        <a:lnSpc>
                          <a:spcPct val="107000"/>
                        </a:lnSpc>
                        <a:spcBef>
                          <a:spcPts val="0"/>
                        </a:spcBef>
                        <a:spcAft>
                          <a:spcPts val="0"/>
                        </a:spcAft>
                      </a:pPr>
                      <a:r>
                        <a:rPr lang="en-ZA" sz="1000">
                          <a:solidFill>
                            <a:schemeClr val="tx2"/>
                          </a:solidFill>
                          <a:effectLst/>
                        </a:rPr>
                        <a:t>Albania</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2941394344"/>
                  </a:ext>
                </a:extLst>
              </a:tr>
              <a:tr h="233069">
                <a:tc>
                  <a:txBody>
                    <a:bodyPr/>
                    <a:lstStyle/>
                    <a:p>
                      <a:pPr marL="0" marR="0">
                        <a:lnSpc>
                          <a:spcPct val="107000"/>
                        </a:lnSpc>
                        <a:spcBef>
                          <a:spcPts val="0"/>
                        </a:spcBef>
                        <a:spcAft>
                          <a:spcPts val="0"/>
                        </a:spcAft>
                      </a:pPr>
                      <a:r>
                        <a:rPr lang="en-ZA" sz="1000">
                          <a:solidFill>
                            <a:schemeClr val="tx2"/>
                          </a:solidFill>
                          <a:effectLst/>
                        </a:rPr>
                        <a:t>Bosnia and Herzegovina</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94782374"/>
                  </a:ext>
                </a:extLst>
              </a:tr>
              <a:tr h="91741">
                <a:tc>
                  <a:txBody>
                    <a:bodyPr/>
                    <a:lstStyle/>
                    <a:p>
                      <a:pPr marL="0" marR="0">
                        <a:lnSpc>
                          <a:spcPct val="107000"/>
                        </a:lnSpc>
                        <a:spcBef>
                          <a:spcPts val="0"/>
                        </a:spcBef>
                        <a:spcAft>
                          <a:spcPts val="0"/>
                        </a:spcAft>
                      </a:pPr>
                      <a:r>
                        <a:rPr lang="en-ZA" sz="1000">
                          <a:solidFill>
                            <a:schemeClr val="tx2"/>
                          </a:solidFill>
                          <a:effectLst/>
                        </a:rPr>
                        <a:t>Bulgaria</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1876351132"/>
                  </a:ext>
                </a:extLst>
              </a:tr>
              <a:tr h="91741">
                <a:tc>
                  <a:txBody>
                    <a:bodyPr/>
                    <a:lstStyle/>
                    <a:p>
                      <a:pPr marL="0" marR="0">
                        <a:lnSpc>
                          <a:spcPct val="107000"/>
                        </a:lnSpc>
                        <a:spcBef>
                          <a:spcPts val="0"/>
                        </a:spcBef>
                        <a:spcAft>
                          <a:spcPts val="0"/>
                        </a:spcAft>
                      </a:pPr>
                      <a:r>
                        <a:rPr lang="en-ZA" sz="1000">
                          <a:solidFill>
                            <a:schemeClr val="tx2"/>
                          </a:solidFill>
                          <a:effectLst/>
                        </a:rPr>
                        <a:t>Croatia</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2015524063"/>
                  </a:ext>
                </a:extLst>
              </a:tr>
              <a:tr h="91741">
                <a:tc>
                  <a:txBody>
                    <a:bodyPr/>
                    <a:lstStyle/>
                    <a:p>
                      <a:pPr marL="0" marR="0">
                        <a:lnSpc>
                          <a:spcPct val="107000"/>
                        </a:lnSpc>
                        <a:spcBef>
                          <a:spcPts val="0"/>
                        </a:spcBef>
                        <a:spcAft>
                          <a:spcPts val="0"/>
                        </a:spcAft>
                      </a:pPr>
                      <a:r>
                        <a:rPr lang="en-ZA" sz="1000">
                          <a:solidFill>
                            <a:schemeClr val="tx2"/>
                          </a:solidFill>
                          <a:effectLst/>
                        </a:rPr>
                        <a:t>Cyprus</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1314802622"/>
                  </a:ext>
                </a:extLst>
              </a:tr>
              <a:tr h="91741">
                <a:tc>
                  <a:txBody>
                    <a:bodyPr/>
                    <a:lstStyle/>
                    <a:p>
                      <a:pPr marL="0" marR="0">
                        <a:lnSpc>
                          <a:spcPct val="107000"/>
                        </a:lnSpc>
                        <a:spcBef>
                          <a:spcPts val="0"/>
                        </a:spcBef>
                        <a:spcAft>
                          <a:spcPts val="0"/>
                        </a:spcAft>
                      </a:pPr>
                      <a:r>
                        <a:rPr lang="en-ZA" sz="1000">
                          <a:solidFill>
                            <a:schemeClr val="tx2"/>
                          </a:solidFill>
                          <a:effectLst/>
                        </a:rPr>
                        <a:t>Czech Republic</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250521459"/>
                  </a:ext>
                </a:extLst>
              </a:tr>
              <a:tr h="91741">
                <a:tc>
                  <a:txBody>
                    <a:bodyPr/>
                    <a:lstStyle/>
                    <a:p>
                      <a:pPr marL="0" marR="0">
                        <a:lnSpc>
                          <a:spcPct val="107000"/>
                        </a:lnSpc>
                        <a:spcBef>
                          <a:spcPts val="0"/>
                        </a:spcBef>
                        <a:spcAft>
                          <a:spcPts val="0"/>
                        </a:spcAft>
                      </a:pPr>
                      <a:r>
                        <a:rPr lang="en-ZA" sz="1000">
                          <a:solidFill>
                            <a:schemeClr val="tx2"/>
                          </a:solidFill>
                          <a:effectLst/>
                        </a:rPr>
                        <a:t>Estonia</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643720361"/>
                  </a:ext>
                </a:extLst>
              </a:tr>
              <a:tr h="91741">
                <a:tc>
                  <a:txBody>
                    <a:bodyPr/>
                    <a:lstStyle/>
                    <a:p>
                      <a:pPr marL="0" marR="0">
                        <a:lnSpc>
                          <a:spcPct val="107000"/>
                        </a:lnSpc>
                        <a:spcBef>
                          <a:spcPts val="0"/>
                        </a:spcBef>
                        <a:spcAft>
                          <a:spcPts val="0"/>
                        </a:spcAft>
                      </a:pPr>
                      <a:r>
                        <a:rPr lang="en-ZA" sz="1000">
                          <a:solidFill>
                            <a:schemeClr val="tx2"/>
                          </a:solidFill>
                          <a:effectLst/>
                        </a:rPr>
                        <a:t>Hungary</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974837871"/>
                  </a:ext>
                </a:extLst>
              </a:tr>
              <a:tr h="91741">
                <a:tc>
                  <a:txBody>
                    <a:bodyPr/>
                    <a:lstStyle/>
                    <a:p>
                      <a:pPr marL="0" marR="0">
                        <a:lnSpc>
                          <a:spcPct val="107000"/>
                        </a:lnSpc>
                        <a:spcBef>
                          <a:spcPts val="0"/>
                        </a:spcBef>
                        <a:spcAft>
                          <a:spcPts val="0"/>
                        </a:spcAft>
                      </a:pPr>
                      <a:r>
                        <a:rPr lang="en-ZA" sz="1000">
                          <a:solidFill>
                            <a:schemeClr val="tx2"/>
                          </a:solidFill>
                          <a:effectLst/>
                        </a:rPr>
                        <a:t>Latvia</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665206161"/>
                  </a:ext>
                </a:extLst>
              </a:tr>
              <a:tr h="91741">
                <a:tc>
                  <a:txBody>
                    <a:bodyPr/>
                    <a:lstStyle/>
                    <a:p>
                      <a:pPr marL="0" marR="0">
                        <a:lnSpc>
                          <a:spcPct val="107000"/>
                        </a:lnSpc>
                        <a:spcBef>
                          <a:spcPts val="0"/>
                        </a:spcBef>
                        <a:spcAft>
                          <a:spcPts val="0"/>
                        </a:spcAft>
                      </a:pPr>
                      <a:r>
                        <a:rPr lang="en-ZA" sz="1000">
                          <a:solidFill>
                            <a:schemeClr val="tx2"/>
                          </a:solidFill>
                          <a:effectLst/>
                        </a:rPr>
                        <a:t>Lithuania</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697680247"/>
                  </a:ext>
                </a:extLst>
              </a:tr>
              <a:tr h="91741">
                <a:tc>
                  <a:txBody>
                    <a:bodyPr/>
                    <a:lstStyle/>
                    <a:p>
                      <a:pPr marL="0" marR="0">
                        <a:lnSpc>
                          <a:spcPct val="107000"/>
                        </a:lnSpc>
                        <a:spcBef>
                          <a:spcPts val="0"/>
                        </a:spcBef>
                        <a:spcAft>
                          <a:spcPts val="0"/>
                        </a:spcAft>
                      </a:pPr>
                      <a:r>
                        <a:rPr lang="en-ZA" sz="1000">
                          <a:solidFill>
                            <a:schemeClr val="tx2"/>
                          </a:solidFill>
                          <a:effectLst/>
                        </a:rPr>
                        <a:t>Macedonia, FYR</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586286854"/>
                  </a:ext>
                </a:extLst>
              </a:tr>
              <a:tr h="91741">
                <a:tc>
                  <a:txBody>
                    <a:bodyPr/>
                    <a:lstStyle/>
                    <a:p>
                      <a:pPr marL="0" marR="0">
                        <a:lnSpc>
                          <a:spcPct val="107000"/>
                        </a:lnSpc>
                        <a:spcBef>
                          <a:spcPts val="0"/>
                        </a:spcBef>
                        <a:spcAft>
                          <a:spcPts val="0"/>
                        </a:spcAft>
                      </a:pPr>
                      <a:r>
                        <a:rPr lang="en-ZA" sz="1000">
                          <a:solidFill>
                            <a:schemeClr val="tx2"/>
                          </a:solidFill>
                          <a:effectLst/>
                        </a:rPr>
                        <a:t>Poland</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2222671699"/>
                  </a:ext>
                </a:extLst>
              </a:tr>
              <a:tr h="96406">
                <a:tc>
                  <a:txBody>
                    <a:bodyPr/>
                    <a:lstStyle/>
                    <a:p>
                      <a:pPr marL="0" marR="0">
                        <a:lnSpc>
                          <a:spcPct val="107000"/>
                        </a:lnSpc>
                        <a:spcBef>
                          <a:spcPts val="0"/>
                        </a:spcBef>
                        <a:spcAft>
                          <a:spcPts val="0"/>
                        </a:spcAft>
                      </a:pPr>
                      <a:r>
                        <a:rPr lang="en-ZA" sz="1000">
                          <a:solidFill>
                            <a:schemeClr val="tx2"/>
                          </a:solidFill>
                          <a:effectLst/>
                        </a:rPr>
                        <a:t>Romania</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106919798"/>
                  </a:ext>
                </a:extLst>
              </a:tr>
              <a:tr h="96406">
                <a:tc>
                  <a:txBody>
                    <a:bodyPr/>
                    <a:lstStyle/>
                    <a:p>
                      <a:pPr marL="0" marR="0">
                        <a:lnSpc>
                          <a:spcPct val="107000"/>
                        </a:lnSpc>
                        <a:spcBef>
                          <a:spcPts val="0"/>
                        </a:spcBef>
                        <a:spcAft>
                          <a:spcPts val="0"/>
                        </a:spcAft>
                      </a:pPr>
                      <a:r>
                        <a:rPr lang="en-ZA" sz="1000">
                          <a:solidFill>
                            <a:schemeClr val="tx2"/>
                          </a:solidFill>
                          <a:effectLst/>
                        </a:rPr>
                        <a:t>Serbia</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1866623156"/>
                  </a:ext>
                </a:extLst>
              </a:tr>
              <a:tr h="96406">
                <a:tc>
                  <a:txBody>
                    <a:bodyPr/>
                    <a:lstStyle/>
                    <a:p>
                      <a:pPr marL="0" marR="0">
                        <a:lnSpc>
                          <a:spcPct val="107000"/>
                        </a:lnSpc>
                        <a:spcBef>
                          <a:spcPts val="0"/>
                        </a:spcBef>
                        <a:spcAft>
                          <a:spcPts val="0"/>
                        </a:spcAft>
                      </a:pPr>
                      <a:r>
                        <a:rPr lang="en-ZA" sz="1000">
                          <a:solidFill>
                            <a:schemeClr val="tx2"/>
                          </a:solidFill>
                          <a:effectLst/>
                        </a:rPr>
                        <a:t>Slovak Republic</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162802467"/>
                  </a:ext>
                </a:extLst>
              </a:tr>
              <a:tr h="96406">
                <a:tc>
                  <a:txBody>
                    <a:bodyPr/>
                    <a:lstStyle/>
                    <a:p>
                      <a:pPr marL="0" marR="0">
                        <a:lnSpc>
                          <a:spcPct val="107000"/>
                        </a:lnSpc>
                        <a:spcBef>
                          <a:spcPts val="0"/>
                        </a:spcBef>
                        <a:spcAft>
                          <a:spcPts val="0"/>
                        </a:spcAft>
                      </a:pPr>
                      <a:r>
                        <a:rPr lang="en-ZA" sz="1000">
                          <a:solidFill>
                            <a:schemeClr val="tx2"/>
                          </a:solidFill>
                          <a:effectLst/>
                        </a:rPr>
                        <a:t>Turkey</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10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1908336427"/>
                  </a:ext>
                </a:extLst>
              </a:tr>
            </a:tbl>
          </a:graphicData>
        </a:graphic>
      </p:graphicFrame>
      <p:sp>
        <p:nvSpPr>
          <p:cNvPr id="7" name="TextBox 6"/>
          <p:cNvSpPr txBox="1"/>
          <p:nvPr/>
        </p:nvSpPr>
        <p:spPr>
          <a:xfrm>
            <a:off x="6607877" y="4737455"/>
            <a:ext cx="687299" cy="276999"/>
          </a:xfrm>
          <a:prstGeom prst="rect">
            <a:avLst/>
          </a:prstGeom>
          <a:noFill/>
        </p:spPr>
        <p:txBody>
          <a:bodyPr wrap="square" rtlCol="0">
            <a:spAutoFit/>
          </a:bodyPr>
          <a:lstStyle/>
          <a:p>
            <a:r>
              <a:rPr lang="en-US" sz="1200">
                <a:solidFill>
                  <a:schemeClr val="tx2"/>
                </a:solidFill>
                <a:latin typeface="+mj-lt"/>
              </a:rPr>
              <a:t>X : Yes</a:t>
            </a:r>
          </a:p>
        </p:txBody>
      </p:sp>
      <p:sp>
        <p:nvSpPr>
          <p:cNvPr id="12" name="Title 11">
            <a:extLst>
              <a:ext uri="{FF2B5EF4-FFF2-40B4-BE49-F238E27FC236}">
                <a16:creationId xmlns:a16="http://schemas.microsoft.com/office/drawing/2014/main" id="{9C474064-5DA9-856A-3373-BA86A54E3DD9}"/>
              </a:ext>
            </a:extLst>
          </p:cNvPr>
          <p:cNvSpPr>
            <a:spLocks noGrp="1"/>
          </p:cNvSpPr>
          <p:nvPr>
            <p:ph type="title"/>
          </p:nvPr>
        </p:nvSpPr>
        <p:spPr>
          <a:xfrm>
            <a:off x="771524" y="357725"/>
            <a:ext cx="9247119" cy="650875"/>
          </a:xfrm>
        </p:spPr>
        <p:txBody>
          <a:bodyPr>
            <a:normAutofit fontScale="90000"/>
          </a:bodyPr>
          <a:lstStyle/>
          <a:p>
            <a:r>
              <a:rPr lang="en-US" dirty="0"/>
              <a:t>Providers primarily responsible for kidney failure care</a:t>
            </a:r>
          </a:p>
        </p:txBody>
      </p:sp>
      <p:sp>
        <p:nvSpPr>
          <p:cNvPr id="2" name="Date Placeholder 3">
            <a:extLst>
              <a:ext uri="{FF2B5EF4-FFF2-40B4-BE49-F238E27FC236}">
                <a16:creationId xmlns:a16="http://schemas.microsoft.com/office/drawing/2014/main" id="{C078194C-95FD-8990-8700-85375593567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C0EBF936-4663-93BA-553A-AF7125D80A16}"/>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B0C7F615-852D-E608-4F19-D1CE97682B9F}"/>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21</a:t>
            </a:fld>
            <a:endParaRPr lang="en-US"/>
          </a:p>
        </p:txBody>
      </p:sp>
    </p:spTree>
    <p:extLst>
      <p:ext uri="{BB962C8B-B14F-4D97-AF65-F5344CB8AC3E}">
        <p14:creationId xmlns:p14="http://schemas.microsoft.com/office/powerpoint/2010/main" val="3220973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3820880"/>
              </p:ext>
            </p:extLst>
          </p:nvPr>
        </p:nvGraphicFramePr>
        <p:xfrm>
          <a:off x="636104" y="1216033"/>
          <a:ext cx="10707762" cy="4425933"/>
        </p:xfrm>
        <a:graphic>
          <a:graphicData uri="http://schemas.openxmlformats.org/drawingml/2006/table">
            <a:tbl>
              <a:tblPr firstRow="1" firstCol="1" bandRow="1">
                <a:tableStyleId>{5C22544A-7EE6-4342-B048-85BDC9FD1C3A}</a:tableStyleId>
              </a:tblPr>
              <a:tblGrid>
                <a:gridCol w="1663471">
                  <a:extLst>
                    <a:ext uri="{9D8B030D-6E8A-4147-A177-3AD203B41FA5}">
                      <a16:colId xmlns:a16="http://schemas.microsoft.com/office/drawing/2014/main" val="1240304816"/>
                    </a:ext>
                  </a:extLst>
                </a:gridCol>
                <a:gridCol w="985423">
                  <a:extLst>
                    <a:ext uri="{9D8B030D-6E8A-4147-A177-3AD203B41FA5}">
                      <a16:colId xmlns:a16="http://schemas.microsoft.com/office/drawing/2014/main" val="1568337772"/>
                    </a:ext>
                  </a:extLst>
                </a:gridCol>
                <a:gridCol w="985423">
                  <a:extLst>
                    <a:ext uri="{9D8B030D-6E8A-4147-A177-3AD203B41FA5}">
                      <a16:colId xmlns:a16="http://schemas.microsoft.com/office/drawing/2014/main" val="1151195177"/>
                    </a:ext>
                  </a:extLst>
                </a:gridCol>
                <a:gridCol w="985423">
                  <a:extLst>
                    <a:ext uri="{9D8B030D-6E8A-4147-A177-3AD203B41FA5}">
                      <a16:colId xmlns:a16="http://schemas.microsoft.com/office/drawing/2014/main" val="21306038"/>
                    </a:ext>
                  </a:extLst>
                </a:gridCol>
                <a:gridCol w="985423">
                  <a:extLst>
                    <a:ext uri="{9D8B030D-6E8A-4147-A177-3AD203B41FA5}">
                      <a16:colId xmlns:a16="http://schemas.microsoft.com/office/drawing/2014/main" val="1934201224"/>
                    </a:ext>
                  </a:extLst>
                </a:gridCol>
                <a:gridCol w="985423">
                  <a:extLst>
                    <a:ext uri="{9D8B030D-6E8A-4147-A177-3AD203B41FA5}">
                      <a16:colId xmlns:a16="http://schemas.microsoft.com/office/drawing/2014/main" val="3594299502"/>
                    </a:ext>
                  </a:extLst>
                </a:gridCol>
                <a:gridCol w="985423">
                  <a:extLst>
                    <a:ext uri="{9D8B030D-6E8A-4147-A177-3AD203B41FA5}">
                      <a16:colId xmlns:a16="http://schemas.microsoft.com/office/drawing/2014/main" val="1744552504"/>
                    </a:ext>
                  </a:extLst>
                </a:gridCol>
                <a:gridCol w="985423">
                  <a:extLst>
                    <a:ext uri="{9D8B030D-6E8A-4147-A177-3AD203B41FA5}">
                      <a16:colId xmlns:a16="http://schemas.microsoft.com/office/drawing/2014/main" val="24565760"/>
                    </a:ext>
                  </a:extLst>
                </a:gridCol>
                <a:gridCol w="1073165">
                  <a:extLst>
                    <a:ext uri="{9D8B030D-6E8A-4147-A177-3AD203B41FA5}">
                      <a16:colId xmlns:a16="http://schemas.microsoft.com/office/drawing/2014/main" val="3800313629"/>
                    </a:ext>
                  </a:extLst>
                </a:gridCol>
                <a:gridCol w="1073165">
                  <a:extLst>
                    <a:ext uri="{9D8B030D-6E8A-4147-A177-3AD203B41FA5}">
                      <a16:colId xmlns:a16="http://schemas.microsoft.com/office/drawing/2014/main" val="1840010355"/>
                    </a:ext>
                  </a:extLst>
                </a:gridCol>
              </a:tblGrid>
              <a:tr h="70320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a:solidFill>
                          <a:schemeClr val="bg1"/>
                        </a:solidFill>
                        <a:effectLst/>
                        <a:latin typeface="+mj-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a:solidFill>
                            <a:schemeClr val="bg1"/>
                          </a:solidFill>
                          <a:effectLst/>
                          <a:latin typeface="+mj-lt"/>
                        </a:rPr>
                        <a:t>Country</a:t>
                      </a:r>
                    </a:p>
                    <a:p>
                      <a:pPr marL="0" marR="0" algn="ctr">
                        <a:lnSpc>
                          <a:spcPct val="107000"/>
                        </a:lnSpc>
                        <a:spcBef>
                          <a:spcPts val="0"/>
                        </a:spcBef>
                        <a:spcAft>
                          <a:spcPts val="0"/>
                        </a:spcAft>
                      </a:pPr>
                      <a:endParaRPr lang="en-US" sz="11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1100" b="1" i="0" u="none" strike="noStrike">
                          <a:solidFill>
                            <a:srgbClr val="000000"/>
                          </a:solidFill>
                          <a:effectLst/>
                          <a:latin typeface="+mj-lt"/>
                        </a:rPr>
                        <a:t>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Pediatric 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Transplant surgeons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Surgeons (HD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Surgeons (PD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Dietitians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Laboratory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Radiologists (ultrasound)</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Vascular access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667744168"/>
                  </a:ext>
                </a:extLst>
              </a:tr>
              <a:tr h="234402">
                <a:tc>
                  <a:txBody>
                    <a:bodyPr/>
                    <a:lstStyle/>
                    <a:p>
                      <a:pPr marL="0" marR="0">
                        <a:lnSpc>
                          <a:spcPct val="107000"/>
                        </a:lnSpc>
                        <a:spcBef>
                          <a:spcPts val="0"/>
                        </a:spcBef>
                        <a:spcAft>
                          <a:spcPts val="0"/>
                        </a:spcAft>
                      </a:pPr>
                      <a:r>
                        <a:rPr lang="en-ZA" sz="1100">
                          <a:solidFill>
                            <a:schemeClr val="tx2"/>
                          </a:solidFill>
                          <a:effectLst/>
                          <a:latin typeface="+mj-lt"/>
                        </a:rPr>
                        <a:t>Albania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619425525"/>
                  </a:ext>
                </a:extLst>
              </a:tr>
              <a:tr h="221709">
                <a:tc>
                  <a:txBody>
                    <a:bodyPr/>
                    <a:lstStyle/>
                    <a:p>
                      <a:pPr marL="0" marR="0">
                        <a:lnSpc>
                          <a:spcPct val="107000"/>
                        </a:lnSpc>
                        <a:spcBef>
                          <a:spcPts val="0"/>
                        </a:spcBef>
                        <a:spcAft>
                          <a:spcPts val="0"/>
                        </a:spcAft>
                      </a:pPr>
                      <a:r>
                        <a:rPr lang="en-ZA" sz="1100">
                          <a:solidFill>
                            <a:schemeClr val="tx2"/>
                          </a:solidFill>
                          <a:effectLst/>
                          <a:latin typeface="+mj-lt"/>
                        </a:rPr>
                        <a:t>Bosnia and Herzegovina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521151814"/>
                  </a:ext>
                </a:extLst>
              </a:tr>
              <a:tr h="234402">
                <a:tc>
                  <a:txBody>
                    <a:bodyPr/>
                    <a:lstStyle/>
                    <a:p>
                      <a:pPr marL="0" marR="0">
                        <a:lnSpc>
                          <a:spcPct val="107000"/>
                        </a:lnSpc>
                        <a:spcBef>
                          <a:spcPts val="0"/>
                        </a:spcBef>
                        <a:spcAft>
                          <a:spcPts val="0"/>
                        </a:spcAft>
                      </a:pPr>
                      <a:r>
                        <a:rPr lang="en-ZA" sz="1100">
                          <a:solidFill>
                            <a:schemeClr val="tx2"/>
                          </a:solidFill>
                          <a:effectLst/>
                          <a:latin typeface="+mj-lt"/>
                        </a:rPr>
                        <a:t>Bulgaria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492423590"/>
                  </a:ext>
                </a:extLst>
              </a:tr>
              <a:tr h="234402">
                <a:tc>
                  <a:txBody>
                    <a:bodyPr/>
                    <a:lstStyle/>
                    <a:p>
                      <a:pPr marL="0" marR="0">
                        <a:lnSpc>
                          <a:spcPct val="107000"/>
                        </a:lnSpc>
                        <a:spcBef>
                          <a:spcPts val="0"/>
                        </a:spcBef>
                        <a:spcAft>
                          <a:spcPts val="0"/>
                        </a:spcAft>
                      </a:pPr>
                      <a:r>
                        <a:rPr lang="en-ZA" sz="1100">
                          <a:solidFill>
                            <a:schemeClr val="tx2"/>
                          </a:solidFill>
                          <a:effectLst/>
                          <a:latin typeface="+mj-lt"/>
                        </a:rPr>
                        <a:t>Croatia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20816082"/>
                  </a:ext>
                </a:extLst>
              </a:tr>
              <a:tr h="234402">
                <a:tc>
                  <a:txBody>
                    <a:bodyPr/>
                    <a:lstStyle/>
                    <a:p>
                      <a:pPr marL="0" marR="0">
                        <a:lnSpc>
                          <a:spcPct val="107000"/>
                        </a:lnSpc>
                        <a:spcBef>
                          <a:spcPts val="0"/>
                        </a:spcBef>
                        <a:spcAft>
                          <a:spcPts val="0"/>
                        </a:spcAft>
                      </a:pPr>
                      <a:r>
                        <a:rPr lang="en-ZA" sz="1100">
                          <a:solidFill>
                            <a:schemeClr val="tx2"/>
                          </a:solidFill>
                          <a:effectLst/>
                          <a:latin typeface="+mj-lt"/>
                        </a:rPr>
                        <a:t>Cyprus</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083793939"/>
                  </a:ext>
                </a:extLst>
              </a:tr>
              <a:tr h="234402">
                <a:tc>
                  <a:txBody>
                    <a:bodyPr/>
                    <a:lstStyle/>
                    <a:p>
                      <a:pPr marL="0" marR="0">
                        <a:lnSpc>
                          <a:spcPct val="107000"/>
                        </a:lnSpc>
                        <a:spcBef>
                          <a:spcPts val="0"/>
                        </a:spcBef>
                        <a:spcAft>
                          <a:spcPts val="0"/>
                        </a:spcAft>
                      </a:pPr>
                      <a:r>
                        <a:rPr lang="en-ZA" sz="1100">
                          <a:solidFill>
                            <a:schemeClr val="tx2"/>
                          </a:solidFill>
                          <a:effectLst/>
                          <a:latin typeface="+mj-lt"/>
                        </a:rPr>
                        <a:t>Czech Republic</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05238348"/>
                  </a:ext>
                </a:extLst>
              </a:tr>
              <a:tr h="234402">
                <a:tc>
                  <a:txBody>
                    <a:bodyPr/>
                    <a:lstStyle/>
                    <a:p>
                      <a:pPr marL="0" marR="0">
                        <a:lnSpc>
                          <a:spcPct val="107000"/>
                        </a:lnSpc>
                        <a:spcBef>
                          <a:spcPts val="0"/>
                        </a:spcBef>
                        <a:spcAft>
                          <a:spcPts val="0"/>
                        </a:spcAft>
                      </a:pPr>
                      <a:r>
                        <a:rPr lang="en-ZA" sz="1100">
                          <a:solidFill>
                            <a:schemeClr val="tx2"/>
                          </a:solidFill>
                          <a:effectLst/>
                          <a:latin typeface="+mj-lt"/>
                        </a:rPr>
                        <a:t>Estonia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563517571"/>
                  </a:ext>
                </a:extLst>
              </a:tr>
              <a:tr h="234402">
                <a:tc>
                  <a:txBody>
                    <a:bodyPr/>
                    <a:lstStyle/>
                    <a:p>
                      <a:pPr marL="0" marR="0">
                        <a:lnSpc>
                          <a:spcPct val="107000"/>
                        </a:lnSpc>
                        <a:spcBef>
                          <a:spcPts val="0"/>
                        </a:spcBef>
                        <a:spcAft>
                          <a:spcPts val="0"/>
                        </a:spcAft>
                      </a:pPr>
                      <a:r>
                        <a:rPr lang="en-ZA" sz="1100">
                          <a:solidFill>
                            <a:schemeClr val="tx2"/>
                          </a:solidFill>
                          <a:effectLst/>
                          <a:latin typeface="+mj-lt"/>
                        </a:rPr>
                        <a:t>Hungary</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498706130"/>
                  </a:ext>
                </a:extLst>
              </a:tr>
              <a:tr h="234402">
                <a:tc>
                  <a:txBody>
                    <a:bodyPr/>
                    <a:lstStyle/>
                    <a:p>
                      <a:pPr marL="0" marR="0">
                        <a:lnSpc>
                          <a:spcPct val="107000"/>
                        </a:lnSpc>
                        <a:spcBef>
                          <a:spcPts val="0"/>
                        </a:spcBef>
                        <a:spcAft>
                          <a:spcPts val="0"/>
                        </a:spcAft>
                      </a:pPr>
                      <a:r>
                        <a:rPr lang="en-ZA" sz="1100">
                          <a:solidFill>
                            <a:schemeClr val="tx2"/>
                          </a:solidFill>
                          <a:effectLst/>
                          <a:latin typeface="+mj-lt"/>
                        </a:rPr>
                        <a:t>Latvia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184342046"/>
                  </a:ext>
                </a:extLst>
              </a:tr>
              <a:tr h="234402">
                <a:tc>
                  <a:txBody>
                    <a:bodyPr/>
                    <a:lstStyle/>
                    <a:p>
                      <a:pPr marL="0" marR="0">
                        <a:lnSpc>
                          <a:spcPct val="107000"/>
                        </a:lnSpc>
                        <a:spcBef>
                          <a:spcPts val="0"/>
                        </a:spcBef>
                        <a:spcAft>
                          <a:spcPts val="0"/>
                        </a:spcAft>
                      </a:pPr>
                      <a:r>
                        <a:rPr lang="en-ZA" sz="1100">
                          <a:solidFill>
                            <a:schemeClr val="tx2"/>
                          </a:solidFill>
                          <a:effectLst/>
                          <a:latin typeface="+mj-lt"/>
                        </a:rPr>
                        <a:t>Lithuania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283439757"/>
                  </a:ext>
                </a:extLst>
              </a:tr>
              <a:tr h="234402">
                <a:tc>
                  <a:txBody>
                    <a:bodyPr/>
                    <a:lstStyle/>
                    <a:p>
                      <a:pPr marL="0" marR="0">
                        <a:lnSpc>
                          <a:spcPct val="107000"/>
                        </a:lnSpc>
                        <a:spcBef>
                          <a:spcPts val="0"/>
                        </a:spcBef>
                        <a:spcAft>
                          <a:spcPts val="0"/>
                        </a:spcAft>
                      </a:pPr>
                      <a:r>
                        <a:rPr lang="en-ZA" sz="1100">
                          <a:solidFill>
                            <a:schemeClr val="tx2"/>
                          </a:solidFill>
                          <a:effectLst/>
                          <a:latin typeface="+mj-lt"/>
                        </a:rPr>
                        <a:t>Macedonia, FYR</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850657829"/>
                  </a:ext>
                </a:extLst>
              </a:tr>
              <a:tr h="234402">
                <a:tc>
                  <a:txBody>
                    <a:bodyPr/>
                    <a:lstStyle/>
                    <a:p>
                      <a:pPr marL="0" marR="0">
                        <a:lnSpc>
                          <a:spcPct val="107000"/>
                        </a:lnSpc>
                        <a:spcBef>
                          <a:spcPts val="0"/>
                        </a:spcBef>
                        <a:spcAft>
                          <a:spcPts val="0"/>
                        </a:spcAft>
                      </a:pPr>
                      <a:r>
                        <a:rPr lang="en-ZA" sz="1100">
                          <a:solidFill>
                            <a:schemeClr val="tx2"/>
                          </a:solidFill>
                          <a:effectLst/>
                          <a:latin typeface="+mj-lt"/>
                        </a:rPr>
                        <a:t>Poland</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741597953"/>
                  </a:ext>
                </a:extLst>
              </a:tr>
              <a:tr h="234402">
                <a:tc>
                  <a:txBody>
                    <a:bodyPr/>
                    <a:lstStyle/>
                    <a:p>
                      <a:pPr marL="0" marR="0">
                        <a:lnSpc>
                          <a:spcPct val="107000"/>
                        </a:lnSpc>
                        <a:spcBef>
                          <a:spcPts val="0"/>
                        </a:spcBef>
                        <a:spcAft>
                          <a:spcPts val="0"/>
                        </a:spcAft>
                      </a:pPr>
                      <a:r>
                        <a:rPr lang="en-ZA" sz="1100">
                          <a:solidFill>
                            <a:schemeClr val="tx2"/>
                          </a:solidFill>
                          <a:effectLst/>
                          <a:latin typeface="+mj-lt"/>
                        </a:rPr>
                        <a:t>Romania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017468207"/>
                  </a:ext>
                </a:extLst>
              </a:tr>
              <a:tr h="234402">
                <a:tc>
                  <a:txBody>
                    <a:bodyPr/>
                    <a:lstStyle/>
                    <a:p>
                      <a:pPr marL="0" marR="0">
                        <a:lnSpc>
                          <a:spcPct val="107000"/>
                        </a:lnSpc>
                        <a:spcBef>
                          <a:spcPts val="0"/>
                        </a:spcBef>
                        <a:spcAft>
                          <a:spcPts val="0"/>
                        </a:spcAft>
                      </a:pPr>
                      <a:r>
                        <a:rPr lang="en-ZA" sz="1100">
                          <a:solidFill>
                            <a:schemeClr val="tx2"/>
                          </a:solidFill>
                          <a:effectLst/>
                          <a:latin typeface="+mj-lt"/>
                        </a:rPr>
                        <a:t>Serbia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136168632"/>
                  </a:ext>
                </a:extLst>
              </a:tr>
              <a:tr h="234402">
                <a:tc>
                  <a:txBody>
                    <a:bodyPr/>
                    <a:lstStyle/>
                    <a:p>
                      <a:pPr marL="0" marR="0">
                        <a:lnSpc>
                          <a:spcPct val="107000"/>
                        </a:lnSpc>
                        <a:spcBef>
                          <a:spcPts val="0"/>
                        </a:spcBef>
                        <a:spcAft>
                          <a:spcPts val="0"/>
                        </a:spcAft>
                      </a:pPr>
                      <a:r>
                        <a:rPr lang="en-ZA" sz="1100">
                          <a:solidFill>
                            <a:schemeClr val="tx2"/>
                          </a:solidFill>
                          <a:effectLst/>
                          <a:latin typeface="+mj-lt"/>
                        </a:rPr>
                        <a:t>Slovak Republic</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590481959"/>
                  </a:ext>
                </a:extLst>
              </a:tr>
              <a:tr h="219390">
                <a:tc>
                  <a:txBody>
                    <a:bodyPr/>
                    <a:lstStyle/>
                    <a:p>
                      <a:pPr marL="0" marR="0">
                        <a:lnSpc>
                          <a:spcPct val="107000"/>
                        </a:lnSpc>
                        <a:spcBef>
                          <a:spcPts val="0"/>
                        </a:spcBef>
                        <a:spcAft>
                          <a:spcPts val="0"/>
                        </a:spcAft>
                      </a:pPr>
                      <a:r>
                        <a:rPr lang="en-ZA" sz="1100">
                          <a:solidFill>
                            <a:schemeClr val="tx2"/>
                          </a:solidFill>
                          <a:effectLst/>
                          <a:latin typeface="+mj-lt"/>
                        </a:rPr>
                        <a:t>Turkey</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548589399"/>
                  </a:ext>
                </a:extLst>
              </a:tr>
            </a:tbl>
          </a:graphicData>
        </a:graphic>
      </p:graphicFrame>
      <p:graphicFrame>
        <p:nvGraphicFramePr>
          <p:cNvPr id="5" name="Table 4"/>
          <p:cNvGraphicFramePr>
            <a:graphicFrameLocks noGrp="1"/>
          </p:cNvGraphicFramePr>
          <p:nvPr/>
        </p:nvGraphicFramePr>
        <p:xfrm>
          <a:off x="5359710" y="5802763"/>
          <a:ext cx="1568998" cy="518160"/>
        </p:xfrm>
        <a:graphic>
          <a:graphicData uri="http://schemas.openxmlformats.org/drawingml/2006/table">
            <a:tbl>
              <a:tblPr firstRow="1" bandRow="1">
                <a:tableStyleId>{5C22544A-7EE6-4342-B048-85BDC9FD1C3A}</a:tableStyleId>
              </a:tblPr>
              <a:tblGrid>
                <a:gridCol w="1568998">
                  <a:extLst>
                    <a:ext uri="{9D8B030D-6E8A-4147-A177-3AD203B41FA5}">
                      <a16:colId xmlns:a16="http://schemas.microsoft.com/office/drawing/2014/main" val="643004065"/>
                    </a:ext>
                  </a:extLst>
                </a:gridCol>
              </a:tblGrid>
              <a:tr h="204710">
                <a:tc>
                  <a:txBody>
                    <a:bodyPr/>
                    <a:lstStyle/>
                    <a:p>
                      <a:r>
                        <a:rPr lang="en-US" sz="1100" b="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100">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6" name="Rectangle 5"/>
          <p:cNvSpPr/>
          <p:nvPr/>
        </p:nvSpPr>
        <p:spPr>
          <a:xfrm>
            <a:off x="5359709" y="5782294"/>
            <a:ext cx="1568997"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itle 2">
            <a:extLst>
              <a:ext uri="{FF2B5EF4-FFF2-40B4-BE49-F238E27FC236}">
                <a16:creationId xmlns:a16="http://schemas.microsoft.com/office/drawing/2014/main" id="{E09D176E-26F4-D466-EA5D-2244F37849E1}"/>
              </a:ext>
            </a:extLst>
          </p:cNvPr>
          <p:cNvSpPr>
            <a:spLocks noGrp="1"/>
          </p:cNvSpPr>
          <p:nvPr>
            <p:ph type="title"/>
          </p:nvPr>
        </p:nvSpPr>
        <p:spPr/>
        <p:txBody>
          <a:bodyPr>
            <a:normAutofit/>
          </a:bodyPr>
          <a:lstStyle/>
          <a:p>
            <a:r>
              <a:rPr lang="en-US" dirty="0"/>
              <a:t>Shortage of kidney failure care providers</a:t>
            </a:r>
          </a:p>
        </p:txBody>
      </p:sp>
      <p:sp>
        <p:nvSpPr>
          <p:cNvPr id="4" name="Date Placeholder 3">
            <a:extLst>
              <a:ext uri="{FF2B5EF4-FFF2-40B4-BE49-F238E27FC236}">
                <a16:creationId xmlns:a16="http://schemas.microsoft.com/office/drawing/2014/main" id="{78C320BD-548E-D713-6DDD-17334A7E0F83}"/>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40B2FD99-2EF6-F9F3-ADB6-CCB52683D6C8}"/>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76DBA33B-12CF-AE40-BD4F-90855103645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22</a:t>
            </a:fld>
            <a:endParaRPr lang="en-US"/>
          </a:p>
        </p:txBody>
      </p:sp>
    </p:spTree>
    <p:extLst>
      <p:ext uri="{BB962C8B-B14F-4D97-AF65-F5344CB8AC3E}">
        <p14:creationId xmlns:p14="http://schemas.microsoft.com/office/powerpoint/2010/main" val="2215068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64714052"/>
              </p:ext>
            </p:extLst>
          </p:nvPr>
        </p:nvGraphicFramePr>
        <p:xfrm>
          <a:off x="980661" y="1271991"/>
          <a:ext cx="10031899" cy="4281807"/>
        </p:xfrm>
        <a:graphic>
          <a:graphicData uri="http://schemas.openxmlformats.org/drawingml/2006/table">
            <a:tbl>
              <a:tblPr firstRow="1" firstCol="1" bandRow="1">
                <a:tableStyleId>{5C22544A-7EE6-4342-B048-85BDC9FD1C3A}</a:tableStyleId>
              </a:tblPr>
              <a:tblGrid>
                <a:gridCol w="1558475">
                  <a:extLst>
                    <a:ext uri="{9D8B030D-6E8A-4147-A177-3AD203B41FA5}">
                      <a16:colId xmlns:a16="http://schemas.microsoft.com/office/drawing/2014/main" val="1240304816"/>
                    </a:ext>
                  </a:extLst>
                </a:gridCol>
                <a:gridCol w="923224">
                  <a:extLst>
                    <a:ext uri="{9D8B030D-6E8A-4147-A177-3AD203B41FA5}">
                      <a16:colId xmlns:a16="http://schemas.microsoft.com/office/drawing/2014/main" val="1568337772"/>
                    </a:ext>
                  </a:extLst>
                </a:gridCol>
                <a:gridCol w="923224">
                  <a:extLst>
                    <a:ext uri="{9D8B030D-6E8A-4147-A177-3AD203B41FA5}">
                      <a16:colId xmlns:a16="http://schemas.microsoft.com/office/drawing/2014/main" val="1151195177"/>
                    </a:ext>
                  </a:extLst>
                </a:gridCol>
                <a:gridCol w="923224">
                  <a:extLst>
                    <a:ext uri="{9D8B030D-6E8A-4147-A177-3AD203B41FA5}">
                      <a16:colId xmlns:a16="http://schemas.microsoft.com/office/drawing/2014/main" val="21306038"/>
                    </a:ext>
                  </a:extLst>
                </a:gridCol>
                <a:gridCol w="923224">
                  <a:extLst>
                    <a:ext uri="{9D8B030D-6E8A-4147-A177-3AD203B41FA5}">
                      <a16:colId xmlns:a16="http://schemas.microsoft.com/office/drawing/2014/main" val="1934201224"/>
                    </a:ext>
                  </a:extLst>
                </a:gridCol>
                <a:gridCol w="923224">
                  <a:extLst>
                    <a:ext uri="{9D8B030D-6E8A-4147-A177-3AD203B41FA5}">
                      <a16:colId xmlns:a16="http://schemas.microsoft.com/office/drawing/2014/main" val="3594299502"/>
                    </a:ext>
                  </a:extLst>
                </a:gridCol>
                <a:gridCol w="923224">
                  <a:extLst>
                    <a:ext uri="{9D8B030D-6E8A-4147-A177-3AD203B41FA5}">
                      <a16:colId xmlns:a16="http://schemas.microsoft.com/office/drawing/2014/main" val="1744552504"/>
                    </a:ext>
                  </a:extLst>
                </a:gridCol>
                <a:gridCol w="923224">
                  <a:extLst>
                    <a:ext uri="{9D8B030D-6E8A-4147-A177-3AD203B41FA5}">
                      <a16:colId xmlns:a16="http://schemas.microsoft.com/office/drawing/2014/main" val="24565760"/>
                    </a:ext>
                  </a:extLst>
                </a:gridCol>
                <a:gridCol w="1005428">
                  <a:extLst>
                    <a:ext uri="{9D8B030D-6E8A-4147-A177-3AD203B41FA5}">
                      <a16:colId xmlns:a16="http://schemas.microsoft.com/office/drawing/2014/main" val="3800313629"/>
                    </a:ext>
                  </a:extLst>
                </a:gridCol>
                <a:gridCol w="1005428">
                  <a:extLst>
                    <a:ext uri="{9D8B030D-6E8A-4147-A177-3AD203B41FA5}">
                      <a16:colId xmlns:a16="http://schemas.microsoft.com/office/drawing/2014/main" val="1840010355"/>
                    </a:ext>
                  </a:extLst>
                </a:gridCol>
              </a:tblGrid>
              <a:tr h="68030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a:solidFill>
                          <a:schemeClr val="bg1"/>
                        </a:solidFill>
                        <a:effectLst/>
                        <a:latin typeface="+mj-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a:solidFill>
                            <a:schemeClr val="bg1"/>
                          </a:solidFill>
                          <a:effectLst/>
                          <a:latin typeface="+mj-lt"/>
                        </a:rPr>
                        <a:t>Country</a:t>
                      </a:r>
                    </a:p>
                    <a:p>
                      <a:pPr marL="0" marR="0" algn="ctr">
                        <a:lnSpc>
                          <a:spcPct val="107000"/>
                        </a:lnSpc>
                        <a:spcBef>
                          <a:spcPts val="0"/>
                        </a:spcBef>
                        <a:spcAft>
                          <a:spcPts val="0"/>
                        </a:spcAft>
                      </a:pPr>
                      <a:endParaRPr lang="en-US" sz="11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1100" b="1" i="0" u="none" strike="noStrike">
                          <a:solidFill>
                            <a:srgbClr val="000000"/>
                          </a:solidFill>
                          <a:effectLst/>
                          <a:latin typeface="+mj-lt"/>
                        </a:rPr>
                        <a:t>Counsellors/ psychologists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Transplant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Dialysis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Renal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Dialysis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Social workers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Palliative care physicians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Kidney supportive care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1" i="0" u="none" strike="noStrike">
                          <a:solidFill>
                            <a:srgbClr val="000000"/>
                          </a:solidFill>
                          <a:effectLst/>
                          <a:latin typeface="+mj-lt"/>
                        </a:rPr>
                        <a:t>No shortage</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667744168"/>
                  </a:ext>
                </a:extLst>
              </a:tr>
              <a:tr h="226769">
                <a:tc>
                  <a:txBody>
                    <a:bodyPr/>
                    <a:lstStyle/>
                    <a:p>
                      <a:pPr marL="0" marR="0">
                        <a:lnSpc>
                          <a:spcPct val="107000"/>
                        </a:lnSpc>
                        <a:spcBef>
                          <a:spcPts val="0"/>
                        </a:spcBef>
                        <a:spcAft>
                          <a:spcPts val="0"/>
                        </a:spcAft>
                      </a:pPr>
                      <a:r>
                        <a:rPr lang="en-ZA" sz="1100">
                          <a:solidFill>
                            <a:schemeClr val="tx2"/>
                          </a:solidFill>
                          <a:effectLst/>
                          <a:latin typeface="+mj-lt"/>
                        </a:rPr>
                        <a:t>Albania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619425525"/>
                  </a:ext>
                </a:extLst>
              </a:tr>
              <a:tr h="214489">
                <a:tc>
                  <a:txBody>
                    <a:bodyPr/>
                    <a:lstStyle/>
                    <a:p>
                      <a:pPr marL="0" marR="0">
                        <a:lnSpc>
                          <a:spcPct val="107000"/>
                        </a:lnSpc>
                        <a:spcBef>
                          <a:spcPts val="0"/>
                        </a:spcBef>
                        <a:spcAft>
                          <a:spcPts val="0"/>
                        </a:spcAft>
                      </a:pPr>
                      <a:r>
                        <a:rPr lang="en-ZA" sz="1100">
                          <a:solidFill>
                            <a:schemeClr val="tx2"/>
                          </a:solidFill>
                          <a:effectLst/>
                          <a:latin typeface="+mj-lt"/>
                        </a:rPr>
                        <a:t>Bosnia and Herzegovina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521151814"/>
                  </a:ext>
                </a:extLst>
              </a:tr>
              <a:tr h="226769">
                <a:tc>
                  <a:txBody>
                    <a:bodyPr/>
                    <a:lstStyle/>
                    <a:p>
                      <a:pPr marL="0" marR="0">
                        <a:lnSpc>
                          <a:spcPct val="107000"/>
                        </a:lnSpc>
                        <a:spcBef>
                          <a:spcPts val="0"/>
                        </a:spcBef>
                        <a:spcAft>
                          <a:spcPts val="0"/>
                        </a:spcAft>
                      </a:pPr>
                      <a:r>
                        <a:rPr lang="en-ZA" sz="1100">
                          <a:solidFill>
                            <a:schemeClr val="tx2"/>
                          </a:solidFill>
                          <a:effectLst/>
                          <a:latin typeface="+mj-lt"/>
                        </a:rPr>
                        <a:t>Bulgaria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492423590"/>
                  </a:ext>
                </a:extLst>
              </a:tr>
              <a:tr h="226769">
                <a:tc>
                  <a:txBody>
                    <a:bodyPr/>
                    <a:lstStyle/>
                    <a:p>
                      <a:pPr marL="0" marR="0">
                        <a:lnSpc>
                          <a:spcPct val="107000"/>
                        </a:lnSpc>
                        <a:spcBef>
                          <a:spcPts val="0"/>
                        </a:spcBef>
                        <a:spcAft>
                          <a:spcPts val="0"/>
                        </a:spcAft>
                      </a:pPr>
                      <a:r>
                        <a:rPr lang="en-ZA" sz="1100">
                          <a:solidFill>
                            <a:schemeClr val="tx2"/>
                          </a:solidFill>
                          <a:effectLst/>
                          <a:latin typeface="+mj-lt"/>
                        </a:rPr>
                        <a:t>Croatia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20816082"/>
                  </a:ext>
                </a:extLst>
              </a:tr>
              <a:tr h="226769">
                <a:tc>
                  <a:txBody>
                    <a:bodyPr/>
                    <a:lstStyle/>
                    <a:p>
                      <a:pPr marL="0" marR="0">
                        <a:lnSpc>
                          <a:spcPct val="107000"/>
                        </a:lnSpc>
                        <a:spcBef>
                          <a:spcPts val="0"/>
                        </a:spcBef>
                        <a:spcAft>
                          <a:spcPts val="0"/>
                        </a:spcAft>
                      </a:pPr>
                      <a:r>
                        <a:rPr lang="en-ZA" sz="1100">
                          <a:solidFill>
                            <a:schemeClr val="tx2"/>
                          </a:solidFill>
                          <a:effectLst/>
                          <a:latin typeface="+mj-lt"/>
                        </a:rPr>
                        <a:t>Cyprus</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083793939"/>
                  </a:ext>
                </a:extLst>
              </a:tr>
              <a:tr h="226769">
                <a:tc>
                  <a:txBody>
                    <a:bodyPr/>
                    <a:lstStyle/>
                    <a:p>
                      <a:pPr marL="0" marR="0">
                        <a:lnSpc>
                          <a:spcPct val="107000"/>
                        </a:lnSpc>
                        <a:spcBef>
                          <a:spcPts val="0"/>
                        </a:spcBef>
                        <a:spcAft>
                          <a:spcPts val="0"/>
                        </a:spcAft>
                      </a:pPr>
                      <a:r>
                        <a:rPr lang="en-ZA" sz="1100">
                          <a:solidFill>
                            <a:schemeClr val="tx2"/>
                          </a:solidFill>
                          <a:effectLst/>
                          <a:latin typeface="+mj-lt"/>
                        </a:rPr>
                        <a:t>Czech Republic</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05238348"/>
                  </a:ext>
                </a:extLst>
              </a:tr>
              <a:tr h="226769">
                <a:tc>
                  <a:txBody>
                    <a:bodyPr/>
                    <a:lstStyle/>
                    <a:p>
                      <a:pPr marL="0" marR="0">
                        <a:lnSpc>
                          <a:spcPct val="107000"/>
                        </a:lnSpc>
                        <a:spcBef>
                          <a:spcPts val="0"/>
                        </a:spcBef>
                        <a:spcAft>
                          <a:spcPts val="0"/>
                        </a:spcAft>
                      </a:pPr>
                      <a:r>
                        <a:rPr lang="en-ZA" sz="1100">
                          <a:solidFill>
                            <a:schemeClr val="tx2"/>
                          </a:solidFill>
                          <a:effectLst/>
                          <a:latin typeface="+mj-lt"/>
                        </a:rPr>
                        <a:t>Estonia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563517571"/>
                  </a:ext>
                </a:extLst>
              </a:tr>
              <a:tr h="226769">
                <a:tc>
                  <a:txBody>
                    <a:bodyPr/>
                    <a:lstStyle/>
                    <a:p>
                      <a:pPr marL="0" marR="0">
                        <a:lnSpc>
                          <a:spcPct val="107000"/>
                        </a:lnSpc>
                        <a:spcBef>
                          <a:spcPts val="0"/>
                        </a:spcBef>
                        <a:spcAft>
                          <a:spcPts val="0"/>
                        </a:spcAft>
                      </a:pPr>
                      <a:r>
                        <a:rPr lang="en-ZA" sz="1100">
                          <a:solidFill>
                            <a:schemeClr val="tx2"/>
                          </a:solidFill>
                          <a:effectLst/>
                          <a:latin typeface="+mj-lt"/>
                        </a:rPr>
                        <a:t>Hungary</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498706130"/>
                  </a:ext>
                </a:extLst>
              </a:tr>
              <a:tr h="226769">
                <a:tc>
                  <a:txBody>
                    <a:bodyPr/>
                    <a:lstStyle/>
                    <a:p>
                      <a:pPr marL="0" marR="0">
                        <a:lnSpc>
                          <a:spcPct val="107000"/>
                        </a:lnSpc>
                        <a:spcBef>
                          <a:spcPts val="0"/>
                        </a:spcBef>
                        <a:spcAft>
                          <a:spcPts val="0"/>
                        </a:spcAft>
                      </a:pPr>
                      <a:r>
                        <a:rPr lang="en-ZA" sz="1100">
                          <a:solidFill>
                            <a:schemeClr val="tx2"/>
                          </a:solidFill>
                          <a:effectLst/>
                          <a:latin typeface="+mj-lt"/>
                        </a:rPr>
                        <a:t>Latvia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84342046"/>
                  </a:ext>
                </a:extLst>
              </a:tr>
              <a:tr h="226769">
                <a:tc>
                  <a:txBody>
                    <a:bodyPr/>
                    <a:lstStyle/>
                    <a:p>
                      <a:pPr marL="0" marR="0">
                        <a:lnSpc>
                          <a:spcPct val="107000"/>
                        </a:lnSpc>
                        <a:spcBef>
                          <a:spcPts val="0"/>
                        </a:spcBef>
                        <a:spcAft>
                          <a:spcPts val="0"/>
                        </a:spcAft>
                      </a:pPr>
                      <a:r>
                        <a:rPr lang="en-ZA" sz="1100">
                          <a:solidFill>
                            <a:schemeClr val="tx2"/>
                          </a:solidFill>
                          <a:effectLst/>
                          <a:latin typeface="+mj-lt"/>
                        </a:rPr>
                        <a:t>Lithuania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283439757"/>
                  </a:ext>
                </a:extLst>
              </a:tr>
              <a:tr h="226769">
                <a:tc>
                  <a:txBody>
                    <a:bodyPr/>
                    <a:lstStyle/>
                    <a:p>
                      <a:pPr marL="0" marR="0">
                        <a:lnSpc>
                          <a:spcPct val="107000"/>
                        </a:lnSpc>
                        <a:spcBef>
                          <a:spcPts val="0"/>
                        </a:spcBef>
                        <a:spcAft>
                          <a:spcPts val="0"/>
                        </a:spcAft>
                      </a:pPr>
                      <a:r>
                        <a:rPr lang="en-ZA" sz="1100">
                          <a:solidFill>
                            <a:schemeClr val="tx2"/>
                          </a:solidFill>
                          <a:effectLst/>
                          <a:latin typeface="+mj-lt"/>
                        </a:rPr>
                        <a:t>Macedonia, FYR</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850657829"/>
                  </a:ext>
                </a:extLst>
              </a:tr>
              <a:tr h="226769">
                <a:tc>
                  <a:txBody>
                    <a:bodyPr/>
                    <a:lstStyle/>
                    <a:p>
                      <a:pPr marL="0" marR="0">
                        <a:lnSpc>
                          <a:spcPct val="107000"/>
                        </a:lnSpc>
                        <a:spcBef>
                          <a:spcPts val="0"/>
                        </a:spcBef>
                        <a:spcAft>
                          <a:spcPts val="0"/>
                        </a:spcAft>
                      </a:pPr>
                      <a:r>
                        <a:rPr lang="en-ZA" sz="1100">
                          <a:solidFill>
                            <a:schemeClr val="tx2"/>
                          </a:solidFill>
                          <a:effectLst/>
                          <a:latin typeface="+mj-lt"/>
                        </a:rPr>
                        <a:t>Poland</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41597953"/>
                  </a:ext>
                </a:extLst>
              </a:tr>
              <a:tr h="226769">
                <a:tc>
                  <a:txBody>
                    <a:bodyPr/>
                    <a:lstStyle/>
                    <a:p>
                      <a:pPr marL="0" marR="0">
                        <a:lnSpc>
                          <a:spcPct val="107000"/>
                        </a:lnSpc>
                        <a:spcBef>
                          <a:spcPts val="0"/>
                        </a:spcBef>
                        <a:spcAft>
                          <a:spcPts val="0"/>
                        </a:spcAft>
                      </a:pPr>
                      <a:r>
                        <a:rPr lang="en-ZA" sz="1100">
                          <a:solidFill>
                            <a:schemeClr val="tx2"/>
                          </a:solidFill>
                          <a:effectLst/>
                          <a:latin typeface="+mj-lt"/>
                        </a:rPr>
                        <a:t>Romania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017468207"/>
                  </a:ext>
                </a:extLst>
              </a:tr>
              <a:tr h="226769">
                <a:tc>
                  <a:txBody>
                    <a:bodyPr/>
                    <a:lstStyle/>
                    <a:p>
                      <a:pPr marL="0" marR="0">
                        <a:lnSpc>
                          <a:spcPct val="107000"/>
                        </a:lnSpc>
                        <a:spcBef>
                          <a:spcPts val="0"/>
                        </a:spcBef>
                        <a:spcAft>
                          <a:spcPts val="0"/>
                        </a:spcAft>
                      </a:pPr>
                      <a:r>
                        <a:rPr lang="en-ZA" sz="1100">
                          <a:solidFill>
                            <a:schemeClr val="tx2"/>
                          </a:solidFill>
                          <a:effectLst/>
                          <a:latin typeface="+mj-lt"/>
                        </a:rPr>
                        <a:t>Serbia</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136168632"/>
                  </a:ext>
                </a:extLst>
              </a:tr>
              <a:tr h="226769">
                <a:tc>
                  <a:txBody>
                    <a:bodyPr/>
                    <a:lstStyle/>
                    <a:p>
                      <a:pPr marL="0" marR="0">
                        <a:lnSpc>
                          <a:spcPct val="107000"/>
                        </a:lnSpc>
                        <a:spcBef>
                          <a:spcPts val="0"/>
                        </a:spcBef>
                        <a:spcAft>
                          <a:spcPts val="0"/>
                        </a:spcAft>
                      </a:pPr>
                      <a:r>
                        <a:rPr lang="en-ZA" sz="1100">
                          <a:solidFill>
                            <a:schemeClr val="tx2"/>
                          </a:solidFill>
                          <a:effectLst/>
                          <a:latin typeface="+mj-lt"/>
                        </a:rPr>
                        <a:t>Slovak Republic</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590481959"/>
                  </a:ext>
                </a:extLst>
              </a:tr>
              <a:tr h="212246">
                <a:tc>
                  <a:txBody>
                    <a:bodyPr/>
                    <a:lstStyle/>
                    <a:p>
                      <a:pPr marL="0" marR="0">
                        <a:lnSpc>
                          <a:spcPct val="107000"/>
                        </a:lnSpc>
                        <a:spcBef>
                          <a:spcPts val="0"/>
                        </a:spcBef>
                        <a:spcAft>
                          <a:spcPts val="0"/>
                        </a:spcAft>
                      </a:pPr>
                      <a:r>
                        <a:rPr lang="en-ZA" sz="1100">
                          <a:solidFill>
                            <a:schemeClr val="tx2"/>
                          </a:solidFill>
                          <a:effectLst/>
                          <a:latin typeface="+mj-lt"/>
                        </a:rPr>
                        <a:t>Turkey</a:t>
                      </a:r>
                      <a:endParaRPr lang="en-US" sz="1100">
                        <a:solidFill>
                          <a:schemeClr val="tx2"/>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548589399"/>
                  </a:ext>
                </a:extLst>
              </a:tr>
            </a:tbl>
          </a:graphicData>
        </a:graphic>
      </p:graphicFrame>
      <p:graphicFrame>
        <p:nvGraphicFramePr>
          <p:cNvPr id="5" name="Table 4"/>
          <p:cNvGraphicFramePr>
            <a:graphicFrameLocks noGrp="1"/>
          </p:cNvGraphicFramePr>
          <p:nvPr/>
        </p:nvGraphicFramePr>
        <p:xfrm>
          <a:off x="5653437" y="5724429"/>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6" name="Rectangle 5"/>
          <p:cNvSpPr/>
          <p:nvPr/>
        </p:nvSpPr>
        <p:spPr>
          <a:xfrm>
            <a:off x="5648541" y="5724429"/>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itle 2">
            <a:extLst>
              <a:ext uri="{FF2B5EF4-FFF2-40B4-BE49-F238E27FC236}">
                <a16:creationId xmlns:a16="http://schemas.microsoft.com/office/drawing/2014/main" id="{E327C393-55E4-670F-7C95-97799716936C}"/>
              </a:ext>
            </a:extLst>
          </p:cNvPr>
          <p:cNvSpPr>
            <a:spLocks noGrp="1"/>
          </p:cNvSpPr>
          <p:nvPr>
            <p:ph type="title"/>
          </p:nvPr>
        </p:nvSpPr>
        <p:spPr/>
        <p:txBody>
          <a:bodyPr>
            <a:normAutofit/>
          </a:bodyPr>
          <a:lstStyle/>
          <a:p>
            <a:r>
              <a:rPr lang="en-US" dirty="0"/>
              <a:t>Shortage of kidney failure care providers</a:t>
            </a:r>
          </a:p>
        </p:txBody>
      </p:sp>
      <p:sp>
        <p:nvSpPr>
          <p:cNvPr id="4" name="Date Placeholder 3">
            <a:extLst>
              <a:ext uri="{FF2B5EF4-FFF2-40B4-BE49-F238E27FC236}">
                <a16:creationId xmlns:a16="http://schemas.microsoft.com/office/drawing/2014/main" id="{BF7DD17F-C53C-426E-28CC-21B372CB52FE}"/>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1C72CDB2-0305-5A4E-9E1F-50FB5BDF8156}"/>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A8AEF10E-9435-3085-5AA2-D8D651DE9C5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23</a:t>
            </a:fld>
            <a:endParaRPr lang="en-US"/>
          </a:p>
        </p:txBody>
      </p:sp>
    </p:spTree>
    <p:extLst>
      <p:ext uri="{BB962C8B-B14F-4D97-AF65-F5344CB8AC3E}">
        <p14:creationId xmlns:p14="http://schemas.microsoft.com/office/powerpoint/2010/main" val="279137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B0E216-F269-5803-5A17-16231FB54DF7}"/>
              </a:ext>
            </a:extLst>
          </p:cNvPr>
          <p:cNvPicPr>
            <a:picLocks noChangeAspect="1"/>
          </p:cNvPicPr>
          <p:nvPr/>
        </p:nvPicPr>
        <p:blipFill>
          <a:blip r:embed="rId2"/>
          <a:stretch>
            <a:fillRect/>
          </a:stretch>
        </p:blipFill>
        <p:spPr>
          <a:xfrm>
            <a:off x="1763705" y="1908921"/>
            <a:ext cx="3423863" cy="3345573"/>
          </a:xfrm>
          <a:prstGeom prst="rect">
            <a:avLst/>
          </a:prstGeom>
        </p:spPr>
      </p:pic>
      <p:sp>
        <p:nvSpPr>
          <p:cNvPr id="7" name="Rectangle 6"/>
          <p:cNvSpPr/>
          <p:nvPr/>
        </p:nvSpPr>
        <p:spPr>
          <a:xfrm>
            <a:off x="2777773" y="1443128"/>
            <a:ext cx="1395728" cy="338554"/>
          </a:xfrm>
          <a:prstGeom prst="rect">
            <a:avLst/>
          </a:prstGeom>
        </p:spPr>
        <p:txBody>
          <a:bodyPr wrap="square">
            <a:spAutoFit/>
          </a:bodyPr>
          <a:lstStyle/>
          <a:p>
            <a:pPr lvl="0"/>
            <a:r>
              <a:rPr lang="en-US" sz="1600">
                <a:solidFill>
                  <a:prstClr val="black"/>
                </a:solidFill>
                <a:latin typeface="+mj-lt"/>
              </a:rPr>
              <a:t>Nephrologists</a:t>
            </a:r>
          </a:p>
        </p:txBody>
      </p:sp>
      <p:graphicFrame>
        <p:nvGraphicFramePr>
          <p:cNvPr id="2" name="Table 1"/>
          <p:cNvGraphicFramePr>
            <a:graphicFrameLocks noGrp="1"/>
          </p:cNvGraphicFramePr>
          <p:nvPr>
            <p:extLst>
              <p:ext uri="{D42A27DB-BD31-4B8C-83A1-F6EECF244321}">
                <p14:modId xmlns:p14="http://schemas.microsoft.com/office/powerpoint/2010/main" val="4008089140"/>
              </p:ext>
            </p:extLst>
          </p:nvPr>
        </p:nvGraphicFramePr>
        <p:xfrm>
          <a:off x="5724940" y="1179442"/>
          <a:ext cx="5989982" cy="4757533"/>
        </p:xfrm>
        <a:graphic>
          <a:graphicData uri="http://schemas.openxmlformats.org/drawingml/2006/table">
            <a:tbl>
              <a:tblPr firstRow="1" firstCol="1" bandRow="1">
                <a:tableStyleId>{F5AB1C69-6EDB-4FF4-983F-18BD219EF322}</a:tableStyleId>
              </a:tblPr>
              <a:tblGrid>
                <a:gridCol w="2444860">
                  <a:extLst>
                    <a:ext uri="{9D8B030D-6E8A-4147-A177-3AD203B41FA5}">
                      <a16:colId xmlns:a16="http://schemas.microsoft.com/office/drawing/2014/main" val="1000700200"/>
                    </a:ext>
                  </a:extLst>
                </a:gridCol>
                <a:gridCol w="1907360">
                  <a:extLst>
                    <a:ext uri="{9D8B030D-6E8A-4147-A177-3AD203B41FA5}">
                      <a16:colId xmlns:a16="http://schemas.microsoft.com/office/drawing/2014/main" val="545731266"/>
                    </a:ext>
                  </a:extLst>
                </a:gridCol>
                <a:gridCol w="1637762">
                  <a:extLst>
                    <a:ext uri="{9D8B030D-6E8A-4147-A177-3AD203B41FA5}">
                      <a16:colId xmlns:a16="http://schemas.microsoft.com/office/drawing/2014/main" val="2591618891"/>
                    </a:ext>
                  </a:extLst>
                </a:gridCol>
              </a:tblGrid>
              <a:tr h="75871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a:solidFill>
                          <a:schemeClr val="bg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a:solidFill>
                            <a:schemeClr val="bg1"/>
                          </a:solidFill>
                          <a:effectLst/>
                        </a:rPr>
                        <a:t>Country</a:t>
                      </a:r>
                    </a:p>
                    <a:p>
                      <a:pPr marL="0" marR="0" algn="ctr">
                        <a:lnSpc>
                          <a:spcPct val="107000"/>
                        </a:lnSpc>
                        <a:spcBef>
                          <a:spcPts val="0"/>
                        </a:spcBef>
                        <a:spcAft>
                          <a:spcPts val="0"/>
                        </a:spcAft>
                      </a:pP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marL="0" marR="0" algn="ctr">
                        <a:lnSpc>
                          <a:spcPct val="107000"/>
                        </a:lnSpc>
                        <a:spcBef>
                          <a:spcPts val="0"/>
                        </a:spcBef>
                        <a:spcAft>
                          <a:spcPts val="0"/>
                        </a:spcAft>
                      </a:pPr>
                      <a:r>
                        <a:rPr lang="en-US" sz="1100">
                          <a:solidFill>
                            <a:schemeClr val="bg1"/>
                          </a:solidFill>
                          <a:effectLst/>
                        </a:rPr>
                        <a:t>Nephrologists</a:t>
                      </a:r>
                    </a:p>
                    <a:p>
                      <a:pPr marL="0" marR="0" algn="ctr">
                        <a:lnSpc>
                          <a:spcPct val="107000"/>
                        </a:lnSpc>
                        <a:spcBef>
                          <a:spcPts val="0"/>
                        </a:spcBef>
                        <a:spcAft>
                          <a:spcPts val="0"/>
                        </a:spcAft>
                      </a:pPr>
                      <a:r>
                        <a:rPr lang="en-US" sz="1100">
                          <a:solidFill>
                            <a:schemeClr val="bg1"/>
                          </a:solidFill>
                          <a:effectLst/>
                        </a:rPr>
                        <a:t>PMP</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marL="0" marR="0" algn="ctr">
                        <a:lnSpc>
                          <a:spcPct val="107000"/>
                        </a:lnSpc>
                        <a:spcBef>
                          <a:spcPts val="0"/>
                        </a:spcBef>
                        <a:spcAft>
                          <a:spcPts val="0"/>
                        </a:spcAft>
                      </a:pPr>
                      <a:r>
                        <a:rPr lang="en-US" sz="1100">
                          <a:solidFill>
                            <a:schemeClr val="bg1"/>
                          </a:solidFill>
                          <a:effectLst/>
                        </a:rPr>
                        <a:t>Nephrology trainees</a:t>
                      </a:r>
                    </a:p>
                    <a:p>
                      <a:pPr marL="0" marR="0" algn="ctr">
                        <a:lnSpc>
                          <a:spcPct val="107000"/>
                        </a:lnSpc>
                        <a:spcBef>
                          <a:spcPts val="0"/>
                        </a:spcBef>
                        <a:spcAft>
                          <a:spcPts val="0"/>
                        </a:spcAft>
                      </a:pPr>
                      <a:r>
                        <a:rPr lang="en-US" sz="1100">
                          <a:solidFill>
                            <a:schemeClr val="bg1"/>
                          </a:solidFill>
                          <a:effectLst/>
                        </a:rPr>
                        <a:t>PMP</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extLst>
                  <a:ext uri="{0D108BD9-81ED-4DB2-BD59-A6C34878D82A}">
                    <a16:rowId xmlns:a16="http://schemas.microsoft.com/office/drawing/2014/main" val="595163760"/>
                  </a:ext>
                </a:extLst>
              </a:tr>
              <a:tr h="249926">
                <a:tc>
                  <a:txBody>
                    <a:bodyPr/>
                    <a:lstStyle/>
                    <a:p>
                      <a:pPr marL="0" marR="0">
                        <a:lnSpc>
                          <a:spcPct val="107000"/>
                        </a:lnSpc>
                        <a:spcBef>
                          <a:spcPts val="0"/>
                        </a:spcBef>
                        <a:spcAft>
                          <a:spcPts val="0"/>
                        </a:spcAft>
                      </a:pPr>
                      <a:r>
                        <a:rPr lang="en-ZA" sz="1100">
                          <a:solidFill>
                            <a:schemeClr val="bg1"/>
                          </a:solidFill>
                          <a:effectLst/>
                        </a:rPr>
                        <a:t>Albania</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29.72</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4.85</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1652781692"/>
                  </a:ext>
                </a:extLst>
              </a:tr>
              <a:tr h="249926">
                <a:tc>
                  <a:txBody>
                    <a:bodyPr/>
                    <a:lstStyle/>
                    <a:p>
                      <a:pPr marL="0" marR="0">
                        <a:lnSpc>
                          <a:spcPct val="107000"/>
                        </a:lnSpc>
                        <a:spcBef>
                          <a:spcPts val="0"/>
                        </a:spcBef>
                        <a:spcAft>
                          <a:spcPts val="0"/>
                        </a:spcAft>
                      </a:pPr>
                      <a:r>
                        <a:rPr lang="en-ZA" sz="1100">
                          <a:solidFill>
                            <a:schemeClr val="bg1"/>
                          </a:solidFill>
                          <a:effectLst/>
                        </a:rPr>
                        <a:t>Bosnia and Herzegovina</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18.34</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5.24</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3685908644"/>
                  </a:ext>
                </a:extLst>
              </a:tr>
              <a:tr h="249926">
                <a:tc>
                  <a:txBody>
                    <a:bodyPr/>
                    <a:lstStyle/>
                    <a:p>
                      <a:pPr marL="0" marR="0">
                        <a:lnSpc>
                          <a:spcPct val="107000"/>
                        </a:lnSpc>
                        <a:spcBef>
                          <a:spcPts val="0"/>
                        </a:spcBef>
                        <a:spcAft>
                          <a:spcPts val="0"/>
                        </a:spcAft>
                      </a:pPr>
                      <a:r>
                        <a:rPr lang="en-ZA" sz="1100">
                          <a:solidFill>
                            <a:schemeClr val="bg1"/>
                          </a:solidFill>
                          <a:effectLst/>
                        </a:rPr>
                        <a:t>Bulgaria</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36.37</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5.09</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1797944910"/>
                  </a:ext>
                </a:extLst>
              </a:tr>
              <a:tr h="249926">
                <a:tc>
                  <a:txBody>
                    <a:bodyPr/>
                    <a:lstStyle/>
                    <a:p>
                      <a:pPr marL="0" marR="0">
                        <a:lnSpc>
                          <a:spcPct val="107000"/>
                        </a:lnSpc>
                        <a:spcBef>
                          <a:spcPts val="0"/>
                        </a:spcBef>
                        <a:spcAft>
                          <a:spcPts val="0"/>
                        </a:spcAft>
                      </a:pPr>
                      <a:r>
                        <a:rPr lang="en-ZA" sz="1100">
                          <a:solidFill>
                            <a:schemeClr val="bg1"/>
                          </a:solidFill>
                          <a:effectLst/>
                        </a:rPr>
                        <a:t>Croatia</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47.75</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11.94</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3887638954"/>
                  </a:ext>
                </a:extLst>
              </a:tr>
              <a:tr h="249926">
                <a:tc>
                  <a:txBody>
                    <a:bodyPr/>
                    <a:lstStyle/>
                    <a:p>
                      <a:pPr marL="0" marR="0">
                        <a:lnSpc>
                          <a:spcPct val="107000"/>
                        </a:lnSpc>
                        <a:spcBef>
                          <a:spcPts val="0"/>
                        </a:spcBef>
                        <a:spcAft>
                          <a:spcPts val="0"/>
                        </a:spcAft>
                      </a:pPr>
                      <a:r>
                        <a:rPr lang="en-ZA" sz="1100">
                          <a:solidFill>
                            <a:schemeClr val="bg1"/>
                          </a:solidFill>
                          <a:effectLst/>
                        </a:rPr>
                        <a:t>Cyprus</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31.66</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2.32</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1060478965"/>
                  </a:ext>
                </a:extLst>
              </a:tr>
              <a:tr h="249926">
                <a:tc>
                  <a:txBody>
                    <a:bodyPr/>
                    <a:lstStyle/>
                    <a:p>
                      <a:pPr marL="0" marR="0">
                        <a:lnSpc>
                          <a:spcPct val="107000"/>
                        </a:lnSpc>
                        <a:spcBef>
                          <a:spcPts val="0"/>
                        </a:spcBef>
                        <a:spcAft>
                          <a:spcPts val="0"/>
                        </a:spcAft>
                      </a:pPr>
                      <a:r>
                        <a:rPr lang="en-ZA" sz="1100">
                          <a:solidFill>
                            <a:schemeClr val="bg1"/>
                          </a:solidFill>
                          <a:effectLst/>
                        </a:rPr>
                        <a:t>Czech Republic</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21.48</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3.74</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3622564449"/>
                  </a:ext>
                </a:extLst>
              </a:tr>
              <a:tr h="249926">
                <a:tc>
                  <a:txBody>
                    <a:bodyPr/>
                    <a:lstStyle/>
                    <a:p>
                      <a:pPr marL="0" marR="0">
                        <a:lnSpc>
                          <a:spcPct val="107000"/>
                        </a:lnSpc>
                        <a:spcBef>
                          <a:spcPts val="0"/>
                        </a:spcBef>
                        <a:spcAft>
                          <a:spcPts val="0"/>
                        </a:spcAft>
                      </a:pPr>
                      <a:r>
                        <a:rPr lang="en-ZA" sz="1100">
                          <a:solidFill>
                            <a:schemeClr val="bg1"/>
                          </a:solidFill>
                          <a:effectLst/>
                        </a:rPr>
                        <a:t>Estonia</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24.76</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2.48</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2754875304"/>
                  </a:ext>
                </a:extLst>
              </a:tr>
              <a:tr h="249926">
                <a:tc>
                  <a:txBody>
                    <a:bodyPr/>
                    <a:lstStyle/>
                    <a:p>
                      <a:pPr marL="0" marR="0">
                        <a:lnSpc>
                          <a:spcPct val="107000"/>
                        </a:lnSpc>
                        <a:spcBef>
                          <a:spcPts val="0"/>
                        </a:spcBef>
                        <a:spcAft>
                          <a:spcPts val="0"/>
                        </a:spcAft>
                      </a:pPr>
                      <a:r>
                        <a:rPr lang="en-ZA" sz="1100">
                          <a:solidFill>
                            <a:schemeClr val="bg1"/>
                          </a:solidFill>
                          <a:effectLst/>
                        </a:rPr>
                        <a:t>Hungary</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30.93</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4.12</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2269878468"/>
                  </a:ext>
                </a:extLst>
              </a:tr>
              <a:tr h="249926">
                <a:tc>
                  <a:txBody>
                    <a:bodyPr/>
                    <a:lstStyle/>
                    <a:p>
                      <a:pPr marL="0" marR="0">
                        <a:lnSpc>
                          <a:spcPct val="107000"/>
                        </a:lnSpc>
                        <a:spcBef>
                          <a:spcPts val="0"/>
                        </a:spcBef>
                        <a:spcAft>
                          <a:spcPts val="0"/>
                        </a:spcAft>
                      </a:pPr>
                      <a:r>
                        <a:rPr lang="en-ZA" sz="1100">
                          <a:solidFill>
                            <a:schemeClr val="bg1"/>
                          </a:solidFill>
                          <a:effectLst/>
                        </a:rPr>
                        <a:t>Latvia</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21.71</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6.51</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3977062109"/>
                  </a:ext>
                </a:extLst>
              </a:tr>
              <a:tr h="249926">
                <a:tc>
                  <a:txBody>
                    <a:bodyPr/>
                    <a:lstStyle/>
                    <a:p>
                      <a:pPr marL="0" marR="0">
                        <a:lnSpc>
                          <a:spcPct val="107000"/>
                        </a:lnSpc>
                        <a:spcBef>
                          <a:spcPts val="0"/>
                        </a:spcBef>
                        <a:spcAft>
                          <a:spcPts val="0"/>
                        </a:spcAft>
                      </a:pPr>
                      <a:r>
                        <a:rPr lang="en-ZA" sz="1100">
                          <a:solidFill>
                            <a:schemeClr val="bg1"/>
                          </a:solidFill>
                          <a:effectLst/>
                        </a:rPr>
                        <a:t>Lithuania</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52.17</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7.45</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3706149283"/>
                  </a:ext>
                </a:extLst>
              </a:tr>
              <a:tr h="249926">
                <a:tc>
                  <a:txBody>
                    <a:bodyPr/>
                    <a:lstStyle/>
                    <a:p>
                      <a:pPr marL="0" marR="0">
                        <a:lnSpc>
                          <a:spcPct val="107000"/>
                        </a:lnSpc>
                        <a:spcBef>
                          <a:spcPts val="0"/>
                        </a:spcBef>
                        <a:spcAft>
                          <a:spcPts val="0"/>
                        </a:spcAft>
                      </a:pPr>
                      <a:r>
                        <a:rPr lang="en-ZA" sz="1100">
                          <a:solidFill>
                            <a:schemeClr val="bg1"/>
                          </a:solidFill>
                          <a:effectLst/>
                        </a:rPr>
                        <a:t>Macedonia, FYR</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13.14</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4.69</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2277655904"/>
                  </a:ext>
                </a:extLst>
              </a:tr>
              <a:tr h="249926">
                <a:tc>
                  <a:txBody>
                    <a:bodyPr/>
                    <a:lstStyle/>
                    <a:p>
                      <a:pPr marL="0" marR="0">
                        <a:lnSpc>
                          <a:spcPct val="107000"/>
                        </a:lnSpc>
                        <a:spcBef>
                          <a:spcPts val="0"/>
                        </a:spcBef>
                        <a:spcAft>
                          <a:spcPts val="0"/>
                        </a:spcAft>
                      </a:pPr>
                      <a:r>
                        <a:rPr lang="en-ZA" sz="1100">
                          <a:solidFill>
                            <a:schemeClr val="bg1"/>
                          </a:solidFill>
                          <a:effectLst/>
                        </a:rPr>
                        <a:t>Poland</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18.38</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3.15</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660112876"/>
                  </a:ext>
                </a:extLst>
              </a:tr>
              <a:tr h="249926">
                <a:tc>
                  <a:txBody>
                    <a:bodyPr/>
                    <a:lstStyle/>
                    <a:p>
                      <a:pPr marL="0" marR="0">
                        <a:lnSpc>
                          <a:spcPct val="107000"/>
                        </a:lnSpc>
                        <a:spcBef>
                          <a:spcPts val="0"/>
                        </a:spcBef>
                        <a:spcAft>
                          <a:spcPts val="0"/>
                        </a:spcAft>
                      </a:pPr>
                      <a:r>
                        <a:rPr lang="en-ZA" sz="1100">
                          <a:solidFill>
                            <a:schemeClr val="bg1"/>
                          </a:solidFill>
                          <a:effectLst/>
                        </a:rPr>
                        <a:t>Romania</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24.30</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8.64</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3837105445"/>
                  </a:ext>
                </a:extLst>
              </a:tr>
              <a:tr h="249926">
                <a:tc>
                  <a:txBody>
                    <a:bodyPr/>
                    <a:lstStyle/>
                    <a:p>
                      <a:pPr marL="0" marR="0">
                        <a:lnSpc>
                          <a:spcPct val="107000"/>
                        </a:lnSpc>
                        <a:spcBef>
                          <a:spcPts val="0"/>
                        </a:spcBef>
                        <a:spcAft>
                          <a:spcPts val="0"/>
                        </a:spcAft>
                      </a:pPr>
                      <a:r>
                        <a:rPr lang="en-ZA" sz="1100">
                          <a:solidFill>
                            <a:schemeClr val="bg1"/>
                          </a:solidFill>
                          <a:effectLst/>
                        </a:rPr>
                        <a:t>Serbia</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7.42</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703824017"/>
                  </a:ext>
                </a:extLst>
              </a:tr>
              <a:tr h="249926">
                <a:tc>
                  <a:txBody>
                    <a:bodyPr/>
                    <a:lstStyle/>
                    <a:p>
                      <a:pPr marL="0" marR="0">
                        <a:lnSpc>
                          <a:spcPct val="107000"/>
                        </a:lnSpc>
                        <a:spcBef>
                          <a:spcPts val="0"/>
                        </a:spcBef>
                        <a:spcAft>
                          <a:spcPts val="0"/>
                        </a:spcAft>
                      </a:pPr>
                      <a:r>
                        <a:rPr lang="en-ZA" sz="1100">
                          <a:solidFill>
                            <a:schemeClr val="bg1"/>
                          </a:solidFill>
                          <a:effectLst/>
                        </a:rPr>
                        <a:t>Slovak Republic</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36.82</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3.68</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4241050408"/>
                  </a:ext>
                </a:extLst>
              </a:tr>
              <a:tr h="249926">
                <a:tc>
                  <a:txBody>
                    <a:bodyPr/>
                    <a:lstStyle/>
                    <a:p>
                      <a:pPr marL="0" marR="0">
                        <a:lnSpc>
                          <a:spcPct val="107000"/>
                        </a:lnSpc>
                        <a:spcBef>
                          <a:spcPts val="0"/>
                        </a:spcBef>
                        <a:spcAft>
                          <a:spcPts val="0"/>
                        </a:spcAft>
                      </a:pPr>
                      <a:r>
                        <a:rPr lang="en-ZA" sz="1100">
                          <a:solidFill>
                            <a:schemeClr val="bg1"/>
                          </a:solidFill>
                          <a:effectLst/>
                        </a:rPr>
                        <a:t>Turkey</a:t>
                      </a:r>
                      <a:endParaRPr lang="en-US" sz="1100">
                        <a:solidFill>
                          <a:schemeClr val="bg1"/>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1100" kern="1200">
                          <a:solidFill>
                            <a:schemeClr val="tx1"/>
                          </a:solidFill>
                          <a:effectLst/>
                        </a:rPr>
                        <a:t>9.63</a:t>
                      </a:r>
                      <a:endParaRPr lang="en-CA" sz="1100" kern="1200">
                        <a:solidFill>
                          <a:schemeClr val="tx1"/>
                        </a:solidFill>
                        <a:effectLst/>
                        <a:latin typeface="+mj-lt"/>
                        <a:ea typeface="+mn-ea"/>
                        <a:cs typeface="+mn-cs"/>
                      </a:endParaRPr>
                    </a:p>
                  </a:txBody>
                  <a:tcPr marL="4763" marR="4763" marT="4763" marB="0" anchor="ctr"/>
                </a:tc>
                <a:tc>
                  <a:txBody>
                    <a:bodyPr/>
                    <a:lstStyle/>
                    <a:p>
                      <a:pPr algn="ctr" fontAlgn="b"/>
                      <a:r>
                        <a:rPr lang="en-CA" sz="1100" kern="1200">
                          <a:solidFill>
                            <a:schemeClr val="tx1"/>
                          </a:solidFill>
                          <a:effectLst/>
                        </a:rPr>
                        <a:t>0.60</a:t>
                      </a:r>
                      <a:endParaRPr lang="en-CA" sz="1100" kern="1200">
                        <a:solidFill>
                          <a:schemeClr val="tx1"/>
                        </a:solidFill>
                        <a:effectLst/>
                        <a:latin typeface="+mj-lt"/>
                        <a:ea typeface="+mn-ea"/>
                        <a:cs typeface="+mn-cs"/>
                      </a:endParaRPr>
                    </a:p>
                  </a:txBody>
                  <a:tcPr marL="4763" marR="4763" marT="4763" marB="0" anchor="ctr"/>
                </a:tc>
                <a:extLst>
                  <a:ext uri="{0D108BD9-81ED-4DB2-BD59-A6C34878D82A}">
                    <a16:rowId xmlns:a16="http://schemas.microsoft.com/office/drawing/2014/main" val="3019814034"/>
                  </a:ext>
                </a:extLst>
              </a:tr>
            </a:tbl>
          </a:graphicData>
        </a:graphic>
      </p:graphicFrame>
      <p:sp>
        <p:nvSpPr>
          <p:cNvPr id="10" name="Rectangle 9"/>
          <p:cNvSpPr/>
          <p:nvPr/>
        </p:nvSpPr>
        <p:spPr>
          <a:xfrm>
            <a:off x="1763705" y="1908921"/>
            <a:ext cx="3423862" cy="3345573"/>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352558" y="5569030"/>
            <a:ext cx="4194807" cy="124143"/>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8" name="Picture 17">
            <a:extLst>
              <a:ext uri="{FF2B5EF4-FFF2-40B4-BE49-F238E27FC236}">
                <a16:creationId xmlns:a16="http://schemas.microsoft.com/office/drawing/2014/main" id="{2B9B21A3-5236-2156-4A52-3AF002401ABA}"/>
              </a:ext>
            </a:extLst>
          </p:cNvPr>
          <p:cNvPicPr>
            <a:picLocks noChangeAspect="1"/>
          </p:cNvPicPr>
          <p:nvPr/>
        </p:nvPicPr>
        <p:blipFill>
          <a:blip r:embed="rId3"/>
          <a:stretch>
            <a:fillRect/>
          </a:stretch>
        </p:blipFill>
        <p:spPr>
          <a:xfrm>
            <a:off x="1364099" y="5569030"/>
            <a:ext cx="4171724" cy="124143"/>
          </a:xfrm>
          <a:prstGeom prst="rect">
            <a:avLst/>
          </a:prstGeom>
        </p:spPr>
      </p:pic>
      <p:sp>
        <p:nvSpPr>
          <p:cNvPr id="3" name="Title 2">
            <a:extLst>
              <a:ext uri="{FF2B5EF4-FFF2-40B4-BE49-F238E27FC236}">
                <a16:creationId xmlns:a16="http://schemas.microsoft.com/office/drawing/2014/main" id="{B3741983-2BB9-82D7-2C5A-0A8F7150E3B3}"/>
              </a:ext>
            </a:extLst>
          </p:cNvPr>
          <p:cNvSpPr>
            <a:spLocks noGrp="1"/>
          </p:cNvSpPr>
          <p:nvPr>
            <p:ph type="title"/>
          </p:nvPr>
        </p:nvSpPr>
        <p:spPr/>
        <p:txBody>
          <a:bodyPr>
            <a:normAutofit/>
          </a:bodyPr>
          <a:lstStyle/>
          <a:p>
            <a:r>
              <a:rPr lang="en-US"/>
              <a:t>Prevalence of nephrologists and trainees </a:t>
            </a:r>
          </a:p>
        </p:txBody>
      </p:sp>
      <p:sp>
        <p:nvSpPr>
          <p:cNvPr id="4" name="Date Placeholder 3">
            <a:extLst>
              <a:ext uri="{FF2B5EF4-FFF2-40B4-BE49-F238E27FC236}">
                <a16:creationId xmlns:a16="http://schemas.microsoft.com/office/drawing/2014/main" id="{F0C9D506-955F-330B-2137-9F3491E71714}"/>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AB46593D-5E76-FD04-9E2E-8B7023516C8C}"/>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A613C49-97C9-E5B9-3077-7A9D1926987D}"/>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24</a:t>
            </a:fld>
            <a:endParaRPr lang="en-US"/>
          </a:p>
        </p:txBody>
      </p:sp>
    </p:spTree>
    <p:extLst>
      <p:ext uri="{BB962C8B-B14F-4D97-AF65-F5344CB8AC3E}">
        <p14:creationId xmlns:p14="http://schemas.microsoft.com/office/powerpoint/2010/main" val="1306557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FA4377A-5250-E4A6-067C-9E2F6778F6BE}"/>
              </a:ext>
            </a:extLst>
          </p:cNvPr>
          <p:cNvPicPr>
            <a:picLocks noChangeAspect="1"/>
          </p:cNvPicPr>
          <p:nvPr/>
        </p:nvPicPr>
        <p:blipFill>
          <a:blip r:embed="rId2"/>
          <a:stretch>
            <a:fillRect/>
          </a:stretch>
        </p:blipFill>
        <p:spPr>
          <a:xfrm>
            <a:off x="102364" y="5441847"/>
            <a:ext cx="4647728" cy="159351"/>
          </a:xfrm>
          <a:prstGeom prst="rect">
            <a:avLst/>
          </a:prstGeom>
        </p:spPr>
      </p:pic>
      <p:pic>
        <p:nvPicPr>
          <p:cNvPr id="7" name="Picture 6">
            <a:extLst>
              <a:ext uri="{FF2B5EF4-FFF2-40B4-BE49-F238E27FC236}">
                <a16:creationId xmlns:a16="http://schemas.microsoft.com/office/drawing/2014/main" id="{90B9B0B7-BE1F-DD48-6976-3596A862318E}"/>
              </a:ext>
            </a:extLst>
          </p:cNvPr>
          <p:cNvPicPr>
            <a:picLocks noChangeAspect="1"/>
          </p:cNvPicPr>
          <p:nvPr/>
        </p:nvPicPr>
        <p:blipFill>
          <a:blip r:embed="rId3"/>
          <a:stretch>
            <a:fillRect/>
          </a:stretch>
        </p:blipFill>
        <p:spPr>
          <a:xfrm>
            <a:off x="720916" y="1576392"/>
            <a:ext cx="3613247" cy="3607619"/>
          </a:xfrm>
          <a:prstGeom prst="rect">
            <a:avLst/>
          </a:prstGeom>
        </p:spPr>
      </p:pic>
      <p:sp>
        <p:nvSpPr>
          <p:cNvPr id="10" name="Rectangle 9"/>
          <p:cNvSpPr/>
          <p:nvPr/>
        </p:nvSpPr>
        <p:spPr>
          <a:xfrm>
            <a:off x="4755229" y="2463063"/>
            <a:ext cx="3850434" cy="17543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Chronic HD services are available in all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Eastern and Central Europe</a:t>
            </a:r>
            <a:r>
              <a:rPr kumimoji="0" lang="en-US" b="0" i="0" u="none" strike="noStrike" kern="1200" cap="none" spc="0" normalizeH="0" baseline="0" noProof="0" dirty="0">
                <a:ln>
                  <a:noFill/>
                </a:ln>
                <a:solidFill>
                  <a:prstClr val="black"/>
                </a:solidFill>
                <a:effectLst/>
                <a:uLnTx/>
                <a:uFillTx/>
                <a:latin typeface="+mj-lt"/>
              </a:rPr>
              <a:t> average of HD treatment centers is </a:t>
            </a:r>
            <a:r>
              <a:rPr lang="en-US" dirty="0">
                <a:solidFill>
                  <a:prstClr val="black"/>
                </a:solidFill>
                <a:latin typeface="+mj-lt"/>
              </a:rPr>
              <a:t>10.37</a:t>
            </a:r>
            <a:r>
              <a:rPr kumimoji="0" lang="en-US" b="0" i="0" u="none" strike="noStrike" kern="1200" cap="none" spc="0" normalizeH="0" baseline="0" noProof="0" dirty="0">
                <a:ln>
                  <a:noFill/>
                </a:ln>
                <a:solidFill>
                  <a:prstClr val="black"/>
                </a:solidFill>
                <a:effectLst/>
                <a:uLnTx/>
                <a:uFillTx/>
                <a:latin typeface="+mj-lt"/>
              </a:rPr>
              <a:t> </a:t>
            </a:r>
            <a:r>
              <a:rPr kumimoji="0" lang="en-US" b="0" i="0" u="none" strike="noStrike" kern="1200" cap="none" spc="0" normalizeH="0" baseline="0" noProof="0" dirty="0" err="1">
                <a:ln>
                  <a:noFill/>
                </a:ln>
                <a:solidFill>
                  <a:prstClr val="black"/>
                </a:solidFill>
                <a:effectLst/>
                <a:uLnTx/>
                <a:uFillTx/>
                <a:latin typeface="+mj-lt"/>
              </a:rPr>
              <a:t>pmp</a:t>
            </a:r>
            <a:endParaRPr kumimoji="0" lang="en-US" b="0" i="0" u="none" strike="noStrike" kern="1200" cap="none" spc="0" normalizeH="0" baseline="0" noProof="0" dirty="0">
              <a:ln>
                <a:noFill/>
              </a:ln>
              <a:solidFill>
                <a:prstClr val="black"/>
              </a:solidFill>
              <a:effectLst/>
              <a:uLnTx/>
              <a:uFillTx/>
              <a:latin typeface="+mj-lt"/>
            </a:endParaRPr>
          </a:p>
        </p:txBody>
      </p:sp>
      <p:sp>
        <p:nvSpPr>
          <p:cNvPr id="11" name="Rectangle 10"/>
          <p:cNvSpPr/>
          <p:nvPr/>
        </p:nvSpPr>
        <p:spPr>
          <a:xfrm>
            <a:off x="1475468" y="1194235"/>
            <a:ext cx="210414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Chronic HD centers </a:t>
            </a:r>
          </a:p>
        </p:txBody>
      </p:sp>
      <p:graphicFrame>
        <p:nvGraphicFramePr>
          <p:cNvPr id="5" name="Table 4"/>
          <p:cNvGraphicFramePr>
            <a:graphicFrameLocks noGrp="1"/>
          </p:cNvGraphicFramePr>
          <p:nvPr>
            <p:extLst>
              <p:ext uri="{D42A27DB-BD31-4B8C-83A1-F6EECF244321}">
                <p14:modId xmlns:p14="http://schemas.microsoft.com/office/powerpoint/2010/main" val="908292449"/>
              </p:ext>
            </p:extLst>
          </p:nvPr>
        </p:nvGraphicFramePr>
        <p:xfrm>
          <a:off x="8605663" y="1862831"/>
          <a:ext cx="3220279" cy="3034743"/>
        </p:xfrm>
        <a:graphic>
          <a:graphicData uri="http://schemas.openxmlformats.org/drawingml/2006/table">
            <a:tbl>
              <a:tblPr firstRow="1" firstCol="1" bandRow="1">
                <a:tableStyleId>{F5AB1C69-6EDB-4FF4-983F-18BD219EF322}</a:tableStyleId>
              </a:tblPr>
              <a:tblGrid>
                <a:gridCol w="2083647">
                  <a:extLst>
                    <a:ext uri="{9D8B030D-6E8A-4147-A177-3AD203B41FA5}">
                      <a16:colId xmlns:a16="http://schemas.microsoft.com/office/drawing/2014/main" val="3463174602"/>
                    </a:ext>
                  </a:extLst>
                </a:gridCol>
                <a:gridCol w="1136632">
                  <a:extLst>
                    <a:ext uri="{9D8B030D-6E8A-4147-A177-3AD203B41FA5}">
                      <a16:colId xmlns:a16="http://schemas.microsoft.com/office/drawing/2014/main" val="3458291254"/>
                    </a:ext>
                  </a:extLst>
                </a:gridCol>
              </a:tblGrid>
              <a:tr h="342023">
                <a:tc>
                  <a:txBody>
                    <a:bodyPr/>
                    <a:lstStyle/>
                    <a:p>
                      <a:pPr marL="0" marR="0" algn="ctr">
                        <a:lnSpc>
                          <a:spcPct val="107000"/>
                        </a:lnSpc>
                        <a:spcBef>
                          <a:spcPts val="0"/>
                        </a:spcBef>
                        <a:spcAft>
                          <a:spcPts val="0"/>
                        </a:spcAft>
                      </a:pPr>
                      <a:r>
                        <a:rPr lang="en-US" sz="900">
                          <a:solidFill>
                            <a:schemeClr val="bg1"/>
                          </a:solidFill>
                          <a:effectLst/>
                        </a:rPr>
                        <a:t> Country</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4328" marB="0" anchor="ctr"/>
                </a:tc>
                <a:tc>
                  <a:txBody>
                    <a:bodyPr/>
                    <a:lstStyle/>
                    <a:p>
                      <a:pPr marL="0" marR="0" algn="ctr">
                        <a:lnSpc>
                          <a:spcPct val="107000"/>
                        </a:lnSpc>
                        <a:spcBef>
                          <a:spcPts val="0"/>
                        </a:spcBef>
                        <a:spcAft>
                          <a:spcPts val="0"/>
                        </a:spcAft>
                      </a:pPr>
                      <a:r>
                        <a:rPr lang="en-US" sz="900">
                          <a:solidFill>
                            <a:schemeClr val="tx2"/>
                          </a:solidFill>
                          <a:effectLst/>
                        </a:rPr>
                        <a:t>Chronic HD</a:t>
                      </a:r>
                    </a:p>
                    <a:p>
                      <a:pPr marL="0" marR="0" algn="ctr">
                        <a:lnSpc>
                          <a:spcPct val="107000"/>
                        </a:lnSpc>
                        <a:spcBef>
                          <a:spcPts val="0"/>
                        </a:spcBef>
                        <a:spcAft>
                          <a:spcPts val="0"/>
                        </a:spcAft>
                      </a:pPr>
                      <a:r>
                        <a:rPr lang="en-US" sz="900">
                          <a:solidFill>
                            <a:schemeClr val="tx2"/>
                          </a:solidFill>
                          <a:effectLst/>
                        </a:rPr>
                        <a:t>Centres PMP</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4328" marB="0" anchor="ctr"/>
                </a:tc>
                <a:extLst>
                  <a:ext uri="{0D108BD9-81ED-4DB2-BD59-A6C34878D82A}">
                    <a16:rowId xmlns:a16="http://schemas.microsoft.com/office/drawing/2014/main" val="807372183"/>
                  </a:ext>
                </a:extLst>
              </a:tr>
              <a:tr h="168295">
                <a:tc>
                  <a:txBody>
                    <a:bodyPr/>
                    <a:lstStyle/>
                    <a:p>
                      <a:pPr marL="0" marR="0" algn="l">
                        <a:lnSpc>
                          <a:spcPct val="107000"/>
                        </a:lnSpc>
                        <a:spcBef>
                          <a:spcPts val="0"/>
                        </a:spcBef>
                        <a:spcAft>
                          <a:spcPts val="0"/>
                        </a:spcAft>
                      </a:pPr>
                      <a:r>
                        <a:rPr lang="en-ZA" sz="900">
                          <a:solidFill>
                            <a:schemeClr val="tx2"/>
                          </a:solidFill>
                          <a:effectLst/>
                        </a:rPr>
                        <a:t>Albania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4.85</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737089875"/>
                  </a:ext>
                </a:extLst>
              </a:tr>
              <a:tr h="168295">
                <a:tc>
                  <a:txBody>
                    <a:bodyPr/>
                    <a:lstStyle/>
                    <a:p>
                      <a:pPr marL="0" marR="0" algn="l">
                        <a:lnSpc>
                          <a:spcPct val="107000"/>
                        </a:lnSpc>
                        <a:spcBef>
                          <a:spcPts val="0"/>
                        </a:spcBef>
                        <a:spcAft>
                          <a:spcPts val="0"/>
                        </a:spcAft>
                      </a:pPr>
                      <a:r>
                        <a:rPr lang="en-ZA" sz="900">
                          <a:solidFill>
                            <a:schemeClr val="tx2"/>
                          </a:solidFill>
                          <a:effectLst/>
                        </a:rPr>
                        <a:t>Bosnia and Herzegovina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7.60</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50574947"/>
                  </a:ext>
                </a:extLst>
              </a:tr>
              <a:tr h="168295">
                <a:tc>
                  <a:txBody>
                    <a:bodyPr/>
                    <a:lstStyle/>
                    <a:p>
                      <a:pPr marL="0" marR="0" algn="l">
                        <a:lnSpc>
                          <a:spcPct val="107000"/>
                        </a:lnSpc>
                        <a:spcBef>
                          <a:spcPts val="0"/>
                        </a:spcBef>
                        <a:spcAft>
                          <a:spcPts val="0"/>
                        </a:spcAft>
                      </a:pPr>
                      <a:r>
                        <a:rPr lang="en-ZA" sz="900">
                          <a:solidFill>
                            <a:schemeClr val="tx2"/>
                          </a:solidFill>
                          <a:effectLst/>
                        </a:rPr>
                        <a:t>Bulgaria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11.64</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191260481"/>
                  </a:ext>
                </a:extLst>
              </a:tr>
              <a:tr h="168295">
                <a:tc>
                  <a:txBody>
                    <a:bodyPr/>
                    <a:lstStyle/>
                    <a:p>
                      <a:pPr marL="0" marR="0" algn="l">
                        <a:lnSpc>
                          <a:spcPct val="107000"/>
                        </a:lnSpc>
                        <a:spcBef>
                          <a:spcPts val="0"/>
                        </a:spcBef>
                        <a:spcAft>
                          <a:spcPts val="0"/>
                        </a:spcAft>
                      </a:pPr>
                      <a:r>
                        <a:rPr lang="en-ZA" sz="900">
                          <a:solidFill>
                            <a:schemeClr val="tx2"/>
                          </a:solidFill>
                          <a:effectLst/>
                        </a:rPr>
                        <a:t>Croatia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11.94</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822439575"/>
                  </a:ext>
                </a:extLst>
              </a:tr>
              <a:tr h="168295">
                <a:tc>
                  <a:txBody>
                    <a:bodyPr/>
                    <a:lstStyle/>
                    <a:p>
                      <a:pPr marL="0" marR="0" algn="l">
                        <a:lnSpc>
                          <a:spcPct val="107000"/>
                        </a:lnSpc>
                        <a:spcBef>
                          <a:spcPts val="0"/>
                        </a:spcBef>
                        <a:spcAft>
                          <a:spcPts val="0"/>
                        </a:spcAft>
                      </a:pPr>
                      <a:r>
                        <a:rPr lang="en-ZA" sz="900">
                          <a:solidFill>
                            <a:schemeClr val="tx2"/>
                          </a:solidFill>
                          <a:effectLst/>
                        </a:rPr>
                        <a:t>Cyprus</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6.18</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267607211"/>
                  </a:ext>
                </a:extLst>
              </a:tr>
              <a:tr h="168295">
                <a:tc>
                  <a:txBody>
                    <a:bodyPr/>
                    <a:lstStyle/>
                    <a:p>
                      <a:pPr marL="0" marR="0" algn="l">
                        <a:lnSpc>
                          <a:spcPct val="107000"/>
                        </a:lnSpc>
                        <a:spcBef>
                          <a:spcPts val="0"/>
                        </a:spcBef>
                        <a:spcAft>
                          <a:spcPts val="0"/>
                        </a:spcAft>
                      </a:pPr>
                      <a:r>
                        <a:rPr lang="en-ZA" sz="900">
                          <a:solidFill>
                            <a:schemeClr val="tx2"/>
                          </a:solidFill>
                          <a:effectLst/>
                        </a:rPr>
                        <a:t>Czech Republic</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10.74</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965109521"/>
                  </a:ext>
                </a:extLst>
              </a:tr>
              <a:tr h="168295">
                <a:tc>
                  <a:txBody>
                    <a:bodyPr/>
                    <a:lstStyle/>
                    <a:p>
                      <a:pPr marL="0" marR="0" algn="l">
                        <a:lnSpc>
                          <a:spcPct val="107000"/>
                        </a:lnSpc>
                        <a:spcBef>
                          <a:spcPts val="0"/>
                        </a:spcBef>
                        <a:spcAft>
                          <a:spcPts val="0"/>
                        </a:spcAft>
                      </a:pPr>
                      <a:r>
                        <a:rPr lang="en-ZA" sz="900">
                          <a:solidFill>
                            <a:schemeClr val="tx2"/>
                          </a:solidFill>
                          <a:effectLst/>
                        </a:rPr>
                        <a:t>Estonia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11.56</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064927433"/>
                  </a:ext>
                </a:extLst>
              </a:tr>
              <a:tr h="168295">
                <a:tc>
                  <a:txBody>
                    <a:bodyPr/>
                    <a:lstStyle/>
                    <a:p>
                      <a:pPr marL="0" marR="0" algn="l">
                        <a:lnSpc>
                          <a:spcPct val="107000"/>
                        </a:lnSpc>
                        <a:spcBef>
                          <a:spcPts val="0"/>
                        </a:spcBef>
                        <a:spcAft>
                          <a:spcPts val="0"/>
                        </a:spcAft>
                      </a:pPr>
                      <a:r>
                        <a:rPr lang="en-ZA" sz="900">
                          <a:solidFill>
                            <a:schemeClr val="tx2"/>
                          </a:solidFill>
                          <a:effectLst/>
                        </a:rPr>
                        <a:t>Hungary</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5.15</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02294312"/>
                  </a:ext>
                </a:extLst>
              </a:tr>
              <a:tr h="168295">
                <a:tc>
                  <a:txBody>
                    <a:bodyPr/>
                    <a:lstStyle/>
                    <a:p>
                      <a:pPr marL="0" marR="0" algn="l">
                        <a:lnSpc>
                          <a:spcPct val="107000"/>
                        </a:lnSpc>
                        <a:spcBef>
                          <a:spcPts val="0"/>
                        </a:spcBef>
                        <a:spcAft>
                          <a:spcPts val="0"/>
                        </a:spcAft>
                      </a:pPr>
                      <a:r>
                        <a:rPr lang="en-ZA" sz="900">
                          <a:solidFill>
                            <a:schemeClr val="tx2"/>
                          </a:solidFill>
                          <a:effectLst/>
                        </a:rPr>
                        <a:t>Latvia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10.31</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268175907"/>
                  </a:ext>
                </a:extLst>
              </a:tr>
              <a:tr h="168295">
                <a:tc>
                  <a:txBody>
                    <a:bodyPr/>
                    <a:lstStyle/>
                    <a:p>
                      <a:pPr marL="0" marR="0" algn="l">
                        <a:lnSpc>
                          <a:spcPct val="107000"/>
                        </a:lnSpc>
                        <a:spcBef>
                          <a:spcPts val="0"/>
                        </a:spcBef>
                        <a:spcAft>
                          <a:spcPts val="0"/>
                        </a:spcAft>
                      </a:pPr>
                      <a:r>
                        <a:rPr lang="en-ZA" sz="900">
                          <a:solidFill>
                            <a:schemeClr val="tx2"/>
                          </a:solidFill>
                          <a:effectLst/>
                        </a:rPr>
                        <a:t>Lithuania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25.34</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107674296"/>
                  </a:ext>
                </a:extLst>
              </a:tr>
              <a:tr h="168295">
                <a:tc>
                  <a:txBody>
                    <a:bodyPr/>
                    <a:lstStyle/>
                    <a:p>
                      <a:pPr marL="0" marR="0" algn="l">
                        <a:lnSpc>
                          <a:spcPct val="107000"/>
                        </a:lnSpc>
                        <a:spcBef>
                          <a:spcPts val="0"/>
                        </a:spcBef>
                        <a:spcAft>
                          <a:spcPts val="0"/>
                        </a:spcAft>
                      </a:pPr>
                      <a:r>
                        <a:rPr lang="en-ZA" sz="900">
                          <a:solidFill>
                            <a:schemeClr val="tx2"/>
                          </a:solidFill>
                          <a:effectLst/>
                        </a:rPr>
                        <a:t>Macedonia, FYR</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10.79</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866787995"/>
                  </a:ext>
                </a:extLst>
              </a:tr>
              <a:tr h="168295">
                <a:tc>
                  <a:txBody>
                    <a:bodyPr/>
                    <a:lstStyle/>
                    <a:p>
                      <a:pPr marL="0" marR="0" algn="l">
                        <a:lnSpc>
                          <a:spcPct val="107000"/>
                        </a:lnSpc>
                        <a:spcBef>
                          <a:spcPts val="0"/>
                        </a:spcBef>
                        <a:spcAft>
                          <a:spcPts val="0"/>
                        </a:spcAft>
                      </a:pPr>
                      <a:r>
                        <a:rPr lang="en-ZA" sz="900">
                          <a:solidFill>
                            <a:schemeClr val="tx2"/>
                          </a:solidFill>
                          <a:effectLst/>
                        </a:rPr>
                        <a:t>Poland</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6.83</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760380420"/>
                  </a:ext>
                </a:extLst>
              </a:tr>
              <a:tr h="168295">
                <a:tc>
                  <a:txBody>
                    <a:bodyPr/>
                    <a:lstStyle/>
                    <a:p>
                      <a:pPr marL="0" marR="0" algn="l">
                        <a:lnSpc>
                          <a:spcPct val="107000"/>
                        </a:lnSpc>
                        <a:spcBef>
                          <a:spcPts val="0"/>
                        </a:spcBef>
                        <a:spcAft>
                          <a:spcPts val="0"/>
                        </a:spcAft>
                      </a:pPr>
                      <a:r>
                        <a:rPr lang="en-ZA" sz="900">
                          <a:solidFill>
                            <a:schemeClr val="tx2"/>
                          </a:solidFill>
                          <a:effectLst/>
                        </a:rPr>
                        <a:t>Romania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8.64</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120318957"/>
                  </a:ext>
                </a:extLst>
              </a:tr>
              <a:tr h="168295">
                <a:tc>
                  <a:txBody>
                    <a:bodyPr/>
                    <a:lstStyle/>
                    <a:p>
                      <a:pPr marL="0" marR="0" algn="l">
                        <a:lnSpc>
                          <a:spcPct val="107000"/>
                        </a:lnSpc>
                        <a:spcBef>
                          <a:spcPts val="0"/>
                        </a:spcBef>
                        <a:spcAft>
                          <a:spcPts val="0"/>
                        </a:spcAft>
                      </a:pPr>
                      <a:r>
                        <a:rPr lang="en-ZA" sz="900">
                          <a:solidFill>
                            <a:schemeClr val="tx2"/>
                          </a:solidFill>
                          <a:effectLst/>
                        </a:rPr>
                        <a:t>Serbia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9.64</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81442203"/>
                  </a:ext>
                </a:extLst>
              </a:tr>
              <a:tr h="168295">
                <a:tc>
                  <a:txBody>
                    <a:bodyPr/>
                    <a:lstStyle/>
                    <a:p>
                      <a:pPr marL="0" marR="0" algn="l">
                        <a:lnSpc>
                          <a:spcPct val="107000"/>
                        </a:lnSpc>
                        <a:spcBef>
                          <a:spcPts val="0"/>
                        </a:spcBef>
                        <a:spcAft>
                          <a:spcPts val="0"/>
                        </a:spcAft>
                      </a:pPr>
                      <a:r>
                        <a:rPr lang="en-ZA" sz="900">
                          <a:solidFill>
                            <a:schemeClr val="tx2"/>
                          </a:solidFill>
                          <a:effectLst/>
                        </a:rPr>
                        <a:t>Slovak Republic</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13.81</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138942911"/>
                  </a:ext>
                </a:extLst>
              </a:tr>
              <a:tr h="168295">
                <a:tc>
                  <a:txBody>
                    <a:bodyPr/>
                    <a:lstStyle/>
                    <a:p>
                      <a:pPr marL="0" marR="0" algn="l">
                        <a:lnSpc>
                          <a:spcPct val="107000"/>
                        </a:lnSpc>
                        <a:spcBef>
                          <a:spcPts val="0"/>
                        </a:spcBef>
                        <a:spcAft>
                          <a:spcPts val="0"/>
                        </a:spcAft>
                      </a:pPr>
                      <a:r>
                        <a:rPr lang="en-ZA" sz="900">
                          <a:solidFill>
                            <a:schemeClr val="tx2"/>
                          </a:solidFill>
                          <a:effectLst/>
                        </a:rPr>
                        <a:t>Turkey</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10.86</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255677985"/>
                  </a:ext>
                </a:extLst>
              </a:tr>
            </a:tbl>
          </a:graphicData>
        </a:graphic>
      </p:graphicFrame>
      <p:sp>
        <p:nvSpPr>
          <p:cNvPr id="12" name="Rectangle 11"/>
          <p:cNvSpPr/>
          <p:nvPr/>
        </p:nvSpPr>
        <p:spPr>
          <a:xfrm>
            <a:off x="720918" y="1576394"/>
            <a:ext cx="3613247" cy="360761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4983" y="5441848"/>
            <a:ext cx="4650246" cy="13701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itle 1">
            <a:extLst>
              <a:ext uri="{FF2B5EF4-FFF2-40B4-BE49-F238E27FC236}">
                <a16:creationId xmlns:a16="http://schemas.microsoft.com/office/drawing/2014/main" id="{564C2A9F-D712-4521-AE7A-51A1E7BB127C}"/>
              </a:ext>
            </a:extLst>
          </p:cNvPr>
          <p:cNvSpPr>
            <a:spLocks noGrp="1"/>
          </p:cNvSpPr>
          <p:nvPr>
            <p:ph type="title"/>
          </p:nvPr>
        </p:nvSpPr>
        <p:spPr>
          <a:xfrm>
            <a:off x="720918" y="348111"/>
            <a:ext cx="8471087" cy="650875"/>
          </a:xfrm>
        </p:spPr>
        <p:txBody>
          <a:bodyPr>
            <a:normAutofit/>
          </a:bodyPr>
          <a:lstStyle/>
          <a:p>
            <a:r>
              <a:rPr lang="en-US"/>
              <a:t>Capacity for chronic dialysis (HD)</a:t>
            </a:r>
          </a:p>
        </p:txBody>
      </p:sp>
      <p:sp>
        <p:nvSpPr>
          <p:cNvPr id="3" name="Date Placeholder 3">
            <a:extLst>
              <a:ext uri="{FF2B5EF4-FFF2-40B4-BE49-F238E27FC236}">
                <a16:creationId xmlns:a16="http://schemas.microsoft.com/office/drawing/2014/main" id="{895050EB-9FFD-406B-61F3-542E08D624F3}"/>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7F46645F-3FCB-BF17-B9FB-2B3F6F29A70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45906729-DB09-5F54-E466-67A304304EB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25</a:t>
            </a:fld>
            <a:endParaRPr lang="en-US"/>
          </a:p>
        </p:txBody>
      </p:sp>
    </p:spTree>
    <p:extLst>
      <p:ext uri="{BB962C8B-B14F-4D97-AF65-F5344CB8AC3E}">
        <p14:creationId xmlns:p14="http://schemas.microsoft.com/office/powerpoint/2010/main" val="1628672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CED292A-56CC-CF25-F73E-1D1ABDF3FDB2}"/>
              </a:ext>
            </a:extLst>
          </p:cNvPr>
          <p:cNvPicPr>
            <a:picLocks noChangeAspect="1"/>
          </p:cNvPicPr>
          <p:nvPr/>
        </p:nvPicPr>
        <p:blipFill>
          <a:blip r:embed="rId2"/>
          <a:stretch>
            <a:fillRect/>
          </a:stretch>
        </p:blipFill>
        <p:spPr>
          <a:xfrm>
            <a:off x="303085" y="5408591"/>
            <a:ext cx="4400809" cy="139451"/>
          </a:xfrm>
          <a:prstGeom prst="rect">
            <a:avLst/>
          </a:prstGeom>
        </p:spPr>
      </p:pic>
      <p:pic>
        <p:nvPicPr>
          <p:cNvPr id="13" name="Picture 12">
            <a:extLst>
              <a:ext uri="{FF2B5EF4-FFF2-40B4-BE49-F238E27FC236}">
                <a16:creationId xmlns:a16="http://schemas.microsoft.com/office/drawing/2014/main" id="{F528D949-1D95-6FF0-2387-E221B0D3DB62}"/>
              </a:ext>
            </a:extLst>
          </p:cNvPr>
          <p:cNvPicPr>
            <a:picLocks noChangeAspect="1"/>
          </p:cNvPicPr>
          <p:nvPr/>
        </p:nvPicPr>
        <p:blipFill>
          <a:blip r:embed="rId3"/>
          <a:stretch>
            <a:fillRect/>
          </a:stretch>
        </p:blipFill>
        <p:spPr>
          <a:xfrm>
            <a:off x="727756" y="1538139"/>
            <a:ext cx="3585960" cy="3552705"/>
          </a:xfrm>
          <a:prstGeom prst="rect">
            <a:avLst/>
          </a:prstGeom>
        </p:spPr>
      </p:pic>
      <p:sp>
        <p:nvSpPr>
          <p:cNvPr id="2" name="Rectangle 1"/>
          <p:cNvSpPr/>
          <p:nvPr/>
        </p:nvSpPr>
        <p:spPr>
          <a:xfrm>
            <a:off x="1529745" y="1125292"/>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PD centers </a:t>
            </a:r>
          </a:p>
        </p:txBody>
      </p:sp>
      <p:sp>
        <p:nvSpPr>
          <p:cNvPr id="4" name="Rectangle 3"/>
          <p:cNvSpPr/>
          <p:nvPr/>
        </p:nvSpPr>
        <p:spPr>
          <a:xfrm>
            <a:off x="727756" y="1534450"/>
            <a:ext cx="3585960" cy="3556394"/>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492941" y="2469931"/>
            <a:ext cx="4222650"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Chronic PD services are available in </a:t>
            </a:r>
            <a:r>
              <a:rPr lang="en-US" dirty="0">
                <a:solidFill>
                  <a:prstClr val="black"/>
                </a:solidFill>
                <a:latin typeface="+mj-lt"/>
              </a:rPr>
              <a:t>all</a:t>
            </a:r>
            <a:r>
              <a:rPr kumimoji="0" lang="en-US" b="0" i="0" u="none" strike="noStrike" kern="1200" cap="none" spc="0" normalizeH="0" baseline="0" noProof="0" dirty="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Eastern and Central Europe</a:t>
            </a:r>
            <a:r>
              <a:rPr kumimoji="0" lang="en-US" b="0" i="0" u="none" strike="noStrike" kern="1200" cap="none" spc="0" normalizeH="0" baseline="0" noProof="0" dirty="0">
                <a:ln>
                  <a:noFill/>
                </a:ln>
                <a:solidFill>
                  <a:prstClr val="black"/>
                </a:solidFill>
                <a:effectLst/>
                <a:uLnTx/>
                <a:uFillTx/>
                <a:latin typeface="+mj-lt"/>
              </a:rPr>
              <a:t> average of PD treatment centers is </a:t>
            </a:r>
            <a:r>
              <a:rPr lang="en-US" dirty="0">
                <a:solidFill>
                  <a:prstClr val="black"/>
                </a:solidFill>
                <a:latin typeface="+mj-lt"/>
              </a:rPr>
              <a:t>2.24</a:t>
            </a:r>
            <a:r>
              <a:rPr kumimoji="0" lang="en-US" b="0" i="0" u="none" strike="noStrike" kern="1200" cap="none" spc="0" normalizeH="0" baseline="0" noProof="0" dirty="0">
                <a:ln>
                  <a:noFill/>
                </a:ln>
                <a:solidFill>
                  <a:prstClr val="black"/>
                </a:solidFill>
                <a:effectLst/>
                <a:uLnTx/>
                <a:uFillTx/>
                <a:latin typeface="+mj-lt"/>
              </a:rPr>
              <a:t> </a:t>
            </a:r>
            <a:r>
              <a:rPr kumimoji="0" lang="en-US" b="0" i="0" u="none" strike="noStrike" kern="1200" cap="none" spc="0" normalizeH="0" baseline="0" noProof="0" dirty="0" err="1">
                <a:ln>
                  <a:noFill/>
                </a:ln>
                <a:solidFill>
                  <a:prstClr val="black"/>
                </a:solidFill>
                <a:effectLst/>
                <a:uLnTx/>
                <a:uFillTx/>
                <a:latin typeface="+mj-lt"/>
              </a:rPr>
              <a:t>pmp</a:t>
            </a:r>
            <a:endParaRPr kumimoji="0" lang="en-US" b="0" i="0" u="none" strike="noStrike" kern="1200" cap="none" spc="0" normalizeH="0" baseline="0" noProof="0" dirty="0">
              <a:ln>
                <a:noFill/>
              </a:ln>
              <a:solidFill>
                <a:prstClr val="black"/>
              </a:solidFill>
              <a:effectLst/>
              <a:uLnTx/>
              <a:uFillTx/>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683729153"/>
              </p:ext>
            </p:extLst>
          </p:nvPr>
        </p:nvGraphicFramePr>
        <p:xfrm>
          <a:off x="8894816" y="1492617"/>
          <a:ext cx="2939373" cy="3240274"/>
        </p:xfrm>
        <a:graphic>
          <a:graphicData uri="http://schemas.openxmlformats.org/drawingml/2006/table">
            <a:tbl>
              <a:tblPr firstRow="1" firstCol="1" bandRow="1">
                <a:tableStyleId>{F5AB1C69-6EDB-4FF4-983F-18BD219EF322}</a:tableStyleId>
              </a:tblPr>
              <a:tblGrid>
                <a:gridCol w="1901111">
                  <a:extLst>
                    <a:ext uri="{9D8B030D-6E8A-4147-A177-3AD203B41FA5}">
                      <a16:colId xmlns:a16="http://schemas.microsoft.com/office/drawing/2014/main" val="3463174602"/>
                    </a:ext>
                  </a:extLst>
                </a:gridCol>
                <a:gridCol w="1038262">
                  <a:extLst>
                    <a:ext uri="{9D8B030D-6E8A-4147-A177-3AD203B41FA5}">
                      <a16:colId xmlns:a16="http://schemas.microsoft.com/office/drawing/2014/main" val="1948850429"/>
                    </a:ext>
                  </a:extLst>
                </a:gridCol>
              </a:tblGrid>
              <a:tr h="365186">
                <a:tc>
                  <a:txBody>
                    <a:bodyPr/>
                    <a:lstStyle/>
                    <a:p>
                      <a:pPr marL="0" marR="0" algn="ctr">
                        <a:lnSpc>
                          <a:spcPct val="107000"/>
                        </a:lnSpc>
                        <a:spcBef>
                          <a:spcPts val="0"/>
                        </a:spcBef>
                        <a:spcAft>
                          <a:spcPts val="0"/>
                        </a:spcAft>
                      </a:pPr>
                      <a:r>
                        <a:rPr lang="en-US" sz="900">
                          <a:solidFill>
                            <a:schemeClr val="tx2"/>
                          </a:solidFill>
                          <a:effectLst/>
                        </a:rPr>
                        <a:t> </a:t>
                      </a:r>
                      <a:r>
                        <a:rPr lang="en-US" sz="900">
                          <a:solidFill>
                            <a:schemeClr val="bg1"/>
                          </a:solidFill>
                          <a:effectLst/>
                        </a:rPr>
                        <a:t>Country</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4328" marB="0" anchor="ctr"/>
                </a:tc>
                <a:tc>
                  <a:txBody>
                    <a:bodyPr/>
                    <a:lstStyle/>
                    <a:p>
                      <a:pPr marL="0" marR="0" algn="ctr">
                        <a:lnSpc>
                          <a:spcPct val="107000"/>
                        </a:lnSpc>
                        <a:spcBef>
                          <a:spcPts val="0"/>
                        </a:spcBef>
                        <a:spcAft>
                          <a:spcPts val="0"/>
                        </a:spcAft>
                      </a:pPr>
                      <a:r>
                        <a:rPr lang="en-US" sz="900">
                          <a:solidFill>
                            <a:schemeClr val="tx2"/>
                          </a:solidFill>
                          <a:effectLst/>
                        </a:rPr>
                        <a:t>Chronic PD</a:t>
                      </a:r>
                    </a:p>
                    <a:p>
                      <a:pPr marL="0" marR="0" algn="ctr">
                        <a:lnSpc>
                          <a:spcPct val="107000"/>
                        </a:lnSpc>
                        <a:spcBef>
                          <a:spcPts val="0"/>
                        </a:spcBef>
                        <a:spcAft>
                          <a:spcPts val="0"/>
                        </a:spcAft>
                      </a:pPr>
                      <a:r>
                        <a:rPr lang="en-US" sz="900">
                          <a:solidFill>
                            <a:schemeClr val="tx2"/>
                          </a:solidFill>
                          <a:effectLst/>
                        </a:rPr>
                        <a:t>Centres PMP</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4328" marB="0" anchor="ctr"/>
                </a:tc>
                <a:extLst>
                  <a:ext uri="{0D108BD9-81ED-4DB2-BD59-A6C34878D82A}">
                    <a16:rowId xmlns:a16="http://schemas.microsoft.com/office/drawing/2014/main" val="807372183"/>
                  </a:ext>
                </a:extLst>
              </a:tr>
              <a:tr h="179693">
                <a:tc>
                  <a:txBody>
                    <a:bodyPr/>
                    <a:lstStyle/>
                    <a:p>
                      <a:pPr marL="0" marR="0" algn="l">
                        <a:lnSpc>
                          <a:spcPct val="107000"/>
                        </a:lnSpc>
                        <a:spcBef>
                          <a:spcPts val="0"/>
                        </a:spcBef>
                        <a:spcAft>
                          <a:spcPts val="0"/>
                        </a:spcAft>
                      </a:pPr>
                      <a:r>
                        <a:rPr lang="en-ZA" sz="900">
                          <a:solidFill>
                            <a:schemeClr val="tx2"/>
                          </a:solidFill>
                          <a:effectLst/>
                        </a:rPr>
                        <a:t>Albania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0.32</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737089875"/>
                  </a:ext>
                </a:extLst>
              </a:tr>
              <a:tr h="179693">
                <a:tc>
                  <a:txBody>
                    <a:bodyPr/>
                    <a:lstStyle/>
                    <a:p>
                      <a:pPr marL="0" marR="0" algn="l">
                        <a:lnSpc>
                          <a:spcPct val="107000"/>
                        </a:lnSpc>
                        <a:spcBef>
                          <a:spcPts val="0"/>
                        </a:spcBef>
                        <a:spcAft>
                          <a:spcPts val="0"/>
                        </a:spcAft>
                      </a:pPr>
                      <a:r>
                        <a:rPr lang="en-ZA" sz="900">
                          <a:solidFill>
                            <a:schemeClr val="tx2"/>
                          </a:solidFill>
                          <a:effectLst/>
                        </a:rPr>
                        <a:t>Bosnia and Herzegovina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1.57</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50574947"/>
                  </a:ext>
                </a:extLst>
              </a:tr>
              <a:tr h="179693">
                <a:tc>
                  <a:txBody>
                    <a:bodyPr/>
                    <a:lstStyle/>
                    <a:p>
                      <a:pPr marL="0" marR="0" algn="l">
                        <a:lnSpc>
                          <a:spcPct val="107000"/>
                        </a:lnSpc>
                        <a:spcBef>
                          <a:spcPts val="0"/>
                        </a:spcBef>
                        <a:spcAft>
                          <a:spcPts val="0"/>
                        </a:spcAft>
                      </a:pPr>
                      <a:r>
                        <a:rPr lang="en-ZA" sz="900">
                          <a:solidFill>
                            <a:schemeClr val="tx2"/>
                          </a:solidFill>
                          <a:effectLst/>
                        </a:rPr>
                        <a:t>Bulgaria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1.75</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191260481"/>
                  </a:ext>
                </a:extLst>
              </a:tr>
              <a:tr h="179693">
                <a:tc>
                  <a:txBody>
                    <a:bodyPr/>
                    <a:lstStyle/>
                    <a:p>
                      <a:pPr marL="0" marR="0" algn="l">
                        <a:lnSpc>
                          <a:spcPct val="107000"/>
                        </a:lnSpc>
                        <a:spcBef>
                          <a:spcPts val="0"/>
                        </a:spcBef>
                        <a:spcAft>
                          <a:spcPts val="0"/>
                        </a:spcAft>
                      </a:pPr>
                      <a:r>
                        <a:rPr lang="en-ZA" sz="900">
                          <a:solidFill>
                            <a:schemeClr val="tx2"/>
                          </a:solidFill>
                          <a:effectLst/>
                        </a:rPr>
                        <a:t>Croatia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4.77</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822439575"/>
                  </a:ext>
                </a:extLst>
              </a:tr>
              <a:tr h="179693">
                <a:tc>
                  <a:txBody>
                    <a:bodyPr/>
                    <a:lstStyle/>
                    <a:p>
                      <a:pPr marL="0" marR="0" algn="l">
                        <a:lnSpc>
                          <a:spcPct val="107000"/>
                        </a:lnSpc>
                        <a:spcBef>
                          <a:spcPts val="0"/>
                        </a:spcBef>
                        <a:spcAft>
                          <a:spcPts val="0"/>
                        </a:spcAft>
                      </a:pPr>
                      <a:r>
                        <a:rPr lang="en-ZA" sz="900">
                          <a:solidFill>
                            <a:schemeClr val="tx2"/>
                          </a:solidFill>
                          <a:effectLst/>
                        </a:rPr>
                        <a:t>Cyprus</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2.32</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267607211"/>
                  </a:ext>
                </a:extLst>
              </a:tr>
              <a:tr h="179693">
                <a:tc>
                  <a:txBody>
                    <a:bodyPr/>
                    <a:lstStyle/>
                    <a:p>
                      <a:pPr marL="0" marR="0" algn="l">
                        <a:lnSpc>
                          <a:spcPct val="107000"/>
                        </a:lnSpc>
                        <a:spcBef>
                          <a:spcPts val="0"/>
                        </a:spcBef>
                        <a:spcAft>
                          <a:spcPts val="0"/>
                        </a:spcAft>
                      </a:pPr>
                      <a:r>
                        <a:rPr lang="en-ZA" sz="900">
                          <a:solidFill>
                            <a:schemeClr val="tx2"/>
                          </a:solidFill>
                          <a:effectLst/>
                        </a:rPr>
                        <a:t>Czech Republic</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3.74</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965109521"/>
                  </a:ext>
                </a:extLst>
              </a:tr>
              <a:tr h="179693">
                <a:tc>
                  <a:txBody>
                    <a:bodyPr/>
                    <a:lstStyle/>
                    <a:p>
                      <a:pPr marL="0" marR="0" algn="l">
                        <a:lnSpc>
                          <a:spcPct val="107000"/>
                        </a:lnSpc>
                        <a:spcBef>
                          <a:spcPts val="0"/>
                        </a:spcBef>
                        <a:spcAft>
                          <a:spcPts val="0"/>
                        </a:spcAft>
                      </a:pPr>
                      <a:r>
                        <a:rPr lang="en-ZA" sz="900">
                          <a:solidFill>
                            <a:schemeClr val="tx2"/>
                          </a:solidFill>
                          <a:effectLst/>
                        </a:rPr>
                        <a:t>Estonia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2.48</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064927433"/>
                  </a:ext>
                </a:extLst>
              </a:tr>
              <a:tr h="179693">
                <a:tc>
                  <a:txBody>
                    <a:bodyPr/>
                    <a:lstStyle/>
                    <a:p>
                      <a:pPr marL="0" marR="0" algn="l">
                        <a:lnSpc>
                          <a:spcPct val="107000"/>
                        </a:lnSpc>
                        <a:spcBef>
                          <a:spcPts val="0"/>
                        </a:spcBef>
                        <a:spcAft>
                          <a:spcPts val="0"/>
                        </a:spcAft>
                      </a:pPr>
                      <a:r>
                        <a:rPr lang="en-ZA" sz="900">
                          <a:solidFill>
                            <a:schemeClr val="tx2"/>
                          </a:solidFill>
                          <a:effectLst/>
                        </a:rPr>
                        <a:t>Hungary</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2.58</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02294312"/>
                  </a:ext>
                </a:extLst>
              </a:tr>
              <a:tr h="179693">
                <a:tc>
                  <a:txBody>
                    <a:bodyPr/>
                    <a:lstStyle/>
                    <a:p>
                      <a:pPr marL="0" marR="0" algn="l">
                        <a:lnSpc>
                          <a:spcPct val="107000"/>
                        </a:lnSpc>
                        <a:spcBef>
                          <a:spcPts val="0"/>
                        </a:spcBef>
                        <a:spcAft>
                          <a:spcPts val="0"/>
                        </a:spcAft>
                      </a:pPr>
                      <a:r>
                        <a:rPr lang="en-ZA" sz="900">
                          <a:solidFill>
                            <a:schemeClr val="tx2"/>
                          </a:solidFill>
                          <a:effectLst/>
                        </a:rPr>
                        <a:t>Latvia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3.26</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268175907"/>
                  </a:ext>
                </a:extLst>
              </a:tr>
              <a:tr h="179693">
                <a:tc>
                  <a:txBody>
                    <a:bodyPr/>
                    <a:lstStyle/>
                    <a:p>
                      <a:pPr marL="0" marR="0" algn="l">
                        <a:lnSpc>
                          <a:spcPct val="107000"/>
                        </a:lnSpc>
                        <a:spcBef>
                          <a:spcPts val="0"/>
                        </a:spcBef>
                        <a:spcAft>
                          <a:spcPts val="0"/>
                        </a:spcAft>
                      </a:pPr>
                      <a:r>
                        <a:rPr lang="en-ZA" sz="900">
                          <a:solidFill>
                            <a:schemeClr val="tx2"/>
                          </a:solidFill>
                          <a:effectLst/>
                        </a:rPr>
                        <a:t>Lithuania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1.49</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107674296"/>
                  </a:ext>
                </a:extLst>
              </a:tr>
              <a:tr h="179693">
                <a:tc>
                  <a:txBody>
                    <a:bodyPr/>
                    <a:lstStyle/>
                    <a:p>
                      <a:pPr marL="0" marR="0" algn="l">
                        <a:lnSpc>
                          <a:spcPct val="107000"/>
                        </a:lnSpc>
                        <a:spcBef>
                          <a:spcPts val="0"/>
                        </a:spcBef>
                        <a:spcAft>
                          <a:spcPts val="0"/>
                        </a:spcAft>
                      </a:pPr>
                      <a:r>
                        <a:rPr lang="en-ZA" sz="900">
                          <a:solidFill>
                            <a:schemeClr val="tx2"/>
                          </a:solidFill>
                          <a:effectLst/>
                        </a:rPr>
                        <a:t>Macedonia, FYR</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0.94</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866787995"/>
                  </a:ext>
                </a:extLst>
              </a:tr>
              <a:tr h="179693">
                <a:tc>
                  <a:txBody>
                    <a:bodyPr/>
                    <a:lstStyle/>
                    <a:p>
                      <a:pPr marL="0" marR="0" algn="l">
                        <a:lnSpc>
                          <a:spcPct val="107000"/>
                        </a:lnSpc>
                        <a:spcBef>
                          <a:spcPts val="0"/>
                        </a:spcBef>
                        <a:spcAft>
                          <a:spcPts val="0"/>
                        </a:spcAft>
                      </a:pPr>
                      <a:r>
                        <a:rPr lang="en-ZA" sz="900">
                          <a:solidFill>
                            <a:schemeClr val="tx2"/>
                          </a:solidFill>
                          <a:effectLst/>
                        </a:rPr>
                        <a:t>Poland</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0" marB="0" anchor="ctr"/>
                </a:tc>
                <a:tc>
                  <a:txBody>
                    <a:bodyPr/>
                    <a:lstStyle/>
                    <a:p>
                      <a:pPr algn="ctr" fontAlgn="b"/>
                      <a:r>
                        <a:rPr lang="en-CA" sz="900" b="0" u="none" strike="noStrike">
                          <a:solidFill>
                            <a:srgbClr val="000000"/>
                          </a:solidFill>
                          <a:effectLst/>
                        </a:rPr>
                        <a:t>1.31</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760380420"/>
                  </a:ext>
                </a:extLst>
              </a:tr>
              <a:tr h="179693">
                <a:tc>
                  <a:txBody>
                    <a:bodyPr/>
                    <a:lstStyle/>
                    <a:p>
                      <a:pPr marL="0" marR="0" algn="l">
                        <a:lnSpc>
                          <a:spcPct val="107000"/>
                        </a:lnSpc>
                        <a:spcBef>
                          <a:spcPts val="0"/>
                        </a:spcBef>
                        <a:spcAft>
                          <a:spcPts val="0"/>
                        </a:spcAft>
                      </a:pPr>
                      <a:r>
                        <a:rPr lang="en-ZA" sz="900">
                          <a:solidFill>
                            <a:schemeClr val="tx2"/>
                          </a:solidFill>
                          <a:effectLst/>
                        </a:rPr>
                        <a:t>Romania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2.16</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120318957"/>
                  </a:ext>
                </a:extLst>
              </a:tr>
              <a:tr h="179693">
                <a:tc>
                  <a:txBody>
                    <a:bodyPr/>
                    <a:lstStyle/>
                    <a:p>
                      <a:pPr marL="0" marR="0" algn="l">
                        <a:lnSpc>
                          <a:spcPct val="107000"/>
                        </a:lnSpc>
                        <a:spcBef>
                          <a:spcPts val="0"/>
                        </a:spcBef>
                        <a:spcAft>
                          <a:spcPts val="0"/>
                        </a:spcAft>
                      </a:pPr>
                      <a:r>
                        <a:rPr lang="en-ZA" sz="900">
                          <a:solidFill>
                            <a:schemeClr val="tx2"/>
                          </a:solidFill>
                          <a:effectLst/>
                        </a:rPr>
                        <a:t>Serbia</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3.71</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81442203"/>
                  </a:ext>
                </a:extLst>
              </a:tr>
              <a:tr h="179693">
                <a:tc>
                  <a:txBody>
                    <a:bodyPr/>
                    <a:lstStyle/>
                    <a:p>
                      <a:pPr marL="0" marR="0" algn="l">
                        <a:lnSpc>
                          <a:spcPct val="107000"/>
                        </a:lnSpc>
                        <a:spcBef>
                          <a:spcPts val="0"/>
                        </a:spcBef>
                        <a:spcAft>
                          <a:spcPts val="0"/>
                        </a:spcAft>
                      </a:pPr>
                      <a:r>
                        <a:rPr lang="en-ZA" sz="900">
                          <a:solidFill>
                            <a:schemeClr val="tx2"/>
                          </a:solidFill>
                          <a:effectLst/>
                        </a:rPr>
                        <a:t>Slovak Republic</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1.84</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138942911"/>
                  </a:ext>
                </a:extLst>
              </a:tr>
              <a:tr h="179693">
                <a:tc>
                  <a:txBody>
                    <a:bodyPr/>
                    <a:lstStyle/>
                    <a:p>
                      <a:pPr marL="0" marR="0" algn="l">
                        <a:lnSpc>
                          <a:spcPct val="107000"/>
                        </a:lnSpc>
                        <a:spcBef>
                          <a:spcPts val="0"/>
                        </a:spcBef>
                        <a:spcAft>
                          <a:spcPts val="0"/>
                        </a:spcAft>
                      </a:pPr>
                      <a:r>
                        <a:rPr lang="en-ZA" sz="900">
                          <a:solidFill>
                            <a:schemeClr val="tx2"/>
                          </a:solidFill>
                          <a:effectLst/>
                        </a:rPr>
                        <a:t>Turkey</a:t>
                      </a:r>
                      <a:endParaRPr lang="en-US" sz="9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1.57</a:t>
                      </a:r>
                      <a:endParaRPr lang="en-CA" sz="9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255677985"/>
                  </a:ext>
                </a:extLst>
              </a:tr>
            </a:tbl>
          </a:graphicData>
        </a:graphic>
      </p:graphicFrame>
      <p:sp>
        <p:nvSpPr>
          <p:cNvPr id="9" name="Rectangle 8"/>
          <p:cNvSpPr/>
          <p:nvPr/>
        </p:nvSpPr>
        <p:spPr>
          <a:xfrm>
            <a:off x="303085" y="5408593"/>
            <a:ext cx="4400809" cy="13944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TextBox 9"/>
          <p:cNvSpPr txBox="1"/>
          <p:nvPr/>
        </p:nvSpPr>
        <p:spPr>
          <a:xfrm>
            <a:off x="8894817" y="4882110"/>
            <a:ext cx="2382782" cy="253916"/>
          </a:xfrm>
          <a:prstGeom prst="rect">
            <a:avLst/>
          </a:prstGeom>
          <a:noFill/>
        </p:spPr>
        <p:txBody>
          <a:bodyPr wrap="square" rtlCol="0">
            <a:spAutoFit/>
          </a:bodyPr>
          <a:lstStyle/>
          <a:p>
            <a:r>
              <a:rPr lang="en-US" sz="1050">
                <a:solidFill>
                  <a:schemeClr val="tx2"/>
                </a:solidFill>
                <a:latin typeface="+mj-lt"/>
              </a:rPr>
              <a:t>‘ – ’ : data not reported/unavailable</a:t>
            </a:r>
          </a:p>
        </p:txBody>
      </p:sp>
      <p:sp>
        <p:nvSpPr>
          <p:cNvPr id="3" name="Title 2">
            <a:extLst>
              <a:ext uri="{FF2B5EF4-FFF2-40B4-BE49-F238E27FC236}">
                <a16:creationId xmlns:a16="http://schemas.microsoft.com/office/drawing/2014/main" id="{024839BB-177E-4616-557F-71C00C4321BF}"/>
              </a:ext>
            </a:extLst>
          </p:cNvPr>
          <p:cNvSpPr>
            <a:spLocks noGrp="1"/>
          </p:cNvSpPr>
          <p:nvPr>
            <p:ph type="title"/>
          </p:nvPr>
        </p:nvSpPr>
        <p:spPr/>
        <p:txBody>
          <a:bodyPr>
            <a:normAutofit/>
          </a:bodyPr>
          <a:lstStyle/>
          <a:p>
            <a:r>
              <a:rPr lang="en-US"/>
              <a:t>Capacity for chronic dialysis (PD)</a:t>
            </a:r>
          </a:p>
        </p:txBody>
      </p:sp>
      <p:sp>
        <p:nvSpPr>
          <p:cNvPr id="5" name="Date Placeholder 3">
            <a:extLst>
              <a:ext uri="{FF2B5EF4-FFF2-40B4-BE49-F238E27FC236}">
                <a16:creationId xmlns:a16="http://schemas.microsoft.com/office/drawing/2014/main" id="{A3526722-4DA2-E7CB-3AF7-A22625A2D2FB}"/>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87E0D09A-6F81-5881-6EAA-AC4E8990DD6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69F85A14-E0C5-9EBE-6E37-EC4CB11E00A7}"/>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26</a:t>
            </a:fld>
            <a:endParaRPr lang="en-US"/>
          </a:p>
        </p:txBody>
      </p:sp>
    </p:spTree>
    <p:extLst>
      <p:ext uri="{BB962C8B-B14F-4D97-AF65-F5344CB8AC3E}">
        <p14:creationId xmlns:p14="http://schemas.microsoft.com/office/powerpoint/2010/main" val="2023817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BD6C132-D353-B204-717E-2527589E46B4}"/>
              </a:ext>
            </a:extLst>
          </p:cNvPr>
          <p:cNvPicPr>
            <a:picLocks noChangeAspect="1"/>
          </p:cNvPicPr>
          <p:nvPr/>
        </p:nvPicPr>
        <p:blipFill>
          <a:blip r:embed="rId2"/>
          <a:stretch>
            <a:fillRect/>
          </a:stretch>
        </p:blipFill>
        <p:spPr>
          <a:xfrm>
            <a:off x="237843" y="5363635"/>
            <a:ext cx="4467721" cy="147644"/>
          </a:xfrm>
          <a:prstGeom prst="rect">
            <a:avLst/>
          </a:prstGeom>
        </p:spPr>
      </p:pic>
      <p:pic>
        <p:nvPicPr>
          <p:cNvPr id="5" name="Picture 4">
            <a:extLst>
              <a:ext uri="{FF2B5EF4-FFF2-40B4-BE49-F238E27FC236}">
                <a16:creationId xmlns:a16="http://schemas.microsoft.com/office/drawing/2014/main" id="{093A031F-274E-D61F-3560-FD21F15770AF}"/>
              </a:ext>
            </a:extLst>
          </p:cNvPr>
          <p:cNvPicPr>
            <a:picLocks noChangeAspect="1"/>
          </p:cNvPicPr>
          <p:nvPr/>
        </p:nvPicPr>
        <p:blipFill>
          <a:blip r:embed="rId3"/>
          <a:stretch>
            <a:fillRect/>
          </a:stretch>
        </p:blipFill>
        <p:spPr>
          <a:xfrm>
            <a:off x="726130" y="1603047"/>
            <a:ext cx="3506822" cy="3453119"/>
          </a:xfrm>
          <a:prstGeom prst="rect">
            <a:avLst/>
          </a:prstGeom>
        </p:spPr>
      </p:pic>
      <p:sp>
        <p:nvSpPr>
          <p:cNvPr id="10" name="Rectangle 9"/>
          <p:cNvSpPr/>
          <p:nvPr/>
        </p:nvSpPr>
        <p:spPr>
          <a:xfrm>
            <a:off x="4478585" y="2390535"/>
            <a:ext cx="3924519" cy="203132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Kidney transplantation services are available in all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a:solidFill>
                  <a:prstClr val="black"/>
                </a:solidFill>
                <a:latin typeface="+mj-lt"/>
              </a:rPr>
              <a:t>Eastern and </a:t>
            </a:r>
            <a:r>
              <a:rPr lang="en-US" dirty="0">
                <a:solidFill>
                  <a:prstClr val="black"/>
                </a:solidFill>
                <a:latin typeface="+mj-lt"/>
              </a:rPr>
              <a:t>Central Europe</a:t>
            </a:r>
            <a:r>
              <a:rPr kumimoji="0" lang="en-US" b="0" i="0" u="none" strike="noStrike" kern="1200" cap="none" spc="0" normalizeH="0" baseline="0" noProof="0" dirty="0">
                <a:ln>
                  <a:noFill/>
                </a:ln>
                <a:solidFill>
                  <a:prstClr val="black"/>
                </a:solidFill>
                <a:effectLst/>
                <a:uLnTx/>
                <a:uFillTx/>
                <a:latin typeface="+mj-lt"/>
              </a:rPr>
              <a:t> average of Kidney transplantation centers is 0.67</a:t>
            </a:r>
            <a:r>
              <a:rPr kumimoji="0" lang="en-US" b="0" i="0" u="none" strike="noStrike" kern="1200" cap="none" spc="0" normalizeH="0" noProof="0" dirty="0">
                <a:ln>
                  <a:noFill/>
                </a:ln>
                <a:solidFill>
                  <a:prstClr val="black"/>
                </a:solidFill>
                <a:effectLst/>
                <a:uLnTx/>
                <a:uFillTx/>
                <a:latin typeface="+mj-lt"/>
              </a:rPr>
              <a:t> </a:t>
            </a:r>
            <a:r>
              <a:rPr kumimoji="0" lang="en-US" b="0" i="0" u="none" strike="noStrike" kern="1200" cap="none" spc="0" normalizeH="0" baseline="0" noProof="0" dirty="0" err="1">
                <a:ln>
                  <a:noFill/>
                </a:ln>
                <a:solidFill>
                  <a:prstClr val="black"/>
                </a:solidFill>
                <a:effectLst/>
                <a:uLnTx/>
                <a:uFillTx/>
                <a:latin typeface="+mj-lt"/>
              </a:rPr>
              <a:t>pmp</a:t>
            </a:r>
            <a:endParaRPr kumimoji="0" lang="en-US" b="0" i="0" u="none" strike="noStrike" kern="1200" cap="none" spc="0" normalizeH="0" baseline="0" noProof="0" dirty="0">
              <a:ln>
                <a:noFill/>
              </a:ln>
              <a:solidFill>
                <a:prstClr val="black"/>
              </a:solidFill>
              <a:effectLst/>
              <a:uLnTx/>
              <a:uFillTx/>
              <a:latin typeface="+mj-lt"/>
            </a:endParaRPr>
          </a:p>
        </p:txBody>
      </p:sp>
      <p:sp>
        <p:nvSpPr>
          <p:cNvPr id="11" name="Rectangle 10"/>
          <p:cNvSpPr/>
          <p:nvPr/>
        </p:nvSpPr>
        <p:spPr>
          <a:xfrm>
            <a:off x="944655" y="1162054"/>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Kidney transplantation centers </a:t>
            </a:r>
          </a:p>
        </p:txBody>
      </p:sp>
      <p:graphicFrame>
        <p:nvGraphicFramePr>
          <p:cNvPr id="3" name="Table 2"/>
          <p:cNvGraphicFramePr>
            <a:graphicFrameLocks noGrp="1"/>
          </p:cNvGraphicFramePr>
          <p:nvPr>
            <p:extLst>
              <p:ext uri="{D42A27DB-BD31-4B8C-83A1-F6EECF244321}">
                <p14:modId xmlns:p14="http://schemas.microsoft.com/office/powerpoint/2010/main" val="3506530928"/>
              </p:ext>
            </p:extLst>
          </p:nvPr>
        </p:nvGraphicFramePr>
        <p:xfrm>
          <a:off x="8403104" y="1162054"/>
          <a:ext cx="3404584" cy="4043667"/>
        </p:xfrm>
        <a:graphic>
          <a:graphicData uri="http://schemas.openxmlformats.org/drawingml/2006/table">
            <a:tbl>
              <a:tblPr firstRow="1" firstCol="1" bandRow="1">
                <a:tableStyleId>{F5AB1C69-6EDB-4FF4-983F-18BD219EF322}</a:tableStyleId>
              </a:tblPr>
              <a:tblGrid>
                <a:gridCol w="1457284">
                  <a:extLst>
                    <a:ext uri="{9D8B030D-6E8A-4147-A177-3AD203B41FA5}">
                      <a16:colId xmlns:a16="http://schemas.microsoft.com/office/drawing/2014/main" val="1532995697"/>
                    </a:ext>
                  </a:extLst>
                </a:gridCol>
                <a:gridCol w="973650">
                  <a:extLst>
                    <a:ext uri="{9D8B030D-6E8A-4147-A177-3AD203B41FA5}">
                      <a16:colId xmlns:a16="http://schemas.microsoft.com/office/drawing/2014/main" val="1686627488"/>
                    </a:ext>
                  </a:extLst>
                </a:gridCol>
                <a:gridCol w="973650">
                  <a:extLst>
                    <a:ext uri="{9D8B030D-6E8A-4147-A177-3AD203B41FA5}">
                      <a16:colId xmlns:a16="http://schemas.microsoft.com/office/drawing/2014/main" val="3222975400"/>
                    </a:ext>
                  </a:extLst>
                </a:gridCol>
              </a:tblGrid>
              <a:tr h="558531">
                <a:tc>
                  <a:txBody>
                    <a:bodyPr/>
                    <a:lstStyle/>
                    <a:p>
                      <a:pPr marL="0" marR="0" algn="ctr">
                        <a:lnSpc>
                          <a:spcPct val="107000"/>
                        </a:lnSpc>
                        <a:spcBef>
                          <a:spcPts val="0"/>
                        </a:spcBef>
                        <a:spcAft>
                          <a:spcPts val="0"/>
                        </a:spcAft>
                      </a:pPr>
                      <a:r>
                        <a:rPr lang="en-US" sz="1100">
                          <a:solidFill>
                            <a:schemeClr val="tx2"/>
                          </a:solidFill>
                          <a:effectLst/>
                        </a:rPr>
                        <a:t> </a:t>
                      </a:r>
                      <a:r>
                        <a:rPr lang="en-US" sz="1100">
                          <a:solidFill>
                            <a:schemeClr val="bg1"/>
                          </a:solidFill>
                          <a:effectLst/>
                        </a:rPr>
                        <a:t>Country</a:t>
                      </a:r>
                      <a:endParaRPr lang="en-US" sz="1100">
                        <a:solidFill>
                          <a:schemeClr val="bg1"/>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100">
                          <a:solidFill>
                            <a:schemeClr val="tx2"/>
                          </a:solidFill>
                          <a:effectLst/>
                        </a:rPr>
                        <a:t>Kidney Transplantation</a:t>
                      </a:r>
                    </a:p>
                    <a:p>
                      <a:pPr marL="0" marR="0" algn="ctr">
                        <a:lnSpc>
                          <a:spcPct val="107000"/>
                        </a:lnSpc>
                        <a:spcBef>
                          <a:spcPts val="0"/>
                        </a:spcBef>
                        <a:spcAft>
                          <a:spcPts val="0"/>
                        </a:spcAft>
                      </a:pPr>
                      <a:r>
                        <a:rPr lang="en-US" sz="1100">
                          <a:solidFill>
                            <a:schemeClr val="tx2"/>
                          </a:solidFill>
                          <a:effectLst/>
                        </a:rPr>
                        <a:t>availability  </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100">
                          <a:solidFill>
                            <a:schemeClr val="tx2"/>
                          </a:solidFill>
                          <a:effectLst/>
                        </a:rPr>
                        <a:t>Transplant centers PMP</a:t>
                      </a:r>
                      <a:endParaRPr lang="en-US" sz="11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25339340"/>
                  </a:ext>
                </a:extLst>
              </a:tr>
              <a:tr h="217821">
                <a:tc>
                  <a:txBody>
                    <a:bodyPr/>
                    <a:lstStyle/>
                    <a:p>
                      <a:pPr marL="0" marR="0" algn="l">
                        <a:lnSpc>
                          <a:spcPct val="107000"/>
                        </a:lnSpc>
                        <a:spcBef>
                          <a:spcPts val="0"/>
                        </a:spcBef>
                        <a:spcAft>
                          <a:spcPts val="0"/>
                        </a:spcAft>
                      </a:pPr>
                      <a:r>
                        <a:rPr lang="en-ZA" sz="1100">
                          <a:solidFill>
                            <a:schemeClr val="tx2"/>
                          </a:solidFill>
                          <a:effectLst/>
                        </a:rPr>
                        <a:t>Albania</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algn="ctr" fontAlgn="b"/>
                      <a:r>
                        <a:rPr lang="en-CA" sz="1100" b="0" u="none" strike="noStrike">
                          <a:solidFill>
                            <a:srgbClr val="000000"/>
                          </a:solidFill>
                          <a:effectLst/>
                        </a:rPr>
                        <a:t>0.97</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09598696"/>
                  </a:ext>
                </a:extLst>
              </a:tr>
              <a:tr h="217821">
                <a:tc>
                  <a:txBody>
                    <a:bodyPr/>
                    <a:lstStyle/>
                    <a:p>
                      <a:pPr marL="0" marR="0" algn="l">
                        <a:lnSpc>
                          <a:spcPct val="107000"/>
                        </a:lnSpc>
                        <a:spcBef>
                          <a:spcPts val="0"/>
                        </a:spcBef>
                        <a:spcAft>
                          <a:spcPts val="0"/>
                        </a:spcAft>
                      </a:pPr>
                      <a:r>
                        <a:rPr lang="en-ZA" sz="1100">
                          <a:solidFill>
                            <a:schemeClr val="tx2"/>
                          </a:solidFill>
                          <a:effectLst/>
                        </a:rPr>
                        <a:t>Bosnia and Herzegovina</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algn="ctr" fontAlgn="b"/>
                      <a:r>
                        <a:rPr lang="en-CA" sz="1100" b="0" u="none" strike="noStrike">
                          <a:solidFill>
                            <a:srgbClr val="000000"/>
                          </a:solidFill>
                          <a:effectLst/>
                        </a:rPr>
                        <a:t>0.79</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25848866"/>
                  </a:ext>
                </a:extLst>
              </a:tr>
              <a:tr h="217821">
                <a:tc>
                  <a:txBody>
                    <a:bodyPr/>
                    <a:lstStyle/>
                    <a:p>
                      <a:pPr marL="0" marR="0" algn="l">
                        <a:lnSpc>
                          <a:spcPct val="107000"/>
                        </a:lnSpc>
                        <a:spcBef>
                          <a:spcPts val="0"/>
                        </a:spcBef>
                        <a:spcAft>
                          <a:spcPts val="0"/>
                        </a:spcAft>
                      </a:pPr>
                      <a:r>
                        <a:rPr lang="en-ZA" sz="1100">
                          <a:solidFill>
                            <a:schemeClr val="tx2"/>
                          </a:solidFill>
                          <a:effectLst/>
                        </a:rPr>
                        <a:t>Bulgaria</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algn="ctr" fontAlgn="b"/>
                      <a:r>
                        <a:rPr lang="en-CA" sz="1100" b="0" u="none" strike="noStrike">
                          <a:solidFill>
                            <a:srgbClr val="000000"/>
                          </a:solidFill>
                          <a:effectLst/>
                        </a:rPr>
                        <a:t>0.29</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758875902"/>
                  </a:ext>
                </a:extLst>
              </a:tr>
              <a:tr h="217821">
                <a:tc>
                  <a:txBody>
                    <a:bodyPr/>
                    <a:lstStyle/>
                    <a:p>
                      <a:pPr marL="0" marR="0" algn="l">
                        <a:lnSpc>
                          <a:spcPct val="107000"/>
                        </a:lnSpc>
                        <a:spcBef>
                          <a:spcPts val="0"/>
                        </a:spcBef>
                        <a:spcAft>
                          <a:spcPts val="0"/>
                        </a:spcAft>
                      </a:pPr>
                      <a:r>
                        <a:rPr lang="en-ZA" sz="1100">
                          <a:solidFill>
                            <a:schemeClr val="tx2"/>
                          </a:solidFill>
                          <a:effectLst/>
                        </a:rPr>
                        <a:t>Croatia</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algn="ctr" fontAlgn="b"/>
                      <a:r>
                        <a:rPr lang="en-CA" sz="1100" b="0" u="none" strike="noStrike">
                          <a:solidFill>
                            <a:srgbClr val="000000"/>
                          </a:solidFill>
                          <a:effectLst/>
                        </a:rPr>
                        <a:t>0.95</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15107798"/>
                  </a:ext>
                </a:extLst>
              </a:tr>
              <a:tr h="217821">
                <a:tc>
                  <a:txBody>
                    <a:bodyPr/>
                    <a:lstStyle/>
                    <a:p>
                      <a:pPr marL="0" marR="0" algn="l">
                        <a:lnSpc>
                          <a:spcPct val="107000"/>
                        </a:lnSpc>
                        <a:spcBef>
                          <a:spcPts val="0"/>
                        </a:spcBef>
                        <a:spcAft>
                          <a:spcPts val="0"/>
                        </a:spcAft>
                      </a:pPr>
                      <a:r>
                        <a:rPr lang="en-ZA" sz="1100">
                          <a:solidFill>
                            <a:schemeClr val="tx2"/>
                          </a:solidFill>
                          <a:effectLst/>
                        </a:rPr>
                        <a:t>Cyprus</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algn="ctr" fontAlgn="b"/>
                      <a:r>
                        <a:rPr lang="en-CA" sz="1100" b="0" u="none" strike="noStrike">
                          <a:solidFill>
                            <a:srgbClr val="000000"/>
                          </a:solidFill>
                          <a:effectLst/>
                        </a:rPr>
                        <a:t>0.77</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52731473"/>
                  </a:ext>
                </a:extLst>
              </a:tr>
              <a:tr h="217821">
                <a:tc>
                  <a:txBody>
                    <a:bodyPr/>
                    <a:lstStyle/>
                    <a:p>
                      <a:pPr marL="0" marR="0" algn="l">
                        <a:lnSpc>
                          <a:spcPct val="107000"/>
                        </a:lnSpc>
                        <a:spcBef>
                          <a:spcPts val="0"/>
                        </a:spcBef>
                        <a:spcAft>
                          <a:spcPts val="0"/>
                        </a:spcAft>
                      </a:pPr>
                      <a:r>
                        <a:rPr lang="en-ZA" sz="1100">
                          <a:solidFill>
                            <a:schemeClr val="tx2"/>
                          </a:solidFill>
                          <a:effectLst/>
                        </a:rPr>
                        <a:t>Czech Republic</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algn="ctr" fontAlgn="b"/>
                      <a:r>
                        <a:rPr lang="en-CA" sz="1100" b="0" u="none" strike="noStrike">
                          <a:solidFill>
                            <a:srgbClr val="000000"/>
                          </a:solidFill>
                          <a:effectLst/>
                        </a:rPr>
                        <a:t>0.65</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5191427"/>
                  </a:ext>
                </a:extLst>
              </a:tr>
              <a:tr h="217821">
                <a:tc>
                  <a:txBody>
                    <a:bodyPr/>
                    <a:lstStyle/>
                    <a:p>
                      <a:pPr marL="0" marR="0" algn="l">
                        <a:lnSpc>
                          <a:spcPct val="107000"/>
                        </a:lnSpc>
                        <a:spcBef>
                          <a:spcPts val="0"/>
                        </a:spcBef>
                        <a:spcAft>
                          <a:spcPts val="0"/>
                        </a:spcAft>
                      </a:pPr>
                      <a:r>
                        <a:rPr lang="en-ZA" sz="1100">
                          <a:solidFill>
                            <a:schemeClr val="tx2"/>
                          </a:solidFill>
                          <a:effectLst/>
                        </a:rPr>
                        <a:t>Estonia</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algn="ctr" fontAlgn="b"/>
                      <a:r>
                        <a:rPr lang="en-CA" sz="1100" b="0" u="none" strike="noStrike">
                          <a:solidFill>
                            <a:srgbClr val="000000"/>
                          </a:solidFill>
                          <a:effectLst/>
                        </a:rPr>
                        <a:t>0.83</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19393422"/>
                  </a:ext>
                </a:extLst>
              </a:tr>
              <a:tr h="217821">
                <a:tc>
                  <a:txBody>
                    <a:bodyPr/>
                    <a:lstStyle/>
                    <a:p>
                      <a:pPr marL="0" marR="0" algn="l">
                        <a:lnSpc>
                          <a:spcPct val="107000"/>
                        </a:lnSpc>
                        <a:spcBef>
                          <a:spcPts val="0"/>
                        </a:spcBef>
                        <a:spcAft>
                          <a:spcPts val="0"/>
                        </a:spcAft>
                      </a:pPr>
                      <a:r>
                        <a:rPr lang="en-ZA" sz="1100">
                          <a:solidFill>
                            <a:schemeClr val="tx2"/>
                          </a:solidFill>
                          <a:effectLst/>
                        </a:rPr>
                        <a:t>Hungary</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algn="ctr" fontAlgn="b"/>
                      <a:r>
                        <a:rPr lang="en-CA" sz="1100" b="0" u="none" strike="noStrike">
                          <a:solidFill>
                            <a:srgbClr val="000000"/>
                          </a:solidFill>
                          <a:effectLst/>
                        </a:rPr>
                        <a:t>0.41</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4764042"/>
                  </a:ext>
                </a:extLst>
              </a:tr>
              <a:tr h="217821">
                <a:tc>
                  <a:txBody>
                    <a:bodyPr/>
                    <a:lstStyle/>
                    <a:p>
                      <a:pPr marL="0" marR="0" algn="l">
                        <a:lnSpc>
                          <a:spcPct val="107000"/>
                        </a:lnSpc>
                        <a:spcBef>
                          <a:spcPts val="0"/>
                        </a:spcBef>
                        <a:spcAft>
                          <a:spcPts val="0"/>
                        </a:spcAft>
                      </a:pPr>
                      <a:r>
                        <a:rPr lang="en-ZA" sz="1100">
                          <a:solidFill>
                            <a:schemeClr val="tx2"/>
                          </a:solidFill>
                          <a:effectLst/>
                        </a:rPr>
                        <a:t>Latvia</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algn="ctr" fontAlgn="b"/>
                      <a:r>
                        <a:rPr lang="en-CA" sz="1100" b="0" u="none" strike="noStrike">
                          <a:solidFill>
                            <a:srgbClr val="000000"/>
                          </a:solidFill>
                          <a:effectLst/>
                        </a:rPr>
                        <a:t>0.54</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45723772"/>
                  </a:ext>
                </a:extLst>
              </a:tr>
              <a:tr h="217821">
                <a:tc>
                  <a:txBody>
                    <a:bodyPr/>
                    <a:lstStyle/>
                    <a:p>
                      <a:pPr marL="0" marR="0" algn="l">
                        <a:lnSpc>
                          <a:spcPct val="107000"/>
                        </a:lnSpc>
                        <a:spcBef>
                          <a:spcPts val="0"/>
                        </a:spcBef>
                        <a:spcAft>
                          <a:spcPts val="0"/>
                        </a:spcAft>
                      </a:pPr>
                      <a:r>
                        <a:rPr lang="en-ZA" sz="1100">
                          <a:solidFill>
                            <a:schemeClr val="tx2"/>
                          </a:solidFill>
                          <a:effectLst/>
                        </a:rPr>
                        <a:t>Lithuania</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algn="ctr" fontAlgn="b"/>
                      <a:r>
                        <a:rPr lang="en-CA" sz="1100" b="0" u="none" strike="noStrike">
                          <a:solidFill>
                            <a:srgbClr val="000000"/>
                          </a:solidFill>
                          <a:effectLst/>
                        </a:rPr>
                        <a:t>0.75</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788432859"/>
                  </a:ext>
                </a:extLst>
              </a:tr>
              <a:tr h="217821">
                <a:tc>
                  <a:txBody>
                    <a:bodyPr/>
                    <a:lstStyle/>
                    <a:p>
                      <a:pPr marL="0" marR="0" algn="l">
                        <a:lnSpc>
                          <a:spcPct val="107000"/>
                        </a:lnSpc>
                        <a:spcBef>
                          <a:spcPts val="0"/>
                        </a:spcBef>
                        <a:spcAft>
                          <a:spcPts val="0"/>
                        </a:spcAft>
                      </a:pPr>
                      <a:r>
                        <a:rPr lang="en-ZA" sz="1100">
                          <a:solidFill>
                            <a:schemeClr val="tx2"/>
                          </a:solidFill>
                          <a:effectLst/>
                        </a:rPr>
                        <a:t>Macedonia, FYR</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algn="ctr" fontAlgn="b"/>
                      <a:r>
                        <a:rPr lang="en-CA" sz="1100" b="0" u="none" strike="noStrike">
                          <a:solidFill>
                            <a:srgbClr val="000000"/>
                          </a:solidFill>
                          <a:effectLst/>
                        </a:rPr>
                        <a:t>0.47</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24494050"/>
                  </a:ext>
                </a:extLst>
              </a:tr>
              <a:tr h="217821">
                <a:tc>
                  <a:txBody>
                    <a:bodyPr/>
                    <a:lstStyle/>
                    <a:p>
                      <a:pPr marL="0" marR="0" algn="l">
                        <a:lnSpc>
                          <a:spcPct val="107000"/>
                        </a:lnSpc>
                        <a:spcBef>
                          <a:spcPts val="0"/>
                        </a:spcBef>
                        <a:spcAft>
                          <a:spcPts val="0"/>
                        </a:spcAft>
                      </a:pPr>
                      <a:r>
                        <a:rPr lang="en-ZA" sz="1100">
                          <a:solidFill>
                            <a:schemeClr val="tx2"/>
                          </a:solidFill>
                          <a:effectLst/>
                        </a:rPr>
                        <a:t>Poland</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algn="ctr" fontAlgn="b"/>
                      <a:r>
                        <a:rPr lang="en-CA" sz="1100" b="0" u="none" strike="noStrike">
                          <a:solidFill>
                            <a:srgbClr val="000000"/>
                          </a:solidFill>
                          <a:effectLst/>
                        </a:rPr>
                        <a:t>0.55</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80845032"/>
                  </a:ext>
                </a:extLst>
              </a:tr>
              <a:tr h="217821">
                <a:tc>
                  <a:txBody>
                    <a:bodyPr/>
                    <a:lstStyle/>
                    <a:p>
                      <a:pPr marL="0" marR="0" algn="l">
                        <a:lnSpc>
                          <a:spcPct val="107000"/>
                        </a:lnSpc>
                        <a:spcBef>
                          <a:spcPts val="0"/>
                        </a:spcBef>
                        <a:spcAft>
                          <a:spcPts val="0"/>
                        </a:spcAft>
                      </a:pPr>
                      <a:r>
                        <a:rPr lang="en-ZA" sz="1100">
                          <a:solidFill>
                            <a:schemeClr val="tx2"/>
                          </a:solidFill>
                          <a:effectLst/>
                        </a:rPr>
                        <a:t>Romania</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1100" b="0" u="none" strike="noStrike">
                          <a:solidFill>
                            <a:srgbClr val="000000"/>
                          </a:solidFill>
                          <a:effectLst/>
                        </a:rPr>
                        <a:t>0.27</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12886691"/>
                  </a:ext>
                </a:extLst>
              </a:tr>
              <a:tr h="217821">
                <a:tc>
                  <a:txBody>
                    <a:bodyPr/>
                    <a:lstStyle/>
                    <a:p>
                      <a:pPr marL="0" marR="0" algn="l">
                        <a:lnSpc>
                          <a:spcPct val="107000"/>
                        </a:lnSpc>
                        <a:spcBef>
                          <a:spcPts val="0"/>
                        </a:spcBef>
                        <a:spcAft>
                          <a:spcPts val="0"/>
                        </a:spcAft>
                      </a:pPr>
                      <a:r>
                        <a:rPr lang="en-ZA" sz="1100">
                          <a:solidFill>
                            <a:schemeClr val="tx2"/>
                          </a:solidFill>
                          <a:effectLst/>
                        </a:rPr>
                        <a:t>Serbia</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1100" b="0" u="none" strike="noStrike">
                          <a:solidFill>
                            <a:srgbClr val="000000"/>
                          </a:solidFill>
                          <a:effectLst/>
                        </a:rPr>
                        <a:t>0.59</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19658045"/>
                  </a:ext>
                </a:extLst>
              </a:tr>
              <a:tr h="217821">
                <a:tc>
                  <a:txBody>
                    <a:bodyPr/>
                    <a:lstStyle/>
                    <a:p>
                      <a:pPr marL="0" marR="0" algn="l">
                        <a:lnSpc>
                          <a:spcPct val="107000"/>
                        </a:lnSpc>
                        <a:spcBef>
                          <a:spcPts val="0"/>
                        </a:spcBef>
                        <a:spcAft>
                          <a:spcPts val="0"/>
                        </a:spcAft>
                      </a:pPr>
                      <a:r>
                        <a:rPr lang="en-ZA" sz="1100">
                          <a:solidFill>
                            <a:schemeClr val="tx2"/>
                          </a:solidFill>
                          <a:effectLst/>
                        </a:rPr>
                        <a:t>Slovak Republic</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1100" b="0" u="none" strike="noStrike">
                          <a:solidFill>
                            <a:srgbClr val="000000"/>
                          </a:solidFill>
                          <a:effectLst/>
                        </a:rPr>
                        <a:t>0.74</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42687155"/>
                  </a:ext>
                </a:extLst>
              </a:tr>
              <a:tr h="217821">
                <a:tc>
                  <a:txBody>
                    <a:bodyPr/>
                    <a:lstStyle/>
                    <a:p>
                      <a:pPr marL="0" marR="0" algn="l">
                        <a:lnSpc>
                          <a:spcPct val="107000"/>
                        </a:lnSpc>
                        <a:spcBef>
                          <a:spcPts val="0"/>
                        </a:spcBef>
                        <a:spcAft>
                          <a:spcPts val="0"/>
                        </a:spcAft>
                      </a:pPr>
                      <a:r>
                        <a:rPr lang="en-ZA" sz="1100">
                          <a:solidFill>
                            <a:schemeClr val="tx2"/>
                          </a:solidFill>
                          <a:effectLst/>
                        </a:rPr>
                        <a:t>Turkey</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1100" b="0" u="none" strike="noStrike">
                          <a:solidFill>
                            <a:srgbClr val="000000"/>
                          </a:solidFill>
                          <a:effectLst/>
                        </a:rPr>
                        <a:t>1.11</a:t>
                      </a:r>
                      <a:endParaRPr lang="en-CA" sz="11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25535512"/>
                  </a:ext>
                </a:extLst>
              </a:tr>
            </a:tbl>
          </a:graphicData>
        </a:graphic>
      </p:graphicFrame>
      <p:sp>
        <p:nvSpPr>
          <p:cNvPr id="12" name="Rectangle 11"/>
          <p:cNvSpPr/>
          <p:nvPr/>
        </p:nvSpPr>
        <p:spPr>
          <a:xfrm>
            <a:off x="726131" y="1603047"/>
            <a:ext cx="3506822" cy="345311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19414" y="5358498"/>
            <a:ext cx="4491287" cy="152782"/>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TextBox 12"/>
          <p:cNvSpPr txBox="1"/>
          <p:nvPr/>
        </p:nvSpPr>
        <p:spPr>
          <a:xfrm>
            <a:off x="8403104" y="5362464"/>
            <a:ext cx="2184685" cy="369332"/>
          </a:xfrm>
          <a:prstGeom prst="rect">
            <a:avLst/>
          </a:prstGeom>
          <a:noFill/>
        </p:spPr>
        <p:txBody>
          <a:bodyPr wrap="square" rtlCol="0">
            <a:spAutoFit/>
          </a:bodyPr>
          <a:lstStyle/>
          <a:p>
            <a:r>
              <a:rPr lang="en-US" sz="900">
                <a:solidFill>
                  <a:schemeClr val="tx2"/>
                </a:solidFill>
              </a:rPr>
              <a:t>X : Yes</a:t>
            </a:r>
          </a:p>
          <a:p>
            <a:r>
              <a:rPr lang="en-US" sz="900">
                <a:solidFill>
                  <a:schemeClr val="tx2"/>
                </a:solidFill>
              </a:rPr>
              <a:t>‘ – ’ : data not reported/unavailable</a:t>
            </a:r>
          </a:p>
        </p:txBody>
      </p:sp>
      <p:sp>
        <p:nvSpPr>
          <p:cNvPr id="2" name="Title 1">
            <a:extLst>
              <a:ext uri="{FF2B5EF4-FFF2-40B4-BE49-F238E27FC236}">
                <a16:creationId xmlns:a16="http://schemas.microsoft.com/office/drawing/2014/main" id="{A1FF4660-23CE-1399-0417-632DB1024A2A}"/>
              </a:ext>
            </a:extLst>
          </p:cNvPr>
          <p:cNvSpPr>
            <a:spLocks noGrp="1"/>
          </p:cNvSpPr>
          <p:nvPr>
            <p:ph type="title"/>
          </p:nvPr>
        </p:nvSpPr>
        <p:spPr/>
        <p:txBody>
          <a:bodyPr>
            <a:normAutofit/>
          </a:bodyPr>
          <a:lstStyle/>
          <a:p>
            <a:r>
              <a:rPr lang="en-US"/>
              <a:t>Capacity for Kidney Transplantation</a:t>
            </a:r>
          </a:p>
        </p:txBody>
      </p:sp>
      <p:sp>
        <p:nvSpPr>
          <p:cNvPr id="4" name="Date Placeholder 3">
            <a:extLst>
              <a:ext uri="{FF2B5EF4-FFF2-40B4-BE49-F238E27FC236}">
                <a16:creationId xmlns:a16="http://schemas.microsoft.com/office/drawing/2014/main" id="{89AF1682-EFFD-23ED-F499-0802B6E7A1B9}"/>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DCD3A8E9-6C9D-E2B3-6DD5-877A1E741C01}"/>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9DA29C5-2167-6A0D-3DF9-79D0934EB05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27</a:t>
            </a:fld>
            <a:endParaRPr lang="en-US"/>
          </a:p>
        </p:txBody>
      </p:sp>
    </p:spTree>
    <p:extLst>
      <p:ext uri="{BB962C8B-B14F-4D97-AF65-F5344CB8AC3E}">
        <p14:creationId xmlns:p14="http://schemas.microsoft.com/office/powerpoint/2010/main" val="701251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57AE4F3-668A-279F-9716-6FD0DF85B82D}"/>
              </a:ext>
            </a:extLst>
          </p:cNvPr>
          <p:cNvPicPr>
            <a:picLocks noChangeAspect="1"/>
          </p:cNvPicPr>
          <p:nvPr/>
        </p:nvPicPr>
        <p:blipFill>
          <a:blip r:embed="rId2"/>
          <a:stretch>
            <a:fillRect/>
          </a:stretch>
        </p:blipFill>
        <p:spPr>
          <a:xfrm>
            <a:off x="4386538" y="2196274"/>
            <a:ext cx="3800531" cy="2406376"/>
          </a:xfrm>
          <a:prstGeom prst="rect">
            <a:avLst/>
          </a:prstGeom>
          <a:ln>
            <a:solidFill>
              <a:srgbClr val="BFBFBF"/>
            </a:solidFill>
          </a:ln>
        </p:spPr>
      </p:pic>
      <p:pic>
        <p:nvPicPr>
          <p:cNvPr id="18" name="Picture 17">
            <a:extLst>
              <a:ext uri="{FF2B5EF4-FFF2-40B4-BE49-F238E27FC236}">
                <a16:creationId xmlns:a16="http://schemas.microsoft.com/office/drawing/2014/main" id="{3B9EE23C-F941-6DC5-A175-5006E6EC4744}"/>
              </a:ext>
            </a:extLst>
          </p:cNvPr>
          <p:cNvPicPr>
            <a:picLocks noChangeAspect="1"/>
          </p:cNvPicPr>
          <p:nvPr/>
        </p:nvPicPr>
        <p:blipFill>
          <a:blip r:embed="rId3"/>
          <a:stretch>
            <a:fillRect/>
          </a:stretch>
        </p:blipFill>
        <p:spPr>
          <a:xfrm>
            <a:off x="268756" y="2206906"/>
            <a:ext cx="3846043" cy="237466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32988735"/>
              </p:ext>
            </p:extLst>
          </p:nvPr>
        </p:nvGraphicFramePr>
        <p:xfrm>
          <a:off x="8296649" y="1771614"/>
          <a:ext cx="3569368" cy="3362430"/>
        </p:xfrm>
        <a:graphic>
          <a:graphicData uri="http://schemas.openxmlformats.org/drawingml/2006/table">
            <a:tbl>
              <a:tblPr firstRow="1" firstCol="1" bandRow="1">
                <a:tableStyleId>{F5AB1C69-6EDB-4FF4-983F-18BD219EF322}</a:tableStyleId>
              </a:tblPr>
              <a:tblGrid>
                <a:gridCol w="893258">
                  <a:extLst>
                    <a:ext uri="{9D8B030D-6E8A-4147-A177-3AD203B41FA5}">
                      <a16:colId xmlns:a16="http://schemas.microsoft.com/office/drawing/2014/main" val="1532995697"/>
                    </a:ext>
                  </a:extLst>
                </a:gridCol>
                <a:gridCol w="535222">
                  <a:extLst>
                    <a:ext uri="{9D8B030D-6E8A-4147-A177-3AD203B41FA5}">
                      <a16:colId xmlns:a16="http://schemas.microsoft.com/office/drawing/2014/main" val="4194746012"/>
                    </a:ext>
                  </a:extLst>
                </a:gridCol>
                <a:gridCol w="535222">
                  <a:extLst>
                    <a:ext uri="{9D8B030D-6E8A-4147-A177-3AD203B41FA5}">
                      <a16:colId xmlns:a16="http://schemas.microsoft.com/office/drawing/2014/main" val="1159540577"/>
                    </a:ext>
                  </a:extLst>
                </a:gridCol>
                <a:gridCol w="535222">
                  <a:extLst>
                    <a:ext uri="{9D8B030D-6E8A-4147-A177-3AD203B41FA5}">
                      <a16:colId xmlns:a16="http://schemas.microsoft.com/office/drawing/2014/main" val="3858588576"/>
                    </a:ext>
                  </a:extLst>
                </a:gridCol>
                <a:gridCol w="535222">
                  <a:extLst>
                    <a:ext uri="{9D8B030D-6E8A-4147-A177-3AD203B41FA5}">
                      <a16:colId xmlns:a16="http://schemas.microsoft.com/office/drawing/2014/main" val="1470481731"/>
                    </a:ext>
                  </a:extLst>
                </a:gridCol>
                <a:gridCol w="535222">
                  <a:extLst>
                    <a:ext uri="{9D8B030D-6E8A-4147-A177-3AD203B41FA5}">
                      <a16:colId xmlns:a16="http://schemas.microsoft.com/office/drawing/2014/main" val="1811361608"/>
                    </a:ext>
                  </a:extLst>
                </a:gridCol>
              </a:tblGrid>
              <a:tr h="48301">
                <a:tc rowSpan="2">
                  <a:txBody>
                    <a:bodyPr/>
                    <a:lstStyle/>
                    <a:p>
                      <a:pPr marL="0" marR="0" algn="ctr">
                        <a:lnSpc>
                          <a:spcPct val="107000"/>
                        </a:lnSpc>
                        <a:spcBef>
                          <a:spcPts val="0"/>
                        </a:spcBef>
                        <a:spcAft>
                          <a:spcPts val="0"/>
                        </a:spcAft>
                      </a:pPr>
                      <a:r>
                        <a:rPr lang="en-US" sz="1000">
                          <a:solidFill>
                            <a:schemeClr val="tx2"/>
                          </a:solidFill>
                          <a:effectLst/>
                        </a:rPr>
                        <a:t> </a:t>
                      </a:r>
                      <a:r>
                        <a:rPr lang="en-US" sz="1000">
                          <a:solidFill>
                            <a:schemeClr val="bg1"/>
                          </a:solidFill>
                          <a:effectLst/>
                        </a:rPr>
                        <a:t>Country</a:t>
                      </a:r>
                      <a:endParaRPr lang="en-US" sz="1000">
                        <a:solidFill>
                          <a:schemeClr val="bg1"/>
                        </a:solidFill>
                        <a:effectLst/>
                        <a:latin typeface="+mj-lt"/>
                        <a:ea typeface="Calibri" panose="020F0502020204030204" pitchFamily="34" charset="0"/>
                        <a:cs typeface="Arial" panose="020B0604020202020204" pitchFamily="34" charset="0"/>
                      </a:endParaRPr>
                    </a:p>
                  </a:txBody>
                  <a:tcPr marL="4269" marR="4269" marT="4269" marB="0" anchor="ctr"/>
                </a:tc>
                <a:tc gridSpan="2">
                  <a:txBody>
                    <a:bodyPr/>
                    <a:lstStyle/>
                    <a:p>
                      <a:pPr marL="0" marR="0" algn="ctr">
                        <a:lnSpc>
                          <a:spcPct val="107000"/>
                        </a:lnSpc>
                        <a:spcBef>
                          <a:spcPts val="0"/>
                        </a:spcBef>
                        <a:spcAft>
                          <a:spcPts val="0"/>
                        </a:spcAft>
                      </a:pPr>
                      <a:r>
                        <a:rPr lang="en-US" sz="1000">
                          <a:solidFill>
                            <a:schemeClr val="tx2"/>
                          </a:solidFill>
                          <a:effectLst/>
                        </a:rPr>
                        <a:t>Donor type </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hMerge="1">
                  <a:txBody>
                    <a:bodyPr/>
                    <a:lstStyle/>
                    <a:p>
                      <a:endParaRPr lang="en-US"/>
                    </a:p>
                  </a:txBody>
                  <a:tcPr/>
                </a:tc>
                <a:tc gridSpan="3">
                  <a:txBody>
                    <a:bodyPr/>
                    <a:lstStyle/>
                    <a:p>
                      <a:pPr marL="0" marR="0" algn="ctr">
                        <a:lnSpc>
                          <a:spcPct val="107000"/>
                        </a:lnSpc>
                        <a:spcBef>
                          <a:spcPts val="0"/>
                        </a:spcBef>
                        <a:spcAft>
                          <a:spcPts val="0"/>
                        </a:spcAft>
                      </a:pPr>
                      <a:r>
                        <a:rPr lang="en-US" sz="1000">
                          <a:solidFill>
                            <a:schemeClr val="tx2"/>
                          </a:solidFill>
                          <a:effectLst/>
                        </a:rPr>
                        <a:t>Transplant waitlist</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2786917"/>
                  </a:ext>
                </a:extLst>
              </a:tr>
              <a:tr h="153241">
                <a:tc vMerge="1">
                  <a:txBody>
                    <a:bodyPr/>
                    <a:lstStyle/>
                    <a:p>
                      <a:endParaRPr lang="en-US"/>
                    </a:p>
                  </a:txBody>
                  <a:tcPr/>
                </a:tc>
                <a:tc>
                  <a:txBody>
                    <a:bodyPr/>
                    <a:lstStyle/>
                    <a:p>
                      <a:pPr marL="0" marR="0" algn="ctr">
                        <a:lnSpc>
                          <a:spcPct val="107000"/>
                        </a:lnSpc>
                        <a:spcBef>
                          <a:spcPts val="0"/>
                        </a:spcBef>
                        <a:spcAft>
                          <a:spcPts val="0"/>
                        </a:spcAft>
                      </a:pPr>
                      <a:r>
                        <a:rPr lang="en-US" sz="1000">
                          <a:solidFill>
                            <a:schemeClr val="tx2"/>
                          </a:solidFill>
                          <a:effectLst/>
                        </a:rPr>
                        <a:t>Live donors only</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Combination</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National</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Regional only</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None</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25339340"/>
                  </a:ext>
                </a:extLst>
              </a:tr>
              <a:tr h="145740">
                <a:tc>
                  <a:txBody>
                    <a:bodyPr/>
                    <a:lstStyle/>
                    <a:p>
                      <a:pPr marL="0" marR="0" algn="l">
                        <a:lnSpc>
                          <a:spcPct val="107000"/>
                        </a:lnSpc>
                        <a:spcBef>
                          <a:spcPts val="0"/>
                        </a:spcBef>
                        <a:spcAft>
                          <a:spcPts val="0"/>
                        </a:spcAft>
                      </a:pPr>
                      <a:r>
                        <a:rPr lang="en-ZA" sz="1000">
                          <a:solidFill>
                            <a:schemeClr val="tx2"/>
                          </a:solidFill>
                          <a:effectLst/>
                        </a:rPr>
                        <a:t>Albania</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209598696"/>
                  </a:ext>
                </a:extLst>
              </a:tr>
              <a:tr h="218685">
                <a:tc>
                  <a:txBody>
                    <a:bodyPr/>
                    <a:lstStyle/>
                    <a:p>
                      <a:pPr marL="0" marR="0" algn="l">
                        <a:lnSpc>
                          <a:spcPct val="107000"/>
                        </a:lnSpc>
                        <a:spcBef>
                          <a:spcPts val="0"/>
                        </a:spcBef>
                        <a:spcAft>
                          <a:spcPts val="0"/>
                        </a:spcAft>
                      </a:pPr>
                      <a:r>
                        <a:rPr lang="en-ZA" sz="1000">
                          <a:solidFill>
                            <a:schemeClr val="tx2"/>
                          </a:solidFill>
                          <a:effectLst/>
                        </a:rPr>
                        <a:t>Bosnia and Herzegovina</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25848866"/>
                  </a:ext>
                </a:extLst>
              </a:tr>
              <a:tr h="145740">
                <a:tc>
                  <a:txBody>
                    <a:bodyPr/>
                    <a:lstStyle/>
                    <a:p>
                      <a:pPr marL="0" marR="0" algn="l">
                        <a:lnSpc>
                          <a:spcPct val="107000"/>
                        </a:lnSpc>
                        <a:spcBef>
                          <a:spcPts val="0"/>
                        </a:spcBef>
                        <a:spcAft>
                          <a:spcPts val="0"/>
                        </a:spcAft>
                      </a:pPr>
                      <a:r>
                        <a:rPr lang="en-ZA" sz="1000">
                          <a:solidFill>
                            <a:schemeClr val="tx2"/>
                          </a:solidFill>
                          <a:effectLst/>
                        </a:rPr>
                        <a:t>Bulgaria</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758875902"/>
                  </a:ext>
                </a:extLst>
              </a:tr>
              <a:tr h="145740">
                <a:tc>
                  <a:txBody>
                    <a:bodyPr/>
                    <a:lstStyle/>
                    <a:p>
                      <a:pPr marL="0" marR="0" algn="l">
                        <a:lnSpc>
                          <a:spcPct val="107000"/>
                        </a:lnSpc>
                        <a:spcBef>
                          <a:spcPts val="0"/>
                        </a:spcBef>
                        <a:spcAft>
                          <a:spcPts val="0"/>
                        </a:spcAft>
                      </a:pPr>
                      <a:r>
                        <a:rPr lang="en-ZA" sz="1000">
                          <a:solidFill>
                            <a:schemeClr val="tx2"/>
                          </a:solidFill>
                          <a:effectLst/>
                        </a:rPr>
                        <a:t>Croatia</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715107798"/>
                  </a:ext>
                </a:extLst>
              </a:tr>
              <a:tr h="145740">
                <a:tc>
                  <a:txBody>
                    <a:bodyPr/>
                    <a:lstStyle/>
                    <a:p>
                      <a:pPr marL="0" marR="0" algn="l">
                        <a:lnSpc>
                          <a:spcPct val="107000"/>
                        </a:lnSpc>
                        <a:spcBef>
                          <a:spcPts val="0"/>
                        </a:spcBef>
                        <a:spcAft>
                          <a:spcPts val="0"/>
                        </a:spcAft>
                      </a:pPr>
                      <a:r>
                        <a:rPr lang="en-ZA" sz="1000">
                          <a:solidFill>
                            <a:schemeClr val="tx2"/>
                          </a:solidFill>
                          <a:effectLst/>
                        </a:rPr>
                        <a:t>Cyprus</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352731473"/>
                  </a:ext>
                </a:extLst>
              </a:tr>
              <a:tr h="145740">
                <a:tc>
                  <a:txBody>
                    <a:bodyPr/>
                    <a:lstStyle/>
                    <a:p>
                      <a:pPr marL="0" marR="0" algn="l">
                        <a:lnSpc>
                          <a:spcPct val="107000"/>
                        </a:lnSpc>
                        <a:spcBef>
                          <a:spcPts val="0"/>
                        </a:spcBef>
                        <a:spcAft>
                          <a:spcPts val="0"/>
                        </a:spcAft>
                      </a:pPr>
                      <a:r>
                        <a:rPr lang="en-ZA" sz="1000">
                          <a:solidFill>
                            <a:schemeClr val="tx2"/>
                          </a:solidFill>
                          <a:effectLst/>
                        </a:rPr>
                        <a:t>Czech Republic</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55191427"/>
                  </a:ext>
                </a:extLst>
              </a:tr>
              <a:tr h="145740">
                <a:tc>
                  <a:txBody>
                    <a:bodyPr/>
                    <a:lstStyle/>
                    <a:p>
                      <a:pPr marL="0" marR="0" algn="l">
                        <a:lnSpc>
                          <a:spcPct val="107000"/>
                        </a:lnSpc>
                        <a:spcBef>
                          <a:spcPts val="0"/>
                        </a:spcBef>
                        <a:spcAft>
                          <a:spcPts val="0"/>
                        </a:spcAft>
                      </a:pPr>
                      <a:r>
                        <a:rPr lang="en-ZA" sz="1000">
                          <a:solidFill>
                            <a:schemeClr val="tx2"/>
                          </a:solidFill>
                          <a:effectLst/>
                        </a:rPr>
                        <a:t>Estonia</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19393422"/>
                  </a:ext>
                </a:extLst>
              </a:tr>
              <a:tr h="145740">
                <a:tc>
                  <a:txBody>
                    <a:bodyPr/>
                    <a:lstStyle/>
                    <a:p>
                      <a:pPr marL="0" marR="0" algn="l">
                        <a:lnSpc>
                          <a:spcPct val="107000"/>
                        </a:lnSpc>
                        <a:spcBef>
                          <a:spcPts val="0"/>
                        </a:spcBef>
                        <a:spcAft>
                          <a:spcPts val="0"/>
                        </a:spcAft>
                      </a:pPr>
                      <a:r>
                        <a:rPr lang="en-ZA" sz="1000">
                          <a:solidFill>
                            <a:schemeClr val="tx2"/>
                          </a:solidFill>
                          <a:effectLst/>
                        </a:rPr>
                        <a:t>Hungary</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24764042"/>
                  </a:ext>
                </a:extLst>
              </a:tr>
              <a:tr h="145740">
                <a:tc>
                  <a:txBody>
                    <a:bodyPr/>
                    <a:lstStyle/>
                    <a:p>
                      <a:pPr marL="0" marR="0" algn="l">
                        <a:lnSpc>
                          <a:spcPct val="107000"/>
                        </a:lnSpc>
                        <a:spcBef>
                          <a:spcPts val="0"/>
                        </a:spcBef>
                        <a:spcAft>
                          <a:spcPts val="0"/>
                        </a:spcAft>
                      </a:pPr>
                      <a:r>
                        <a:rPr lang="en-ZA" sz="1000">
                          <a:solidFill>
                            <a:schemeClr val="tx2"/>
                          </a:solidFill>
                          <a:effectLst/>
                        </a:rPr>
                        <a:t>Latvia</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45723772"/>
                  </a:ext>
                </a:extLst>
              </a:tr>
              <a:tr h="145740">
                <a:tc>
                  <a:txBody>
                    <a:bodyPr/>
                    <a:lstStyle/>
                    <a:p>
                      <a:pPr marL="0" marR="0" algn="l">
                        <a:lnSpc>
                          <a:spcPct val="107000"/>
                        </a:lnSpc>
                        <a:spcBef>
                          <a:spcPts val="0"/>
                        </a:spcBef>
                        <a:spcAft>
                          <a:spcPts val="0"/>
                        </a:spcAft>
                      </a:pPr>
                      <a:r>
                        <a:rPr lang="en-ZA" sz="1000">
                          <a:solidFill>
                            <a:schemeClr val="tx2"/>
                          </a:solidFill>
                          <a:effectLst/>
                        </a:rPr>
                        <a:t>Lithuania</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788432859"/>
                  </a:ext>
                </a:extLst>
              </a:tr>
              <a:tr h="145740">
                <a:tc>
                  <a:txBody>
                    <a:bodyPr/>
                    <a:lstStyle/>
                    <a:p>
                      <a:pPr marL="0" marR="0" algn="l">
                        <a:lnSpc>
                          <a:spcPct val="107000"/>
                        </a:lnSpc>
                        <a:spcBef>
                          <a:spcPts val="0"/>
                        </a:spcBef>
                        <a:spcAft>
                          <a:spcPts val="0"/>
                        </a:spcAft>
                      </a:pPr>
                      <a:r>
                        <a:rPr lang="en-ZA" sz="1000">
                          <a:solidFill>
                            <a:schemeClr val="tx2"/>
                          </a:solidFill>
                          <a:effectLst/>
                        </a:rPr>
                        <a:t>Macedonia, FYR</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24494050"/>
                  </a:ext>
                </a:extLst>
              </a:tr>
              <a:tr h="145740">
                <a:tc>
                  <a:txBody>
                    <a:bodyPr/>
                    <a:lstStyle/>
                    <a:p>
                      <a:pPr marL="0" marR="0" algn="l">
                        <a:lnSpc>
                          <a:spcPct val="107000"/>
                        </a:lnSpc>
                        <a:spcBef>
                          <a:spcPts val="0"/>
                        </a:spcBef>
                        <a:spcAft>
                          <a:spcPts val="0"/>
                        </a:spcAft>
                      </a:pPr>
                      <a:r>
                        <a:rPr lang="en-ZA" sz="1000">
                          <a:solidFill>
                            <a:schemeClr val="tx2"/>
                          </a:solidFill>
                          <a:effectLst/>
                        </a:rPr>
                        <a:t>Poland</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580845032"/>
                  </a:ext>
                </a:extLst>
              </a:tr>
              <a:tr h="145740">
                <a:tc>
                  <a:txBody>
                    <a:bodyPr/>
                    <a:lstStyle/>
                    <a:p>
                      <a:pPr marL="0" marR="0" algn="l">
                        <a:lnSpc>
                          <a:spcPct val="107000"/>
                        </a:lnSpc>
                        <a:spcBef>
                          <a:spcPts val="0"/>
                        </a:spcBef>
                        <a:spcAft>
                          <a:spcPts val="0"/>
                        </a:spcAft>
                      </a:pPr>
                      <a:r>
                        <a:rPr lang="en-ZA" sz="1000">
                          <a:solidFill>
                            <a:schemeClr val="tx2"/>
                          </a:solidFill>
                          <a:effectLst/>
                        </a:rPr>
                        <a:t>Romania</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2886691"/>
                  </a:ext>
                </a:extLst>
              </a:tr>
              <a:tr h="145740">
                <a:tc>
                  <a:txBody>
                    <a:bodyPr/>
                    <a:lstStyle/>
                    <a:p>
                      <a:pPr marL="0" marR="0" algn="l">
                        <a:lnSpc>
                          <a:spcPct val="107000"/>
                        </a:lnSpc>
                        <a:spcBef>
                          <a:spcPts val="0"/>
                        </a:spcBef>
                        <a:spcAft>
                          <a:spcPts val="0"/>
                        </a:spcAft>
                      </a:pPr>
                      <a:r>
                        <a:rPr lang="en-ZA" sz="1000">
                          <a:solidFill>
                            <a:schemeClr val="tx2"/>
                          </a:solidFill>
                          <a:effectLst/>
                        </a:rPr>
                        <a:t>Serbia</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819658045"/>
                  </a:ext>
                </a:extLst>
              </a:tr>
              <a:tr h="145740">
                <a:tc>
                  <a:txBody>
                    <a:bodyPr/>
                    <a:lstStyle/>
                    <a:p>
                      <a:pPr marL="0" marR="0" algn="l">
                        <a:lnSpc>
                          <a:spcPct val="107000"/>
                        </a:lnSpc>
                        <a:spcBef>
                          <a:spcPts val="0"/>
                        </a:spcBef>
                        <a:spcAft>
                          <a:spcPts val="0"/>
                        </a:spcAft>
                      </a:pPr>
                      <a:r>
                        <a:rPr lang="en-ZA" sz="1000">
                          <a:solidFill>
                            <a:schemeClr val="tx2"/>
                          </a:solidFill>
                          <a:effectLst/>
                        </a:rPr>
                        <a:t>Slovak Republic</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42687155"/>
                  </a:ext>
                </a:extLst>
              </a:tr>
              <a:tr h="145740">
                <a:tc>
                  <a:txBody>
                    <a:bodyPr/>
                    <a:lstStyle/>
                    <a:p>
                      <a:pPr marL="0" marR="0" algn="l">
                        <a:lnSpc>
                          <a:spcPct val="107000"/>
                        </a:lnSpc>
                        <a:spcBef>
                          <a:spcPts val="0"/>
                        </a:spcBef>
                        <a:spcAft>
                          <a:spcPts val="0"/>
                        </a:spcAft>
                      </a:pPr>
                      <a:r>
                        <a:rPr lang="en-ZA" sz="1000">
                          <a:solidFill>
                            <a:schemeClr val="tx2"/>
                          </a:solidFill>
                          <a:effectLst/>
                        </a:rPr>
                        <a:t>Turkey</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625535512"/>
                  </a:ext>
                </a:extLst>
              </a:tr>
            </a:tbl>
          </a:graphicData>
        </a:graphic>
      </p:graphicFrame>
      <p:sp>
        <p:nvSpPr>
          <p:cNvPr id="3" name="Rectangle 2"/>
          <p:cNvSpPr/>
          <p:nvPr/>
        </p:nvSpPr>
        <p:spPr>
          <a:xfrm>
            <a:off x="4718670" y="1709319"/>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Transplant waitlist</a:t>
            </a:r>
          </a:p>
        </p:txBody>
      </p:sp>
      <p:sp>
        <p:nvSpPr>
          <p:cNvPr id="4" name="Rectangle 3"/>
          <p:cNvSpPr/>
          <p:nvPr/>
        </p:nvSpPr>
        <p:spPr>
          <a:xfrm>
            <a:off x="661745" y="1709319"/>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Transplant donor type</a:t>
            </a:r>
          </a:p>
        </p:txBody>
      </p:sp>
      <p:sp>
        <p:nvSpPr>
          <p:cNvPr id="8" name="Rectangle 7"/>
          <p:cNvSpPr/>
          <p:nvPr/>
        </p:nvSpPr>
        <p:spPr>
          <a:xfrm>
            <a:off x="247492" y="2196274"/>
            <a:ext cx="3898278" cy="2406376"/>
          </a:xfrm>
          <a:prstGeom prst="rect">
            <a:avLst/>
          </a:prstGeom>
          <a:no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386538" y="2196274"/>
            <a:ext cx="3800532" cy="2406376"/>
          </a:xfrm>
          <a:prstGeom prst="rect">
            <a:avLst/>
          </a:prstGeom>
          <a:no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296649" y="5161624"/>
            <a:ext cx="687299" cy="261610"/>
          </a:xfrm>
          <a:prstGeom prst="rect">
            <a:avLst/>
          </a:prstGeom>
          <a:noFill/>
        </p:spPr>
        <p:txBody>
          <a:bodyPr wrap="square" rtlCol="0">
            <a:spAutoFit/>
          </a:bodyPr>
          <a:lstStyle/>
          <a:p>
            <a:r>
              <a:rPr lang="en-US" sz="1100">
                <a:solidFill>
                  <a:schemeClr val="tx2"/>
                </a:solidFill>
              </a:rPr>
              <a:t>X : Yes</a:t>
            </a:r>
          </a:p>
        </p:txBody>
      </p:sp>
      <p:sp>
        <p:nvSpPr>
          <p:cNvPr id="11" name="Title 10">
            <a:extLst>
              <a:ext uri="{FF2B5EF4-FFF2-40B4-BE49-F238E27FC236}">
                <a16:creationId xmlns:a16="http://schemas.microsoft.com/office/drawing/2014/main" id="{301DDE4B-3579-8436-2622-0E6563E26E7D}"/>
              </a:ext>
            </a:extLst>
          </p:cNvPr>
          <p:cNvSpPr>
            <a:spLocks noGrp="1"/>
          </p:cNvSpPr>
          <p:nvPr>
            <p:ph type="title"/>
          </p:nvPr>
        </p:nvSpPr>
        <p:spPr/>
        <p:txBody>
          <a:bodyPr>
            <a:normAutofit/>
          </a:bodyPr>
          <a:lstStyle/>
          <a:p>
            <a:r>
              <a:rPr lang="en-US"/>
              <a:t>Capacity for Kidney Transplantation (cont’d)</a:t>
            </a:r>
          </a:p>
        </p:txBody>
      </p:sp>
      <p:sp>
        <p:nvSpPr>
          <p:cNvPr id="5" name="Date Placeholder 3">
            <a:extLst>
              <a:ext uri="{FF2B5EF4-FFF2-40B4-BE49-F238E27FC236}">
                <a16:creationId xmlns:a16="http://schemas.microsoft.com/office/drawing/2014/main" id="{B7148453-C4C2-DFAF-17EA-ED87A8877EF7}"/>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18443905-07E4-362B-F3C6-043647DCFC28}"/>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4E2DCC23-CBB9-2B08-8B4D-1C2DC5341DB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28</a:t>
            </a:fld>
            <a:endParaRPr lang="en-US"/>
          </a:p>
        </p:txBody>
      </p:sp>
    </p:spTree>
    <p:extLst>
      <p:ext uri="{BB962C8B-B14F-4D97-AF65-F5344CB8AC3E}">
        <p14:creationId xmlns:p14="http://schemas.microsoft.com/office/powerpoint/2010/main" val="3836204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ED932C-BC10-4075-CF42-C12F083A2E8C}"/>
              </a:ext>
            </a:extLst>
          </p:cNvPr>
          <p:cNvPicPr>
            <a:picLocks noChangeAspect="1"/>
          </p:cNvPicPr>
          <p:nvPr/>
        </p:nvPicPr>
        <p:blipFill>
          <a:blip r:embed="rId2"/>
          <a:stretch>
            <a:fillRect/>
          </a:stretch>
        </p:blipFill>
        <p:spPr>
          <a:xfrm>
            <a:off x="571991" y="4048831"/>
            <a:ext cx="4312714" cy="2571416"/>
          </a:xfrm>
          <a:prstGeom prst="rect">
            <a:avLst/>
          </a:prstGeom>
        </p:spPr>
      </p:pic>
      <p:pic>
        <p:nvPicPr>
          <p:cNvPr id="5" name="Picture 4">
            <a:extLst>
              <a:ext uri="{FF2B5EF4-FFF2-40B4-BE49-F238E27FC236}">
                <a16:creationId xmlns:a16="http://schemas.microsoft.com/office/drawing/2014/main" id="{3FDC7D5C-C74A-7866-B124-E033C45CC129}"/>
              </a:ext>
            </a:extLst>
          </p:cNvPr>
          <p:cNvPicPr>
            <a:picLocks noChangeAspect="1"/>
          </p:cNvPicPr>
          <p:nvPr/>
        </p:nvPicPr>
        <p:blipFill>
          <a:blip r:embed="rId3"/>
          <a:stretch>
            <a:fillRect/>
          </a:stretch>
        </p:blipFill>
        <p:spPr>
          <a:xfrm>
            <a:off x="586961" y="1161871"/>
            <a:ext cx="4265774" cy="2574199"/>
          </a:xfrm>
          <a:prstGeom prst="rect">
            <a:avLst/>
          </a:prstGeom>
        </p:spPr>
      </p:pic>
      <p:sp>
        <p:nvSpPr>
          <p:cNvPr id="9" name="Rectangle 8"/>
          <p:cNvSpPr/>
          <p:nvPr/>
        </p:nvSpPr>
        <p:spPr>
          <a:xfrm>
            <a:off x="1177476" y="815240"/>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HD frequency</a:t>
            </a:r>
          </a:p>
        </p:txBody>
      </p:sp>
      <p:graphicFrame>
        <p:nvGraphicFramePr>
          <p:cNvPr id="3" name="Table 2"/>
          <p:cNvGraphicFramePr>
            <a:graphicFrameLocks noGrp="1"/>
          </p:cNvGraphicFramePr>
          <p:nvPr>
            <p:extLst>
              <p:ext uri="{D42A27DB-BD31-4B8C-83A1-F6EECF244321}">
                <p14:modId xmlns:p14="http://schemas.microsoft.com/office/powerpoint/2010/main" val="624302912"/>
              </p:ext>
            </p:extLst>
          </p:nvPr>
        </p:nvGraphicFramePr>
        <p:xfrm>
          <a:off x="5414213" y="1544624"/>
          <a:ext cx="6494253" cy="3307080"/>
        </p:xfrm>
        <a:graphic>
          <a:graphicData uri="http://schemas.openxmlformats.org/drawingml/2006/table">
            <a:tbl>
              <a:tblPr firstRow="1" firstCol="1" bandRow="1">
                <a:tableStyleId>{F5AB1C69-6EDB-4FF4-983F-18BD219EF322}</a:tableStyleId>
              </a:tblPr>
              <a:tblGrid>
                <a:gridCol w="1033623">
                  <a:extLst>
                    <a:ext uri="{9D8B030D-6E8A-4147-A177-3AD203B41FA5}">
                      <a16:colId xmlns:a16="http://schemas.microsoft.com/office/drawing/2014/main" val="29580599"/>
                    </a:ext>
                  </a:extLst>
                </a:gridCol>
                <a:gridCol w="546063">
                  <a:extLst>
                    <a:ext uri="{9D8B030D-6E8A-4147-A177-3AD203B41FA5}">
                      <a16:colId xmlns:a16="http://schemas.microsoft.com/office/drawing/2014/main" val="1465080919"/>
                    </a:ext>
                  </a:extLst>
                </a:gridCol>
                <a:gridCol w="546063">
                  <a:extLst>
                    <a:ext uri="{9D8B030D-6E8A-4147-A177-3AD203B41FA5}">
                      <a16:colId xmlns:a16="http://schemas.microsoft.com/office/drawing/2014/main" val="1116175091"/>
                    </a:ext>
                  </a:extLst>
                </a:gridCol>
                <a:gridCol w="546063">
                  <a:extLst>
                    <a:ext uri="{9D8B030D-6E8A-4147-A177-3AD203B41FA5}">
                      <a16:colId xmlns:a16="http://schemas.microsoft.com/office/drawing/2014/main" val="4238897101"/>
                    </a:ext>
                  </a:extLst>
                </a:gridCol>
                <a:gridCol w="546063">
                  <a:extLst>
                    <a:ext uri="{9D8B030D-6E8A-4147-A177-3AD203B41FA5}">
                      <a16:colId xmlns:a16="http://schemas.microsoft.com/office/drawing/2014/main" val="281446375"/>
                    </a:ext>
                  </a:extLst>
                </a:gridCol>
                <a:gridCol w="546063">
                  <a:extLst>
                    <a:ext uri="{9D8B030D-6E8A-4147-A177-3AD203B41FA5}">
                      <a16:colId xmlns:a16="http://schemas.microsoft.com/office/drawing/2014/main" val="142172368"/>
                    </a:ext>
                  </a:extLst>
                </a:gridCol>
                <a:gridCol w="546063">
                  <a:extLst>
                    <a:ext uri="{9D8B030D-6E8A-4147-A177-3AD203B41FA5}">
                      <a16:colId xmlns:a16="http://schemas.microsoft.com/office/drawing/2014/main" val="1673420989"/>
                    </a:ext>
                  </a:extLst>
                </a:gridCol>
                <a:gridCol w="546063">
                  <a:extLst>
                    <a:ext uri="{9D8B030D-6E8A-4147-A177-3AD203B41FA5}">
                      <a16:colId xmlns:a16="http://schemas.microsoft.com/office/drawing/2014/main" val="2953210467"/>
                    </a:ext>
                  </a:extLst>
                </a:gridCol>
                <a:gridCol w="546063">
                  <a:extLst>
                    <a:ext uri="{9D8B030D-6E8A-4147-A177-3AD203B41FA5}">
                      <a16:colId xmlns:a16="http://schemas.microsoft.com/office/drawing/2014/main" val="781603430"/>
                    </a:ext>
                  </a:extLst>
                </a:gridCol>
                <a:gridCol w="546063">
                  <a:extLst>
                    <a:ext uri="{9D8B030D-6E8A-4147-A177-3AD203B41FA5}">
                      <a16:colId xmlns:a16="http://schemas.microsoft.com/office/drawing/2014/main" val="823577067"/>
                    </a:ext>
                  </a:extLst>
                </a:gridCol>
                <a:gridCol w="546063">
                  <a:extLst>
                    <a:ext uri="{9D8B030D-6E8A-4147-A177-3AD203B41FA5}">
                      <a16:colId xmlns:a16="http://schemas.microsoft.com/office/drawing/2014/main" val="2433868733"/>
                    </a:ext>
                  </a:extLst>
                </a:gridCol>
              </a:tblGrid>
              <a:tr h="0">
                <a:tc rowSpan="2">
                  <a:txBody>
                    <a:bodyPr/>
                    <a:lstStyle/>
                    <a:p>
                      <a:pPr marL="0" marR="0" algn="ctr">
                        <a:spcBef>
                          <a:spcPts val="0"/>
                        </a:spcBef>
                        <a:spcAft>
                          <a:spcPts val="0"/>
                        </a:spcAft>
                      </a:pP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28822" marR="28822" marT="0" marB="0" anchor="ctr"/>
                </a:tc>
                <a:tc gridSpan="5">
                  <a:txBody>
                    <a:bodyPr/>
                    <a:lstStyle/>
                    <a:p>
                      <a:pPr marL="0" marR="0" algn="ctr">
                        <a:spcBef>
                          <a:spcPts val="0"/>
                        </a:spcBef>
                        <a:spcAft>
                          <a:spcPts val="0"/>
                        </a:spcAft>
                      </a:pPr>
                      <a:r>
                        <a:rPr lang="en-US" sz="800">
                          <a:solidFill>
                            <a:schemeClr val="tx2"/>
                          </a:solidFill>
                          <a:effectLst/>
                        </a:rPr>
                        <a:t>HD frequency</a:t>
                      </a:r>
                    </a:p>
                    <a:p>
                      <a:pPr marL="0" marR="0" algn="ctr">
                        <a:spcBef>
                          <a:spcPts val="0"/>
                        </a:spcBef>
                        <a:spcAft>
                          <a:spcPts val="0"/>
                        </a:spcAft>
                      </a:pPr>
                      <a:r>
                        <a:rPr lang="en-US" sz="800">
                          <a:solidFill>
                            <a:schemeClr val="tx2"/>
                          </a:solidFill>
                          <a:effectLst/>
                        </a:rPr>
                        <a:t>a center-based service that involves treatment </a:t>
                      </a:r>
                    </a:p>
                    <a:p>
                      <a:pPr marL="0" marR="0" algn="ctr">
                        <a:spcBef>
                          <a:spcPts val="0"/>
                        </a:spcBef>
                        <a:spcAft>
                          <a:spcPts val="0"/>
                        </a:spcAft>
                      </a:pPr>
                      <a:r>
                        <a:rPr lang="en-US" sz="800">
                          <a:solidFill>
                            <a:schemeClr val="tx2"/>
                          </a:solidFill>
                          <a:effectLst/>
                        </a:rPr>
                        <a:t>3x week/3-4x hours</a:t>
                      </a:r>
                      <a:endParaRPr lang="en-US" sz="8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hMerge="1">
                  <a:txBody>
                    <a:bodyPr/>
                    <a:lstStyle/>
                    <a:p>
                      <a:pPr marL="0" marR="0" algn="ctr">
                        <a:spcBef>
                          <a:spcPts val="0"/>
                        </a:spcBef>
                        <a:spcAft>
                          <a:spcPts val="0"/>
                        </a:spcAft>
                      </a:pPr>
                      <a:endParaRPr lang="en-US" sz="8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8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8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800">
                        <a:solidFill>
                          <a:schemeClr val="tx2"/>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gridSpan="5">
                  <a:txBody>
                    <a:bodyPr/>
                    <a:lstStyle/>
                    <a:p>
                      <a:pPr marL="0" marR="0" algn="ctr">
                        <a:spcBef>
                          <a:spcPts val="0"/>
                        </a:spcBef>
                        <a:spcAft>
                          <a:spcPts val="0"/>
                        </a:spcAft>
                      </a:pPr>
                      <a:r>
                        <a:rPr lang="en-US" sz="800" kern="1200">
                          <a:solidFill>
                            <a:schemeClr val="tx2"/>
                          </a:solidFill>
                          <a:effectLst/>
                        </a:rPr>
                        <a:t> PD frequency</a:t>
                      </a:r>
                    </a:p>
                    <a:p>
                      <a:pPr marL="0" marR="0" algn="ctr">
                        <a:spcBef>
                          <a:spcPts val="0"/>
                        </a:spcBef>
                        <a:spcAft>
                          <a:spcPts val="0"/>
                        </a:spcAft>
                      </a:pPr>
                      <a:r>
                        <a:rPr lang="en-US" sz="800" kern="1200">
                          <a:solidFill>
                            <a:schemeClr val="tx2"/>
                          </a:solidFill>
                          <a:effectLst/>
                        </a:rPr>
                        <a:t>ability to do adequate exchanges</a:t>
                      </a:r>
                    </a:p>
                    <a:p>
                      <a:pPr marL="0" marR="0" algn="ctr">
                        <a:spcBef>
                          <a:spcPts val="0"/>
                        </a:spcBef>
                        <a:spcAft>
                          <a:spcPts val="0"/>
                        </a:spcAft>
                      </a:pPr>
                      <a:r>
                        <a:rPr lang="en-US" sz="800" kern="1200">
                          <a:solidFill>
                            <a:schemeClr val="tx2"/>
                          </a:solidFill>
                          <a:effectLst/>
                        </a:rPr>
                        <a:t>3-4x day</a:t>
                      </a:r>
                    </a:p>
                    <a:p>
                      <a:pPr marL="0" marR="0" algn="ctr">
                        <a:spcBef>
                          <a:spcPts val="0"/>
                        </a:spcBef>
                        <a:spcAft>
                          <a:spcPts val="0"/>
                        </a:spcAft>
                      </a:pPr>
                      <a:r>
                        <a:rPr lang="en-US" sz="800" kern="1200">
                          <a:solidFill>
                            <a:schemeClr val="tx2"/>
                          </a:solidFill>
                          <a:effectLst/>
                        </a:rPr>
                        <a:t>(or equivalent cycles on automated PD)</a:t>
                      </a:r>
                      <a:endParaRPr lang="en-US" sz="800" kern="1200">
                        <a:solidFill>
                          <a:schemeClr val="tx2"/>
                        </a:solidFill>
                        <a:effectLst/>
                        <a:latin typeface="+mj-lt"/>
                        <a:ea typeface="+mn-ea"/>
                        <a:cs typeface="+mn-cs"/>
                      </a:endParaRPr>
                    </a:p>
                  </a:txBody>
                  <a:tcPr marL="68580" marR="68580" marT="0" marB="0" anchor="ctr"/>
                </a:tc>
                <a:tc hMerge="1">
                  <a:txBody>
                    <a:bodyPr/>
                    <a:lstStyle/>
                    <a:p>
                      <a:pPr marL="0" marR="0" algn="ctr">
                        <a:spcBef>
                          <a:spcPts val="0"/>
                        </a:spcBef>
                        <a:spcAft>
                          <a:spcPts val="0"/>
                        </a:spcAft>
                      </a:pPr>
                      <a:endParaRPr lang="en-US" sz="800" kern="1200">
                        <a:solidFill>
                          <a:schemeClr val="tx2"/>
                        </a:solidFill>
                        <a:effectLst/>
                        <a:latin typeface="Gill Sans MT" panose="020B0502020104020203" pitchFamily="34" charset="0"/>
                        <a:ea typeface="+mn-ea"/>
                        <a:cs typeface="+mn-cs"/>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800" kern="1200">
                        <a:solidFill>
                          <a:schemeClr val="tx2"/>
                        </a:solidFill>
                        <a:effectLst/>
                        <a:latin typeface="Gill Sans MT" panose="020B0502020104020203" pitchFamily="34" charset="0"/>
                        <a:ea typeface="+mn-ea"/>
                        <a:cs typeface="+mn-cs"/>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800" kern="1200">
                        <a:solidFill>
                          <a:schemeClr val="tx2"/>
                        </a:solidFill>
                        <a:effectLst/>
                        <a:latin typeface="Gill Sans MT" panose="020B0502020104020203" pitchFamily="34" charset="0"/>
                        <a:ea typeface="+mn-ea"/>
                        <a:cs typeface="+mn-cs"/>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800" kern="1200">
                        <a:solidFill>
                          <a:schemeClr val="tx2"/>
                        </a:solidFill>
                        <a:effectLst/>
                        <a:latin typeface="Gill Sans MT" panose="020B0502020104020203" pitchFamily="34" charset="0"/>
                        <a:ea typeface="+mn-ea"/>
                        <a:cs typeface="+mn-cs"/>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2866912596"/>
                  </a:ext>
                </a:extLst>
              </a:tr>
              <a:tr h="325885">
                <a:tc vMerge="1">
                  <a:txBody>
                    <a:bodyPr/>
                    <a:lstStyle/>
                    <a:p>
                      <a:endParaRPr lang="en-US"/>
                    </a:p>
                  </a:txBody>
                  <a:tcPr/>
                </a:tc>
                <a:tc>
                  <a:txBody>
                    <a:bodyPr/>
                    <a:lstStyle/>
                    <a:p>
                      <a:pPr marL="0" marR="0" algn="ctr">
                        <a:spcBef>
                          <a:spcPts val="0"/>
                        </a:spcBef>
                        <a:spcAft>
                          <a:spcPts val="0"/>
                        </a:spcAft>
                      </a:pPr>
                      <a:r>
                        <a:rPr lang="en-ZA" sz="800">
                          <a:solidFill>
                            <a:schemeClr val="tx2"/>
                          </a:solidFill>
                          <a:effectLst/>
                        </a:rPr>
                        <a:t>Generally available</a:t>
                      </a:r>
                      <a:endParaRPr lang="en-US" sz="8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800" dirty="0">
                          <a:solidFill>
                            <a:schemeClr val="tx2"/>
                          </a:solidFill>
                          <a:effectLst/>
                        </a:rPr>
                        <a:t>Generally not available</a:t>
                      </a:r>
                      <a:endParaRPr lang="en-US" sz="800" dirty="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800">
                          <a:solidFill>
                            <a:schemeClr val="tx2"/>
                          </a:solidFill>
                          <a:effectLst/>
                        </a:rPr>
                        <a:t>Never</a:t>
                      </a:r>
                      <a:endParaRPr lang="en-US" sz="8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800">
                          <a:solidFill>
                            <a:schemeClr val="tx2"/>
                          </a:solidFill>
                          <a:effectLst/>
                        </a:rPr>
                        <a:t>Unknown</a:t>
                      </a:r>
                      <a:endParaRPr lang="en-US" sz="8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800" kern="1200">
                          <a:solidFill>
                            <a:schemeClr val="tx2"/>
                          </a:solidFill>
                          <a:effectLst/>
                        </a:rPr>
                        <a:t>N/A (dialysis not provided)</a:t>
                      </a:r>
                      <a:endParaRPr lang="en-US" sz="8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800" kern="1200">
                          <a:solidFill>
                            <a:schemeClr val="tx2"/>
                          </a:solidFill>
                          <a:effectLst/>
                        </a:rPr>
                        <a:t>Generally available</a:t>
                      </a:r>
                      <a:endParaRPr lang="en-US" sz="8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800" kern="1200" dirty="0">
                          <a:solidFill>
                            <a:schemeClr val="tx2"/>
                          </a:solidFill>
                          <a:effectLst/>
                        </a:rPr>
                        <a:t>Generally not available</a:t>
                      </a:r>
                      <a:endParaRPr lang="en-US" sz="800" kern="1200" dirty="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800" kern="1200">
                          <a:solidFill>
                            <a:schemeClr val="tx2"/>
                          </a:solidFill>
                          <a:effectLst/>
                        </a:rPr>
                        <a:t>Never</a:t>
                      </a:r>
                      <a:endParaRPr lang="en-US" sz="8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800" kern="1200">
                          <a:solidFill>
                            <a:schemeClr val="tx2"/>
                          </a:solidFill>
                          <a:effectLst/>
                        </a:rPr>
                        <a:t>Unknown</a:t>
                      </a:r>
                      <a:endParaRPr lang="en-US" sz="8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800" kern="1200">
                          <a:solidFill>
                            <a:schemeClr val="tx2"/>
                          </a:solidFill>
                          <a:effectLst/>
                        </a:rPr>
                        <a:t>N/A (dialysis not provided)</a:t>
                      </a:r>
                      <a:endParaRPr lang="en-US" sz="8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2346594638"/>
                  </a:ext>
                </a:extLst>
              </a:tr>
              <a:tr h="91270">
                <a:tc>
                  <a:txBody>
                    <a:bodyPr/>
                    <a:lstStyle/>
                    <a:p>
                      <a:pPr marL="0" marR="0">
                        <a:spcBef>
                          <a:spcPts val="0"/>
                        </a:spcBef>
                        <a:spcAft>
                          <a:spcPts val="0"/>
                        </a:spcAft>
                      </a:pPr>
                      <a:r>
                        <a:rPr lang="en-ZA" sz="900">
                          <a:solidFill>
                            <a:schemeClr val="tx2"/>
                          </a:solidFill>
                          <a:effectLst/>
                        </a:rPr>
                        <a:t>Albania</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798801144"/>
                  </a:ext>
                </a:extLst>
              </a:tr>
              <a:tr h="190330">
                <a:tc>
                  <a:txBody>
                    <a:bodyPr/>
                    <a:lstStyle/>
                    <a:p>
                      <a:pPr marL="0" marR="0">
                        <a:spcBef>
                          <a:spcPts val="0"/>
                        </a:spcBef>
                        <a:spcAft>
                          <a:spcPts val="0"/>
                        </a:spcAft>
                      </a:pPr>
                      <a:r>
                        <a:rPr lang="en-ZA" sz="900">
                          <a:solidFill>
                            <a:schemeClr val="tx2"/>
                          </a:solidFill>
                          <a:effectLst/>
                        </a:rPr>
                        <a:t>Bosnia and Herzegovina</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891985176"/>
                  </a:ext>
                </a:extLst>
              </a:tr>
              <a:tr h="91270">
                <a:tc>
                  <a:txBody>
                    <a:bodyPr/>
                    <a:lstStyle/>
                    <a:p>
                      <a:pPr marL="0" marR="0">
                        <a:spcBef>
                          <a:spcPts val="0"/>
                        </a:spcBef>
                        <a:spcAft>
                          <a:spcPts val="0"/>
                        </a:spcAft>
                      </a:pPr>
                      <a:r>
                        <a:rPr lang="en-ZA" sz="900">
                          <a:solidFill>
                            <a:schemeClr val="tx2"/>
                          </a:solidFill>
                          <a:effectLst/>
                        </a:rPr>
                        <a:t>Bulgaria</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X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2390397598"/>
                  </a:ext>
                </a:extLst>
              </a:tr>
              <a:tr h="91270">
                <a:tc>
                  <a:txBody>
                    <a:bodyPr/>
                    <a:lstStyle/>
                    <a:p>
                      <a:pPr marL="0" marR="0">
                        <a:spcBef>
                          <a:spcPts val="0"/>
                        </a:spcBef>
                        <a:spcAft>
                          <a:spcPts val="0"/>
                        </a:spcAft>
                      </a:pPr>
                      <a:r>
                        <a:rPr lang="en-ZA" sz="900">
                          <a:solidFill>
                            <a:schemeClr val="tx2"/>
                          </a:solidFill>
                          <a:effectLst/>
                        </a:rPr>
                        <a:t>Croatia</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1517357349"/>
                  </a:ext>
                </a:extLst>
              </a:tr>
              <a:tr h="91270">
                <a:tc>
                  <a:txBody>
                    <a:bodyPr/>
                    <a:lstStyle/>
                    <a:p>
                      <a:pPr marL="0" marR="0">
                        <a:spcBef>
                          <a:spcPts val="0"/>
                        </a:spcBef>
                        <a:spcAft>
                          <a:spcPts val="0"/>
                        </a:spcAft>
                      </a:pPr>
                      <a:r>
                        <a:rPr lang="en-ZA" sz="900">
                          <a:solidFill>
                            <a:schemeClr val="tx2"/>
                          </a:solidFill>
                          <a:effectLst/>
                        </a:rPr>
                        <a:t>Cyprus</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2362652484"/>
                  </a:ext>
                </a:extLst>
              </a:tr>
              <a:tr h="91270">
                <a:tc>
                  <a:txBody>
                    <a:bodyPr/>
                    <a:lstStyle/>
                    <a:p>
                      <a:pPr marL="0" marR="0">
                        <a:spcBef>
                          <a:spcPts val="0"/>
                        </a:spcBef>
                        <a:spcAft>
                          <a:spcPts val="0"/>
                        </a:spcAft>
                      </a:pPr>
                      <a:r>
                        <a:rPr lang="en-ZA" sz="900">
                          <a:solidFill>
                            <a:schemeClr val="tx2"/>
                          </a:solidFill>
                          <a:effectLst/>
                        </a:rPr>
                        <a:t>Czech Republic</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2244415138"/>
                  </a:ext>
                </a:extLst>
              </a:tr>
              <a:tr h="91270">
                <a:tc>
                  <a:txBody>
                    <a:bodyPr/>
                    <a:lstStyle/>
                    <a:p>
                      <a:pPr marL="0" marR="0">
                        <a:spcBef>
                          <a:spcPts val="0"/>
                        </a:spcBef>
                        <a:spcAft>
                          <a:spcPts val="0"/>
                        </a:spcAft>
                      </a:pPr>
                      <a:r>
                        <a:rPr lang="en-ZA" sz="900">
                          <a:solidFill>
                            <a:schemeClr val="tx2"/>
                          </a:solidFill>
                          <a:effectLst/>
                        </a:rPr>
                        <a:t>Estonia</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666274438"/>
                  </a:ext>
                </a:extLst>
              </a:tr>
              <a:tr h="91270">
                <a:tc>
                  <a:txBody>
                    <a:bodyPr/>
                    <a:lstStyle/>
                    <a:p>
                      <a:pPr marL="0" marR="0">
                        <a:spcBef>
                          <a:spcPts val="0"/>
                        </a:spcBef>
                        <a:spcAft>
                          <a:spcPts val="0"/>
                        </a:spcAft>
                      </a:pPr>
                      <a:r>
                        <a:rPr lang="en-ZA" sz="900">
                          <a:solidFill>
                            <a:schemeClr val="tx2"/>
                          </a:solidFill>
                          <a:effectLst/>
                        </a:rPr>
                        <a:t>Hungary</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1126596960"/>
                  </a:ext>
                </a:extLst>
              </a:tr>
              <a:tr h="91270">
                <a:tc>
                  <a:txBody>
                    <a:bodyPr/>
                    <a:lstStyle/>
                    <a:p>
                      <a:pPr marL="0" marR="0">
                        <a:spcBef>
                          <a:spcPts val="0"/>
                        </a:spcBef>
                        <a:spcAft>
                          <a:spcPts val="0"/>
                        </a:spcAft>
                      </a:pPr>
                      <a:r>
                        <a:rPr lang="en-ZA" sz="900">
                          <a:solidFill>
                            <a:schemeClr val="tx2"/>
                          </a:solidFill>
                          <a:effectLst/>
                        </a:rPr>
                        <a:t>Latvia</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3012566228"/>
                  </a:ext>
                </a:extLst>
              </a:tr>
              <a:tr h="91270">
                <a:tc>
                  <a:txBody>
                    <a:bodyPr/>
                    <a:lstStyle/>
                    <a:p>
                      <a:pPr marL="0" marR="0">
                        <a:spcBef>
                          <a:spcPts val="0"/>
                        </a:spcBef>
                        <a:spcAft>
                          <a:spcPts val="0"/>
                        </a:spcAft>
                      </a:pPr>
                      <a:r>
                        <a:rPr lang="en-ZA" sz="900">
                          <a:solidFill>
                            <a:schemeClr val="tx2"/>
                          </a:solidFill>
                          <a:effectLst/>
                        </a:rPr>
                        <a:t>Lithuania</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srgbClr val="000000"/>
                          </a:solidFill>
                          <a:effectLst/>
                          <a:uLnTx/>
                          <a:uFillTx/>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1341419847"/>
                  </a:ext>
                </a:extLst>
              </a:tr>
              <a:tr h="91270">
                <a:tc>
                  <a:txBody>
                    <a:bodyPr/>
                    <a:lstStyle/>
                    <a:p>
                      <a:pPr marL="0" marR="0">
                        <a:spcBef>
                          <a:spcPts val="0"/>
                        </a:spcBef>
                        <a:spcAft>
                          <a:spcPts val="0"/>
                        </a:spcAft>
                      </a:pPr>
                      <a:r>
                        <a:rPr lang="en-ZA" sz="900">
                          <a:solidFill>
                            <a:schemeClr val="tx2"/>
                          </a:solidFill>
                          <a:effectLst/>
                        </a:rPr>
                        <a:t>Macedonia, FYR</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srgbClr val="000000"/>
                          </a:solidFill>
                          <a:effectLst/>
                          <a:uLnTx/>
                          <a:uFillTx/>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688824536"/>
                  </a:ext>
                </a:extLst>
              </a:tr>
              <a:tr h="91270">
                <a:tc>
                  <a:txBody>
                    <a:bodyPr/>
                    <a:lstStyle/>
                    <a:p>
                      <a:pPr marL="0" marR="0">
                        <a:spcBef>
                          <a:spcPts val="0"/>
                        </a:spcBef>
                        <a:spcAft>
                          <a:spcPts val="0"/>
                        </a:spcAft>
                      </a:pPr>
                      <a:r>
                        <a:rPr lang="en-ZA" sz="900">
                          <a:solidFill>
                            <a:schemeClr val="tx2"/>
                          </a:solidFill>
                          <a:effectLst/>
                        </a:rPr>
                        <a:t>Poland</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2908291194"/>
                  </a:ext>
                </a:extLst>
              </a:tr>
              <a:tr h="91270">
                <a:tc>
                  <a:txBody>
                    <a:bodyPr/>
                    <a:lstStyle/>
                    <a:p>
                      <a:pPr marL="0" marR="0">
                        <a:spcBef>
                          <a:spcPts val="0"/>
                        </a:spcBef>
                        <a:spcAft>
                          <a:spcPts val="0"/>
                        </a:spcAft>
                      </a:pPr>
                      <a:r>
                        <a:rPr lang="en-ZA" sz="900">
                          <a:solidFill>
                            <a:schemeClr val="tx2"/>
                          </a:solidFill>
                          <a:effectLst/>
                        </a:rPr>
                        <a:t>Romania</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1097487572"/>
                  </a:ext>
                </a:extLst>
              </a:tr>
              <a:tr h="91270">
                <a:tc>
                  <a:txBody>
                    <a:bodyPr/>
                    <a:lstStyle/>
                    <a:p>
                      <a:pPr marL="0" marR="0">
                        <a:spcBef>
                          <a:spcPts val="0"/>
                        </a:spcBef>
                        <a:spcAft>
                          <a:spcPts val="0"/>
                        </a:spcAft>
                      </a:pPr>
                      <a:r>
                        <a:rPr lang="en-ZA" sz="900">
                          <a:solidFill>
                            <a:schemeClr val="tx2"/>
                          </a:solidFill>
                          <a:effectLst/>
                        </a:rPr>
                        <a:t>Serbia</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2052336378"/>
                  </a:ext>
                </a:extLst>
              </a:tr>
              <a:tr h="91270">
                <a:tc>
                  <a:txBody>
                    <a:bodyPr/>
                    <a:lstStyle/>
                    <a:p>
                      <a:pPr marL="0" marR="0">
                        <a:spcBef>
                          <a:spcPts val="0"/>
                        </a:spcBef>
                        <a:spcAft>
                          <a:spcPts val="0"/>
                        </a:spcAft>
                      </a:pPr>
                      <a:r>
                        <a:rPr lang="en-ZA" sz="900">
                          <a:solidFill>
                            <a:schemeClr val="tx2"/>
                          </a:solidFill>
                          <a:effectLst/>
                        </a:rPr>
                        <a:t>Slovak Republic</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srgbClr val="000000"/>
                          </a:solidFill>
                          <a:effectLst/>
                          <a:uLnTx/>
                          <a:uFillTx/>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3901157252"/>
                  </a:ext>
                </a:extLst>
              </a:tr>
              <a:tr h="91270">
                <a:tc>
                  <a:txBody>
                    <a:bodyPr/>
                    <a:lstStyle/>
                    <a:p>
                      <a:pPr marL="0" marR="0">
                        <a:spcBef>
                          <a:spcPts val="0"/>
                        </a:spcBef>
                        <a:spcAft>
                          <a:spcPts val="0"/>
                        </a:spcAft>
                      </a:pPr>
                      <a:r>
                        <a:rPr lang="en-ZA" sz="900">
                          <a:solidFill>
                            <a:schemeClr val="tx2"/>
                          </a:solidFill>
                          <a:effectLst/>
                        </a:rPr>
                        <a:t>Turkey</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X</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2"/>
                          </a:solidFill>
                          <a:effectLst/>
                        </a:rPr>
                        <a:t> </a:t>
                      </a:r>
                      <a:endParaRPr lang="en-US" sz="900">
                        <a:solidFill>
                          <a:schemeClr val="tx2"/>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srgbClr val="000000"/>
                          </a:solidFill>
                          <a:effectLst/>
                          <a:uLnTx/>
                          <a:uFillTx/>
                        </a:rPr>
                        <a:t>X</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2"/>
                          </a:solidFill>
                          <a:effectLst/>
                        </a:rPr>
                        <a:t> </a:t>
                      </a:r>
                      <a:endParaRPr lang="en-US" sz="900" kern="1200">
                        <a:solidFill>
                          <a:schemeClr val="tx2"/>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dirty="0">
                          <a:solidFill>
                            <a:schemeClr val="tx2"/>
                          </a:solidFill>
                          <a:effectLst/>
                        </a:rPr>
                        <a:t> </a:t>
                      </a:r>
                      <a:endParaRPr lang="en-US" sz="900" kern="1200" dirty="0">
                        <a:solidFill>
                          <a:schemeClr val="tx2"/>
                        </a:solidFill>
                        <a:effectLst/>
                        <a:latin typeface="+mj-lt"/>
                        <a:ea typeface="+mn-ea"/>
                        <a:cs typeface="+mn-cs"/>
                      </a:endParaRPr>
                    </a:p>
                  </a:txBody>
                  <a:tcPr marL="68580" marR="68580" marT="0" marB="0" anchor="ctr"/>
                </a:tc>
                <a:extLst>
                  <a:ext uri="{0D108BD9-81ED-4DB2-BD59-A6C34878D82A}">
                    <a16:rowId xmlns:a16="http://schemas.microsoft.com/office/drawing/2014/main" val="3530024415"/>
                  </a:ext>
                </a:extLst>
              </a:tr>
            </a:tbl>
          </a:graphicData>
        </a:graphic>
      </p:graphicFrame>
      <p:sp>
        <p:nvSpPr>
          <p:cNvPr id="13" name="Rectangle 12"/>
          <p:cNvSpPr/>
          <p:nvPr/>
        </p:nvSpPr>
        <p:spPr>
          <a:xfrm>
            <a:off x="571991" y="1138223"/>
            <a:ext cx="4280744" cy="2597709"/>
          </a:xfrm>
          <a:prstGeom prst="rect">
            <a:avLst/>
          </a:prstGeom>
          <a:no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139991" y="3720659"/>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PD frequency</a:t>
            </a:r>
          </a:p>
        </p:txBody>
      </p:sp>
      <p:sp>
        <p:nvSpPr>
          <p:cNvPr id="14" name="Rectangle 13"/>
          <p:cNvSpPr/>
          <p:nvPr/>
        </p:nvSpPr>
        <p:spPr>
          <a:xfrm>
            <a:off x="571990" y="4033419"/>
            <a:ext cx="4312714" cy="2599992"/>
          </a:xfrm>
          <a:prstGeom prst="rect">
            <a:avLst/>
          </a:prstGeom>
          <a:no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408701" y="4860013"/>
            <a:ext cx="687299" cy="261610"/>
          </a:xfrm>
          <a:prstGeom prst="rect">
            <a:avLst/>
          </a:prstGeom>
          <a:noFill/>
        </p:spPr>
        <p:txBody>
          <a:bodyPr wrap="square" rtlCol="0">
            <a:spAutoFit/>
          </a:bodyPr>
          <a:lstStyle/>
          <a:p>
            <a:r>
              <a:rPr lang="en-US" sz="1100">
                <a:solidFill>
                  <a:schemeClr val="tx2"/>
                </a:solidFill>
                <a:latin typeface="+mj-lt"/>
              </a:rPr>
              <a:t>X : Yes</a:t>
            </a:r>
          </a:p>
        </p:txBody>
      </p:sp>
      <p:sp>
        <p:nvSpPr>
          <p:cNvPr id="11" name="Oval 10"/>
          <p:cNvSpPr/>
          <p:nvPr/>
        </p:nvSpPr>
        <p:spPr>
          <a:xfrm>
            <a:off x="1843184" y="4018145"/>
            <a:ext cx="2896087" cy="10727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1819471" y="1106908"/>
            <a:ext cx="3394214" cy="11231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A31212-B7C9-C6FF-A6F3-36F4D92C4F70}"/>
              </a:ext>
            </a:extLst>
          </p:cNvPr>
          <p:cNvSpPr>
            <a:spLocks noGrp="1"/>
          </p:cNvSpPr>
          <p:nvPr>
            <p:ph type="title"/>
          </p:nvPr>
        </p:nvSpPr>
        <p:spPr/>
        <p:txBody>
          <a:bodyPr>
            <a:normAutofit/>
          </a:bodyPr>
          <a:lstStyle/>
          <a:p>
            <a:r>
              <a:rPr lang="en-US"/>
              <a:t>Availability of services within dialysis care </a:t>
            </a:r>
          </a:p>
        </p:txBody>
      </p:sp>
      <p:sp>
        <p:nvSpPr>
          <p:cNvPr id="4" name="Date Placeholder 3">
            <a:extLst>
              <a:ext uri="{FF2B5EF4-FFF2-40B4-BE49-F238E27FC236}">
                <a16:creationId xmlns:a16="http://schemas.microsoft.com/office/drawing/2014/main" id="{E45903EF-C41E-559F-4CC9-EA7797D8F8D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9123CA64-4F90-130D-414D-5DDA1B31C9A5}"/>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5" name="Slide Number Placeholder 5">
            <a:extLst>
              <a:ext uri="{FF2B5EF4-FFF2-40B4-BE49-F238E27FC236}">
                <a16:creationId xmlns:a16="http://schemas.microsoft.com/office/drawing/2014/main" id="{1FB2C3AD-C6C3-1D92-A033-BB26966A01EB}"/>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29</a:t>
            </a:fld>
            <a:endParaRPr lang="en-US"/>
          </a:p>
        </p:txBody>
      </p:sp>
    </p:spTree>
    <p:extLst>
      <p:ext uri="{BB962C8B-B14F-4D97-AF65-F5344CB8AC3E}">
        <p14:creationId xmlns:p14="http://schemas.microsoft.com/office/powerpoint/2010/main" val="397350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70400" y="356400"/>
            <a:ext cx="8470800" cy="651600"/>
          </a:xfrm>
          <a:prstGeom prst="rect">
            <a:avLst/>
          </a:prstGeom>
        </p:spPr>
        <p:txBody>
          <a:bodyPr vert="horz" lIns="91440" tIns="45720" rIns="91440" bIns="45720" rtlCol="0" anchor="ctr">
            <a:normAutofit/>
          </a:bodyPr>
          <a:lstStyle>
            <a:lvl1pPr>
              <a:lnSpc>
                <a:spcPct val="90000"/>
              </a:lnSpc>
              <a:spcBef>
                <a:spcPct val="0"/>
              </a:spcBef>
              <a:buNone/>
              <a:defRPr sz="3200" b="0" spc="50" baseline="0">
                <a:solidFill>
                  <a:srgbClr val="283378"/>
                </a:solidFill>
                <a:latin typeface="Arial" panose="020B0604020202020204" pitchFamily="34" charset="0"/>
                <a:ea typeface="+mj-ea"/>
                <a:cs typeface="Arial" panose="020B0604020202020204" pitchFamily="34" charset="0"/>
              </a:defRPr>
            </a:lvl1pPr>
          </a:lstStyle>
          <a:p>
            <a:r>
              <a:rPr lang="en-AU"/>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838200" y="2128661"/>
            <a:ext cx="10515600" cy="4048301"/>
          </a:xfrm>
        </p:spPr>
        <p:txBody>
          <a:bodyPr>
            <a:normAutofit/>
          </a:bodyPr>
          <a:lstStyle/>
          <a:p>
            <a:pPr>
              <a:lnSpc>
                <a:spcPct val="110000"/>
              </a:lnSpc>
              <a:spcBef>
                <a:spcPts val="3600"/>
              </a:spcBef>
            </a:pPr>
            <a:r>
              <a:rPr lang="en-AU" sz="2400"/>
              <a:t>Aim</a:t>
            </a:r>
          </a:p>
          <a:p>
            <a:pPr>
              <a:lnSpc>
                <a:spcPct val="110000"/>
              </a:lnSpc>
              <a:spcBef>
                <a:spcPts val="3600"/>
              </a:spcBef>
            </a:pPr>
            <a:r>
              <a:rPr lang="en-AU" sz="2400"/>
              <a:t>Methods</a:t>
            </a:r>
          </a:p>
          <a:p>
            <a:pPr>
              <a:lnSpc>
                <a:spcPct val="110000"/>
              </a:lnSpc>
              <a:spcBef>
                <a:spcPts val="3600"/>
              </a:spcBef>
            </a:pPr>
            <a:r>
              <a:rPr lang="en-AU" sz="2400"/>
              <a:t>Key Results</a:t>
            </a:r>
          </a:p>
          <a:p>
            <a:pPr marL="0" indent="0">
              <a:lnSpc>
                <a:spcPct val="110000"/>
              </a:lnSpc>
              <a:spcBef>
                <a:spcPts val="3600"/>
              </a:spcBef>
              <a:buNone/>
            </a:pPr>
            <a:endParaRPr lang="en-AU" sz="2400"/>
          </a:p>
        </p:txBody>
      </p:sp>
      <p:sp>
        <p:nvSpPr>
          <p:cNvPr id="8" name="Date Placeholder 3">
            <a:extLst>
              <a:ext uri="{FF2B5EF4-FFF2-40B4-BE49-F238E27FC236}">
                <a16:creationId xmlns:a16="http://schemas.microsoft.com/office/drawing/2014/main" id="{9EAE193B-970F-5552-EA41-7EF2EF7DD108}"/>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10" name="Footer Placeholder 4">
            <a:extLst>
              <a:ext uri="{FF2B5EF4-FFF2-40B4-BE49-F238E27FC236}">
                <a16:creationId xmlns:a16="http://schemas.microsoft.com/office/drawing/2014/main" id="{54944920-6377-E21C-EAC9-465BB3AAB5F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FD8FE-AB30-1FFC-AC44-AA78AB00CF8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a:t>
            </a:fld>
            <a:endParaRPr lang="en-US"/>
          </a:p>
        </p:txBody>
      </p:sp>
      <p:pic>
        <p:nvPicPr>
          <p:cNvPr id="3" name="Picture 2" descr="A group of people in white coats&#10;&#10;Description automatically generated with low confidence">
            <a:extLst>
              <a:ext uri="{FF2B5EF4-FFF2-40B4-BE49-F238E27FC236}">
                <a16:creationId xmlns:a16="http://schemas.microsoft.com/office/drawing/2014/main" id="{78A4FA98-2CA5-276E-A216-D2BD6041B933}"/>
              </a:ext>
            </a:extLst>
          </p:cNvPr>
          <p:cNvPicPr>
            <a:picLocks noChangeAspect="1"/>
          </p:cNvPicPr>
          <p:nvPr/>
        </p:nvPicPr>
        <p:blipFill>
          <a:blip r:embed="rId2"/>
          <a:stretch>
            <a:fillRect/>
          </a:stretch>
        </p:blipFill>
        <p:spPr>
          <a:xfrm>
            <a:off x="5380382" y="2076099"/>
            <a:ext cx="6460434" cy="4643437"/>
          </a:xfrm>
          <a:prstGeom prst="rect">
            <a:avLst/>
          </a:prstGeom>
        </p:spPr>
      </p:pic>
    </p:spTree>
    <p:extLst>
      <p:ext uri="{BB962C8B-B14F-4D97-AF65-F5344CB8AC3E}">
        <p14:creationId xmlns:p14="http://schemas.microsoft.com/office/powerpoint/2010/main" val="3937067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C78AE3-B58A-F34F-DDC2-5E5AF004B6DC}"/>
              </a:ext>
            </a:extLst>
          </p:cNvPr>
          <p:cNvPicPr>
            <a:picLocks noChangeAspect="1"/>
          </p:cNvPicPr>
          <p:nvPr/>
        </p:nvPicPr>
        <p:blipFill>
          <a:blip r:embed="rId2"/>
          <a:stretch>
            <a:fillRect/>
          </a:stretch>
        </p:blipFill>
        <p:spPr>
          <a:xfrm>
            <a:off x="351406" y="1489333"/>
            <a:ext cx="6071644" cy="3887111"/>
          </a:xfrm>
          <a:prstGeom prst="rect">
            <a:avLst/>
          </a:prstGeom>
          <a:ln>
            <a:solidFill>
              <a:srgbClr val="BFBFBF"/>
            </a:solidFill>
          </a:ln>
        </p:spPr>
      </p:pic>
      <p:graphicFrame>
        <p:nvGraphicFramePr>
          <p:cNvPr id="2" name="Table 1"/>
          <p:cNvGraphicFramePr>
            <a:graphicFrameLocks noGrp="1"/>
          </p:cNvGraphicFramePr>
          <p:nvPr>
            <p:extLst>
              <p:ext uri="{D42A27DB-BD31-4B8C-83A1-F6EECF244321}">
                <p14:modId xmlns:p14="http://schemas.microsoft.com/office/powerpoint/2010/main" val="835888747"/>
              </p:ext>
            </p:extLst>
          </p:nvPr>
        </p:nvGraphicFramePr>
        <p:xfrm>
          <a:off x="6545179" y="1657325"/>
          <a:ext cx="5295413" cy="2958973"/>
        </p:xfrm>
        <a:graphic>
          <a:graphicData uri="http://schemas.openxmlformats.org/drawingml/2006/table">
            <a:tbl>
              <a:tblPr firstRow="1" firstCol="1" bandRow="1">
                <a:tableStyleId>{F5AB1C69-6EDB-4FF4-983F-18BD219EF322}</a:tableStyleId>
              </a:tblPr>
              <a:tblGrid>
                <a:gridCol w="1454183">
                  <a:extLst>
                    <a:ext uri="{9D8B030D-6E8A-4147-A177-3AD203B41FA5}">
                      <a16:colId xmlns:a16="http://schemas.microsoft.com/office/drawing/2014/main" val="2570667726"/>
                    </a:ext>
                  </a:extLst>
                </a:gridCol>
                <a:gridCol w="768246">
                  <a:extLst>
                    <a:ext uri="{9D8B030D-6E8A-4147-A177-3AD203B41FA5}">
                      <a16:colId xmlns:a16="http://schemas.microsoft.com/office/drawing/2014/main" val="1922773653"/>
                    </a:ext>
                  </a:extLst>
                </a:gridCol>
                <a:gridCol w="768246">
                  <a:extLst>
                    <a:ext uri="{9D8B030D-6E8A-4147-A177-3AD203B41FA5}">
                      <a16:colId xmlns:a16="http://schemas.microsoft.com/office/drawing/2014/main" val="1660133665"/>
                    </a:ext>
                  </a:extLst>
                </a:gridCol>
                <a:gridCol w="768246">
                  <a:extLst>
                    <a:ext uri="{9D8B030D-6E8A-4147-A177-3AD203B41FA5}">
                      <a16:colId xmlns:a16="http://schemas.microsoft.com/office/drawing/2014/main" val="3588065209"/>
                    </a:ext>
                  </a:extLst>
                </a:gridCol>
                <a:gridCol w="768246">
                  <a:extLst>
                    <a:ext uri="{9D8B030D-6E8A-4147-A177-3AD203B41FA5}">
                      <a16:colId xmlns:a16="http://schemas.microsoft.com/office/drawing/2014/main" val="3263604104"/>
                    </a:ext>
                  </a:extLst>
                </a:gridCol>
                <a:gridCol w="768246">
                  <a:extLst>
                    <a:ext uri="{9D8B030D-6E8A-4147-A177-3AD203B41FA5}">
                      <a16:colId xmlns:a16="http://schemas.microsoft.com/office/drawing/2014/main" val="2399512841"/>
                    </a:ext>
                  </a:extLst>
                </a:gridCol>
              </a:tblGrid>
              <a:tr h="203714">
                <a:tc rowSpan="2">
                  <a:txBody>
                    <a:bodyPr/>
                    <a:lstStyle/>
                    <a:p>
                      <a:pPr marL="0" marR="0" algn="ctr">
                        <a:spcBef>
                          <a:spcPts val="0"/>
                        </a:spcBef>
                        <a:spcAft>
                          <a:spcPts val="0"/>
                        </a:spcAft>
                      </a:pPr>
                      <a:r>
                        <a:rPr lang="en-US" sz="900">
                          <a:solidFill>
                            <a:schemeClr val="bg1"/>
                          </a:solidFill>
                          <a:effectLst/>
                        </a:rPr>
                        <a:t>Country</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gridSpan="5">
                  <a:txBody>
                    <a:bodyPr/>
                    <a:lstStyle/>
                    <a:p>
                      <a:pPr marL="0" marR="0" algn="ctr">
                        <a:spcBef>
                          <a:spcPts val="0"/>
                        </a:spcBef>
                        <a:spcAft>
                          <a:spcPts val="0"/>
                        </a:spcAft>
                      </a:pPr>
                      <a:r>
                        <a:rPr lang="en-US" sz="900">
                          <a:solidFill>
                            <a:schemeClr val="bg1"/>
                          </a:solidFill>
                          <a:effectLst/>
                        </a:rPr>
                        <a:t>Availability of Home hemodialysis</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8055680"/>
                  </a:ext>
                </a:extLst>
              </a:tr>
              <a:tr h="306139">
                <a:tc vMerge="1">
                  <a:txBody>
                    <a:bodyPr/>
                    <a:lstStyle/>
                    <a:p>
                      <a:endParaRPr lang="en-US"/>
                    </a:p>
                  </a:txBody>
                  <a:tcPr/>
                </a:tc>
                <a:tc>
                  <a:txBody>
                    <a:bodyPr/>
                    <a:lstStyle/>
                    <a:p>
                      <a:pPr marL="0" marR="0" algn="ctr">
                        <a:spcBef>
                          <a:spcPts val="0"/>
                        </a:spcBef>
                        <a:spcAft>
                          <a:spcPts val="0"/>
                        </a:spcAft>
                      </a:pPr>
                      <a:r>
                        <a:rPr lang="en-ZA" sz="900">
                          <a:solidFill>
                            <a:schemeClr val="tx1"/>
                          </a:solidFill>
                          <a:effectLst/>
                        </a:rPr>
                        <a:t>Generally available</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solidFill>
                          <a:effectLst/>
                        </a:rPr>
                        <a:t>Generally not available</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Never</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solidFill>
                          <a:effectLst/>
                        </a:rPr>
                        <a:t>Unknown</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solidFill>
                          <a:effectLst/>
                        </a:rPr>
                        <a:t>N/A (dialysis not provided)</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2894147526"/>
                  </a:ext>
                </a:extLst>
              </a:tr>
              <a:tr h="153070">
                <a:tc>
                  <a:txBody>
                    <a:bodyPr/>
                    <a:lstStyle/>
                    <a:p>
                      <a:pPr marL="0" marR="0">
                        <a:spcBef>
                          <a:spcPts val="0"/>
                        </a:spcBef>
                        <a:spcAft>
                          <a:spcPts val="0"/>
                        </a:spcAft>
                      </a:pPr>
                      <a:r>
                        <a:rPr lang="en-ZA" sz="900">
                          <a:solidFill>
                            <a:schemeClr val="bg1"/>
                          </a:solidFill>
                          <a:effectLst/>
                        </a:rPr>
                        <a:t>Albania</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X</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1786430974"/>
                  </a:ext>
                </a:extLst>
              </a:tr>
              <a:tr h="153070">
                <a:tc>
                  <a:txBody>
                    <a:bodyPr/>
                    <a:lstStyle/>
                    <a:p>
                      <a:pPr marL="0" marR="0">
                        <a:spcBef>
                          <a:spcPts val="0"/>
                        </a:spcBef>
                        <a:spcAft>
                          <a:spcPts val="0"/>
                        </a:spcAft>
                      </a:pPr>
                      <a:r>
                        <a:rPr lang="en-ZA" sz="900">
                          <a:solidFill>
                            <a:schemeClr val="bg1"/>
                          </a:solidFill>
                          <a:effectLst/>
                        </a:rPr>
                        <a:t>Bosnia and Herzegovina</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X</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1602637293"/>
                  </a:ext>
                </a:extLst>
              </a:tr>
              <a:tr h="153070">
                <a:tc>
                  <a:txBody>
                    <a:bodyPr/>
                    <a:lstStyle/>
                    <a:p>
                      <a:pPr marL="0" marR="0">
                        <a:spcBef>
                          <a:spcPts val="0"/>
                        </a:spcBef>
                        <a:spcAft>
                          <a:spcPts val="0"/>
                        </a:spcAft>
                      </a:pPr>
                      <a:r>
                        <a:rPr lang="en-ZA" sz="900">
                          <a:solidFill>
                            <a:schemeClr val="bg1"/>
                          </a:solidFill>
                          <a:effectLst/>
                        </a:rPr>
                        <a:t>Bulgaria</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X</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955632236"/>
                  </a:ext>
                </a:extLst>
              </a:tr>
              <a:tr h="153070">
                <a:tc>
                  <a:txBody>
                    <a:bodyPr/>
                    <a:lstStyle/>
                    <a:p>
                      <a:pPr marL="0" marR="0">
                        <a:spcBef>
                          <a:spcPts val="0"/>
                        </a:spcBef>
                        <a:spcAft>
                          <a:spcPts val="0"/>
                        </a:spcAft>
                      </a:pPr>
                      <a:r>
                        <a:rPr lang="en-ZA" sz="900">
                          <a:solidFill>
                            <a:schemeClr val="bg1"/>
                          </a:solidFill>
                          <a:effectLst/>
                        </a:rPr>
                        <a:t>Croatia</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X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029022529"/>
                  </a:ext>
                </a:extLst>
              </a:tr>
              <a:tr h="153070">
                <a:tc>
                  <a:txBody>
                    <a:bodyPr/>
                    <a:lstStyle/>
                    <a:p>
                      <a:pPr marL="0" marR="0">
                        <a:spcBef>
                          <a:spcPts val="0"/>
                        </a:spcBef>
                        <a:spcAft>
                          <a:spcPts val="0"/>
                        </a:spcAft>
                      </a:pPr>
                      <a:r>
                        <a:rPr lang="en-ZA" sz="900">
                          <a:solidFill>
                            <a:schemeClr val="bg1"/>
                          </a:solidFill>
                          <a:effectLst/>
                        </a:rPr>
                        <a:t>Cyprus</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X</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1911299895"/>
                  </a:ext>
                </a:extLst>
              </a:tr>
              <a:tr h="153070">
                <a:tc>
                  <a:txBody>
                    <a:bodyPr/>
                    <a:lstStyle/>
                    <a:p>
                      <a:pPr marL="0" marR="0">
                        <a:spcBef>
                          <a:spcPts val="0"/>
                        </a:spcBef>
                        <a:spcAft>
                          <a:spcPts val="0"/>
                        </a:spcAft>
                      </a:pPr>
                      <a:r>
                        <a:rPr lang="en-ZA" sz="900">
                          <a:solidFill>
                            <a:schemeClr val="bg1"/>
                          </a:solidFill>
                          <a:effectLst/>
                        </a:rPr>
                        <a:t>Czech Republic</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X</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014426133"/>
                  </a:ext>
                </a:extLst>
              </a:tr>
              <a:tr h="153070">
                <a:tc>
                  <a:txBody>
                    <a:bodyPr/>
                    <a:lstStyle/>
                    <a:p>
                      <a:pPr marL="0" marR="0">
                        <a:spcBef>
                          <a:spcPts val="0"/>
                        </a:spcBef>
                        <a:spcAft>
                          <a:spcPts val="0"/>
                        </a:spcAft>
                      </a:pPr>
                      <a:r>
                        <a:rPr lang="en-ZA" sz="900">
                          <a:solidFill>
                            <a:schemeClr val="bg1"/>
                          </a:solidFill>
                          <a:effectLst/>
                        </a:rPr>
                        <a:t>Estonia</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X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1840675540"/>
                  </a:ext>
                </a:extLst>
              </a:tr>
              <a:tr h="153070">
                <a:tc>
                  <a:txBody>
                    <a:bodyPr/>
                    <a:lstStyle/>
                    <a:p>
                      <a:pPr marL="0" marR="0">
                        <a:spcBef>
                          <a:spcPts val="0"/>
                        </a:spcBef>
                        <a:spcAft>
                          <a:spcPts val="0"/>
                        </a:spcAft>
                      </a:pPr>
                      <a:r>
                        <a:rPr lang="en-ZA" sz="900">
                          <a:solidFill>
                            <a:schemeClr val="bg1"/>
                          </a:solidFill>
                          <a:effectLst/>
                        </a:rPr>
                        <a:t>Hungary</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X</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800839353"/>
                  </a:ext>
                </a:extLst>
              </a:tr>
              <a:tr h="153070">
                <a:tc>
                  <a:txBody>
                    <a:bodyPr/>
                    <a:lstStyle/>
                    <a:p>
                      <a:pPr marL="0" marR="0">
                        <a:spcBef>
                          <a:spcPts val="0"/>
                        </a:spcBef>
                        <a:spcAft>
                          <a:spcPts val="0"/>
                        </a:spcAft>
                      </a:pPr>
                      <a:r>
                        <a:rPr lang="en-ZA" sz="900">
                          <a:solidFill>
                            <a:schemeClr val="bg1"/>
                          </a:solidFill>
                          <a:effectLst/>
                        </a:rPr>
                        <a:t>Latvia</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X</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901884376"/>
                  </a:ext>
                </a:extLst>
              </a:tr>
              <a:tr h="153070">
                <a:tc>
                  <a:txBody>
                    <a:bodyPr/>
                    <a:lstStyle/>
                    <a:p>
                      <a:pPr marL="0" marR="0">
                        <a:spcBef>
                          <a:spcPts val="0"/>
                        </a:spcBef>
                        <a:spcAft>
                          <a:spcPts val="0"/>
                        </a:spcAft>
                      </a:pPr>
                      <a:r>
                        <a:rPr lang="en-ZA" sz="900">
                          <a:solidFill>
                            <a:schemeClr val="bg1"/>
                          </a:solidFill>
                          <a:effectLst/>
                        </a:rPr>
                        <a:t>Lithuania</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X</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010147528"/>
                  </a:ext>
                </a:extLst>
              </a:tr>
              <a:tr h="153070">
                <a:tc>
                  <a:txBody>
                    <a:bodyPr/>
                    <a:lstStyle/>
                    <a:p>
                      <a:pPr marL="0" marR="0">
                        <a:spcBef>
                          <a:spcPts val="0"/>
                        </a:spcBef>
                        <a:spcAft>
                          <a:spcPts val="0"/>
                        </a:spcAft>
                      </a:pPr>
                      <a:r>
                        <a:rPr lang="en-ZA" sz="900">
                          <a:solidFill>
                            <a:schemeClr val="bg1"/>
                          </a:solidFill>
                          <a:effectLst/>
                        </a:rPr>
                        <a:t>Macedonia, FYR</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X</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2051124186"/>
                  </a:ext>
                </a:extLst>
              </a:tr>
              <a:tr h="153070">
                <a:tc>
                  <a:txBody>
                    <a:bodyPr/>
                    <a:lstStyle/>
                    <a:p>
                      <a:pPr marL="0" marR="0">
                        <a:spcBef>
                          <a:spcPts val="0"/>
                        </a:spcBef>
                        <a:spcAft>
                          <a:spcPts val="0"/>
                        </a:spcAft>
                      </a:pPr>
                      <a:r>
                        <a:rPr lang="en-ZA" sz="900">
                          <a:solidFill>
                            <a:schemeClr val="bg1"/>
                          </a:solidFill>
                          <a:effectLst/>
                        </a:rPr>
                        <a:t>Poland</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X</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2454054212"/>
                  </a:ext>
                </a:extLst>
              </a:tr>
              <a:tr h="153070">
                <a:tc>
                  <a:txBody>
                    <a:bodyPr/>
                    <a:lstStyle/>
                    <a:p>
                      <a:pPr marL="0" marR="0">
                        <a:spcBef>
                          <a:spcPts val="0"/>
                        </a:spcBef>
                        <a:spcAft>
                          <a:spcPts val="0"/>
                        </a:spcAft>
                      </a:pPr>
                      <a:r>
                        <a:rPr lang="en-ZA" sz="900">
                          <a:solidFill>
                            <a:schemeClr val="bg1"/>
                          </a:solidFill>
                          <a:effectLst/>
                        </a:rPr>
                        <a:t>Romania</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X</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1870475383"/>
                  </a:ext>
                </a:extLst>
              </a:tr>
              <a:tr h="153070">
                <a:tc>
                  <a:txBody>
                    <a:bodyPr/>
                    <a:lstStyle/>
                    <a:p>
                      <a:pPr marL="0" marR="0">
                        <a:spcBef>
                          <a:spcPts val="0"/>
                        </a:spcBef>
                        <a:spcAft>
                          <a:spcPts val="0"/>
                        </a:spcAft>
                      </a:pPr>
                      <a:r>
                        <a:rPr lang="en-ZA" sz="900">
                          <a:solidFill>
                            <a:schemeClr val="bg1"/>
                          </a:solidFill>
                          <a:effectLst/>
                        </a:rPr>
                        <a:t>Serbia</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X</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2658558805"/>
                  </a:ext>
                </a:extLst>
              </a:tr>
              <a:tr h="153070">
                <a:tc>
                  <a:txBody>
                    <a:bodyPr/>
                    <a:lstStyle/>
                    <a:p>
                      <a:pPr marL="0" marR="0">
                        <a:spcBef>
                          <a:spcPts val="0"/>
                        </a:spcBef>
                        <a:spcAft>
                          <a:spcPts val="0"/>
                        </a:spcAft>
                      </a:pPr>
                      <a:r>
                        <a:rPr lang="en-ZA" sz="900">
                          <a:solidFill>
                            <a:schemeClr val="bg1"/>
                          </a:solidFill>
                          <a:effectLst/>
                        </a:rPr>
                        <a:t>Slovak Republic</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X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447744023"/>
                  </a:ext>
                </a:extLst>
              </a:tr>
              <a:tr h="153070">
                <a:tc>
                  <a:txBody>
                    <a:bodyPr/>
                    <a:lstStyle/>
                    <a:p>
                      <a:pPr marL="0" marR="0">
                        <a:spcBef>
                          <a:spcPts val="0"/>
                        </a:spcBef>
                        <a:spcAft>
                          <a:spcPts val="0"/>
                        </a:spcAft>
                      </a:pPr>
                      <a:r>
                        <a:rPr lang="en-ZA" sz="900">
                          <a:solidFill>
                            <a:schemeClr val="bg1"/>
                          </a:solidFill>
                          <a:effectLst/>
                        </a:rPr>
                        <a:t>Turkey</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X</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solidFill>
                          <a:effectLst/>
                        </a:rPr>
                        <a:t> </a:t>
                      </a:r>
                      <a:endParaRPr lang="en-US" sz="90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1727477074"/>
                  </a:ext>
                </a:extLst>
              </a:tr>
            </a:tbl>
          </a:graphicData>
        </a:graphic>
      </p:graphicFrame>
      <p:sp>
        <p:nvSpPr>
          <p:cNvPr id="6" name="Oval 5"/>
          <p:cNvSpPr/>
          <p:nvPr/>
        </p:nvSpPr>
        <p:spPr>
          <a:xfrm>
            <a:off x="2125723" y="1657325"/>
            <a:ext cx="3269237" cy="14617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51406" y="1481555"/>
            <a:ext cx="6071645" cy="3900572"/>
          </a:xfrm>
          <a:prstGeom prst="rect">
            <a:avLst/>
          </a:prstGeom>
          <a:no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545179" y="4655250"/>
            <a:ext cx="687299" cy="276999"/>
          </a:xfrm>
          <a:prstGeom prst="rect">
            <a:avLst/>
          </a:prstGeom>
          <a:noFill/>
        </p:spPr>
        <p:txBody>
          <a:bodyPr wrap="square" rtlCol="0">
            <a:spAutoFit/>
          </a:bodyPr>
          <a:lstStyle/>
          <a:p>
            <a:r>
              <a:rPr lang="en-US" sz="1200">
                <a:solidFill>
                  <a:schemeClr val="tx2"/>
                </a:solidFill>
                <a:latin typeface="+mj-lt"/>
              </a:rPr>
              <a:t>X : Yes</a:t>
            </a:r>
          </a:p>
        </p:txBody>
      </p:sp>
      <p:sp>
        <p:nvSpPr>
          <p:cNvPr id="3" name="Title 2">
            <a:extLst>
              <a:ext uri="{FF2B5EF4-FFF2-40B4-BE49-F238E27FC236}">
                <a16:creationId xmlns:a16="http://schemas.microsoft.com/office/drawing/2014/main" id="{F1811499-795C-E806-F447-DB0A217A3565}"/>
              </a:ext>
            </a:extLst>
          </p:cNvPr>
          <p:cNvSpPr>
            <a:spLocks noGrp="1"/>
          </p:cNvSpPr>
          <p:nvPr>
            <p:ph type="title"/>
          </p:nvPr>
        </p:nvSpPr>
        <p:spPr/>
        <p:txBody>
          <a:bodyPr>
            <a:normAutofit/>
          </a:bodyPr>
          <a:lstStyle/>
          <a:p>
            <a:r>
              <a:rPr lang="en-US"/>
              <a:t>Availability of Home hemodialysis</a:t>
            </a:r>
          </a:p>
        </p:txBody>
      </p:sp>
      <p:sp>
        <p:nvSpPr>
          <p:cNvPr id="4" name="Date Placeholder 3">
            <a:extLst>
              <a:ext uri="{FF2B5EF4-FFF2-40B4-BE49-F238E27FC236}">
                <a16:creationId xmlns:a16="http://schemas.microsoft.com/office/drawing/2014/main" id="{5C4E0E47-4750-452A-4710-1B13AC9BCD1C}"/>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102DFCBA-C3F9-4027-1DFF-3995F7DEC1F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4181E897-BF53-74F4-E32A-8FB433B6C1F4}"/>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30</a:t>
            </a:fld>
            <a:endParaRPr lang="en-US"/>
          </a:p>
        </p:txBody>
      </p:sp>
    </p:spTree>
    <p:extLst>
      <p:ext uri="{BB962C8B-B14F-4D97-AF65-F5344CB8AC3E}">
        <p14:creationId xmlns:p14="http://schemas.microsoft.com/office/powerpoint/2010/main" val="3603264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E2E6AD-5C5A-BC02-8B06-7171D844E37D}"/>
              </a:ext>
            </a:extLst>
          </p:cNvPr>
          <p:cNvPicPr>
            <a:picLocks noChangeAspect="1"/>
          </p:cNvPicPr>
          <p:nvPr/>
        </p:nvPicPr>
        <p:blipFill>
          <a:blip r:embed="rId2"/>
          <a:stretch>
            <a:fillRect/>
          </a:stretch>
        </p:blipFill>
        <p:spPr>
          <a:xfrm>
            <a:off x="526897" y="1550922"/>
            <a:ext cx="6148200" cy="3754732"/>
          </a:xfrm>
          <a:prstGeom prst="rect">
            <a:avLst/>
          </a:prstGeom>
          <a:ln>
            <a:solidFill>
              <a:srgbClr val="D0CECE"/>
            </a:solidFill>
          </a:ln>
        </p:spPr>
      </p:pic>
      <p:graphicFrame>
        <p:nvGraphicFramePr>
          <p:cNvPr id="3" name="Table 2"/>
          <p:cNvGraphicFramePr>
            <a:graphicFrameLocks noGrp="1"/>
          </p:cNvGraphicFramePr>
          <p:nvPr>
            <p:extLst>
              <p:ext uri="{D42A27DB-BD31-4B8C-83A1-F6EECF244321}">
                <p14:modId xmlns:p14="http://schemas.microsoft.com/office/powerpoint/2010/main" val="3358864684"/>
              </p:ext>
            </p:extLst>
          </p:nvPr>
        </p:nvGraphicFramePr>
        <p:xfrm>
          <a:off x="6730137" y="1706338"/>
          <a:ext cx="5001226" cy="3366897"/>
        </p:xfrm>
        <a:graphic>
          <a:graphicData uri="http://schemas.openxmlformats.org/drawingml/2006/table">
            <a:tbl>
              <a:tblPr firstRow="1" firstCol="1" bandRow="1">
                <a:tableStyleId>{F5AB1C69-6EDB-4FF4-983F-18BD219EF322}</a:tableStyleId>
              </a:tblPr>
              <a:tblGrid>
                <a:gridCol w="1583038">
                  <a:extLst>
                    <a:ext uri="{9D8B030D-6E8A-4147-A177-3AD203B41FA5}">
                      <a16:colId xmlns:a16="http://schemas.microsoft.com/office/drawing/2014/main" val="2655496073"/>
                    </a:ext>
                  </a:extLst>
                </a:gridCol>
                <a:gridCol w="810256">
                  <a:extLst>
                    <a:ext uri="{9D8B030D-6E8A-4147-A177-3AD203B41FA5}">
                      <a16:colId xmlns:a16="http://schemas.microsoft.com/office/drawing/2014/main" val="680892041"/>
                    </a:ext>
                  </a:extLst>
                </a:gridCol>
                <a:gridCol w="810256">
                  <a:extLst>
                    <a:ext uri="{9D8B030D-6E8A-4147-A177-3AD203B41FA5}">
                      <a16:colId xmlns:a16="http://schemas.microsoft.com/office/drawing/2014/main" val="1501420089"/>
                    </a:ext>
                  </a:extLst>
                </a:gridCol>
                <a:gridCol w="845308">
                  <a:extLst>
                    <a:ext uri="{9D8B030D-6E8A-4147-A177-3AD203B41FA5}">
                      <a16:colId xmlns:a16="http://schemas.microsoft.com/office/drawing/2014/main" val="144149912"/>
                    </a:ext>
                  </a:extLst>
                </a:gridCol>
                <a:gridCol w="952368">
                  <a:extLst>
                    <a:ext uri="{9D8B030D-6E8A-4147-A177-3AD203B41FA5}">
                      <a16:colId xmlns:a16="http://schemas.microsoft.com/office/drawing/2014/main" val="966139544"/>
                    </a:ext>
                  </a:extLst>
                </a:gridCol>
              </a:tblGrid>
              <a:tr h="197354">
                <a:tc rowSpan="2">
                  <a:txBody>
                    <a:bodyPr/>
                    <a:lstStyle/>
                    <a:p>
                      <a:pPr marL="0" marR="0" algn="ctr">
                        <a:spcBef>
                          <a:spcPts val="0"/>
                        </a:spcBef>
                        <a:spcAft>
                          <a:spcPts val="0"/>
                        </a:spcAft>
                      </a:pPr>
                      <a:r>
                        <a:rPr lang="en-US" sz="1000">
                          <a:solidFill>
                            <a:schemeClr val="tx2"/>
                          </a:solidFill>
                          <a:effectLst/>
                        </a:rPr>
                        <a:t> </a:t>
                      </a:r>
                      <a:r>
                        <a:rPr lang="en-US" sz="1000">
                          <a:solidFill>
                            <a:schemeClr val="bg1"/>
                          </a:solidFill>
                          <a:effectLst/>
                        </a:rPr>
                        <a:t>Country</a:t>
                      </a:r>
                      <a:endParaRPr lang="en-US" sz="1000">
                        <a:solidFill>
                          <a:schemeClr val="bg1"/>
                        </a:solidFill>
                        <a:effectLst/>
                        <a:latin typeface="+mj-lt"/>
                        <a:ea typeface="Calibri" panose="020F0502020204030204" pitchFamily="34" charset="0"/>
                        <a:cs typeface="Arial" panose="020B0604020202020204" pitchFamily="34" charset="0"/>
                      </a:endParaRPr>
                    </a:p>
                  </a:txBody>
                  <a:tcPr marL="28659" marR="28659" marT="0" marB="0" anchor="ctr"/>
                </a:tc>
                <a:tc gridSpan="4">
                  <a:txBody>
                    <a:bodyPr/>
                    <a:lstStyle/>
                    <a:p>
                      <a:pPr marL="0" marR="0" algn="ctr">
                        <a:lnSpc>
                          <a:spcPct val="107000"/>
                        </a:lnSpc>
                        <a:spcBef>
                          <a:spcPts val="0"/>
                        </a:spcBef>
                        <a:spcAft>
                          <a:spcPts val="0"/>
                        </a:spcAft>
                      </a:pPr>
                      <a:r>
                        <a:rPr lang="en-US" sz="1000" b="1">
                          <a:solidFill>
                            <a:schemeClr val="tx1"/>
                          </a:solidFill>
                        </a:rPr>
                        <a:t>Established conservative care that is chosen or medically advised</a:t>
                      </a:r>
                      <a:endParaRPr lang="en-GB" sz="1000" b="1">
                        <a:solidFill>
                          <a:schemeClr val="tx1"/>
                        </a:solidFill>
                        <a:effectLst/>
                        <a:latin typeface="+mj-lt"/>
                        <a:ea typeface="Calibri" panose="020F0502020204030204" pitchFamily="34" charset="0"/>
                        <a:cs typeface="Times New Roman" panose="02020603050405020304" pitchFamily="18" charset="0"/>
                      </a:endParaRPr>
                    </a:p>
                  </a:txBody>
                  <a:tcPr marL="28659" marR="2865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289420879"/>
                  </a:ext>
                </a:extLst>
              </a:tr>
              <a:tr h="290837">
                <a:tc vMerge="1">
                  <a:txBody>
                    <a:bodyPr/>
                    <a:lstStyle/>
                    <a:p>
                      <a:endParaRPr lang="en-US"/>
                    </a:p>
                  </a:txBody>
                  <a:tcPr/>
                </a:tc>
                <a:tc>
                  <a:txBody>
                    <a:bodyPr/>
                    <a:lstStyle/>
                    <a:p>
                      <a:pPr marL="0" marR="0" algn="ctr">
                        <a:spcBef>
                          <a:spcPts val="0"/>
                        </a:spcBef>
                        <a:spcAft>
                          <a:spcPts val="0"/>
                        </a:spcAft>
                      </a:pPr>
                      <a:r>
                        <a:rPr lang="en-ZA" sz="1000">
                          <a:solidFill>
                            <a:schemeClr val="tx2"/>
                          </a:solidFill>
                          <a:effectLst/>
                        </a:rPr>
                        <a:t>Generally available</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1000">
                          <a:solidFill>
                            <a:schemeClr val="tx2"/>
                          </a:solidFill>
                          <a:effectLst/>
                        </a:rPr>
                        <a:t>Generally not available</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1000">
                          <a:solidFill>
                            <a:schemeClr val="tx2"/>
                          </a:solidFill>
                          <a:effectLst/>
                        </a:rPr>
                        <a:t>Unknown</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1000">
                          <a:solidFill>
                            <a:schemeClr val="tx2"/>
                          </a:solidFill>
                          <a:effectLst/>
                        </a:rPr>
                        <a:t>N/A (conservative</a:t>
                      </a:r>
                      <a:r>
                        <a:rPr lang="en-ZA" sz="1000" baseline="0">
                          <a:solidFill>
                            <a:schemeClr val="tx2"/>
                          </a:solidFill>
                          <a:effectLst/>
                        </a:rPr>
                        <a:t> care</a:t>
                      </a:r>
                      <a:r>
                        <a:rPr lang="en-ZA" sz="1000">
                          <a:solidFill>
                            <a:schemeClr val="tx2"/>
                          </a:solidFill>
                          <a:effectLst/>
                        </a:rPr>
                        <a:t> not available)</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412897624"/>
                  </a:ext>
                </a:extLst>
              </a:tr>
              <a:tr h="149137">
                <a:tc>
                  <a:txBody>
                    <a:bodyPr/>
                    <a:lstStyle/>
                    <a:p>
                      <a:pPr marL="0" marR="0">
                        <a:spcBef>
                          <a:spcPts val="0"/>
                        </a:spcBef>
                        <a:spcAft>
                          <a:spcPts val="0"/>
                        </a:spcAft>
                      </a:pPr>
                      <a:r>
                        <a:rPr lang="en-ZA" sz="1000">
                          <a:solidFill>
                            <a:schemeClr val="tx2"/>
                          </a:solidFill>
                          <a:effectLst/>
                        </a:rPr>
                        <a:t>Albania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154358229"/>
                  </a:ext>
                </a:extLst>
              </a:tr>
              <a:tr h="149137">
                <a:tc>
                  <a:txBody>
                    <a:bodyPr/>
                    <a:lstStyle/>
                    <a:p>
                      <a:pPr marL="0" marR="0">
                        <a:spcBef>
                          <a:spcPts val="0"/>
                        </a:spcBef>
                        <a:spcAft>
                          <a:spcPts val="0"/>
                        </a:spcAft>
                      </a:pPr>
                      <a:r>
                        <a:rPr lang="en-ZA" sz="1000">
                          <a:solidFill>
                            <a:schemeClr val="tx2"/>
                          </a:solidFill>
                          <a:effectLst/>
                        </a:rPr>
                        <a:t>Bosnia and Herzegovina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654253003"/>
                  </a:ext>
                </a:extLst>
              </a:tr>
              <a:tr h="149137">
                <a:tc>
                  <a:txBody>
                    <a:bodyPr/>
                    <a:lstStyle/>
                    <a:p>
                      <a:pPr marL="0" marR="0">
                        <a:spcBef>
                          <a:spcPts val="0"/>
                        </a:spcBef>
                        <a:spcAft>
                          <a:spcPts val="0"/>
                        </a:spcAft>
                      </a:pPr>
                      <a:r>
                        <a:rPr lang="en-ZA" sz="1000">
                          <a:solidFill>
                            <a:schemeClr val="tx2"/>
                          </a:solidFill>
                          <a:effectLst/>
                        </a:rPr>
                        <a:t>Bulgaria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43316192"/>
                  </a:ext>
                </a:extLst>
              </a:tr>
              <a:tr h="149137">
                <a:tc>
                  <a:txBody>
                    <a:bodyPr/>
                    <a:lstStyle/>
                    <a:p>
                      <a:pPr marL="0" marR="0">
                        <a:spcBef>
                          <a:spcPts val="0"/>
                        </a:spcBef>
                        <a:spcAft>
                          <a:spcPts val="0"/>
                        </a:spcAft>
                      </a:pPr>
                      <a:r>
                        <a:rPr lang="en-ZA" sz="1000">
                          <a:solidFill>
                            <a:schemeClr val="tx2"/>
                          </a:solidFill>
                          <a:effectLst/>
                        </a:rPr>
                        <a:t>Croatia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X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058700036"/>
                  </a:ext>
                </a:extLst>
              </a:tr>
              <a:tr h="149137">
                <a:tc>
                  <a:txBody>
                    <a:bodyPr/>
                    <a:lstStyle/>
                    <a:p>
                      <a:pPr marL="0" marR="0">
                        <a:spcBef>
                          <a:spcPts val="0"/>
                        </a:spcBef>
                        <a:spcAft>
                          <a:spcPts val="0"/>
                        </a:spcAft>
                      </a:pPr>
                      <a:r>
                        <a:rPr lang="en-ZA" sz="1000">
                          <a:solidFill>
                            <a:schemeClr val="tx2"/>
                          </a:solidFill>
                          <a:effectLst/>
                        </a:rPr>
                        <a:t>Cyprus</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065563641"/>
                  </a:ext>
                </a:extLst>
              </a:tr>
              <a:tr h="149137">
                <a:tc>
                  <a:txBody>
                    <a:bodyPr/>
                    <a:lstStyle/>
                    <a:p>
                      <a:pPr marL="0" marR="0">
                        <a:spcBef>
                          <a:spcPts val="0"/>
                        </a:spcBef>
                        <a:spcAft>
                          <a:spcPts val="0"/>
                        </a:spcAft>
                      </a:pPr>
                      <a:r>
                        <a:rPr lang="en-ZA" sz="1000">
                          <a:solidFill>
                            <a:schemeClr val="tx2"/>
                          </a:solidFill>
                          <a:effectLst/>
                        </a:rPr>
                        <a:t>Czech Republic</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664898201"/>
                  </a:ext>
                </a:extLst>
              </a:tr>
              <a:tr h="149137">
                <a:tc>
                  <a:txBody>
                    <a:bodyPr/>
                    <a:lstStyle/>
                    <a:p>
                      <a:pPr marL="0" marR="0">
                        <a:spcBef>
                          <a:spcPts val="0"/>
                        </a:spcBef>
                        <a:spcAft>
                          <a:spcPts val="0"/>
                        </a:spcAft>
                      </a:pPr>
                      <a:r>
                        <a:rPr lang="en-ZA" sz="1000">
                          <a:solidFill>
                            <a:schemeClr val="tx2"/>
                          </a:solidFill>
                          <a:effectLst/>
                        </a:rPr>
                        <a:t>Estonia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722149540"/>
                  </a:ext>
                </a:extLst>
              </a:tr>
              <a:tr h="149137">
                <a:tc>
                  <a:txBody>
                    <a:bodyPr/>
                    <a:lstStyle/>
                    <a:p>
                      <a:pPr marL="0" marR="0">
                        <a:spcBef>
                          <a:spcPts val="0"/>
                        </a:spcBef>
                        <a:spcAft>
                          <a:spcPts val="0"/>
                        </a:spcAft>
                      </a:pPr>
                      <a:r>
                        <a:rPr lang="en-ZA" sz="1000">
                          <a:solidFill>
                            <a:schemeClr val="tx2"/>
                          </a:solidFill>
                          <a:effectLst/>
                        </a:rPr>
                        <a:t>Hungary</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X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011445547"/>
                  </a:ext>
                </a:extLst>
              </a:tr>
              <a:tr h="149137">
                <a:tc>
                  <a:txBody>
                    <a:bodyPr/>
                    <a:lstStyle/>
                    <a:p>
                      <a:pPr marL="0" marR="0">
                        <a:spcBef>
                          <a:spcPts val="0"/>
                        </a:spcBef>
                        <a:spcAft>
                          <a:spcPts val="0"/>
                        </a:spcAft>
                      </a:pPr>
                      <a:r>
                        <a:rPr lang="en-ZA" sz="1000">
                          <a:solidFill>
                            <a:schemeClr val="tx2"/>
                          </a:solidFill>
                          <a:effectLst/>
                        </a:rPr>
                        <a:t>Latvia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589649808"/>
                  </a:ext>
                </a:extLst>
              </a:tr>
              <a:tr h="149137">
                <a:tc>
                  <a:txBody>
                    <a:bodyPr/>
                    <a:lstStyle/>
                    <a:p>
                      <a:pPr marL="0" marR="0">
                        <a:spcBef>
                          <a:spcPts val="0"/>
                        </a:spcBef>
                        <a:spcAft>
                          <a:spcPts val="0"/>
                        </a:spcAft>
                      </a:pPr>
                      <a:r>
                        <a:rPr lang="en-ZA" sz="1000">
                          <a:solidFill>
                            <a:schemeClr val="tx2"/>
                          </a:solidFill>
                          <a:effectLst/>
                        </a:rPr>
                        <a:t>Lithuania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X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318380966"/>
                  </a:ext>
                </a:extLst>
              </a:tr>
              <a:tr h="149137">
                <a:tc>
                  <a:txBody>
                    <a:bodyPr/>
                    <a:lstStyle/>
                    <a:p>
                      <a:pPr marL="0" marR="0">
                        <a:spcBef>
                          <a:spcPts val="0"/>
                        </a:spcBef>
                        <a:spcAft>
                          <a:spcPts val="0"/>
                        </a:spcAft>
                      </a:pPr>
                      <a:r>
                        <a:rPr lang="en-ZA" sz="1000">
                          <a:solidFill>
                            <a:schemeClr val="tx2"/>
                          </a:solidFill>
                          <a:effectLst/>
                        </a:rPr>
                        <a:t>Macedonia, FYR</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581876791"/>
                  </a:ext>
                </a:extLst>
              </a:tr>
              <a:tr h="149137">
                <a:tc>
                  <a:txBody>
                    <a:bodyPr/>
                    <a:lstStyle/>
                    <a:p>
                      <a:pPr marL="0" marR="0">
                        <a:spcBef>
                          <a:spcPts val="0"/>
                        </a:spcBef>
                        <a:spcAft>
                          <a:spcPts val="0"/>
                        </a:spcAft>
                      </a:pPr>
                      <a:r>
                        <a:rPr lang="en-ZA" sz="1000">
                          <a:solidFill>
                            <a:schemeClr val="tx2"/>
                          </a:solidFill>
                          <a:effectLst/>
                        </a:rPr>
                        <a:t>Poland</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164022513"/>
                  </a:ext>
                </a:extLst>
              </a:tr>
              <a:tr h="149137">
                <a:tc>
                  <a:txBody>
                    <a:bodyPr/>
                    <a:lstStyle/>
                    <a:p>
                      <a:pPr marL="0" marR="0">
                        <a:spcBef>
                          <a:spcPts val="0"/>
                        </a:spcBef>
                        <a:spcAft>
                          <a:spcPts val="0"/>
                        </a:spcAft>
                      </a:pPr>
                      <a:r>
                        <a:rPr lang="en-ZA" sz="1000">
                          <a:solidFill>
                            <a:schemeClr val="tx2"/>
                          </a:solidFill>
                          <a:effectLst/>
                        </a:rPr>
                        <a:t>Romania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X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729392498"/>
                  </a:ext>
                </a:extLst>
              </a:tr>
              <a:tr h="149137">
                <a:tc>
                  <a:txBody>
                    <a:bodyPr/>
                    <a:lstStyle/>
                    <a:p>
                      <a:pPr marL="0" marR="0">
                        <a:spcBef>
                          <a:spcPts val="0"/>
                        </a:spcBef>
                        <a:spcAft>
                          <a:spcPts val="0"/>
                        </a:spcAft>
                      </a:pPr>
                      <a:r>
                        <a:rPr lang="en-ZA" sz="1000">
                          <a:solidFill>
                            <a:schemeClr val="tx2"/>
                          </a:solidFill>
                          <a:effectLst/>
                        </a:rPr>
                        <a:t>Serbia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877443550"/>
                  </a:ext>
                </a:extLst>
              </a:tr>
              <a:tr h="149137">
                <a:tc>
                  <a:txBody>
                    <a:bodyPr/>
                    <a:lstStyle/>
                    <a:p>
                      <a:pPr marL="0" marR="0">
                        <a:spcBef>
                          <a:spcPts val="0"/>
                        </a:spcBef>
                        <a:spcAft>
                          <a:spcPts val="0"/>
                        </a:spcAft>
                      </a:pPr>
                      <a:r>
                        <a:rPr lang="en-ZA" sz="1000">
                          <a:solidFill>
                            <a:schemeClr val="tx2"/>
                          </a:solidFill>
                          <a:effectLst/>
                        </a:rPr>
                        <a:t>Slovak Republic</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871607996"/>
                  </a:ext>
                </a:extLst>
              </a:tr>
              <a:tr h="149137">
                <a:tc>
                  <a:txBody>
                    <a:bodyPr/>
                    <a:lstStyle/>
                    <a:p>
                      <a:pPr marL="0" marR="0">
                        <a:spcBef>
                          <a:spcPts val="0"/>
                        </a:spcBef>
                        <a:spcAft>
                          <a:spcPts val="0"/>
                        </a:spcAft>
                      </a:pPr>
                      <a:r>
                        <a:rPr lang="en-ZA" sz="1000">
                          <a:solidFill>
                            <a:schemeClr val="tx2"/>
                          </a:solidFill>
                          <a:effectLst/>
                        </a:rPr>
                        <a:t>Turkey</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 </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dirty="0">
                          <a:solidFill>
                            <a:schemeClr val="tx2"/>
                          </a:solidFill>
                          <a:effectLst/>
                        </a:rPr>
                        <a:t>X </a:t>
                      </a:r>
                      <a:endParaRPr lang="en-US" sz="1000" dirty="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784459633"/>
                  </a:ext>
                </a:extLst>
              </a:tr>
            </a:tbl>
          </a:graphicData>
        </a:graphic>
      </p:graphicFrame>
      <p:sp>
        <p:nvSpPr>
          <p:cNvPr id="10" name="Oval 9"/>
          <p:cNvSpPr/>
          <p:nvPr/>
        </p:nvSpPr>
        <p:spPr>
          <a:xfrm>
            <a:off x="2255177" y="1561672"/>
            <a:ext cx="3391939" cy="15924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538117" y="1557243"/>
            <a:ext cx="6126094" cy="37547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730137" y="5073235"/>
            <a:ext cx="687299" cy="261610"/>
          </a:xfrm>
          <a:prstGeom prst="rect">
            <a:avLst/>
          </a:prstGeom>
          <a:noFill/>
        </p:spPr>
        <p:txBody>
          <a:bodyPr wrap="square" rtlCol="0">
            <a:spAutoFit/>
          </a:bodyPr>
          <a:lstStyle/>
          <a:p>
            <a:r>
              <a:rPr lang="en-US" sz="1100">
                <a:solidFill>
                  <a:schemeClr val="tx2"/>
                </a:solidFill>
                <a:latin typeface="+mj-lt"/>
              </a:rPr>
              <a:t>X : Yes</a:t>
            </a:r>
          </a:p>
        </p:txBody>
      </p:sp>
      <p:sp>
        <p:nvSpPr>
          <p:cNvPr id="2" name="Title 1">
            <a:extLst>
              <a:ext uri="{FF2B5EF4-FFF2-40B4-BE49-F238E27FC236}">
                <a16:creationId xmlns:a16="http://schemas.microsoft.com/office/drawing/2014/main" id="{846AFE7E-7CDB-7337-D006-D2BF6C8FAB4D}"/>
              </a:ext>
            </a:extLst>
          </p:cNvPr>
          <p:cNvSpPr>
            <a:spLocks noGrp="1"/>
          </p:cNvSpPr>
          <p:nvPr>
            <p:ph type="title"/>
          </p:nvPr>
        </p:nvSpPr>
        <p:spPr/>
        <p:txBody>
          <a:bodyPr>
            <a:normAutofit fontScale="90000"/>
          </a:bodyPr>
          <a:lstStyle/>
          <a:p>
            <a:r>
              <a:rPr lang="en-US"/>
              <a:t>Capacity for conservative kidney management (CKM)</a:t>
            </a:r>
          </a:p>
        </p:txBody>
      </p:sp>
      <p:sp>
        <p:nvSpPr>
          <p:cNvPr id="4" name="Date Placeholder 3">
            <a:extLst>
              <a:ext uri="{FF2B5EF4-FFF2-40B4-BE49-F238E27FC236}">
                <a16:creationId xmlns:a16="http://schemas.microsoft.com/office/drawing/2014/main" id="{A40BE576-3E8A-526E-D171-F812AF503CB0}"/>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C4D3347D-BAF6-1D7C-3392-CF7DC56C5D2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E65EF3B6-EE14-CCF6-3845-9D1988F1B5D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31</a:t>
            </a:fld>
            <a:endParaRPr lang="en-US"/>
          </a:p>
        </p:txBody>
      </p:sp>
    </p:spTree>
    <p:extLst>
      <p:ext uri="{BB962C8B-B14F-4D97-AF65-F5344CB8AC3E}">
        <p14:creationId xmlns:p14="http://schemas.microsoft.com/office/powerpoint/2010/main" val="2466442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7021C0F-7DD2-1280-5B93-46E9811A31F0}"/>
              </a:ext>
            </a:extLst>
          </p:cNvPr>
          <p:cNvPicPr>
            <a:picLocks noChangeAspect="1"/>
          </p:cNvPicPr>
          <p:nvPr/>
        </p:nvPicPr>
        <p:blipFill>
          <a:blip r:embed="rId2"/>
          <a:stretch>
            <a:fillRect/>
          </a:stretch>
        </p:blipFill>
        <p:spPr>
          <a:xfrm>
            <a:off x="678845" y="4011999"/>
            <a:ext cx="4214559" cy="2608488"/>
          </a:xfrm>
          <a:prstGeom prst="rect">
            <a:avLst/>
          </a:prstGeom>
        </p:spPr>
      </p:pic>
      <p:pic>
        <p:nvPicPr>
          <p:cNvPr id="16" name="Picture 15">
            <a:extLst>
              <a:ext uri="{FF2B5EF4-FFF2-40B4-BE49-F238E27FC236}">
                <a16:creationId xmlns:a16="http://schemas.microsoft.com/office/drawing/2014/main" id="{00D7DCE6-671A-0491-3024-32B97E1F338A}"/>
              </a:ext>
            </a:extLst>
          </p:cNvPr>
          <p:cNvPicPr>
            <a:picLocks noChangeAspect="1"/>
          </p:cNvPicPr>
          <p:nvPr/>
        </p:nvPicPr>
        <p:blipFill>
          <a:blip r:embed="rId3"/>
          <a:stretch>
            <a:fillRect/>
          </a:stretch>
        </p:blipFill>
        <p:spPr>
          <a:xfrm>
            <a:off x="678845" y="1162059"/>
            <a:ext cx="4205975" cy="262292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907274404"/>
              </p:ext>
            </p:extLst>
          </p:nvPr>
        </p:nvGraphicFramePr>
        <p:xfrm>
          <a:off x="5040986" y="1550504"/>
          <a:ext cx="6660682" cy="3721151"/>
        </p:xfrm>
        <a:graphic>
          <a:graphicData uri="http://schemas.openxmlformats.org/drawingml/2006/table">
            <a:tbl>
              <a:tblPr firstRow="1" firstCol="1" bandRow="1">
                <a:tableStyleId>{F5AB1C69-6EDB-4FF4-983F-18BD219EF322}</a:tableStyleId>
              </a:tblPr>
              <a:tblGrid>
                <a:gridCol w="1146659">
                  <a:extLst>
                    <a:ext uri="{9D8B030D-6E8A-4147-A177-3AD203B41FA5}">
                      <a16:colId xmlns:a16="http://schemas.microsoft.com/office/drawing/2014/main" val="2655496073"/>
                    </a:ext>
                  </a:extLst>
                </a:gridCol>
                <a:gridCol w="653502">
                  <a:extLst>
                    <a:ext uri="{9D8B030D-6E8A-4147-A177-3AD203B41FA5}">
                      <a16:colId xmlns:a16="http://schemas.microsoft.com/office/drawing/2014/main" val="680892041"/>
                    </a:ext>
                  </a:extLst>
                </a:gridCol>
                <a:gridCol w="653502">
                  <a:extLst>
                    <a:ext uri="{9D8B030D-6E8A-4147-A177-3AD203B41FA5}">
                      <a16:colId xmlns:a16="http://schemas.microsoft.com/office/drawing/2014/main" val="1501420089"/>
                    </a:ext>
                  </a:extLst>
                </a:gridCol>
                <a:gridCol w="681774">
                  <a:extLst>
                    <a:ext uri="{9D8B030D-6E8A-4147-A177-3AD203B41FA5}">
                      <a16:colId xmlns:a16="http://schemas.microsoft.com/office/drawing/2014/main" val="144149912"/>
                    </a:ext>
                  </a:extLst>
                </a:gridCol>
                <a:gridCol w="768121">
                  <a:extLst>
                    <a:ext uri="{9D8B030D-6E8A-4147-A177-3AD203B41FA5}">
                      <a16:colId xmlns:a16="http://schemas.microsoft.com/office/drawing/2014/main" val="966139544"/>
                    </a:ext>
                  </a:extLst>
                </a:gridCol>
                <a:gridCol w="653502">
                  <a:extLst>
                    <a:ext uri="{9D8B030D-6E8A-4147-A177-3AD203B41FA5}">
                      <a16:colId xmlns:a16="http://schemas.microsoft.com/office/drawing/2014/main" val="1736068124"/>
                    </a:ext>
                  </a:extLst>
                </a:gridCol>
                <a:gridCol w="653502">
                  <a:extLst>
                    <a:ext uri="{9D8B030D-6E8A-4147-A177-3AD203B41FA5}">
                      <a16:colId xmlns:a16="http://schemas.microsoft.com/office/drawing/2014/main" val="863166906"/>
                    </a:ext>
                  </a:extLst>
                </a:gridCol>
                <a:gridCol w="627665">
                  <a:extLst>
                    <a:ext uri="{9D8B030D-6E8A-4147-A177-3AD203B41FA5}">
                      <a16:colId xmlns:a16="http://schemas.microsoft.com/office/drawing/2014/main" val="1354515696"/>
                    </a:ext>
                  </a:extLst>
                </a:gridCol>
                <a:gridCol w="822455">
                  <a:extLst>
                    <a:ext uri="{9D8B030D-6E8A-4147-A177-3AD203B41FA5}">
                      <a16:colId xmlns:a16="http://schemas.microsoft.com/office/drawing/2014/main" val="1701627119"/>
                    </a:ext>
                  </a:extLst>
                </a:gridCol>
              </a:tblGrid>
              <a:tr h="293516">
                <a:tc rowSpan="2">
                  <a:txBody>
                    <a:bodyPr/>
                    <a:lstStyle/>
                    <a:p>
                      <a:pPr marL="0" marR="0" algn="ctr">
                        <a:spcBef>
                          <a:spcPts val="0"/>
                        </a:spcBef>
                        <a:spcAft>
                          <a:spcPts val="0"/>
                        </a:spcAft>
                      </a:pPr>
                      <a:r>
                        <a:rPr lang="en-US" sz="1000">
                          <a:solidFill>
                            <a:schemeClr val="tx2"/>
                          </a:solidFill>
                          <a:effectLst/>
                        </a:rPr>
                        <a:t> </a:t>
                      </a:r>
                      <a:r>
                        <a:rPr lang="en-US" sz="1000">
                          <a:solidFill>
                            <a:schemeClr val="bg1"/>
                          </a:solidFill>
                          <a:effectLst/>
                        </a:rPr>
                        <a:t>Country</a:t>
                      </a:r>
                      <a:endParaRPr lang="en-US" sz="1000">
                        <a:solidFill>
                          <a:schemeClr val="bg1"/>
                        </a:solidFill>
                        <a:effectLst/>
                        <a:latin typeface="+mj-lt"/>
                        <a:ea typeface="Calibri" panose="020F0502020204030204" pitchFamily="34" charset="0"/>
                        <a:cs typeface="Arial" panose="020B0604020202020204" pitchFamily="34" charset="0"/>
                      </a:endParaRPr>
                    </a:p>
                  </a:txBody>
                  <a:tcPr marL="28659" marR="28659" marT="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where resource constraints to prevent or limit access to KRT</a:t>
                      </a:r>
                      <a:endParaRPr kumimoji="0" lang="en-US" sz="1000" b="0" i="0" u="none" strike="noStrike" kern="1200" cap="none" spc="0" normalizeH="0" baseline="0" noProof="0">
                        <a:ln>
                          <a:noFill/>
                        </a:ln>
                        <a:solidFill>
                          <a:schemeClr val="tx1"/>
                        </a:solidFill>
                        <a:effectLst/>
                        <a:uLnTx/>
                        <a:uFillTx/>
                        <a:latin typeface="+mj-lt"/>
                        <a:ea typeface="+mn-ea"/>
                        <a:cs typeface="+mn-cs"/>
                      </a:endParaRPr>
                    </a:p>
                  </a:txBody>
                  <a:tcPr marL="28659" marR="2865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where there are no resource constraints to prevent or limit access to KRT</a:t>
                      </a:r>
                      <a:endParaRPr kumimoji="0" lang="en-US" sz="1000" b="0" i="0" u="none" strike="noStrike" kern="1200" cap="none" spc="0" normalizeH="0" baseline="0" noProof="0">
                        <a:ln>
                          <a:noFill/>
                        </a:ln>
                        <a:solidFill>
                          <a:schemeClr val="tx1"/>
                        </a:solidFill>
                        <a:effectLst/>
                        <a:uLnTx/>
                        <a:uFillTx/>
                        <a:latin typeface="+mj-lt"/>
                        <a:ea typeface="+mn-ea"/>
                        <a:cs typeface="+mn-cs"/>
                      </a:endParaRPr>
                    </a:p>
                  </a:txBody>
                  <a:tcPr marL="28659" marR="2865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289420879"/>
                  </a:ext>
                </a:extLst>
              </a:tr>
              <a:tr h="587031">
                <a:tc vMerge="1">
                  <a:txBody>
                    <a:bodyPr/>
                    <a:lstStyle/>
                    <a:p>
                      <a:endParaRPr lang="en-US"/>
                    </a:p>
                  </a:txBody>
                  <a:tcPr/>
                </a:tc>
                <a:tc>
                  <a:txBody>
                    <a:bodyPr/>
                    <a:lstStyle/>
                    <a:p>
                      <a:pPr marL="0" marR="0" algn="ctr">
                        <a:spcBef>
                          <a:spcPts val="0"/>
                        </a:spcBef>
                        <a:spcAft>
                          <a:spcPts val="0"/>
                        </a:spcAft>
                      </a:pPr>
                      <a:r>
                        <a:rPr lang="en-ZA" sz="1000">
                          <a:solidFill>
                            <a:schemeClr val="tx2"/>
                          </a:solidFill>
                          <a:effectLst/>
                        </a:rPr>
                        <a:t>Generally available</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1000">
                          <a:solidFill>
                            <a:schemeClr val="tx2"/>
                          </a:solidFill>
                          <a:effectLst/>
                        </a:rPr>
                        <a:t>Generally not available</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1000">
                          <a:solidFill>
                            <a:schemeClr val="tx2"/>
                          </a:solidFill>
                          <a:effectLst/>
                        </a:rPr>
                        <a:t>Unknown</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1000">
                          <a:solidFill>
                            <a:schemeClr val="tx2"/>
                          </a:solidFill>
                          <a:effectLst/>
                        </a:rPr>
                        <a:t>N/A (conservative</a:t>
                      </a:r>
                      <a:r>
                        <a:rPr lang="en-ZA" sz="1000" baseline="0">
                          <a:solidFill>
                            <a:schemeClr val="tx2"/>
                          </a:solidFill>
                          <a:effectLst/>
                        </a:rPr>
                        <a:t> care</a:t>
                      </a:r>
                      <a:r>
                        <a:rPr lang="en-ZA" sz="1000">
                          <a:solidFill>
                            <a:schemeClr val="tx2"/>
                          </a:solidFill>
                          <a:effectLst/>
                        </a:rPr>
                        <a:t> not available)</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1000">
                          <a:solidFill>
                            <a:schemeClr val="tx2"/>
                          </a:solidFill>
                          <a:effectLst/>
                        </a:rPr>
                        <a:t>Generally available</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1000">
                          <a:solidFill>
                            <a:schemeClr val="tx2"/>
                          </a:solidFill>
                          <a:effectLst/>
                        </a:rPr>
                        <a:t>Generally not available</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1000">
                          <a:solidFill>
                            <a:schemeClr val="tx2"/>
                          </a:solidFill>
                          <a:effectLst/>
                        </a:rPr>
                        <a:t>Unknown</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1000">
                          <a:solidFill>
                            <a:schemeClr val="tx2"/>
                          </a:solidFill>
                          <a:effectLst/>
                        </a:rPr>
                        <a:t>N/A (conservative</a:t>
                      </a:r>
                      <a:r>
                        <a:rPr lang="en-ZA" sz="1000" baseline="0">
                          <a:solidFill>
                            <a:schemeClr val="tx2"/>
                          </a:solidFill>
                          <a:effectLst/>
                        </a:rPr>
                        <a:t> care</a:t>
                      </a:r>
                      <a:r>
                        <a:rPr lang="en-ZA" sz="1000">
                          <a:solidFill>
                            <a:schemeClr val="tx2"/>
                          </a:solidFill>
                          <a:effectLst/>
                        </a:rPr>
                        <a:t> not available)</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412897624"/>
                  </a:ext>
                </a:extLst>
              </a:tr>
              <a:tr h="165103">
                <a:tc>
                  <a:txBody>
                    <a:bodyPr/>
                    <a:lstStyle/>
                    <a:p>
                      <a:pPr marL="0" marR="0">
                        <a:spcBef>
                          <a:spcPts val="0"/>
                        </a:spcBef>
                        <a:spcAft>
                          <a:spcPts val="0"/>
                        </a:spcAft>
                      </a:pPr>
                      <a:r>
                        <a:rPr lang="en-ZA" sz="1000">
                          <a:solidFill>
                            <a:schemeClr val="tx2"/>
                          </a:solidFill>
                          <a:effectLst/>
                        </a:rPr>
                        <a:t>Albania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154358229"/>
                  </a:ext>
                </a:extLst>
              </a:tr>
              <a:tr h="330206">
                <a:tc>
                  <a:txBody>
                    <a:bodyPr/>
                    <a:lstStyle/>
                    <a:p>
                      <a:pPr marL="0" marR="0">
                        <a:spcBef>
                          <a:spcPts val="0"/>
                        </a:spcBef>
                        <a:spcAft>
                          <a:spcPts val="0"/>
                        </a:spcAft>
                      </a:pPr>
                      <a:r>
                        <a:rPr lang="en-ZA" sz="1000">
                          <a:solidFill>
                            <a:schemeClr val="tx2"/>
                          </a:solidFill>
                          <a:effectLst/>
                        </a:rPr>
                        <a:t>Bosnia and Herzegovina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654253003"/>
                  </a:ext>
                </a:extLst>
              </a:tr>
              <a:tr h="165103">
                <a:tc>
                  <a:txBody>
                    <a:bodyPr/>
                    <a:lstStyle/>
                    <a:p>
                      <a:pPr marL="0" marR="0">
                        <a:spcBef>
                          <a:spcPts val="0"/>
                        </a:spcBef>
                        <a:spcAft>
                          <a:spcPts val="0"/>
                        </a:spcAft>
                      </a:pPr>
                      <a:r>
                        <a:rPr lang="en-ZA" sz="1000">
                          <a:solidFill>
                            <a:schemeClr val="tx2"/>
                          </a:solidFill>
                          <a:effectLst/>
                        </a:rPr>
                        <a:t>Bulgaria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43316192"/>
                  </a:ext>
                </a:extLst>
              </a:tr>
              <a:tr h="165103">
                <a:tc>
                  <a:txBody>
                    <a:bodyPr/>
                    <a:lstStyle/>
                    <a:p>
                      <a:pPr marL="0" marR="0">
                        <a:spcBef>
                          <a:spcPts val="0"/>
                        </a:spcBef>
                        <a:spcAft>
                          <a:spcPts val="0"/>
                        </a:spcAft>
                      </a:pPr>
                      <a:r>
                        <a:rPr lang="en-ZA" sz="1000">
                          <a:solidFill>
                            <a:schemeClr val="tx2"/>
                          </a:solidFill>
                          <a:effectLst/>
                        </a:rPr>
                        <a:t>Croatia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058700036"/>
                  </a:ext>
                </a:extLst>
              </a:tr>
              <a:tr h="165103">
                <a:tc>
                  <a:txBody>
                    <a:bodyPr/>
                    <a:lstStyle/>
                    <a:p>
                      <a:pPr marL="0" marR="0">
                        <a:spcBef>
                          <a:spcPts val="0"/>
                        </a:spcBef>
                        <a:spcAft>
                          <a:spcPts val="0"/>
                        </a:spcAft>
                      </a:pPr>
                      <a:r>
                        <a:rPr lang="en-ZA" sz="1000">
                          <a:solidFill>
                            <a:schemeClr val="tx2"/>
                          </a:solidFill>
                          <a:effectLst/>
                        </a:rPr>
                        <a:t>Cyprus</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065563641"/>
                  </a:ext>
                </a:extLst>
              </a:tr>
              <a:tr h="165103">
                <a:tc>
                  <a:txBody>
                    <a:bodyPr/>
                    <a:lstStyle/>
                    <a:p>
                      <a:pPr marL="0" marR="0">
                        <a:spcBef>
                          <a:spcPts val="0"/>
                        </a:spcBef>
                        <a:spcAft>
                          <a:spcPts val="0"/>
                        </a:spcAft>
                      </a:pPr>
                      <a:r>
                        <a:rPr lang="en-ZA" sz="1000">
                          <a:solidFill>
                            <a:schemeClr val="tx2"/>
                          </a:solidFill>
                          <a:effectLst/>
                        </a:rPr>
                        <a:t>Czech Republic</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664898201"/>
                  </a:ext>
                </a:extLst>
              </a:tr>
              <a:tr h="165103">
                <a:tc>
                  <a:txBody>
                    <a:bodyPr/>
                    <a:lstStyle/>
                    <a:p>
                      <a:pPr marL="0" marR="0">
                        <a:spcBef>
                          <a:spcPts val="0"/>
                        </a:spcBef>
                        <a:spcAft>
                          <a:spcPts val="0"/>
                        </a:spcAft>
                      </a:pPr>
                      <a:r>
                        <a:rPr lang="en-ZA" sz="1000">
                          <a:solidFill>
                            <a:schemeClr val="tx2"/>
                          </a:solidFill>
                          <a:effectLst/>
                        </a:rPr>
                        <a:t>Estonia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722149540"/>
                  </a:ext>
                </a:extLst>
              </a:tr>
              <a:tr h="165103">
                <a:tc>
                  <a:txBody>
                    <a:bodyPr/>
                    <a:lstStyle/>
                    <a:p>
                      <a:pPr marL="0" marR="0">
                        <a:spcBef>
                          <a:spcPts val="0"/>
                        </a:spcBef>
                        <a:spcAft>
                          <a:spcPts val="0"/>
                        </a:spcAft>
                      </a:pPr>
                      <a:r>
                        <a:rPr lang="en-ZA" sz="1000">
                          <a:solidFill>
                            <a:schemeClr val="tx2"/>
                          </a:solidFill>
                          <a:effectLst/>
                        </a:rPr>
                        <a:t>Hungary</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011445547"/>
                  </a:ext>
                </a:extLst>
              </a:tr>
              <a:tr h="165103">
                <a:tc>
                  <a:txBody>
                    <a:bodyPr/>
                    <a:lstStyle/>
                    <a:p>
                      <a:pPr marL="0" marR="0">
                        <a:spcBef>
                          <a:spcPts val="0"/>
                        </a:spcBef>
                        <a:spcAft>
                          <a:spcPts val="0"/>
                        </a:spcAft>
                      </a:pPr>
                      <a:r>
                        <a:rPr lang="en-ZA" sz="1000">
                          <a:solidFill>
                            <a:schemeClr val="tx2"/>
                          </a:solidFill>
                          <a:effectLst/>
                        </a:rPr>
                        <a:t>Latvia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589649808"/>
                  </a:ext>
                </a:extLst>
              </a:tr>
              <a:tr h="165103">
                <a:tc>
                  <a:txBody>
                    <a:bodyPr/>
                    <a:lstStyle/>
                    <a:p>
                      <a:pPr marL="0" marR="0">
                        <a:spcBef>
                          <a:spcPts val="0"/>
                        </a:spcBef>
                        <a:spcAft>
                          <a:spcPts val="0"/>
                        </a:spcAft>
                      </a:pPr>
                      <a:r>
                        <a:rPr lang="en-ZA" sz="1000">
                          <a:solidFill>
                            <a:schemeClr val="tx2"/>
                          </a:solidFill>
                          <a:effectLst/>
                        </a:rPr>
                        <a:t>Lithuania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318380966"/>
                  </a:ext>
                </a:extLst>
              </a:tr>
              <a:tr h="165103">
                <a:tc>
                  <a:txBody>
                    <a:bodyPr/>
                    <a:lstStyle/>
                    <a:p>
                      <a:pPr marL="0" marR="0">
                        <a:spcBef>
                          <a:spcPts val="0"/>
                        </a:spcBef>
                        <a:spcAft>
                          <a:spcPts val="0"/>
                        </a:spcAft>
                      </a:pPr>
                      <a:r>
                        <a:rPr lang="en-ZA" sz="1000">
                          <a:solidFill>
                            <a:schemeClr val="tx2"/>
                          </a:solidFill>
                          <a:effectLst/>
                        </a:rPr>
                        <a:t>Macedonia, FYR</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581876791"/>
                  </a:ext>
                </a:extLst>
              </a:tr>
              <a:tr h="165103">
                <a:tc>
                  <a:txBody>
                    <a:bodyPr/>
                    <a:lstStyle/>
                    <a:p>
                      <a:pPr marL="0" marR="0">
                        <a:spcBef>
                          <a:spcPts val="0"/>
                        </a:spcBef>
                        <a:spcAft>
                          <a:spcPts val="0"/>
                        </a:spcAft>
                      </a:pPr>
                      <a:r>
                        <a:rPr lang="en-ZA" sz="1000">
                          <a:solidFill>
                            <a:schemeClr val="tx2"/>
                          </a:solidFill>
                          <a:effectLst/>
                        </a:rPr>
                        <a:t>Poland</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164022513"/>
                  </a:ext>
                </a:extLst>
              </a:tr>
              <a:tr h="165103">
                <a:tc>
                  <a:txBody>
                    <a:bodyPr/>
                    <a:lstStyle/>
                    <a:p>
                      <a:pPr marL="0" marR="0">
                        <a:spcBef>
                          <a:spcPts val="0"/>
                        </a:spcBef>
                        <a:spcAft>
                          <a:spcPts val="0"/>
                        </a:spcAft>
                      </a:pPr>
                      <a:r>
                        <a:rPr lang="en-ZA" sz="1000">
                          <a:solidFill>
                            <a:schemeClr val="tx2"/>
                          </a:solidFill>
                          <a:effectLst/>
                        </a:rPr>
                        <a:t>Romania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729392498"/>
                  </a:ext>
                </a:extLst>
              </a:tr>
              <a:tr h="165103">
                <a:tc>
                  <a:txBody>
                    <a:bodyPr/>
                    <a:lstStyle/>
                    <a:p>
                      <a:pPr marL="0" marR="0">
                        <a:spcBef>
                          <a:spcPts val="0"/>
                        </a:spcBef>
                        <a:spcAft>
                          <a:spcPts val="0"/>
                        </a:spcAft>
                      </a:pPr>
                      <a:r>
                        <a:rPr lang="en-ZA" sz="1000">
                          <a:solidFill>
                            <a:schemeClr val="tx2"/>
                          </a:solidFill>
                          <a:effectLst/>
                        </a:rPr>
                        <a:t>Serbia</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srgbClr val="44546A"/>
                          </a:solidFill>
                          <a:effectLst/>
                          <a:uLnTx/>
                          <a:uFillTx/>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877443550"/>
                  </a:ext>
                </a:extLst>
              </a:tr>
              <a:tr h="165103">
                <a:tc>
                  <a:txBody>
                    <a:bodyPr/>
                    <a:lstStyle/>
                    <a:p>
                      <a:pPr marL="0" marR="0">
                        <a:spcBef>
                          <a:spcPts val="0"/>
                        </a:spcBef>
                        <a:spcAft>
                          <a:spcPts val="0"/>
                        </a:spcAft>
                      </a:pPr>
                      <a:r>
                        <a:rPr lang="en-ZA" sz="1000">
                          <a:solidFill>
                            <a:schemeClr val="tx2"/>
                          </a:solidFill>
                          <a:effectLst/>
                        </a:rPr>
                        <a:t>Slovak Republic</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871607996"/>
                  </a:ext>
                </a:extLst>
              </a:tr>
              <a:tr h="165103">
                <a:tc>
                  <a:txBody>
                    <a:bodyPr/>
                    <a:lstStyle/>
                    <a:p>
                      <a:pPr marL="0" marR="0">
                        <a:spcBef>
                          <a:spcPts val="0"/>
                        </a:spcBef>
                        <a:spcAft>
                          <a:spcPts val="0"/>
                        </a:spcAft>
                      </a:pPr>
                      <a:r>
                        <a:rPr lang="en-ZA" sz="1000">
                          <a:solidFill>
                            <a:schemeClr val="tx2"/>
                          </a:solidFill>
                          <a:effectLst/>
                        </a:rPr>
                        <a:t>Turkey</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1000">
                          <a:solidFill>
                            <a:schemeClr val="tx2"/>
                          </a:solidFill>
                          <a:effectLst/>
                        </a:rPr>
                        <a:t>X</a:t>
                      </a:r>
                      <a:endParaRPr lang="en-US" sz="1000">
                        <a:solidFill>
                          <a:schemeClr val="tx2"/>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784459633"/>
                  </a:ext>
                </a:extLst>
              </a:tr>
            </a:tbl>
          </a:graphicData>
        </a:graphic>
      </p:graphicFrame>
      <p:sp>
        <p:nvSpPr>
          <p:cNvPr id="10" name="Oval 9"/>
          <p:cNvSpPr/>
          <p:nvPr/>
        </p:nvSpPr>
        <p:spPr>
          <a:xfrm>
            <a:off x="1885307" y="1185345"/>
            <a:ext cx="2198671" cy="11475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670261" y="1144336"/>
            <a:ext cx="4214559" cy="264064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78845" y="4018929"/>
            <a:ext cx="4214559" cy="260908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875033" y="4040009"/>
            <a:ext cx="2162711" cy="11146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5040986" y="5343836"/>
            <a:ext cx="687299" cy="261610"/>
          </a:xfrm>
          <a:prstGeom prst="rect">
            <a:avLst/>
          </a:prstGeom>
          <a:noFill/>
        </p:spPr>
        <p:txBody>
          <a:bodyPr wrap="square" rtlCol="0">
            <a:spAutoFit/>
          </a:bodyPr>
          <a:lstStyle/>
          <a:p>
            <a:r>
              <a:rPr lang="en-US" sz="1100">
                <a:solidFill>
                  <a:schemeClr val="tx2"/>
                </a:solidFill>
                <a:latin typeface="+mj-lt"/>
              </a:rPr>
              <a:t>X : Yes</a:t>
            </a:r>
          </a:p>
        </p:txBody>
      </p:sp>
      <p:sp>
        <p:nvSpPr>
          <p:cNvPr id="2" name="Rectangle 1">
            <a:extLst>
              <a:ext uri="{FF2B5EF4-FFF2-40B4-BE49-F238E27FC236}">
                <a16:creationId xmlns:a16="http://schemas.microsoft.com/office/drawing/2014/main" id="{F426E1B0-BEAD-D1CD-87C4-09AE5594C6ED}"/>
              </a:ext>
            </a:extLst>
          </p:cNvPr>
          <p:cNvSpPr/>
          <p:nvPr/>
        </p:nvSpPr>
        <p:spPr>
          <a:xfrm>
            <a:off x="323733" y="875199"/>
            <a:ext cx="46106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Where resource constraints to prevent or limit access to KRT</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5" name="Rectangle 4">
            <a:extLst>
              <a:ext uri="{FF2B5EF4-FFF2-40B4-BE49-F238E27FC236}">
                <a16:creationId xmlns:a16="http://schemas.microsoft.com/office/drawing/2014/main" id="{F4E63744-A68C-5CE7-44C3-7E2722A2735C}"/>
              </a:ext>
            </a:extLst>
          </p:cNvPr>
          <p:cNvSpPr/>
          <p:nvPr/>
        </p:nvSpPr>
        <p:spPr>
          <a:xfrm>
            <a:off x="207452" y="3735000"/>
            <a:ext cx="48335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Where there are no resource constraints to prevent or limit access to KRT</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6" name="Title 5">
            <a:extLst>
              <a:ext uri="{FF2B5EF4-FFF2-40B4-BE49-F238E27FC236}">
                <a16:creationId xmlns:a16="http://schemas.microsoft.com/office/drawing/2014/main" id="{13913B67-605D-D727-9513-4FF933082789}"/>
              </a:ext>
            </a:extLst>
          </p:cNvPr>
          <p:cNvSpPr>
            <a:spLocks noGrp="1"/>
          </p:cNvSpPr>
          <p:nvPr>
            <p:ph type="title"/>
          </p:nvPr>
        </p:nvSpPr>
        <p:spPr/>
        <p:txBody>
          <a:bodyPr>
            <a:normAutofit fontScale="90000"/>
          </a:bodyPr>
          <a:lstStyle/>
          <a:p>
            <a:r>
              <a:rPr kumimoji="0" lang="en-US" sz="3200" b="0" i="0" u="none" strike="noStrike" kern="1200" cap="none" spc="0" normalizeH="0" baseline="0" noProof="0">
                <a:ln>
                  <a:noFill/>
                </a:ln>
                <a:solidFill>
                  <a:srgbClr val="25408E"/>
                </a:solidFill>
                <a:effectLst/>
                <a:uLnTx/>
                <a:uFillTx/>
                <a:latin typeface="Gill Sans MT" panose="020B0502020104020203" pitchFamily="34" charset="0"/>
                <a:ea typeface="+mn-ea"/>
                <a:cs typeface="Helvetica" panose="020B0604020202020204" pitchFamily="34" charset="0"/>
              </a:rPr>
              <a:t>Capacity for </a:t>
            </a:r>
            <a:r>
              <a:rPr lang="en-US" sz="3200">
                <a:solidFill>
                  <a:srgbClr val="25408E"/>
                </a:solidFill>
                <a:latin typeface="Gill Sans MT" panose="020B0502020104020203" pitchFamily="34" charset="0"/>
                <a:cs typeface="Helvetica" panose="020B0604020202020204" pitchFamily="34" charset="0"/>
              </a:rPr>
              <a:t>conservative kidney management (CKM)</a:t>
            </a:r>
            <a:endParaRPr lang="en-US"/>
          </a:p>
        </p:txBody>
      </p:sp>
      <p:sp>
        <p:nvSpPr>
          <p:cNvPr id="4" name="Date Placeholder 3">
            <a:extLst>
              <a:ext uri="{FF2B5EF4-FFF2-40B4-BE49-F238E27FC236}">
                <a16:creationId xmlns:a16="http://schemas.microsoft.com/office/drawing/2014/main" id="{2D3291DB-6B14-2042-4001-A8C2E0158DA3}"/>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335F5E14-821F-944B-4750-010CA312AF03}"/>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1FB5203-DBB2-F40F-1532-C195B302929E}"/>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32</a:t>
            </a:fld>
            <a:endParaRPr lang="en-US"/>
          </a:p>
        </p:txBody>
      </p:sp>
    </p:spTree>
    <p:extLst>
      <p:ext uri="{BB962C8B-B14F-4D97-AF65-F5344CB8AC3E}">
        <p14:creationId xmlns:p14="http://schemas.microsoft.com/office/powerpoint/2010/main" val="2887098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F7019A0-34B2-DB89-1AA5-1317B259126B}"/>
              </a:ext>
            </a:extLst>
          </p:cNvPr>
          <p:cNvPicPr>
            <a:picLocks noChangeAspect="1"/>
          </p:cNvPicPr>
          <p:nvPr/>
        </p:nvPicPr>
        <p:blipFill>
          <a:blip r:embed="rId2"/>
          <a:stretch>
            <a:fillRect/>
          </a:stretch>
        </p:blipFill>
        <p:spPr>
          <a:xfrm>
            <a:off x="285057" y="1710446"/>
            <a:ext cx="5916975" cy="3602623"/>
          </a:xfrm>
          <a:prstGeom prst="rect">
            <a:avLst/>
          </a:prstGeom>
        </p:spPr>
      </p:pic>
      <p:sp>
        <p:nvSpPr>
          <p:cNvPr id="7" name="Rectangle 6"/>
          <p:cNvSpPr/>
          <p:nvPr/>
        </p:nvSpPr>
        <p:spPr>
          <a:xfrm>
            <a:off x="279920" y="1705309"/>
            <a:ext cx="5928360" cy="360776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229492" y="1690098"/>
            <a:ext cx="3000054" cy="15822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476064681"/>
              </p:ext>
            </p:extLst>
          </p:nvPr>
        </p:nvGraphicFramePr>
        <p:xfrm>
          <a:off x="6251699" y="1705309"/>
          <a:ext cx="5655244" cy="3627501"/>
        </p:xfrm>
        <a:graphic>
          <a:graphicData uri="http://schemas.openxmlformats.org/drawingml/2006/table">
            <a:tbl>
              <a:tblPr firstRow="1" firstCol="1" bandRow="1">
                <a:tableStyleId>{F5AB1C69-6EDB-4FF4-983F-18BD219EF322}</a:tableStyleId>
              </a:tblPr>
              <a:tblGrid>
                <a:gridCol w="961272">
                  <a:extLst>
                    <a:ext uri="{9D8B030D-6E8A-4147-A177-3AD203B41FA5}">
                      <a16:colId xmlns:a16="http://schemas.microsoft.com/office/drawing/2014/main" val="3381955405"/>
                    </a:ext>
                  </a:extLst>
                </a:gridCol>
                <a:gridCol w="750893">
                  <a:extLst>
                    <a:ext uri="{9D8B030D-6E8A-4147-A177-3AD203B41FA5}">
                      <a16:colId xmlns:a16="http://schemas.microsoft.com/office/drawing/2014/main" val="1830341498"/>
                    </a:ext>
                  </a:extLst>
                </a:gridCol>
                <a:gridCol w="824665">
                  <a:extLst>
                    <a:ext uri="{9D8B030D-6E8A-4147-A177-3AD203B41FA5}">
                      <a16:colId xmlns:a16="http://schemas.microsoft.com/office/drawing/2014/main" val="1633860170"/>
                    </a:ext>
                  </a:extLst>
                </a:gridCol>
                <a:gridCol w="706856">
                  <a:extLst>
                    <a:ext uri="{9D8B030D-6E8A-4147-A177-3AD203B41FA5}">
                      <a16:colId xmlns:a16="http://schemas.microsoft.com/office/drawing/2014/main" val="4247885041"/>
                    </a:ext>
                  </a:extLst>
                </a:gridCol>
                <a:gridCol w="753980">
                  <a:extLst>
                    <a:ext uri="{9D8B030D-6E8A-4147-A177-3AD203B41FA5}">
                      <a16:colId xmlns:a16="http://schemas.microsoft.com/office/drawing/2014/main" val="2714812629"/>
                    </a:ext>
                  </a:extLst>
                </a:gridCol>
                <a:gridCol w="722564">
                  <a:extLst>
                    <a:ext uri="{9D8B030D-6E8A-4147-A177-3AD203B41FA5}">
                      <a16:colId xmlns:a16="http://schemas.microsoft.com/office/drawing/2014/main" val="2113945283"/>
                    </a:ext>
                  </a:extLst>
                </a:gridCol>
                <a:gridCol w="471237">
                  <a:extLst>
                    <a:ext uri="{9D8B030D-6E8A-4147-A177-3AD203B41FA5}">
                      <a16:colId xmlns:a16="http://schemas.microsoft.com/office/drawing/2014/main" val="3644927762"/>
                    </a:ext>
                  </a:extLst>
                </a:gridCol>
                <a:gridCol w="463777">
                  <a:extLst>
                    <a:ext uri="{9D8B030D-6E8A-4147-A177-3AD203B41FA5}">
                      <a16:colId xmlns:a16="http://schemas.microsoft.com/office/drawing/2014/main" val="360726375"/>
                    </a:ext>
                  </a:extLst>
                </a:gridCol>
              </a:tblGrid>
              <a:tr h="182846">
                <a:tc>
                  <a:txBody>
                    <a:bodyPr/>
                    <a:lstStyle/>
                    <a:p>
                      <a:pPr marL="0" marR="0" algn="ctr">
                        <a:lnSpc>
                          <a:spcPct val="107000"/>
                        </a:lnSpc>
                        <a:spcBef>
                          <a:spcPts val="0"/>
                        </a:spcBef>
                        <a:spcAft>
                          <a:spcPts val="0"/>
                        </a:spcAft>
                      </a:pPr>
                      <a:r>
                        <a:rPr lang="en-US" sz="1000">
                          <a:solidFill>
                            <a:schemeClr val="bg1"/>
                          </a:solidFill>
                          <a:effectLst/>
                        </a:rPr>
                        <a:t>Country</a:t>
                      </a:r>
                      <a:endParaRPr lang="en-US" sz="1000">
                        <a:solidFill>
                          <a:schemeClr val="bg1"/>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Publicly funded by </a:t>
                      </a:r>
                      <a:r>
                        <a:rPr lang="en-US" sz="1000" err="1">
                          <a:solidFill>
                            <a:schemeClr val="tx1">
                              <a:lumMod val="75000"/>
                              <a:lumOff val="25000"/>
                            </a:schemeClr>
                          </a:solidFill>
                          <a:effectLst/>
                        </a:rPr>
                        <a:t>govt</a:t>
                      </a:r>
                      <a:r>
                        <a:rPr lang="en-US" sz="1000">
                          <a:solidFill>
                            <a:schemeClr val="tx1">
                              <a:lumMod val="75000"/>
                              <a:lumOff val="25000"/>
                            </a:schemeClr>
                          </a:solidFill>
                          <a:effectLst/>
                        </a:rPr>
                        <a:t>; free at the point of delivery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Publicly funded by </a:t>
                      </a:r>
                      <a:r>
                        <a:rPr lang="en-US" sz="1000" err="1">
                          <a:solidFill>
                            <a:schemeClr val="tx1">
                              <a:lumMod val="75000"/>
                              <a:lumOff val="25000"/>
                            </a:schemeClr>
                          </a:solidFill>
                          <a:effectLst/>
                        </a:rPr>
                        <a:t>govt</a:t>
                      </a:r>
                      <a:r>
                        <a:rPr lang="en-US" sz="1000">
                          <a:solidFill>
                            <a:schemeClr val="tx1">
                              <a:lumMod val="75000"/>
                              <a:lumOff val="25000"/>
                            </a:schemeClr>
                          </a:solidFill>
                          <a:effectLst/>
                        </a:rPr>
                        <a:t> but with some fees at the point of delivery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Mix of public and private funding systems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Solely private and out-of-pocket</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Solely private through health insurance providers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Multiple systems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Other</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64847538"/>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Albania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257888948"/>
                  </a:ext>
                </a:extLst>
              </a:tr>
              <a:tr h="174829">
                <a:tc>
                  <a:txBody>
                    <a:bodyPr/>
                    <a:lstStyle/>
                    <a:p>
                      <a:pPr marL="0" marR="0">
                        <a:lnSpc>
                          <a:spcPct val="107000"/>
                        </a:lnSpc>
                        <a:spcBef>
                          <a:spcPts val="0"/>
                        </a:spcBef>
                        <a:spcAft>
                          <a:spcPts val="0"/>
                        </a:spcAft>
                      </a:pPr>
                      <a:r>
                        <a:rPr lang="en-ZA" sz="1000">
                          <a:solidFill>
                            <a:schemeClr val="tx1">
                              <a:lumMod val="75000"/>
                              <a:lumOff val="25000"/>
                            </a:schemeClr>
                          </a:solidFill>
                          <a:effectLst/>
                        </a:rPr>
                        <a:t>Bosnia and Herzegovina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55721087"/>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Bulgaria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831880581"/>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Croatia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638715446"/>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Cyprus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099963917"/>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Czech Republic</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747766946"/>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Estonia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151260001"/>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Hungary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879847193"/>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Latvia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156973532"/>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Lithuania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291702725"/>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Macedonia, FYR</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963256102"/>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Poland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427742"/>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Romania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998331870"/>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Serbia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32341666"/>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Slovak Republic</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787134206"/>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Turkey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032332821"/>
                  </a:ext>
                </a:extLst>
              </a:tr>
            </a:tbl>
          </a:graphicData>
        </a:graphic>
      </p:graphicFrame>
      <p:sp>
        <p:nvSpPr>
          <p:cNvPr id="8" name="TextBox 7"/>
          <p:cNvSpPr txBox="1"/>
          <p:nvPr/>
        </p:nvSpPr>
        <p:spPr>
          <a:xfrm>
            <a:off x="6499027" y="5464406"/>
            <a:ext cx="687299" cy="253916"/>
          </a:xfrm>
          <a:prstGeom prst="rect">
            <a:avLst/>
          </a:prstGeom>
          <a:noFill/>
        </p:spPr>
        <p:txBody>
          <a:bodyPr wrap="square" rtlCol="0">
            <a:spAutoFit/>
          </a:bodyPr>
          <a:lstStyle/>
          <a:p>
            <a:r>
              <a:rPr lang="en-US" sz="1050">
                <a:latin typeface="+mj-lt"/>
              </a:rPr>
              <a:t>X : Yes</a:t>
            </a:r>
          </a:p>
        </p:txBody>
      </p:sp>
      <p:sp>
        <p:nvSpPr>
          <p:cNvPr id="2" name="Title 1">
            <a:extLst>
              <a:ext uri="{FF2B5EF4-FFF2-40B4-BE49-F238E27FC236}">
                <a16:creationId xmlns:a16="http://schemas.microsoft.com/office/drawing/2014/main" id="{D6EB73CE-2F63-59B7-3A68-31C104AD8D20}"/>
              </a:ext>
            </a:extLst>
          </p:cNvPr>
          <p:cNvSpPr>
            <a:spLocks noGrp="1"/>
          </p:cNvSpPr>
          <p:nvPr>
            <p:ph type="title"/>
          </p:nvPr>
        </p:nvSpPr>
        <p:spPr/>
        <p:txBody>
          <a:bodyPr>
            <a:normAutofit fontScale="90000"/>
          </a:bodyPr>
          <a:lstStyle/>
          <a:p>
            <a:r>
              <a:rPr lang="en-US"/>
              <a:t>Funding for medications in CKD patients not on dialysis</a:t>
            </a:r>
          </a:p>
        </p:txBody>
      </p:sp>
      <p:sp>
        <p:nvSpPr>
          <p:cNvPr id="4" name="Date Placeholder 3">
            <a:extLst>
              <a:ext uri="{FF2B5EF4-FFF2-40B4-BE49-F238E27FC236}">
                <a16:creationId xmlns:a16="http://schemas.microsoft.com/office/drawing/2014/main" id="{50322DEE-4651-39AA-6AEA-4D2234CB0D19}"/>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8B89A438-625B-004D-FA39-54B547E8C1C4}"/>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AF5734FC-FCD6-0BF2-17E9-936370D12F34}"/>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33</a:t>
            </a:fld>
            <a:endParaRPr lang="en-US"/>
          </a:p>
        </p:txBody>
      </p:sp>
    </p:spTree>
    <p:extLst>
      <p:ext uri="{BB962C8B-B14F-4D97-AF65-F5344CB8AC3E}">
        <p14:creationId xmlns:p14="http://schemas.microsoft.com/office/powerpoint/2010/main" val="1636186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A671EE-84F8-45EC-B00D-2392EF3D3F92}"/>
              </a:ext>
            </a:extLst>
          </p:cNvPr>
          <p:cNvPicPr>
            <a:picLocks noChangeAspect="1"/>
          </p:cNvPicPr>
          <p:nvPr/>
        </p:nvPicPr>
        <p:blipFill>
          <a:blip r:embed="rId2"/>
          <a:stretch>
            <a:fillRect/>
          </a:stretch>
        </p:blipFill>
        <p:spPr>
          <a:xfrm>
            <a:off x="279919" y="1705309"/>
            <a:ext cx="5928360" cy="3607760"/>
          </a:xfrm>
          <a:prstGeom prst="rect">
            <a:avLst/>
          </a:prstGeom>
        </p:spPr>
      </p:pic>
      <p:sp>
        <p:nvSpPr>
          <p:cNvPr id="7" name="Rectangle 6"/>
          <p:cNvSpPr/>
          <p:nvPr/>
        </p:nvSpPr>
        <p:spPr>
          <a:xfrm>
            <a:off x="279920" y="1705309"/>
            <a:ext cx="5928360" cy="360776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212020" y="1613042"/>
            <a:ext cx="3387396" cy="16746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486993028"/>
              </p:ext>
            </p:extLst>
          </p:nvPr>
        </p:nvGraphicFramePr>
        <p:xfrm>
          <a:off x="6280198" y="1685568"/>
          <a:ext cx="5655244" cy="3627501"/>
        </p:xfrm>
        <a:graphic>
          <a:graphicData uri="http://schemas.openxmlformats.org/drawingml/2006/table">
            <a:tbl>
              <a:tblPr firstRow="1" firstCol="1" bandRow="1">
                <a:tableStyleId>{F5AB1C69-6EDB-4FF4-983F-18BD219EF322}</a:tableStyleId>
              </a:tblPr>
              <a:tblGrid>
                <a:gridCol w="961272">
                  <a:extLst>
                    <a:ext uri="{9D8B030D-6E8A-4147-A177-3AD203B41FA5}">
                      <a16:colId xmlns:a16="http://schemas.microsoft.com/office/drawing/2014/main" val="3381955405"/>
                    </a:ext>
                  </a:extLst>
                </a:gridCol>
                <a:gridCol w="750893">
                  <a:extLst>
                    <a:ext uri="{9D8B030D-6E8A-4147-A177-3AD203B41FA5}">
                      <a16:colId xmlns:a16="http://schemas.microsoft.com/office/drawing/2014/main" val="1830341498"/>
                    </a:ext>
                  </a:extLst>
                </a:gridCol>
                <a:gridCol w="824665">
                  <a:extLst>
                    <a:ext uri="{9D8B030D-6E8A-4147-A177-3AD203B41FA5}">
                      <a16:colId xmlns:a16="http://schemas.microsoft.com/office/drawing/2014/main" val="1633860170"/>
                    </a:ext>
                  </a:extLst>
                </a:gridCol>
                <a:gridCol w="706856">
                  <a:extLst>
                    <a:ext uri="{9D8B030D-6E8A-4147-A177-3AD203B41FA5}">
                      <a16:colId xmlns:a16="http://schemas.microsoft.com/office/drawing/2014/main" val="4247885041"/>
                    </a:ext>
                  </a:extLst>
                </a:gridCol>
                <a:gridCol w="753980">
                  <a:extLst>
                    <a:ext uri="{9D8B030D-6E8A-4147-A177-3AD203B41FA5}">
                      <a16:colId xmlns:a16="http://schemas.microsoft.com/office/drawing/2014/main" val="2714812629"/>
                    </a:ext>
                  </a:extLst>
                </a:gridCol>
                <a:gridCol w="722564">
                  <a:extLst>
                    <a:ext uri="{9D8B030D-6E8A-4147-A177-3AD203B41FA5}">
                      <a16:colId xmlns:a16="http://schemas.microsoft.com/office/drawing/2014/main" val="2113945283"/>
                    </a:ext>
                  </a:extLst>
                </a:gridCol>
                <a:gridCol w="471237">
                  <a:extLst>
                    <a:ext uri="{9D8B030D-6E8A-4147-A177-3AD203B41FA5}">
                      <a16:colId xmlns:a16="http://schemas.microsoft.com/office/drawing/2014/main" val="3644927762"/>
                    </a:ext>
                  </a:extLst>
                </a:gridCol>
                <a:gridCol w="463777">
                  <a:extLst>
                    <a:ext uri="{9D8B030D-6E8A-4147-A177-3AD203B41FA5}">
                      <a16:colId xmlns:a16="http://schemas.microsoft.com/office/drawing/2014/main" val="360726375"/>
                    </a:ext>
                  </a:extLst>
                </a:gridCol>
              </a:tblGrid>
              <a:tr h="182846">
                <a:tc>
                  <a:txBody>
                    <a:bodyPr/>
                    <a:lstStyle/>
                    <a:p>
                      <a:pPr marL="0" marR="0" algn="ctr">
                        <a:lnSpc>
                          <a:spcPct val="107000"/>
                        </a:lnSpc>
                        <a:spcBef>
                          <a:spcPts val="0"/>
                        </a:spcBef>
                        <a:spcAft>
                          <a:spcPts val="0"/>
                        </a:spcAft>
                      </a:pPr>
                      <a:r>
                        <a:rPr lang="en-US" sz="1000">
                          <a:solidFill>
                            <a:schemeClr val="bg1"/>
                          </a:solidFill>
                          <a:effectLst/>
                        </a:rPr>
                        <a:t>Country</a:t>
                      </a:r>
                      <a:endParaRPr lang="en-US" sz="1000">
                        <a:solidFill>
                          <a:schemeClr val="bg1"/>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Publicly funded by </a:t>
                      </a:r>
                      <a:r>
                        <a:rPr lang="en-US" sz="1000" err="1">
                          <a:solidFill>
                            <a:schemeClr val="tx1">
                              <a:lumMod val="75000"/>
                              <a:lumOff val="25000"/>
                            </a:schemeClr>
                          </a:solidFill>
                          <a:effectLst/>
                        </a:rPr>
                        <a:t>govt</a:t>
                      </a:r>
                      <a:r>
                        <a:rPr lang="en-US" sz="1000">
                          <a:solidFill>
                            <a:schemeClr val="tx1">
                              <a:lumMod val="75000"/>
                              <a:lumOff val="25000"/>
                            </a:schemeClr>
                          </a:solidFill>
                          <a:effectLst/>
                        </a:rPr>
                        <a:t>; free at the point of delivery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Publicly funded by </a:t>
                      </a:r>
                      <a:r>
                        <a:rPr lang="en-US" sz="1000" err="1">
                          <a:solidFill>
                            <a:schemeClr val="tx1">
                              <a:lumMod val="75000"/>
                              <a:lumOff val="25000"/>
                            </a:schemeClr>
                          </a:solidFill>
                          <a:effectLst/>
                        </a:rPr>
                        <a:t>govt</a:t>
                      </a:r>
                      <a:r>
                        <a:rPr lang="en-US" sz="1000">
                          <a:solidFill>
                            <a:schemeClr val="tx1">
                              <a:lumMod val="75000"/>
                              <a:lumOff val="25000"/>
                            </a:schemeClr>
                          </a:solidFill>
                          <a:effectLst/>
                        </a:rPr>
                        <a:t> but with some fees at the point of delivery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Mix of public and private funding systems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Solely private and out-of-pocket</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Solely private through health insurance providers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Multiple systems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Other</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64847538"/>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Albania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257888948"/>
                  </a:ext>
                </a:extLst>
              </a:tr>
              <a:tr h="174829">
                <a:tc>
                  <a:txBody>
                    <a:bodyPr/>
                    <a:lstStyle/>
                    <a:p>
                      <a:pPr marL="0" marR="0">
                        <a:lnSpc>
                          <a:spcPct val="107000"/>
                        </a:lnSpc>
                        <a:spcBef>
                          <a:spcPts val="0"/>
                        </a:spcBef>
                        <a:spcAft>
                          <a:spcPts val="0"/>
                        </a:spcAft>
                      </a:pPr>
                      <a:r>
                        <a:rPr lang="en-ZA" sz="1000">
                          <a:solidFill>
                            <a:schemeClr val="tx1">
                              <a:lumMod val="75000"/>
                              <a:lumOff val="25000"/>
                            </a:schemeClr>
                          </a:solidFill>
                          <a:effectLst/>
                        </a:rPr>
                        <a:t>Bosnia and Herzegovina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55721087"/>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Bulgaria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831880581"/>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Croatia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638715446"/>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Cyprus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099963917"/>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Czech Republic</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747766946"/>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Estonia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151260001"/>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Hungary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879847193"/>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Latvia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156973532"/>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Lithuania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291702725"/>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Macedonia, FYR</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963256102"/>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Poland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427742"/>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Romania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998331870"/>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Serbia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32341666"/>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Slovak Republic</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787134206"/>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rPr>
                        <a:t>Turkey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032332821"/>
                  </a:ext>
                </a:extLst>
              </a:tr>
            </a:tbl>
          </a:graphicData>
        </a:graphic>
      </p:graphicFrame>
      <p:sp>
        <p:nvSpPr>
          <p:cNvPr id="8" name="TextBox 7"/>
          <p:cNvSpPr txBox="1"/>
          <p:nvPr/>
        </p:nvSpPr>
        <p:spPr>
          <a:xfrm>
            <a:off x="6280198" y="5437885"/>
            <a:ext cx="687299" cy="261610"/>
          </a:xfrm>
          <a:prstGeom prst="rect">
            <a:avLst/>
          </a:prstGeom>
          <a:noFill/>
        </p:spPr>
        <p:txBody>
          <a:bodyPr wrap="square" rtlCol="0">
            <a:spAutoFit/>
          </a:bodyPr>
          <a:lstStyle/>
          <a:p>
            <a:r>
              <a:rPr lang="en-US" sz="1100">
                <a:latin typeface="+mj-lt"/>
              </a:rPr>
              <a:t>X : Yes</a:t>
            </a:r>
          </a:p>
        </p:txBody>
      </p:sp>
      <p:sp>
        <p:nvSpPr>
          <p:cNvPr id="2" name="Title 1">
            <a:extLst>
              <a:ext uri="{FF2B5EF4-FFF2-40B4-BE49-F238E27FC236}">
                <a16:creationId xmlns:a16="http://schemas.microsoft.com/office/drawing/2014/main" id="{69DC5ADB-7A42-E9A5-7E64-815835B721B4}"/>
              </a:ext>
            </a:extLst>
          </p:cNvPr>
          <p:cNvSpPr>
            <a:spLocks noGrp="1"/>
          </p:cNvSpPr>
          <p:nvPr>
            <p:ph type="title"/>
          </p:nvPr>
        </p:nvSpPr>
        <p:spPr/>
        <p:txBody>
          <a:bodyPr>
            <a:normAutofit fontScale="90000"/>
          </a:bodyPr>
          <a:lstStyle/>
          <a:p>
            <a:r>
              <a:rPr lang="en-US" dirty="0"/>
              <a:t>Funding for medications in all dialysis patients</a:t>
            </a:r>
          </a:p>
        </p:txBody>
      </p:sp>
      <p:sp>
        <p:nvSpPr>
          <p:cNvPr id="4" name="Date Placeholder 3">
            <a:extLst>
              <a:ext uri="{FF2B5EF4-FFF2-40B4-BE49-F238E27FC236}">
                <a16:creationId xmlns:a16="http://schemas.microsoft.com/office/drawing/2014/main" id="{A9477955-C033-8029-1303-A1067F8D8C29}"/>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9" name="Footer Placeholder 4">
            <a:extLst>
              <a:ext uri="{FF2B5EF4-FFF2-40B4-BE49-F238E27FC236}">
                <a16:creationId xmlns:a16="http://schemas.microsoft.com/office/drawing/2014/main" id="{2CDEDEA9-443C-0DA3-0B1B-F5735625DE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33772EE7-A01D-E735-1B1B-70A4F52D827C}"/>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34</a:t>
            </a:fld>
            <a:endParaRPr lang="en-US"/>
          </a:p>
        </p:txBody>
      </p:sp>
    </p:spTree>
    <p:extLst>
      <p:ext uri="{BB962C8B-B14F-4D97-AF65-F5344CB8AC3E}">
        <p14:creationId xmlns:p14="http://schemas.microsoft.com/office/powerpoint/2010/main" val="892787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BFB70F-9D50-2699-A203-2E68AE6E053F}"/>
              </a:ext>
            </a:extLst>
          </p:cNvPr>
          <p:cNvPicPr>
            <a:picLocks noChangeAspect="1"/>
          </p:cNvPicPr>
          <p:nvPr/>
        </p:nvPicPr>
        <p:blipFill>
          <a:blip r:embed="rId2"/>
          <a:stretch>
            <a:fillRect/>
          </a:stretch>
        </p:blipFill>
        <p:spPr>
          <a:xfrm>
            <a:off x="290193" y="1710445"/>
            <a:ext cx="5897653" cy="3602624"/>
          </a:xfrm>
          <a:prstGeom prst="rect">
            <a:avLst/>
          </a:prstGeom>
        </p:spPr>
      </p:pic>
      <p:sp>
        <p:nvSpPr>
          <p:cNvPr id="7" name="Rectangle 6"/>
          <p:cNvSpPr/>
          <p:nvPr/>
        </p:nvSpPr>
        <p:spPr>
          <a:xfrm>
            <a:off x="279920" y="1705309"/>
            <a:ext cx="5928360" cy="360776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244903" y="1602769"/>
            <a:ext cx="3102796" cy="17209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770928728"/>
              </p:ext>
            </p:extLst>
          </p:nvPr>
        </p:nvGraphicFramePr>
        <p:xfrm>
          <a:off x="6256836" y="1705309"/>
          <a:ext cx="5655244" cy="3627501"/>
        </p:xfrm>
        <a:graphic>
          <a:graphicData uri="http://schemas.openxmlformats.org/drawingml/2006/table">
            <a:tbl>
              <a:tblPr firstRow="1" firstCol="1" bandRow="1">
                <a:tableStyleId>{F5AB1C69-6EDB-4FF4-983F-18BD219EF322}</a:tableStyleId>
              </a:tblPr>
              <a:tblGrid>
                <a:gridCol w="961272">
                  <a:extLst>
                    <a:ext uri="{9D8B030D-6E8A-4147-A177-3AD203B41FA5}">
                      <a16:colId xmlns:a16="http://schemas.microsoft.com/office/drawing/2014/main" val="3381955405"/>
                    </a:ext>
                  </a:extLst>
                </a:gridCol>
                <a:gridCol w="750893">
                  <a:extLst>
                    <a:ext uri="{9D8B030D-6E8A-4147-A177-3AD203B41FA5}">
                      <a16:colId xmlns:a16="http://schemas.microsoft.com/office/drawing/2014/main" val="1830341498"/>
                    </a:ext>
                  </a:extLst>
                </a:gridCol>
                <a:gridCol w="824665">
                  <a:extLst>
                    <a:ext uri="{9D8B030D-6E8A-4147-A177-3AD203B41FA5}">
                      <a16:colId xmlns:a16="http://schemas.microsoft.com/office/drawing/2014/main" val="1633860170"/>
                    </a:ext>
                  </a:extLst>
                </a:gridCol>
                <a:gridCol w="706856">
                  <a:extLst>
                    <a:ext uri="{9D8B030D-6E8A-4147-A177-3AD203B41FA5}">
                      <a16:colId xmlns:a16="http://schemas.microsoft.com/office/drawing/2014/main" val="4247885041"/>
                    </a:ext>
                  </a:extLst>
                </a:gridCol>
                <a:gridCol w="753980">
                  <a:extLst>
                    <a:ext uri="{9D8B030D-6E8A-4147-A177-3AD203B41FA5}">
                      <a16:colId xmlns:a16="http://schemas.microsoft.com/office/drawing/2014/main" val="2714812629"/>
                    </a:ext>
                  </a:extLst>
                </a:gridCol>
                <a:gridCol w="722564">
                  <a:extLst>
                    <a:ext uri="{9D8B030D-6E8A-4147-A177-3AD203B41FA5}">
                      <a16:colId xmlns:a16="http://schemas.microsoft.com/office/drawing/2014/main" val="2113945283"/>
                    </a:ext>
                  </a:extLst>
                </a:gridCol>
                <a:gridCol w="471237">
                  <a:extLst>
                    <a:ext uri="{9D8B030D-6E8A-4147-A177-3AD203B41FA5}">
                      <a16:colId xmlns:a16="http://schemas.microsoft.com/office/drawing/2014/main" val="3644927762"/>
                    </a:ext>
                  </a:extLst>
                </a:gridCol>
                <a:gridCol w="463777">
                  <a:extLst>
                    <a:ext uri="{9D8B030D-6E8A-4147-A177-3AD203B41FA5}">
                      <a16:colId xmlns:a16="http://schemas.microsoft.com/office/drawing/2014/main" val="360726375"/>
                    </a:ext>
                  </a:extLst>
                </a:gridCol>
              </a:tblGrid>
              <a:tr h="182846">
                <a:tc>
                  <a:txBody>
                    <a:bodyPr/>
                    <a:lstStyle/>
                    <a:p>
                      <a:pPr marL="0" marR="0" algn="ctr">
                        <a:lnSpc>
                          <a:spcPct val="107000"/>
                        </a:lnSpc>
                        <a:spcBef>
                          <a:spcPts val="0"/>
                        </a:spcBef>
                        <a:spcAft>
                          <a:spcPts val="0"/>
                        </a:spcAft>
                      </a:pPr>
                      <a:r>
                        <a:rPr lang="en-US" sz="1000">
                          <a:solidFill>
                            <a:schemeClr val="bg1"/>
                          </a:solidFill>
                          <a:effectLst/>
                          <a:latin typeface="+mj-lt"/>
                        </a:rPr>
                        <a:t>Country</a:t>
                      </a:r>
                      <a:endParaRPr lang="en-US" sz="1000">
                        <a:solidFill>
                          <a:schemeClr val="bg1"/>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Publicly funded by </a:t>
                      </a:r>
                      <a:r>
                        <a:rPr lang="en-US" sz="1000" err="1">
                          <a:solidFill>
                            <a:schemeClr val="tx1">
                              <a:lumMod val="75000"/>
                              <a:lumOff val="25000"/>
                            </a:schemeClr>
                          </a:solidFill>
                          <a:effectLst/>
                          <a:latin typeface="+mj-lt"/>
                        </a:rPr>
                        <a:t>govt</a:t>
                      </a:r>
                      <a:r>
                        <a:rPr lang="en-US" sz="1000">
                          <a:solidFill>
                            <a:schemeClr val="tx1">
                              <a:lumMod val="75000"/>
                              <a:lumOff val="25000"/>
                            </a:schemeClr>
                          </a:solidFill>
                          <a:effectLst/>
                          <a:latin typeface="+mj-lt"/>
                        </a:rPr>
                        <a:t>; free at the point of delivery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Publicly funded by </a:t>
                      </a:r>
                      <a:r>
                        <a:rPr lang="en-US" sz="1000" err="1">
                          <a:solidFill>
                            <a:schemeClr val="tx1">
                              <a:lumMod val="75000"/>
                              <a:lumOff val="25000"/>
                            </a:schemeClr>
                          </a:solidFill>
                          <a:effectLst/>
                          <a:latin typeface="+mj-lt"/>
                        </a:rPr>
                        <a:t>govt</a:t>
                      </a:r>
                      <a:r>
                        <a:rPr lang="en-US" sz="1000">
                          <a:solidFill>
                            <a:schemeClr val="tx1">
                              <a:lumMod val="75000"/>
                              <a:lumOff val="25000"/>
                            </a:schemeClr>
                          </a:solidFill>
                          <a:effectLst/>
                          <a:latin typeface="+mj-lt"/>
                        </a:rPr>
                        <a:t> but with some fees at the point of delivery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Mix of public and private funding systems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Solely private and out-of-pocket</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Solely private through health insurance providers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Multiple systems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Other</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64847538"/>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Albania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257888948"/>
                  </a:ext>
                </a:extLst>
              </a:tr>
              <a:tr h="174829">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Bosnia and Herzegovina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55721087"/>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Bulgaria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831880581"/>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Croatia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638715446"/>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Cyprus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099963917"/>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Czech Republic</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747766946"/>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Estonia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151260001"/>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Hungary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879847193"/>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Latvia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156973532"/>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Lithuania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291702725"/>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Macedonia, FYR</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963256102"/>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Poland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427742"/>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Romania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998331870"/>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Serbia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32341666"/>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Slovak Republic</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787134206"/>
                  </a:ext>
                </a:extLst>
              </a:tr>
              <a:tr h="9570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Turkey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032332821"/>
                  </a:ext>
                </a:extLst>
              </a:tr>
            </a:tbl>
          </a:graphicData>
        </a:graphic>
      </p:graphicFrame>
      <p:sp>
        <p:nvSpPr>
          <p:cNvPr id="8" name="TextBox 7"/>
          <p:cNvSpPr txBox="1"/>
          <p:nvPr/>
        </p:nvSpPr>
        <p:spPr>
          <a:xfrm>
            <a:off x="6208280" y="5431993"/>
            <a:ext cx="687299" cy="261610"/>
          </a:xfrm>
          <a:prstGeom prst="rect">
            <a:avLst/>
          </a:prstGeom>
          <a:noFill/>
        </p:spPr>
        <p:txBody>
          <a:bodyPr wrap="square" rtlCol="0">
            <a:spAutoFit/>
          </a:bodyPr>
          <a:lstStyle/>
          <a:p>
            <a:r>
              <a:rPr lang="en-US" sz="1100" dirty="0">
                <a:latin typeface="+mj-lt"/>
              </a:rPr>
              <a:t>X : Yes</a:t>
            </a:r>
          </a:p>
        </p:txBody>
      </p:sp>
      <p:sp>
        <p:nvSpPr>
          <p:cNvPr id="2" name="Title 1">
            <a:extLst>
              <a:ext uri="{FF2B5EF4-FFF2-40B4-BE49-F238E27FC236}">
                <a16:creationId xmlns:a16="http://schemas.microsoft.com/office/drawing/2014/main" id="{518BF921-A020-0CA3-20E5-C31AA1C92F6E}"/>
              </a:ext>
            </a:extLst>
          </p:cNvPr>
          <p:cNvSpPr>
            <a:spLocks noGrp="1"/>
          </p:cNvSpPr>
          <p:nvPr>
            <p:ph type="title"/>
          </p:nvPr>
        </p:nvSpPr>
        <p:spPr/>
        <p:txBody>
          <a:bodyPr>
            <a:normAutofit fontScale="90000"/>
          </a:bodyPr>
          <a:lstStyle/>
          <a:p>
            <a:r>
              <a:rPr kumimoji="0" lang="en-US" sz="3200" b="0" i="0" u="none" strike="noStrike" kern="1200" cap="none" spc="0" normalizeH="0" baseline="0" noProof="0">
                <a:ln>
                  <a:noFill/>
                </a:ln>
                <a:solidFill>
                  <a:srgbClr val="25408E"/>
                </a:solidFill>
                <a:effectLst/>
                <a:uLnTx/>
                <a:uFillTx/>
                <a:ea typeface="+mn-ea"/>
              </a:rPr>
              <a:t>Funding for</a:t>
            </a:r>
            <a:r>
              <a:rPr kumimoji="0" lang="en-US" sz="3200" b="0" i="0" u="none" strike="noStrike" kern="1200" cap="none" spc="0" normalizeH="0" noProof="0">
                <a:ln>
                  <a:noFill/>
                </a:ln>
                <a:solidFill>
                  <a:srgbClr val="25408E"/>
                </a:solidFill>
                <a:effectLst/>
                <a:uLnTx/>
                <a:uFillTx/>
                <a:ea typeface="+mn-ea"/>
              </a:rPr>
              <a:t> </a:t>
            </a:r>
            <a:r>
              <a:rPr kumimoji="0" lang="en-US" sz="3200" b="0" i="0" u="none" strike="noStrike" kern="1200" cap="none" spc="0" normalizeH="0" baseline="0" noProof="0">
                <a:ln>
                  <a:noFill/>
                </a:ln>
                <a:solidFill>
                  <a:srgbClr val="25408E"/>
                </a:solidFill>
                <a:effectLst/>
                <a:uLnTx/>
                <a:uFillTx/>
                <a:ea typeface="+mn-ea"/>
              </a:rPr>
              <a:t>medications in all transplant patients</a:t>
            </a:r>
            <a:endParaRPr lang="en-US"/>
          </a:p>
        </p:txBody>
      </p:sp>
      <p:sp>
        <p:nvSpPr>
          <p:cNvPr id="4" name="Date Placeholder 3">
            <a:extLst>
              <a:ext uri="{FF2B5EF4-FFF2-40B4-BE49-F238E27FC236}">
                <a16:creationId xmlns:a16="http://schemas.microsoft.com/office/drawing/2014/main" id="{908B39B6-7A1E-C5C0-6E72-F268012ADAEB}"/>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9" name="Footer Placeholder 4">
            <a:extLst>
              <a:ext uri="{FF2B5EF4-FFF2-40B4-BE49-F238E27FC236}">
                <a16:creationId xmlns:a16="http://schemas.microsoft.com/office/drawing/2014/main" id="{A76A08CA-0EFE-4BF7-9966-4233CE98F7F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3D06E456-B12B-E601-AA63-1BB81BBBF46B}"/>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35</a:t>
            </a:fld>
            <a:endParaRPr lang="en-US"/>
          </a:p>
        </p:txBody>
      </p:sp>
    </p:spTree>
    <p:extLst>
      <p:ext uri="{BB962C8B-B14F-4D97-AF65-F5344CB8AC3E}">
        <p14:creationId xmlns:p14="http://schemas.microsoft.com/office/powerpoint/2010/main" val="3893905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53549049"/>
              </p:ext>
            </p:extLst>
          </p:nvPr>
        </p:nvGraphicFramePr>
        <p:xfrm>
          <a:off x="2226366" y="1361663"/>
          <a:ext cx="7739268" cy="4134673"/>
        </p:xfrm>
        <a:graphic>
          <a:graphicData uri="http://schemas.openxmlformats.org/drawingml/2006/table">
            <a:tbl>
              <a:tblPr firstRow="1" firstCol="1" bandRow="1">
                <a:tableStyleId>{F5AB1C69-6EDB-4FF4-983F-18BD219EF322}</a:tableStyleId>
              </a:tblPr>
              <a:tblGrid>
                <a:gridCol w="1584043">
                  <a:extLst>
                    <a:ext uri="{9D8B030D-6E8A-4147-A177-3AD203B41FA5}">
                      <a16:colId xmlns:a16="http://schemas.microsoft.com/office/drawing/2014/main" val="2613292477"/>
                    </a:ext>
                  </a:extLst>
                </a:gridCol>
                <a:gridCol w="1231045">
                  <a:extLst>
                    <a:ext uri="{9D8B030D-6E8A-4147-A177-3AD203B41FA5}">
                      <a16:colId xmlns:a16="http://schemas.microsoft.com/office/drawing/2014/main" val="1349529060"/>
                    </a:ext>
                  </a:extLst>
                </a:gridCol>
                <a:gridCol w="1231045">
                  <a:extLst>
                    <a:ext uri="{9D8B030D-6E8A-4147-A177-3AD203B41FA5}">
                      <a16:colId xmlns:a16="http://schemas.microsoft.com/office/drawing/2014/main" val="2782668827"/>
                    </a:ext>
                  </a:extLst>
                </a:gridCol>
                <a:gridCol w="1231045">
                  <a:extLst>
                    <a:ext uri="{9D8B030D-6E8A-4147-A177-3AD203B41FA5}">
                      <a16:colId xmlns:a16="http://schemas.microsoft.com/office/drawing/2014/main" val="2197860458"/>
                    </a:ext>
                  </a:extLst>
                </a:gridCol>
                <a:gridCol w="1231045">
                  <a:extLst>
                    <a:ext uri="{9D8B030D-6E8A-4147-A177-3AD203B41FA5}">
                      <a16:colId xmlns:a16="http://schemas.microsoft.com/office/drawing/2014/main" val="1311980764"/>
                    </a:ext>
                  </a:extLst>
                </a:gridCol>
                <a:gridCol w="1231045">
                  <a:extLst>
                    <a:ext uri="{9D8B030D-6E8A-4147-A177-3AD203B41FA5}">
                      <a16:colId xmlns:a16="http://schemas.microsoft.com/office/drawing/2014/main" val="3555178403"/>
                    </a:ext>
                  </a:extLst>
                </a:gridCol>
              </a:tblGrid>
              <a:tr h="398657">
                <a:tc>
                  <a:txBody>
                    <a:bodyPr/>
                    <a:lstStyle/>
                    <a:p>
                      <a:pPr marL="0" marR="0" algn="ctr">
                        <a:lnSpc>
                          <a:spcPct val="107000"/>
                        </a:lnSpc>
                        <a:spcBef>
                          <a:spcPts val="0"/>
                        </a:spcBef>
                        <a:spcAft>
                          <a:spcPts val="0"/>
                        </a:spcAft>
                      </a:pPr>
                      <a:r>
                        <a:rPr lang="en-US" sz="1100">
                          <a:solidFill>
                            <a:schemeClr val="bg1"/>
                          </a:solidFill>
                          <a:effectLst/>
                        </a:rPr>
                        <a:t>Country</a:t>
                      </a:r>
                      <a:endParaRPr lang="en-US" sz="1100">
                        <a:solidFill>
                          <a:schemeClr val="bg1"/>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1100">
                          <a:solidFill>
                            <a:schemeClr val="tx2"/>
                          </a:solidFill>
                          <a:effectLst/>
                        </a:rPr>
                        <a:t>CKD</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1100">
                          <a:solidFill>
                            <a:schemeClr val="tx2"/>
                          </a:solidFill>
                          <a:effectLst/>
                        </a:rPr>
                        <a:t>Dialysis</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1100">
                          <a:solidFill>
                            <a:schemeClr val="tx2"/>
                          </a:solidFill>
                          <a:effectLst/>
                        </a:rPr>
                        <a:t>Transplant</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1100">
                          <a:solidFill>
                            <a:schemeClr val="tx2"/>
                          </a:solidFill>
                          <a:effectLst/>
                        </a:rPr>
                        <a:t>AKI</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1100">
                          <a:solidFill>
                            <a:schemeClr val="tx2"/>
                          </a:solidFill>
                          <a:effectLst/>
                        </a:rPr>
                        <a:t>Conservative care</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246697156"/>
                  </a:ext>
                </a:extLst>
              </a:tr>
              <a:tr h="233501">
                <a:tc>
                  <a:txBody>
                    <a:bodyPr/>
                    <a:lstStyle/>
                    <a:p>
                      <a:pPr marL="0" marR="0">
                        <a:lnSpc>
                          <a:spcPct val="107000"/>
                        </a:lnSpc>
                        <a:spcBef>
                          <a:spcPts val="0"/>
                        </a:spcBef>
                        <a:spcAft>
                          <a:spcPts val="0"/>
                        </a:spcAft>
                      </a:pPr>
                      <a:r>
                        <a:rPr lang="en-ZA" sz="1100">
                          <a:solidFill>
                            <a:schemeClr val="tx2"/>
                          </a:solidFill>
                          <a:effectLst/>
                        </a:rPr>
                        <a:t>Albania</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072534017"/>
                  </a:ext>
                </a:extLst>
              </a:tr>
              <a:tr h="233501">
                <a:tc>
                  <a:txBody>
                    <a:bodyPr/>
                    <a:lstStyle/>
                    <a:p>
                      <a:pPr marL="0" marR="0">
                        <a:lnSpc>
                          <a:spcPct val="107000"/>
                        </a:lnSpc>
                        <a:spcBef>
                          <a:spcPts val="0"/>
                        </a:spcBef>
                        <a:spcAft>
                          <a:spcPts val="0"/>
                        </a:spcAft>
                      </a:pPr>
                      <a:r>
                        <a:rPr lang="en-ZA" sz="1100">
                          <a:solidFill>
                            <a:schemeClr val="tx2"/>
                          </a:solidFill>
                          <a:effectLst/>
                        </a:rPr>
                        <a:t>Bosnia and Herzegovina</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4293301262"/>
                  </a:ext>
                </a:extLst>
              </a:tr>
              <a:tr h="233501">
                <a:tc>
                  <a:txBody>
                    <a:bodyPr/>
                    <a:lstStyle/>
                    <a:p>
                      <a:pPr marL="0" marR="0">
                        <a:lnSpc>
                          <a:spcPct val="107000"/>
                        </a:lnSpc>
                        <a:spcBef>
                          <a:spcPts val="0"/>
                        </a:spcBef>
                        <a:spcAft>
                          <a:spcPts val="0"/>
                        </a:spcAft>
                      </a:pPr>
                      <a:r>
                        <a:rPr lang="en-ZA" sz="1100">
                          <a:solidFill>
                            <a:schemeClr val="tx2"/>
                          </a:solidFill>
                          <a:effectLst/>
                        </a:rPr>
                        <a:t>Bulgaria</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66684631"/>
                  </a:ext>
                </a:extLst>
              </a:tr>
              <a:tr h="233501">
                <a:tc>
                  <a:txBody>
                    <a:bodyPr/>
                    <a:lstStyle/>
                    <a:p>
                      <a:pPr marL="0" marR="0">
                        <a:lnSpc>
                          <a:spcPct val="107000"/>
                        </a:lnSpc>
                        <a:spcBef>
                          <a:spcPts val="0"/>
                        </a:spcBef>
                        <a:spcAft>
                          <a:spcPts val="0"/>
                        </a:spcAft>
                      </a:pPr>
                      <a:r>
                        <a:rPr lang="en-ZA" sz="1100">
                          <a:solidFill>
                            <a:schemeClr val="tx2"/>
                          </a:solidFill>
                          <a:effectLst/>
                        </a:rPr>
                        <a:t>Croatia</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888273167"/>
                  </a:ext>
                </a:extLst>
              </a:tr>
              <a:tr h="233501">
                <a:tc>
                  <a:txBody>
                    <a:bodyPr/>
                    <a:lstStyle/>
                    <a:p>
                      <a:pPr marL="0" marR="0">
                        <a:lnSpc>
                          <a:spcPct val="107000"/>
                        </a:lnSpc>
                        <a:spcBef>
                          <a:spcPts val="0"/>
                        </a:spcBef>
                        <a:spcAft>
                          <a:spcPts val="0"/>
                        </a:spcAft>
                      </a:pPr>
                      <a:r>
                        <a:rPr lang="en-ZA" sz="1100">
                          <a:solidFill>
                            <a:schemeClr val="tx2"/>
                          </a:solidFill>
                          <a:effectLst/>
                        </a:rPr>
                        <a:t>Cyprus</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482870950"/>
                  </a:ext>
                </a:extLst>
              </a:tr>
              <a:tr h="233501">
                <a:tc>
                  <a:txBody>
                    <a:bodyPr/>
                    <a:lstStyle/>
                    <a:p>
                      <a:pPr marL="0" marR="0">
                        <a:lnSpc>
                          <a:spcPct val="107000"/>
                        </a:lnSpc>
                        <a:spcBef>
                          <a:spcPts val="0"/>
                        </a:spcBef>
                        <a:spcAft>
                          <a:spcPts val="0"/>
                        </a:spcAft>
                      </a:pPr>
                      <a:r>
                        <a:rPr lang="en-ZA" sz="1100">
                          <a:solidFill>
                            <a:schemeClr val="tx2"/>
                          </a:solidFill>
                          <a:effectLst/>
                        </a:rPr>
                        <a:t>Czech Republic</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687950431"/>
                  </a:ext>
                </a:extLst>
              </a:tr>
              <a:tr h="233501">
                <a:tc>
                  <a:txBody>
                    <a:bodyPr/>
                    <a:lstStyle/>
                    <a:p>
                      <a:pPr marL="0" marR="0">
                        <a:lnSpc>
                          <a:spcPct val="107000"/>
                        </a:lnSpc>
                        <a:spcBef>
                          <a:spcPts val="0"/>
                        </a:spcBef>
                        <a:spcAft>
                          <a:spcPts val="0"/>
                        </a:spcAft>
                      </a:pPr>
                      <a:r>
                        <a:rPr lang="en-ZA" sz="1100">
                          <a:solidFill>
                            <a:schemeClr val="tx2"/>
                          </a:solidFill>
                          <a:effectLst/>
                        </a:rPr>
                        <a:t>Estonia</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258582631"/>
                  </a:ext>
                </a:extLst>
              </a:tr>
              <a:tr h="233501">
                <a:tc>
                  <a:txBody>
                    <a:bodyPr/>
                    <a:lstStyle/>
                    <a:p>
                      <a:pPr marL="0" marR="0">
                        <a:lnSpc>
                          <a:spcPct val="107000"/>
                        </a:lnSpc>
                        <a:spcBef>
                          <a:spcPts val="0"/>
                        </a:spcBef>
                        <a:spcAft>
                          <a:spcPts val="0"/>
                        </a:spcAft>
                      </a:pPr>
                      <a:r>
                        <a:rPr lang="en-ZA" sz="1100">
                          <a:solidFill>
                            <a:schemeClr val="tx2"/>
                          </a:solidFill>
                          <a:effectLst/>
                        </a:rPr>
                        <a:t>Hungary</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681269387"/>
                  </a:ext>
                </a:extLst>
              </a:tr>
              <a:tr h="233501">
                <a:tc>
                  <a:txBody>
                    <a:bodyPr/>
                    <a:lstStyle/>
                    <a:p>
                      <a:pPr marL="0" marR="0">
                        <a:lnSpc>
                          <a:spcPct val="107000"/>
                        </a:lnSpc>
                        <a:spcBef>
                          <a:spcPts val="0"/>
                        </a:spcBef>
                        <a:spcAft>
                          <a:spcPts val="0"/>
                        </a:spcAft>
                      </a:pPr>
                      <a:r>
                        <a:rPr lang="en-ZA" sz="1100">
                          <a:solidFill>
                            <a:schemeClr val="tx2"/>
                          </a:solidFill>
                          <a:effectLst/>
                        </a:rPr>
                        <a:t>Latvia</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69775905"/>
                  </a:ext>
                </a:extLst>
              </a:tr>
              <a:tr h="233501">
                <a:tc>
                  <a:txBody>
                    <a:bodyPr/>
                    <a:lstStyle/>
                    <a:p>
                      <a:pPr marL="0" marR="0">
                        <a:lnSpc>
                          <a:spcPct val="107000"/>
                        </a:lnSpc>
                        <a:spcBef>
                          <a:spcPts val="0"/>
                        </a:spcBef>
                        <a:spcAft>
                          <a:spcPts val="0"/>
                        </a:spcAft>
                      </a:pPr>
                      <a:r>
                        <a:rPr lang="en-ZA" sz="1100">
                          <a:solidFill>
                            <a:schemeClr val="tx2"/>
                          </a:solidFill>
                          <a:effectLst/>
                        </a:rPr>
                        <a:t>Lithuania</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483787774"/>
                  </a:ext>
                </a:extLst>
              </a:tr>
              <a:tr h="233501">
                <a:tc>
                  <a:txBody>
                    <a:bodyPr/>
                    <a:lstStyle/>
                    <a:p>
                      <a:pPr marL="0" marR="0">
                        <a:lnSpc>
                          <a:spcPct val="107000"/>
                        </a:lnSpc>
                        <a:spcBef>
                          <a:spcPts val="0"/>
                        </a:spcBef>
                        <a:spcAft>
                          <a:spcPts val="0"/>
                        </a:spcAft>
                      </a:pPr>
                      <a:r>
                        <a:rPr lang="en-ZA" sz="1100">
                          <a:solidFill>
                            <a:schemeClr val="tx2"/>
                          </a:solidFill>
                          <a:effectLst/>
                        </a:rPr>
                        <a:t>Macedonia, FYR</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301050315"/>
                  </a:ext>
                </a:extLst>
              </a:tr>
              <a:tr h="233501">
                <a:tc>
                  <a:txBody>
                    <a:bodyPr/>
                    <a:lstStyle/>
                    <a:p>
                      <a:pPr marL="0" marR="0">
                        <a:lnSpc>
                          <a:spcPct val="107000"/>
                        </a:lnSpc>
                        <a:spcBef>
                          <a:spcPts val="0"/>
                        </a:spcBef>
                        <a:spcAft>
                          <a:spcPts val="0"/>
                        </a:spcAft>
                      </a:pPr>
                      <a:r>
                        <a:rPr lang="en-ZA" sz="1100">
                          <a:solidFill>
                            <a:schemeClr val="tx2"/>
                          </a:solidFill>
                          <a:effectLst/>
                        </a:rPr>
                        <a:t>Poland</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603251655"/>
                  </a:ext>
                </a:extLst>
              </a:tr>
              <a:tr h="233501">
                <a:tc>
                  <a:txBody>
                    <a:bodyPr/>
                    <a:lstStyle/>
                    <a:p>
                      <a:pPr marL="0" marR="0">
                        <a:lnSpc>
                          <a:spcPct val="107000"/>
                        </a:lnSpc>
                        <a:spcBef>
                          <a:spcPts val="0"/>
                        </a:spcBef>
                        <a:spcAft>
                          <a:spcPts val="0"/>
                        </a:spcAft>
                      </a:pPr>
                      <a:r>
                        <a:rPr lang="en-ZA" sz="1100">
                          <a:solidFill>
                            <a:schemeClr val="tx2"/>
                          </a:solidFill>
                          <a:effectLst/>
                        </a:rPr>
                        <a:t>Romania</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280977052"/>
                  </a:ext>
                </a:extLst>
              </a:tr>
              <a:tr h="233501">
                <a:tc>
                  <a:txBody>
                    <a:bodyPr/>
                    <a:lstStyle/>
                    <a:p>
                      <a:pPr marL="0" marR="0">
                        <a:lnSpc>
                          <a:spcPct val="107000"/>
                        </a:lnSpc>
                        <a:spcBef>
                          <a:spcPts val="0"/>
                        </a:spcBef>
                        <a:spcAft>
                          <a:spcPts val="0"/>
                        </a:spcAft>
                      </a:pPr>
                      <a:r>
                        <a:rPr lang="en-ZA" sz="1100">
                          <a:solidFill>
                            <a:schemeClr val="tx2"/>
                          </a:solidFill>
                          <a:effectLst/>
                        </a:rPr>
                        <a:t>Serbia</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364132793"/>
                  </a:ext>
                </a:extLst>
              </a:tr>
              <a:tr h="233501">
                <a:tc>
                  <a:txBody>
                    <a:bodyPr/>
                    <a:lstStyle/>
                    <a:p>
                      <a:pPr marL="0" marR="0">
                        <a:lnSpc>
                          <a:spcPct val="107000"/>
                        </a:lnSpc>
                        <a:spcBef>
                          <a:spcPts val="0"/>
                        </a:spcBef>
                        <a:spcAft>
                          <a:spcPts val="0"/>
                        </a:spcAft>
                      </a:pPr>
                      <a:r>
                        <a:rPr lang="en-ZA" sz="1100">
                          <a:solidFill>
                            <a:schemeClr val="tx2"/>
                          </a:solidFill>
                          <a:effectLst/>
                        </a:rPr>
                        <a:t>Slovak Republic</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747255026"/>
                  </a:ext>
                </a:extLst>
              </a:tr>
              <a:tr h="233501">
                <a:tc>
                  <a:txBody>
                    <a:bodyPr/>
                    <a:lstStyle/>
                    <a:p>
                      <a:pPr marL="0" marR="0">
                        <a:lnSpc>
                          <a:spcPct val="107000"/>
                        </a:lnSpc>
                        <a:spcBef>
                          <a:spcPts val="0"/>
                        </a:spcBef>
                        <a:spcAft>
                          <a:spcPts val="0"/>
                        </a:spcAft>
                      </a:pPr>
                      <a:r>
                        <a:rPr lang="en-ZA" sz="1100">
                          <a:solidFill>
                            <a:schemeClr val="tx2"/>
                          </a:solidFill>
                          <a:effectLst/>
                        </a:rPr>
                        <a:t>Turkey</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1100">
                          <a:solidFill>
                            <a:schemeClr val="tx2"/>
                          </a:solidFill>
                          <a:effectLst/>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1100" b="0" u="none" strike="noStrike" kern="1200" cap="none" spc="0" normalizeH="0" baseline="0" noProof="0">
                          <a:ln>
                            <a:noFill/>
                          </a:ln>
                          <a:solidFill>
                            <a:srgbClr val="44546A"/>
                          </a:solidFill>
                          <a:effectLst/>
                          <a:uLnTx/>
                          <a:uFillTx/>
                        </a:rPr>
                        <a:t>X</a:t>
                      </a: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1100">
                        <a:solidFill>
                          <a:schemeClr val="tx2"/>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791453056"/>
                  </a:ext>
                </a:extLst>
              </a:tr>
            </a:tbl>
          </a:graphicData>
        </a:graphic>
      </p:graphicFrame>
      <p:sp>
        <p:nvSpPr>
          <p:cNvPr id="3" name="Title 2">
            <a:extLst>
              <a:ext uri="{FF2B5EF4-FFF2-40B4-BE49-F238E27FC236}">
                <a16:creationId xmlns:a16="http://schemas.microsoft.com/office/drawing/2014/main" id="{B679F13C-3964-FC9F-EEAB-90D0AEBA2FEF}"/>
              </a:ext>
            </a:extLst>
          </p:cNvPr>
          <p:cNvSpPr>
            <a:spLocks noGrp="1"/>
          </p:cNvSpPr>
          <p:nvPr>
            <p:ph type="title"/>
          </p:nvPr>
        </p:nvSpPr>
        <p:spPr/>
        <p:txBody>
          <a:bodyPr>
            <a:normAutofit/>
          </a:bodyPr>
          <a:lstStyle/>
          <a:p>
            <a:r>
              <a:rPr lang="en-US" sz="3200" dirty="0">
                <a:solidFill>
                  <a:srgbClr val="25408E"/>
                </a:solidFill>
              </a:rPr>
              <a:t>Availability of official registry</a:t>
            </a:r>
            <a:endParaRPr lang="en-US" dirty="0"/>
          </a:p>
        </p:txBody>
      </p:sp>
      <p:sp>
        <p:nvSpPr>
          <p:cNvPr id="4" name="Date Placeholder 3">
            <a:extLst>
              <a:ext uri="{FF2B5EF4-FFF2-40B4-BE49-F238E27FC236}">
                <a16:creationId xmlns:a16="http://schemas.microsoft.com/office/drawing/2014/main" id="{61DD0F40-F13F-0A56-0103-550F9EE14D13}"/>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4DC190A4-DB8E-37AB-5A46-9A49167D909E}"/>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A868E9D5-688A-9250-68A8-3D11F38DBB6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36</a:t>
            </a:fld>
            <a:endParaRPr lang="en-US"/>
          </a:p>
        </p:txBody>
      </p:sp>
      <p:sp>
        <p:nvSpPr>
          <p:cNvPr id="7" name="TextBox 6">
            <a:extLst>
              <a:ext uri="{FF2B5EF4-FFF2-40B4-BE49-F238E27FC236}">
                <a16:creationId xmlns:a16="http://schemas.microsoft.com/office/drawing/2014/main" id="{71213FAF-4136-3C68-7DB0-89C35E7DE9CC}"/>
              </a:ext>
            </a:extLst>
          </p:cNvPr>
          <p:cNvSpPr txBox="1"/>
          <p:nvPr/>
        </p:nvSpPr>
        <p:spPr>
          <a:xfrm>
            <a:off x="2152383" y="5568140"/>
            <a:ext cx="687299" cy="261610"/>
          </a:xfrm>
          <a:prstGeom prst="rect">
            <a:avLst/>
          </a:prstGeom>
          <a:noFill/>
        </p:spPr>
        <p:txBody>
          <a:bodyPr wrap="square" rtlCol="0">
            <a:spAutoFit/>
          </a:bodyPr>
          <a:lstStyle/>
          <a:p>
            <a:r>
              <a:rPr lang="en-US" sz="1100" dirty="0">
                <a:latin typeface="+mj-lt"/>
              </a:rPr>
              <a:t>X : Yes</a:t>
            </a:r>
          </a:p>
        </p:txBody>
      </p:sp>
    </p:spTree>
    <p:extLst>
      <p:ext uri="{BB962C8B-B14F-4D97-AF65-F5344CB8AC3E}">
        <p14:creationId xmlns:p14="http://schemas.microsoft.com/office/powerpoint/2010/main" val="4223765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02C4-399C-EE6E-47A1-AB62598D0C70}"/>
              </a:ext>
            </a:extLst>
          </p:cNvPr>
          <p:cNvSpPr>
            <a:spLocks noGrp="1"/>
          </p:cNvSpPr>
          <p:nvPr>
            <p:ph type="title"/>
          </p:nvPr>
        </p:nvSpPr>
        <p:spPr/>
        <p:txBody>
          <a:bodyPr/>
          <a:lstStyle/>
          <a:p>
            <a:r>
              <a:rPr lang="en-CA" dirty="0"/>
              <a:t>Summary of Findings</a:t>
            </a:r>
          </a:p>
        </p:txBody>
      </p:sp>
      <p:sp>
        <p:nvSpPr>
          <p:cNvPr id="3" name="Content Placeholder 2">
            <a:extLst>
              <a:ext uri="{FF2B5EF4-FFF2-40B4-BE49-F238E27FC236}">
                <a16:creationId xmlns:a16="http://schemas.microsoft.com/office/drawing/2014/main" id="{15FA87E5-2E34-9E5A-FE97-2D9B7881E8C9}"/>
              </a:ext>
            </a:extLst>
          </p:cNvPr>
          <p:cNvSpPr>
            <a:spLocks noGrp="1"/>
          </p:cNvSpPr>
          <p:nvPr>
            <p:ph idx="1"/>
          </p:nvPr>
        </p:nvSpPr>
        <p:spPr>
          <a:xfrm>
            <a:off x="565639" y="1040989"/>
            <a:ext cx="11060721" cy="4920476"/>
          </a:xfrm>
        </p:spPr>
        <p:txBody>
          <a:bodyPr>
            <a:noAutofit/>
          </a:bodyPr>
          <a:lstStyle/>
          <a:p>
            <a:pPr marL="0" indent="0">
              <a:lnSpc>
                <a:spcPct val="150000"/>
              </a:lnSpc>
              <a:spcAft>
                <a:spcPts val="800"/>
              </a:spcAft>
              <a:buNone/>
            </a:pPr>
            <a:r>
              <a:rPr lang="en-CA" sz="1300" kern="0" dirty="0">
                <a:effectLst/>
                <a:latin typeface="+mj-lt"/>
                <a:ea typeface="Calibri" panose="020F0502020204030204" pitchFamily="34" charset="0"/>
                <a:cs typeface="Times New Roman" panose="02020603050405020304" pitchFamily="18" charset="0"/>
              </a:rPr>
              <a:t>In summary, the 2023 ISN-GKHA highlights several important findings for Eastern and Central Europe.</a:t>
            </a:r>
            <a:endParaRPr lang="en-CA" sz="1300"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300" b="1" i="1" kern="0" dirty="0">
                <a:effectLst/>
                <a:latin typeface="+mj-lt"/>
                <a:ea typeface="Calibri" panose="020F0502020204030204" pitchFamily="34" charset="0"/>
                <a:cs typeface="Times New Roman" panose="02020603050405020304" pitchFamily="18" charset="0"/>
              </a:rPr>
              <a:t>KRT availability, access, and quality is high.</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300" kern="0" dirty="0">
                <a:effectLst/>
                <a:latin typeface="+mj-lt"/>
                <a:ea typeface="Calibri" panose="020F0502020204030204" pitchFamily="34" charset="0"/>
                <a:cs typeface="Times New Roman" panose="02020603050405020304" pitchFamily="18" charset="0"/>
              </a:rPr>
              <a:t>HD and PD services are available in all countries in Eastern and Central Europe.</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300" kern="0" dirty="0">
                <a:effectLst/>
                <a:latin typeface="+mj-lt"/>
                <a:ea typeface="Calibri" panose="020F0502020204030204" pitchFamily="34" charset="0"/>
                <a:cs typeface="Times New Roman" panose="02020603050405020304" pitchFamily="18" charset="0"/>
              </a:rPr>
              <a:t>Quality of dialysis delivery was high in the region. Center-based service that involves treatment 3x week for 3-4 hours was generally available in all countries in the region for HD. However, capacity to provide adequate PD was generally not available in five countries (Bulgaria, Lithuania, Macedonia, Slovak Republic and Turkey).</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Home HD was only available in 2 (13%) of countries (Serbia and Turkey)</a:t>
            </a:r>
          </a:p>
          <a:p>
            <a:pPr marL="800100" lvl="1" indent="-342900">
              <a:lnSpc>
                <a:spcPct val="150000"/>
              </a:lnSpc>
              <a:spcAft>
                <a:spcPts val="800"/>
              </a:spcAft>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KT centres are available in all countries in the region.</a:t>
            </a:r>
          </a:p>
          <a:p>
            <a:pPr marL="0" indent="0">
              <a:lnSpc>
                <a:spcPct val="150000"/>
              </a:lnSpc>
              <a:spcAft>
                <a:spcPts val="800"/>
              </a:spcAft>
              <a:buNone/>
            </a:pPr>
            <a:r>
              <a:rPr lang="en-CA" sz="1300" b="1" i="1" kern="0" dirty="0">
                <a:effectLst/>
                <a:latin typeface="+mj-lt"/>
                <a:ea typeface="Calibri" panose="020F0502020204030204" pitchFamily="34" charset="0"/>
                <a:cs typeface="Times New Roman" panose="02020603050405020304" pitchFamily="18" charset="0"/>
              </a:rPr>
              <a:t>CKM is available and predominately chosen or medically advised.</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300" kern="0" dirty="0">
                <a:effectLst/>
                <a:latin typeface="+mj-lt"/>
                <a:ea typeface="Calibri" panose="020F0502020204030204" pitchFamily="34" charset="0"/>
                <a:cs typeface="Times New Roman" panose="02020603050405020304" pitchFamily="18" charset="0"/>
              </a:rPr>
              <a:t>Established CKM through shared decision making was available in 8 (50%) of countries.</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300" kern="0" dirty="0">
                <a:effectLst/>
                <a:latin typeface="+mj-lt"/>
                <a:ea typeface="Calibri" panose="020F0502020204030204" pitchFamily="34" charset="0"/>
                <a:cs typeface="Times New Roman" panose="02020603050405020304" pitchFamily="18" charset="0"/>
              </a:rPr>
              <a:t>6 (38%) of countries stated that CKM is choice-restricted, meaning that patients are not choosing to receive CKM because it is better for them but because they cannot receive KRT due to limitations in resources.</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300" kern="0" dirty="0">
                <a:effectLst/>
                <a:latin typeface="+mj-lt"/>
                <a:ea typeface="Calibri" panose="020F0502020204030204" pitchFamily="34" charset="0"/>
                <a:cs typeface="Times New Roman" panose="02020603050405020304" pitchFamily="18" charset="0"/>
              </a:rPr>
              <a:t>Also, 6 countries (38%) reported that CKM is chosen or medically-advised, meaning that the decision to not receive KRT wasn’t due to resource limitations.</a:t>
            </a:r>
            <a:endParaRPr lang="en-CA" sz="1300" kern="100" dirty="0">
              <a:effectLst/>
              <a:latin typeface="+mj-l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Courier New" panose="02070309020205020404" pitchFamily="49" charset="0"/>
              <a:buChar char="o"/>
            </a:pPr>
            <a:endParaRPr lang="en-CA" sz="1300" kern="100" dirty="0">
              <a:effectLst/>
              <a:latin typeface="+mj-lt"/>
              <a:ea typeface="Calibri" panose="020F0502020204030204" pitchFamily="34" charset="0"/>
              <a:cs typeface="Times New Roman" panose="02020603050405020304" pitchFamily="18" charset="0"/>
            </a:endParaRPr>
          </a:p>
          <a:p>
            <a:endParaRPr lang="en-CA" sz="1300" dirty="0">
              <a:latin typeface="+mj-lt"/>
            </a:endParaRPr>
          </a:p>
        </p:txBody>
      </p:sp>
      <p:sp>
        <p:nvSpPr>
          <p:cNvPr id="4" name="Date Placeholder 3">
            <a:extLst>
              <a:ext uri="{FF2B5EF4-FFF2-40B4-BE49-F238E27FC236}">
                <a16:creationId xmlns:a16="http://schemas.microsoft.com/office/drawing/2014/main" id="{6760A8E2-9FEF-88E7-11DA-9890AF7D87AB}"/>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B82669A-A805-D8C4-E37D-F07CF0C36DD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DA842A6-024F-0F09-C08D-C3DF3592287A}"/>
              </a:ext>
            </a:extLst>
          </p:cNvPr>
          <p:cNvSpPr>
            <a:spLocks noGrp="1"/>
          </p:cNvSpPr>
          <p:nvPr>
            <p:ph type="sldNum" sz="quarter" idx="4"/>
          </p:nvPr>
        </p:nvSpPr>
        <p:spPr/>
        <p:txBody>
          <a:bodyPr/>
          <a:lstStyle/>
          <a:p>
            <a:fld id="{4A9CEFBC-9863-BD47-BA2B-008170C231CB}" type="slidenum">
              <a:rPr lang="en-US" smtClean="0"/>
              <a:pPr/>
              <a:t>37</a:t>
            </a:fld>
            <a:endParaRPr lang="en-US"/>
          </a:p>
        </p:txBody>
      </p:sp>
    </p:spTree>
    <p:extLst>
      <p:ext uri="{BB962C8B-B14F-4D97-AF65-F5344CB8AC3E}">
        <p14:creationId xmlns:p14="http://schemas.microsoft.com/office/powerpoint/2010/main" val="3500256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4D25-04B2-EE18-631F-CC907A5C5356}"/>
              </a:ext>
            </a:extLst>
          </p:cNvPr>
          <p:cNvSpPr>
            <a:spLocks noGrp="1"/>
          </p:cNvSpPr>
          <p:nvPr>
            <p:ph type="title"/>
          </p:nvPr>
        </p:nvSpPr>
        <p:spPr/>
        <p:txBody>
          <a:bodyPr/>
          <a:lstStyle/>
          <a:p>
            <a:r>
              <a:rPr lang="en-CA" dirty="0"/>
              <a:t>Summary of Findings (cont’d)</a:t>
            </a:r>
          </a:p>
        </p:txBody>
      </p:sp>
      <p:sp>
        <p:nvSpPr>
          <p:cNvPr id="3" name="Content Placeholder 2">
            <a:extLst>
              <a:ext uri="{FF2B5EF4-FFF2-40B4-BE49-F238E27FC236}">
                <a16:creationId xmlns:a16="http://schemas.microsoft.com/office/drawing/2014/main" id="{C5E6694C-B5C3-5B3F-6DF0-D22A8479518E}"/>
              </a:ext>
            </a:extLst>
          </p:cNvPr>
          <p:cNvSpPr>
            <a:spLocks noGrp="1"/>
          </p:cNvSpPr>
          <p:nvPr>
            <p:ph idx="1"/>
          </p:nvPr>
        </p:nvSpPr>
        <p:spPr>
          <a:xfrm>
            <a:off x="616780" y="1135209"/>
            <a:ext cx="11375194" cy="4920476"/>
          </a:xfrm>
        </p:spPr>
        <p:txBody>
          <a:bodyPr>
            <a:noAutofit/>
          </a:bodyPr>
          <a:lstStyle/>
          <a:p>
            <a:pPr marL="0" indent="0">
              <a:lnSpc>
                <a:spcPct val="150000"/>
              </a:lnSpc>
              <a:spcAft>
                <a:spcPts val="800"/>
              </a:spcAft>
              <a:buNone/>
            </a:pPr>
            <a:r>
              <a:rPr lang="en-CA" sz="1000" b="1" i="1" kern="0" dirty="0">
                <a:effectLst/>
                <a:latin typeface="+mj-lt"/>
                <a:ea typeface="Calibri" panose="020F0502020204030204" pitchFamily="34" charset="0"/>
                <a:cs typeface="Times New Roman" panose="02020603050405020304" pitchFamily="18" charset="0"/>
              </a:rPr>
              <a:t>Government funding for kidney care services and medication is high.</a:t>
            </a:r>
            <a:endParaRPr lang="en-CA" sz="10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00" kern="0" dirty="0">
                <a:effectLst/>
                <a:latin typeface="+mj-lt"/>
                <a:ea typeface="Calibri" panose="020F0502020204030204" pitchFamily="34" charset="0"/>
                <a:cs typeface="Times New Roman" panose="02020603050405020304" pitchFamily="18" charset="0"/>
              </a:rPr>
              <a:t>All countries in the region use public funding for cost of medications for patients receiving kidney care, however, reimbursement for KRT services utilizes other funding models.</a:t>
            </a:r>
            <a:endParaRPr lang="en-CA" sz="10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00" kern="100" dirty="0">
                <a:effectLst/>
                <a:latin typeface="+mj-lt"/>
                <a:ea typeface="Calibri" panose="020F0502020204030204" pitchFamily="34" charset="0"/>
                <a:cs typeface="Times New Roman" panose="02020603050405020304" pitchFamily="18" charset="0"/>
              </a:rPr>
              <a:t>Reimbursement for medications that is free at point of delivery for ND-CKD, dialysis, and KT are available in 7 (44%), 10 (63%), and in 9 (56%) countries, respectively.</a:t>
            </a:r>
          </a:p>
          <a:p>
            <a:pPr marL="800100" lvl="1" indent="-342900">
              <a:lnSpc>
                <a:spcPct val="150000"/>
              </a:lnSpc>
              <a:spcAft>
                <a:spcPts val="800"/>
              </a:spcAft>
              <a:buFont typeface="Courier New" panose="02070309020205020404" pitchFamily="49" charset="0"/>
              <a:buChar char="o"/>
            </a:pPr>
            <a:r>
              <a:rPr lang="en-CA" sz="1000" kern="100" dirty="0">
                <a:effectLst/>
                <a:latin typeface="+mj-lt"/>
                <a:ea typeface="Calibri" panose="020F0502020204030204" pitchFamily="34" charset="0"/>
                <a:cs typeface="Times New Roman" panose="02020603050405020304" pitchFamily="18" charset="0"/>
              </a:rPr>
              <a:t>Reimbursement that is free for acute dialysis, chronic HD, and chronic PD were available in 12 (75%), 11 (69%), and 14 (88%) countries, respectively.</a:t>
            </a:r>
            <a:endParaRPr lang="en-CA" sz="1000" b="1" i="1" kern="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000" b="1" i="1" kern="0" dirty="0">
                <a:effectLst/>
                <a:latin typeface="+mj-lt"/>
                <a:ea typeface="Calibri" panose="020F0502020204030204" pitchFamily="34" charset="0"/>
                <a:cs typeface="Times New Roman" panose="02020603050405020304" pitchFamily="18" charset="0"/>
              </a:rPr>
              <a:t>Most have registries for advanced kidney disease, few for CKD or AKI</a:t>
            </a:r>
            <a:endParaRPr lang="en-CA" sz="10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00" kern="0" dirty="0">
                <a:effectLst/>
                <a:latin typeface="+mj-lt"/>
                <a:ea typeface="Calibri" panose="020F0502020204030204" pitchFamily="34" charset="0"/>
                <a:cs typeface="Times New Roman" panose="02020603050405020304" pitchFamily="18" charset="0"/>
              </a:rPr>
              <a:t>Most countries in E&amp;C Europe have a registry for dialysis and KT.</a:t>
            </a:r>
            <a:endParaRPr lang="en-CA" sz="10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000" kern="0" dirty="0">
                <a:effectLst/>
                <a:latin typeface="+mj-lt"/>
                <a:ea typeface="Calibri" panose="020F0502020204030204" pitchFamily="34" charset="0"/>
                <a:cs typeface="Times New Roman" panose="02020603050405020304" pitchFamily="18" charset="0"/>
              </a:rPr>
              <a:t>Dialysis and KT registries are available in 15 (93.8%) countries in the region (except Lithuania); 2 (12.5%) countries had acute dialysis registry; and only one country (Albania) had a CKM registry.</a:t>
            </a:r>
            <a:endParaRPr lang="en-CA" sz="1000"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000" b="1" i="1" kern="0" dirty="0">
                <a:effectLst/>
                <a:latin typeface="+mj-lt"/>
                <a:ea typeface="Calibri" panose="020F0502020204030204" pitchFamily="34" charset="0"/>
                <a:cs typeface="Times New Roman" panose="02020603050405020304" pitchFamily="18" charset="0"/>
              </a:rPr>
              <a:t>Many workforce limitations, especially nephrologists</a:t>
            </a:r>
            <a:endParaRPr lang="en-CA" sz="10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00" kern="100" dirty="0">
                <a:effectLst/>
                <a:latin typeface="+mj-lt"/>
                <a:ea typeface="Calibri" panose="020F0502020204030204" pitchFamily="34" charset="0"/>
                <a:cs typeface="Times New Roman" panose="02020603050405020304" pitchFamily="18" charset="0"/>
              </a:rPr>
              <a:t>Eastern and Central Europe had the third largest prevalence of nephrologists (24.8 </a:t>
            </a:r>
            <a:r>
              <a:rPr lang="en-CA" sz="1000" kern="100" dirty="0" err="1">
                <a:effectLst/>
                <a:latin typeface="+mj-lt"/>
                <a:ea typeface="Calibri" panose="020F0502020204030204" pitchFamily="34" charset="0"/>
                <a:cs typeface="Times New Roman" panose="02020603050405020304" pitchFamily="18" charset="0"/>
              </a:rPr>
              <a:t>pmp</a:t>
            </a:r>
            <a:r>
              <a:rPr lang="en-CA" sz="1000" kern="100" dirty="0">
                <a:effectLst/>
                <a:latin typeface="+mj-lt"/>
                <a:ea typeface="Calibri" panose="020F0502020204030204" pitchFamily="34" charset="0"/>
                <a:cs typeface="Times New Roman" panose="02020603050405020304" pitchFamily="18" charset="0"/>
              </a:rPr>
              <a:t>) after North East Asia (28.7 </a:t>
            </a:r>
            <a:r>
              <a:rPr lang="en-CA" sz="1000" kern="100" dirty="0" err="1">
                <a:effectLst/>
                <a:latin typeface="+mj-lt"/>
                <a:ea typeface="Calibri" panose="020F0502020204030204" pitchFamily="34" charset="0"/>
                <a:cs typeface="Times New Roman" panose="02020603050405020304" pitchFamily="18" charset="0"/>
              </a:rPr>
              <a:t>pmp</a:t>
            </a:r>
            <a:r>
              <a:rPr lang="en-CA" sz="1000" kern="100" dirty="0">
                <a:effectLst/>
                <a:latin typeface="+mj-lt"/>
                <a:ea typeface="Calibri" panose="020F0502020204030204" pitchFamily="34" charset="0"/>
                <a:cs typeface="Times New Roman" panose="02020603050405020304" pitchFamily="18" charset="0"/>
              </a:rPr>
              <a:t>) and Western Europe (25 </a:t>
            </a:r>
            <a:r>
              <a:rPr lang="en-CA" sz="1000" kern="100" dirty="0" err="1">
                <a:effectLst/>
                <a:latin typeface="+mj-lt"/>
                <a:ea typeface="Calibri" panose="020F0502020204030204" pitchFamily="34" charset="0"/>
                <a:cs typeface="Times New Roman" panose="02020603050405020304" pitchFamily="18" charset="0"/>
              </a:rPr>
              <a:t>pmp</a:t>
            </a:r>
            <a:r>
              <a:rPr lang="en-CA" sz="1000" kern="100" dirty="0">
                <a:effectLst/>
                <a:latin typeface="+mj-lt"/>
                <a:ea typeface="Calibri" panose="020F0502020204030204" pitchFamily="34" charset="0"/>
                <a:cs typeface="Times New Roman" panose="02020603050405020304" pitchFamily="18" charset="0"/>
              </a:rPr>
              <a:t>). Lithuania had the highest density of nephrologists (52.2 </a:t>
            </a:r>
            <a:r>
              <a:rPr lang="en-CA" sz="1000" kern="100" dirty="0" err="1">
                <a:effectLst/>
                <a:latin typeface="+mj-lt"/>
                <a:ea typeface="Calibri" panose="020F0502020204030204" pitchFamily="34" charset="0"/>
                <a:cs typeface="Times New Roman" panose="02020603050405020304" pitchFamily="18" charset="0"/>
              </a:rPr>
              <a:t>pmp</a:t>
            </a:r>
            <a:r>
              <a:rPr lang="en-CA" sz="1000" kern="100" dirty="0">
                <a:effectLst/>
                <a:latin typeface="+mj-lt"/>
                <a:ea typeface="Calibri" panose="020F0502020204030204" pitchFamily="34" charset="0"/>
                <a:cs typeface="Times New Roman" panose="02020603050405020304" pitchFamily="18" charset="0"/>
              </a:rPr>
              <a:t>) while Turkey had the lowest (9.6 </a:t>
            </a:r>
            <a:r>
              <a:rPr lang="en-CA" sz="1000" kern="100" dirty="0" err="1">
                <a:effectLst/>
                <a:latin typeface="+mj-lt"/>
                <a:ea typeface="Calibri" panose="020F0502020204030204" pitchFamily="34" charset="0"/>
                <a:cs typeface="Times New Roman" panose="02020603050405020304" pitchFamily="18" charset="0"/>
              </a:rPr>
              <a:t>pmp</a:t>
            </a:r>
            <a:r>
              <a:rPr lang="en-CA" sz="1000" kern="100" dirty="0">
                <a:effectLst/>
                <a:latin typeface="+mj-lt"/>
                <a:ea typeface="Calibri" panose="020F0502020204030204" pitchFamily="34" charset="0"/>
                <a:cs typeface="Times New Roman" panose="02020603050405020304" pitchFamily="18" charset="0"/>
              </a:rPr>
              <a:t>).</a:t>
            </a:r>
          </a:p>
          <a:p>
            <a:pPr marL="800100" lvl="1" indent="-342900">
              <a:lnSpc>
                <a:spcPct val="150000"/>
              </a:lnSpc>
              <a:buFont typeface="Courier New" panose="02070309020205020404" pitchFamily="49" charset="0"/>
              <a:buChar char="o"/>
            </a:pPr>
            <a:r>
              <a:rPr lang="en-CA" sz="1000" kern="100" dirty="0">
                <a:effectLst/>
                <a:latin typeface="+mj-lt"/>
                <a:ea typeface="Calibri" panose="020F0502020204030204" pitchFamily="34" charset="0"/>
                <a:cs typeface="Times New Roman" panose="02020603050405020304" pitchFamily="18" charset="0"/>
              </a:rPr>
              <a:t>Prevalence of nephrology trainees in the region was 4.8 </a:t>
            </a:r>
            <a:r>
              <a:rPr lang="en-CA" sz="1000" kern="100" dirty="0" err="1">
                <a:effectLst/>
                <a:latin typeface="+mj-lt"/>
                <a:ea typeface="Calibri" panose="020F0502020204030204" pitchFamily="34" charset="0"/>
                <a:cs typeface="Times New Roman" panose="02020603050405020304" pitchFamily="18" charset="0"/>
              </a:rPr>
              <a:t>pmp</a:t>
            </a:r>
            <a:r>
              <a:rPr lang="en-CA" sz="1000" kern="100" dirty="0">
                <a:effectLst/>
                <a:latin typeface="+mj-lt"/>
                <a:ea typeface="Calibri" panose="020F0502020204030204" pitchFamily="34" charset="0"/>
                <a:cs typeface="Times New Roman" panose="02020603050405020304" pitchFamily="18" charset="0"/>
              </a:rPr>
              <a:t> and was highest in Croatia (11.9 </a:t>
            </a:r>
            <a:r>
              <a:rPr lang="en-CA" sz="1000" kern="100" dirty="0" err="1">
                <a:effectLst/>
                <a:latin typeface="+mj-lt"/>
                <a:ea typeface="Calibri" panose="020F0502020204030204" pitchFamily="34" charset="0"/>
                <a:cs typeface="Times New Roman" panose="02020603050405020304" pitchFamily="18" charset="0"/>
              </a:rPr>
              <a:t>pmp</a:t>
            </a:r>
            <a:r>
              <a:rPr lang="en-CA" sz="1000" kern="100" dirty="0">
                <a:effectLst/>
                <a:latin typeface="+mj-lt"/>
                <a:ea typeface="Calibri" panose="020F0502020204030204" pitchFamily="34" charset="0"/>
                <a:cs typeface="Times New Roman" panose="02020603050405020304" pitchFamily="18" charset="0"/>
              </a:rPr>
              <a:t>) and lowest in Turkey (0.6 </a:t>
            </a:r>
            <a:r>
              <a:rPr lang="en-CA" sz="1000" kern="100" dirty="0" err="1">
                <a:effectLst/>
                <a:latin typeface="+mj-lt"/>
                <a:ea typeface="Calibri" panose="020F0502020204030204" pitchFamily="34" charset="0"/>
                <a:cs typeface="Times New Roman" panose="02020603050405020304" pitchFamily="18" charset="0"/>
              </a:rPr>
              <a:t>pmp</a:t>
            </a:r>
            <a:r>
              <a:rPr lang="en-CA" sz="1000" kern="100" dirty="0">
                <a:effectLst/>
                <a:latin typeface="+mj-lt"/>
                <a:ea typeface="Calibri" panose="020F0502020204030204" pitchFamily="34" charset="0"/>
                <a:cs typeface="Times New Roman" panose="02020603050405020304" pitchFamily="18" charset="0"/>
              </a:rPr>
              <a:t>).</a:t>
            </a:r>
          </a:p>
          <a:p>
            <a:pPr marL="800100" lvl="1" indent="-342900">
              <a:lnSpc>
                <a:spcPct val="150000"/>
              </a:lnSpc>
              <a:spcAft>
                <a:spcPts val="800"/>
              </a:spcAft>
              <a:buFont typeface="Courier New" panose="02070309020205020404" pitchFamily="49" charset="0"/>
              <a:buChar char="o"/>
            </a:pPr>
            <a:r>
              <a:rPr lang="en-CA" sz="1000" kern="100" dirty="0">
                <a:effectLst/>
                <a:latin typeface="+mj-lt"/>
                <a:ea typeface="Calibri" panose="020F0502020204030204" pitchFamily="34" charset="0"/>
                <a:cs typeface="Times New Roman" panose="02020603050405020304" pitchFamily="18" charset="0"/>
              </a:rPr>
              <a:t>Less than half of countries reported shortages of nephrologists (44%), transplant surgeons (31%), surgeons for PD access (44%), laboratory technicians (6%), radiologists (6%), transplant coordinators (31%), and dialysis technicians (31%).</a:t>
            </a:r>
          </a:p>
          <a:p>
            <a:pPr marL="0" indent="0">
              <a:lnSpc>
                <a:spcPct val="150000"/>
              </a:lnSpc>
              <a:spcAft>
                <a:spcPts val="800"/>
              </a:spcAft>
              <a:buNone/>
            </a:pPr>
            <a:r>
              <a:rPr lang="en-CA" sz="1000" b="1" i="1" kern="0" dirty="0">
                <a:effectLst/>
                <a:latin typeface="+mj-lt"/>
                <a:ea typeface="Calibri" panose="020F0502020204030204" pitchFamily="34" charset="0"/>
                <a:cs typeface="Times New Roman" panose="02020603050405020304" pitchFamily="18" charset="0"/>
              </a:rPr>
              <a:t>Moderate advocacy for kidney disease in Eastern and Central Europe</a:t>
            </a:r>
            <a:endParaRPr lang="en-CA" sz="10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000" kern="100" dirty="0">
                <a:effectLst/>
                <a:latin typeface="+mj-lt"/>
                <a:ea typeface="Calibri" panose="020F0502020204030204" pitchFamily="34" charset="0"/>
                <a:cs typeface="Times New Roman" panose="02020603050405020304" pitchFamily="18" charset="0"/>
              </a:rPr>
              <a:t>Advocacy groups for CKD, kidney failure and KRT remains low in the region.</a:t>
            </a:r>
          </a:p>
          <a:p>
            <a:endParaRPr lang="en-CA" sz="1000" dirty="0">
              <a:latin typeface="+mj-lt"/>
            </a:endParaRPr>
          </a:p>
        </p:txBody>
      </p:sp>
      <p:sp>
        <p:nvSpPr>
          <p:cNvPr id="4" name="Date Placeholder 3">
            <a:extLst>
              <a:ext uri="{FF2B5EF4-FFF2-40B4-BE49-F238E27FC236}">
                <a16:creationId xmlns:a16="http://schemas.microsoft.com/office/drawing/2014/main" id="{9DFD9A62-C52B-5509-E269-9274935AB6EC}"/>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41FAC409-AEEC-2EE2-8BD3-1BB5A7590C4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E65C1E7-FD85-3C71-40AC-09B3B53B386D}"/>
              </a:ext>
            </a:extLst>
          </p:cNvPr>
          <p:cNvSpPr>
            <a:spLocks noGrp="1"/>
          </p:cNvSpPr>
          <p:nvPr>
            <p:ph type="sldNum" sz="quarter" idx="4"/>
          </p:nvPr>
        </p:nvSpPr>
        <p:spPr/>
        <p:txBody>
          <a:bodyPr/>
          <a:lstStyle/>
          <a:p>
            <a:fld id="{4A9CEFBC-9863-BD47-BA2B-008170C231CB}" type="slidenum">
              <a:rPr lang="en-US" smtClean="0"/>
              <a:pPr/>
              <a:t>38</a:t>
            </a:fld>
            <a:endParaRPr lang="en-US"/>
          </a:p>
        </p:txBody>
      </p:sp>
    </p:spTree>
    <p:extLst>
      <p:ext uri="{BB962C8B-B14F-4D97-AF65-F5344CB8AC3E}">
        <p14:creationId xmlns:p14="http://schemas.microsoft.com/office/powerpoint/2010/main" val="3657139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187-D1D5-772F-6506-682744F4B094}"/>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39CDB8CE-05DE-6086-A64B-D15367664DED}"/>
              </a:ext>
            </a:extLst>
          </p:cNvPr>
          <p:cNvSpPr>
            <a:spLocks noGrp="1"/>
          </p:cNvSpPr>
          <p:nvPr>
            <p:ph idx="1"/>
          </p:nvPr>
        </p:nvSpPr>
        <p:spPr/>
        <p:txBody>
          <a:bodyPr>
            <a:normAutofit/>
          </a:bodyPr>
          <a:lstStyle/>
          <a:p>
            <a:pPr marL="0" indent="0">
              <a:buNone/>
            </a:pPr>
            <a:r>
              <a:rPr lang="en-CA" sz="1400" kern="100" dirty="0">
                <a:effectLst/>
                <a:latin typeface="+mj-lt"/>
                <a:ea typeface="Calibri" panose="020F0502020204030204" pitchFamily="34" charset="0"/>
                <a:cs typeface="Times New Roman" panose="02020603050405020304" pitchFamily="18" charset="0"/>
              </a:rPr>
              <a:t>There are important implications to consider. Based on these survey findings, key recommendations to drive future activities for optimizing kidney care globally are proposed:</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Increase health care financing for kidney failure prevention and management.</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While resource limitations are an obvious barrier, focusing on preventing kidney failure through appropriate hypertension and diabetes management may be more cost-effective overall. Government funding to cover medication costs may allow more patients to treat earlier stage CKD, thereby preventing the need for more costly kidney failure treatment and the obvious burden this has on patients’ wellbeing.</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Address workforce shortages through multidisciplinary teams and telemedicine</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Shortages of nephrologists, surgeons, dialysis nurses, and other key allied health professionals were noted across most countries. Similarly, simply producing more nephrologists may not be feasible or appropriate, and sharing the workload across multiple providers will not only promote the use of multidisciplinary teams but further, allow for more and better care delivery across more patients. Telemedicine may help particularly in addressing gaps in care among rural patients and enhancing capacity through training programs such as ISN Fellowship, visiting ambassador programs, etc.</a:t>
            </a:r>
          </a:p>
          <a:p>
            <a:endParaRPr lang="en-CA" sz="1600" dirty="0">
              <a:latin typeface="+mj-lt"/>
            </a:endParaRPr>
          </a:p>
        </p:txBody>
      </p:sp>
      <p:sp>
        <p:nvSpPr>
          <p:cNvPr id="4" name="Date Placeholder 3">
            <a:extLst>
              <a:ext uri="{FF2B5EF4-FFF2-40B4-BE49-F238E27FC236}">
                <a16:creationId xmlns:a16="http://schemas.microsoft.com/office/drawing/2014/main" id="{C5B7B3DB-5B79-73A4-2CD0-45E827F6BF93}"/>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F0A5E7A-4945-88DF-E48B-4E69824FF299}"/>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B715E66-7D8F-ED18-779D-61B910F87D03}"/>
              </a:ext>
            </a:extLst>
          </p:cNvPr>
          <p:cNvSpPr>
            <a:spLocks noGrp="1"/>
          </p:cNvSpPr>
          <p:nvPr>
            <p:ph type="sldNum" sz="quarter" idx="4"/>
          </p:nvPr>
        </p:nvSpPr>
        <p:spPr/>
        <p:txBody>
          <a:bodyPr/>
          <a:lstStyle/>
          <a:p>
            <a:fld id="{4A9CEFBC-9863-BD47-BA2B-008170C231CB}" type="slidenum">
              <a:rPr lang="en-US" smtClean="0"/>
              <a:pPr/>
              <a:t>39</a:t>
            </a:fld>
            <a:endParaRPr lang="en-US"/>
          </a:p>
        </p:txBody>
      </p:sp>
    </p:spTree>
    <p:extLst>
      <p:ext uri="{BB962C8B-B14F-4D97-AF65-F5344CB8AC3E}">
        <p14:creationId xmlns:p14="http://schemas.microsoft.com/office/powerpoint/2010/main" val="339777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5236"/>
            <a:ext cx="8470800" cy="651600"/>
          </a:xfrm>
        </p:spPr>
        <p:txBody>
          <a:bodyPr vert="horz" lIns="91440" tIns="45720" rIns="91440" bIns="45720" rtlCol="0" anchor="ctr">
            <a:normAutofit/>
          </a:bodyPr>
          <a:lstStyle/>
          <a:p>
            <a:r>
              <a:rPr lang="en-AU"/>
              <a:t>Aim of the ISN-Global Kidney Health Atlas</a:t>
            </a:r>
          </a:p>
        </p:txBody>
      </p:sp>
      <p:sp>
        <p:nvSpPr>
          <p:cNvPr id="3" name="Content Placeholder 2"/>
          <p:cNvSpPr>
            <a:spLocks noGrp="1"/>
          </p:cNvSpPr>
          <p:nvPr>
            <p:ph idx="1"/>
          </p:nvPr>
        </p:nvSpPr>
        <p:spPr>
          <a:xfrm>
            <a:off x="5090246" y="1582278"/>
            <a:ext cx="6162675" cy="2877362"/>
          </a:xfrm>
        </p:spPr>
        <p:txBody>
          <a:bodyPr>
            <a:noAutofit/>
          </a:bodyPr>
          <a:lstStyle/>
          <a:p>
            <a:pPr marL="0" indent="0">
              <a:lnSpc>
                <a:spcPct val="150000"/>
              </a:lnSpc>
              <a:buNone/>
            </a:pPr>
            <a:r>
              <a:rPr lang="en-US" sz="1800">
                <a:latin typeface="+mn-lt"/>
              </a:rPr>
              <a:t>To understand, compare and monitor how different countries around the world detect, treat, monitor and advocate for people with kidney disease (AKI or CKD).</a:t>
            </a:r>
            <a:endParaRPr lang="en-AU" sz="1800">
              <a:latin typeface="+mn-lt"/>
            </a:endParaRPr>
          </a:p>
        </p:txBody>
      </p:sp>
      <p:sp>
        <p:nvSpPr>
          <p:cNvPr id="4" name="TextBox 3">
            <a:extLst>
              <a:ext uri="{FF2B5EF4-FFF2-40B4-BE49-F238E27FC236}">
                <a16:creationId xmlns:a16="http://schemas.microsoft.com/office/drawing/2014/main" id="{62CE3717-C9BE-4E7C-A333-5A60A46B87EE}"/>
              </a:ext>
            </a:extLst>
          </p:cNvPr>
          <p:cNvSpPr txBox="1"/>
          <p:nvPr/>
        </p:nvSpPr>
        <p:spPr>
          <a:xfrm>
            <a:off x="3688773" y="4517062"/>
            <a:ext cx="7000058" cy="954107"/>
          </a:xfrm>
          <a:prstGeom prst="rect">
            <a:avLst/>
          </a:prstGeom>
          <a:noFill/>
        </p:spPr>
        <p:txBody>
          <a:bodyPr wrap="none" lIns="91440" tIns="45720" rIns="91440" bIns="45720" rtlCol="0" anchor="t">
            <a:spAutoFit/>
          </a:bodyPr>
          <a:lstStyle/>
          <a:p>
            <a:r>
              <a:rPr lang="en-AU" sz="2800" b="1" dirty="0">
                <a:solidFill>
                  <a:schemeClr val="accent4"/>
                </a:solidFill>
              </a:rPr>
              <a:t>Key focus on availability, accessibility, </a:t>
            </a:r>
            <a:br>
              <a:rPr lang="en-AU" sz="2800" b="1" dirty="0"/>
            </a:br>
            <a:r>
              <a:rPr lang="en-AU" sz="2800" b="1">
                <a:solidFill>
                  <a:schemeClr val="accent4"/>
                </a:solidFill>
              </a:rPr>
              <a:t>affordability and quality of kidney failure care</a:t>
            </a:r>
          </a:p>
        </p:txBody>
      </p:sp>
      <p:sp>
        <p:nvSpPr>
          <p:cNvPr id="5" name="Date Placeholder 3">
            <a:extLst>
              <a:ext uri="{FF2B5EF4-FFF2-40B4-BE49-F238E27FC236}">
                <a16:creationId xmlns:a16="http://schemas.microsoft.com/office/drawing/2014/main" id="{70AF2746-0772-6677-9693-4E7119041C1F}"/>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91CDBB09-06EF-E780-A74A-87B47CF2A0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6E559F1-AD00-7370-CBB8-9E018EEA064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a:t>
            </a:fld>
            <a:endParaRPr lang="en-US"/>
          </a:p>
        </p:txBody>
      </p:sp>
      <p:pic>
        <p:nvPicPr>
          <p:cNvPr id="9" name="Picture 8" descr="A close-up of a book&#10;&#10;Description automatically generated with low confidence">
            <a:extLst>
              <a:ext uri="{FF2B5EF4-FFF2-40B4-BE49-F238E27FC236}">
                <a16:creationId xmlns:a16="http://schemas.microsoft.com/office/drawing/2014/main" id="{9192DDD3-89EA-76F2-A7BC-4D4C4D483207}"/>
              </a:ext>
            </a:extLst>
          </p:cNvPr>
          <p:cNvPicPr>
            <a:picLocks noChangeAspect="1"/>
          </p:cNvPicPr>
          <p:nvPr/>
        </p:nvPicPr>
        <p:blipFill>
          <a:blip r:embed="rId2"/>
          <a:stretch>
            <a:fillRect/>
          </a:stretch>
        </p:blipFill>
        <p:spPr>
          <a:xfrm>
            <a:off x="316923" y="1291673"/>
            <a:ext cx="4773323" cy="3000374"/>
          </a:xfrm>
          <a:prstGeom prst="rect">
            <a:avLst/>
          </a:prstGeom>
        </p:spPr>
      </p:pic>
      <p:sp>
        <p:nvSpPr>
          <p:cNvPr id="10" name="Arrow: Right 9">
            <a:extLst>
              <a:ext uri="{FF2B5EF4-FFF2-40B4-BE49-F238E27FC236}">
                <a16:creationId xmlns:a16="http://schemas.microsoft.com/office/drawing/2014/main" id="{5FDB74C3-0702-7DBA-8629-F1D28017C8E6}"/>
              </a:ext>
            </a:extLst>
          </p:cNvPr>
          <p:cNvSpPr/>
          <p:nvPr/>
        </p:nvSpPr>
        <p:spPr>
          <a:xfrm>
            <a:off x="2770259" y="4576884"/>
            <a:ext cx="666750" cy="36512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1017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E522-40FC-11B1-F319-2CC08DD3D608}"/>
              </a:ext>
            </a:extLst>
          </p:cNvPr>
          <p:cNvSpPr>
            <a:spLocks noGrp="1"/>
          </p:cNvSpPr>
          <p:nvPr>
            <p:ph type="title"/>
          </p:nvPr>
        </p:nvSpPr>
        <p:spPr/>
        <p:txBody>
          <a:bodyPr/>
          <a:lstStyle/>
          <a:p>
            <a:r>
              <a:rPr lang="en-CA" dirty="0"/>
              <a:t>Implications (cont’d)</a:t>
            </a:r>
          </a:p>
        </p:txBody>
      </p:sp>
      <p:sp>
        <p:nvSpPr>
          <p:cNvPr id="3" name="Content Placeholder 2">
            <a:extLst>
              <a:ext uri="{FF2B5EF4-FFF2-40B4-BE49-F238E27FC236}">
                <a16:creationId xmlns:a16="http://schemas.microsoft.com/office/drawing/2014/main" id="{CDA2D34C-AEB0-FDD0-ABD5-4B4DA1984F4E}"/>
              </a:ext>
            </a:extLst>
          </p:cNvPr>
          <p:cNvSpPr>
            <a:spLocks noGrp="1"/>
          </p:cNvSpPr>
          <p:nvPr>
            <p:ph idx="1"/>
          </p:nvPr>
        </p:nvSpPr>
        <p:spPr/>
        <p:txBody>
          <a:bodyPr>
            <a:normAutofit lnSpcReduction="10000"/>
          </a:bodyPr>
          <a:lstStyle/>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Incorporate the collection and reporting of quality indicators in kidney failure care.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Measuring and reporting on key quality indicators is an important driver in healthcare improvement. Ensuring facilities are supported with information systems that allow for the systematic measurement and reporting of indicators is a first key step to increasing the rate of monitoring among countries. Further, understanding if or how the collection and reporting of indicators are being used to improve care is needed.</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Expand health information systems to prevent and manage kidney failure.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Similarly, good quality HIS are vital for kidney disease management within a country. A lack of data on disease prevalence, incidence, resource use, and quality of care limits government and provider ability to monitor and evaluate the care provided as well as predicts appropriate resource allocation so that sufficient facilities, medicines, and healthcare professionals are trained and available.</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Promote kidney failure prevention and treatment by implementing policies, strategies, and advocacy, and mitigating barriers.</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Lastly, policies and strategies are important for consistent approaches within a country for optimal care delivery, as well as for accountability, leadership, and knowledge exchange. Advocacy may help promote the increase of government prioritization and further, public awareness of how to prevent and manage kidney disease. Without acknowledging and mitigating barriers, it would be a challenge to achieve of successes out of these recommendations. Competing priorities and needs (for example, clean water supply and basic sanitation, maternal and child health, malnutrition, etc.) represent formidable barriers that can limit implementation of the recommended strategies in the region.</a:t>
            </a:r>
          </a:p>
          <a:p>
            <a:endParaRPr lang="en-CA" sz="1200" dirty="0">
              <a:latin typeface="+mj-lt"/>
            </a:endParaRPr>
          </a:p>
        </p:txBody>
      </p:sp>
      <p:sp>
        <p:nvSpPr>
          <p:cNvPr id="4" name="Date Placeholder 3">
            <a:extLst>
              <a:ext uri="{FF2B5EF4-FFF2-40B4-BE49-F238E27FC236}">
                <a16:creationId xmlns:a16="http://schemas.microsoft.com/office/drawing/2014/main" id="{8D798FEF-61DB-CAE5-3046-54D9AFD10DF1}"/>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685AFD82-AED7-5FD5-AB22-05573032CDB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73E3BBD-1969-2683-B47A-39831F480AA3}"/>
              </a:ext>
            </a:extLst>
          </p:cNvPr>
          <p:cNvSpPr>
            <a:spLocks noGrp="1"/>
          </p:cNvSpPr>
          <p:nvPr>
            <p:ph type="sldNum" sz="quarter" idx="4"/>
          </p:nvPr>
        </p:nvSpPr>
        <p:spPr/>
        <p:txBody>
          <a:bodyPr/>
          <a:lstStyle/>
          <a:p>
            <a:fld id="{4A9CEFBC-9863-BD47-BA2B-008170C231CB}" type="slidenum">
              <a:rPr lang="en-US" smtClean="0"/>
              <a:pPr/>
              <a:t>40</a:t>
            </a:fld>
            <a:endParaRPr lang="en-US"/>
          </a:p>
        </p:txBody>
      </p:sp>
    </p:spTree>
    <p:extLst>
      <p:ext uri="{BB962C8B-B14F-4D97-AF65-F5344CB8AC3E}">
        <p14:creationId xmlns:p14="http://schemas.microsoft.com/office/powerpoint/2010/main" val="2816312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5AC7A5-75DE-EA77-7BFA-61415D71B9CA}"/>
              </a:ext>
            </a:extLst>
          </p:cNvPr>
          <p:cNvSpPr/>
          <p:nvPr/>
        </p:nvSpPr>
        <p:spPr>
          <a:xfrm>
            <a:off x="6911165" y="1378108"/>
            <a:ext cx="2562753" cy="523220"/>
          </a:xfrm>
          <a:prstGeom prst="rect">
            <a:avLst/>
          </a:prstGeom>
        </p:spPr>
        <p:txBody>
          <a:bodyPr wrap="none">
            <a:spAutoFit/>
          </a:bodyPr>
          <a:lstStyle/>
          <a:p>
            <a:r>
              <a:rPr lang="en-US" sz="2800" b="1">
                <a:solidFill>
                  <a:srgbClr val="FE7055"/>
                </a:solidFill>
                <a:hlinkClick r:id="rId3">
                  <a:extLst>
                    <a:ext uri="{A12FA001-AC4F-418D-AE19-62706E023703}">
                      <ahyp:hlinkClr xmlns:ahyp="http://schemas.microsoft.com/office/drawing/2018/hyperlinkcolor" val="tx"/>
                    </a:ext>
                  </a:extLst>
                </a:hlinkClick>
              </a:rPr>
              <a:t>www.theisn.org</a:t>
            </a:r>
            <a:endParaRPr lang="en-US" sz="2800" b="1">
              <a:solidFill>
                <a:srgbClr val="FE7055"/>
              </a:solidFill>
            </a:endParaRPr>
          </a:p>
        </p:txBody>
      </p:sp>
      <p:sp>
        <p:nvSpPr>
          <p:cNvPr id="28" name="Rectangle 27">
            <a:extLst>
              <a:ext uri="{FF2B5EF4-FFF2-40B4-BE49-F238E27FC236}">
                <a16:creationId xmlns:a16="http://schemas.microsoft.com/office/drawing/2014/main" id="{06C43CF2-BFF2-AB42-E09B-C066B3CCD8D8}"/>
              </a:ext>
            </a:extLst>
          </p:cNvPr>
          <p:cNvSpPr/>
          <p:nvPr/>
        </p:nvSpPr>
        <p:spPr>
          <a:xfrm>
            <a:off x="715181" y="2792638"/>
            <a:ext cx="2601097" cy="369332"/>
          </a:xfrm>
          <a:prstGeom prst="rect">
            <a:avLst/>
          </a:prstGeom>
        </p:spPr>
        <p:txBody>
          <a:bodyPr wrap="none">
            <a:spAutoFit/>
          </a:bodyPr>
          <a:lstStyle/>
          <a:p>
            <a:r>
              <a:rPr lang="en-US" b="1">
                <a:solidFill>
                  <a:srgbClr val="3C3A9A"/>
                </a:solidFill>
              </a:rPr>
              <a:t>Global Operations Center</a:t>
            </a:r>
            <a:endParaRPr lang="en-US">
              <a:solidFill>
                <a:srgbClr val="3C3A9A"/>
              </a:solidFill>
            </a:endParaRPr>
          </a:p>
        </p:txBody>
      </p:sp>
      <p:pic>
        <p:nvPicPr>
          <p:cNvPr id="29" name="Picture 28">
            <a:extLst>
              <a:ext uri="{FF2B5EF4-FFF2-40B4-BE49-F238E27FC236}">
                <a16:creationId xmlns:a16="http://schemas.microsoft.com/office/drawing/2014/main" id="{F83BC615-8A46-6C29-FB3A-FD09F5946711}"/>
              </a:ext>
            </a:extLst>
          </p:cNvPr>
          <p:cNvPicPr>
            <a:picLocks noChangeAspect="1"/>
          </p:cNvPicPr>
          <p:nvPr/>
        </p:nvPicPr>
        <p:blipFill>
          <a:blip r:embed="rId4">
            <a:duotone>
              <a:schemeClr val="bg2">
                <a:shade val="45000"/>
                <a:satMod val="135000"/>
              </a:schemeClr>
              <a:prstClr val="white"/>
            </a:duotone>
          </a:blip>
          <a:stretch>
            <a:fillRect/>
          </a:stretch>
        </p:blipFill>
        <p:spPr>
          <a:xfrm>
            <a:off x="715181" y="3301230"/>
            <a:ext cx="460697" cy="460697"/>
          </a:xfrm>
          <a:prstGeom prst="rect">
            <a:avLst/>
          </a:prstGeom>
        </p:spPr>
      </p:pic>
      <p:sp>
        <p:nvSpPr>
          <p:cNvPr id="30" name="Rectangle 29">
            <a:extLst>
              <a:ext uri="{FF2B5EF4-FFF2-40B4-BE49-F238E27FC236}">
                <a16:creationId xmlns:a16="http://schemas.microsoft.com/office/drawing/2014/main" id="{CCCE92AC-EF74-EFAF-3341-966991951479}"/>
              </a:ext>
            </a:extLst>
          </p:cNvPr>
          <p:cNvSpPr/>
          <p:nvPr/>
        </p:nvSpPr>
        <p:spPr>
          <a:xfrm>
            <a:off x="1175878" y="3301228"/>
            <a:ext cx="2101857" cy="584775"/>
          </a:xfrm>
          <a:prstGeom prst="rect">
            <a:avLst/>
          </a:prstGeom>
        </p:spPr>
        <p:txBody>
          <a:bodyPr wrap="none">
            <a:spAutoFit/>
          </a:bodyPr>
          <a:lstStyle/>
          <a:p>
            <a:r>
              <a:rPr lang="en-US" sz="1600"/>
              <a:t>Avenue des Arts 1-2</a:t>
            </a:r>
          </a:p>
          <a:p>
            <a:r>
              <a:rPr lang="en-US" sz="1600"/>
              <a:t>1210 Brussels, Belgium</a:t>
            </a:r>
          </a:p>
        </p:txBody>
      </p:sp>
      <p:pic>
        <p:nvPicPr>
          <p:cNvPr id="31" name="Picture 30">
            <a:extLst>
              <a:ext uri="{FF2B5EF4-FFF2-40B4-BE49-F238E27FC236}">
                <a16:creationId xmlns:a16="http://schemas.microsoft.com/office/drawing/2014/main" id="{FDA4AE0D-05E2-AA60-3C96-AF0D98B6135C}"/>
              </a:ext>
            </a:extLst>
          </p:cNvPr>
          <p:cNvPicPr>
            <a:picLocks noChangeAspect="1"/>
          </p:cNvPicPr>
          <p:nvPr/>
        </p:nvPicPr>
        <p:blipFill>
          <a:blip r:embed="rId5">
            <a:duotone>
              <a:schemeClr val="bg2">
                <a:shade val="45000"/>
                <a:satMod val="135000"/>
              </a:schemeClr>
              <a:prstClr val="white"/>
            </a:duotone>
          </a:blip>
          <a:stretch>
            <a:fillRect/>
          </a:stretch>
        </p:blipFill>
        <p:spPr>
          <a:xfrm>
            <a:off x="695124" y="4081511"/>
            <a:ext cx="500809" cy="500809"/>
          </a:xfrm>
          <a:prstGeom prst="rect">
            <a:avLst/>
          </a:prstGeom>
        </p:spPr>
      </p:pic>
      <p:sp>
        <p:nvSpPr>
          <p:cNvPr id="32" name="Rectangle 31">
            <a:extLst>
              <a:ext uri="{FF2B5EF4-FFF2-40B4-BE49-F238E27FC236}">
                <a16:creationId xmlns:a16="http://schemas.microsoft.com/office/drawing/2014/main" id="{E29BDE89-7A20-BC78-48CA-67D1F180ED59}"/>
              </a:ext>
            </a:extLst>
          </p:cNvPr>
          <p:cNvSpPr/>
          <p:nvPr/>
        </p:nvSpPr>
        <p:spPr>
          <a:xfrm>
            <a:off x="1175878" y="4202218"/>
            <a:ext cx="1568058" cy="369332"/>
          </a:xfrm>
          <a:prstGeom prst="rect">
            <a:avLst/>
          </a:prstGeom>
        </p:spPr>
        <p:txBody>
          <a:bodyPr wrap="none">
            <a:spAutoFit/>
          </a:bodyPr>
          <a:lstStyle/>
          <a:p>
            <a:r>
              <a:rPr lang="en-US" sz="1600">
                <a:latin typeface="Calibri" panose="020F0502020204030204" pitchFamily="34" charset="0"/>
                <a:cs typeface="Calibri" panose="020F0502020204030204" pitchFamily="34" charset="0"/>
              </a:rPr>
              <a:t>+</a:t>
            </a:r>
            <a:r>
              <a:rPr lang="en-US" b="1"/>
              <a:t> </a:t>
            </a:r>
            <a:r>
              <a:rPr lang="en-US" sz="1600"/>
              <a:t>32 2 808 04 20</a:t>
            </a:r>
          </a:p>
        </p:txBody>
      </p:sp>
      <p:sp>
        <p:nvSpPr>
          <p:cNvPr id="33" name="Rectangle 32">
            <a:extLst>
              <a:ext uri="{FF2B5EF4-FFF2-40B4-BE49-F238E27FC236}">
                <a16:creationId xmlns:a16="http://schemas.microsoft.com/office/drawing/2014/main" id="{80073FF3-5476-3402-3AEA-EB33C8619CAB}"/>
              </a:ext>
            </a:extLst>
          </p:cNvPr>
          <p:cNvSpPr/>
          <p:nvPr/>
        </p:nvSpPr>
        <p:spPr>
          <a:xfrm>
            <a:off x="1164977" y="4886419"/>
            <a:ext cx="1526059" cy="338554"/>
          </a:xfrm>
          <a:prstGeom prst="rect">
            <a:avLst/>
          </a:prstGeom>
        </p:spPr>
        <p:txBody>
          <a:bodyPr wrap="none">
            <a:spAutoFit/>
          </a:bodyPr>
          <a:lstStyle/>
          <a:p>
            <a:r>
              <a:rPr lang="en-US" sz="1600" err="1">
                <a:hlinkClick r:id="rId6"/>
              </a:rPr>
              <a:t>info@theisn.org</a:t>
            </a:r>
            <a:endParaRPr lang="en-US" sz="1600"/>
          </a:p>
        </p:txBody>
      </p:sp>
      <p:pic>
        <p:nvPicPr>
          <p:cNvPr id="34" name="Picture 33">
            <a:extLst>
              <a:ext uri="{FF2B5EF4-FFF2-40B4-BE49-F238E27FC236}">
                <a16:creationId xmlns:a16="http://schemas.microsoft.com/office/drawing/2014/main" id="{765FCAF2-4401-A007-C8E8-3E4ACBF7C017}"/>
              </a:ext>
            </a:extLst>
          </p:cNvPr>
          <p:cNvPicPr>
            <a:picLocks noChangeAspect="1"/>
          </p:cNvPicPr>
          <p:nvPr/>
        </p:nvPicPr>
        <p:blipFill>
          <a:blip r:embed="rId7">
            <a:lum bright="70000" contrast="-70000"/>
          </a:blip>
          <a:stretch>
            <a:fillRect/>
          </a:stretch>
        </p:blipFill>
        <p:spPr>
          <a:xfrm>
            <a:off x="681504" y="4808102"/>
            <a:ext cx="528048" cy="528048"/>
          </a:xfrm>
          <a:prstGeom prst="rect">
            <a:avLst/>
          </a:prstGeom>
        </p:spPr>
      </p:pic>
      <p:sp>
        <p:nvSpPr>
          <p:cNvPr id="35" name="Rectangle 34">
            <a:extLst>
              <a:ext uri="{FF2B5EF4-FFF2-40B4-BE49-F238E27FC236}">
                <a16:creationId xmlns:a16="http://schemas.microsoft.com/office/drawing/2014/main" id="{1CE9B699-4050-419C-BF18-2DD5A31DE2EE}"/>
              </a:ext>
            </a:extLst>
          </p:cNvPr>
          <p:cNvSpPr/>
          <p:nvPr/>
        </p:nvSpPr>
        <p:spPr>
          <a:xfrm>
            <a:off x="5331502" y="2792638"/>
            <a:ext cx="2861040" cy="369332"/>
          </a:xfrm>
          <a:prstGeom prst="rect">
            <a:avLst/>
          </a:prstGeom>
        </p:spPr>
        <p:txBody>
          <a:bodyPr wrap="none">
            <a:spAutoFit/>
          </a:bodyPr>
          <a:lstStyle/>
          <a:p>
            <a:r>
              <a:rPr lang="en-US" b="1">
                <a:solidFill>
                  <a:srgbClr val="3C3A9A"/>
                </a:solidFill>
              </a:rPr>
              <a:t>Americas Operations Center</a:t>
            </a:r>
            <a:endParaRPr lang="en-US">
              <a:solidFill>
                <a:srgbClr val="3C3A9A"/>
              </a:solidFill>
            </a:endParaRPr>
          </a:p>
        </p:txBody>
      </p:sp>
      <p:sp>
        <p:nvSpPr>
          <p:cNvPr id="36" name="Rectangle 35">
            <a:extLst>
              <a:ext uri="{FF2B5EF4-FFF2-40B4-BE49-F238E27FC236}">
                <a16:creationId xmlns:a16="http://schemas.microsoft.com/office/drawing/2014/main" id="{0355B209-5D61-1D3E-C0D6-B7EBF54BB1F3}"/>
              </a:ext>
            </a:extLst>
          </p:cNvPr>
          <p:cNvSpPr/>
          <p:nvPr/>
        </p:nvSpPr>
        <p:spPr>
          <a:xfrm>
            <a:off x="5765134" y="3301229"/>
            <a:ext cx="3465500" cy="584775"/>
          </a:xfrm>
          <a:prstGeom prst="rect">
            <a:avLst/>
          </a:prstGeom>
        </p:spPr>
        <p:txBody>
          <a:bodyPr wrap="none">
            <a:spAutoFit/>
          </a:bodyPr>
          <a:lstStyle/>
          <a:p>
            <a:r>
              <a:rPr lang="en-US" sz="1600"/>
              <a:t>340 North Avenue 3rd Floor</a:t>
            </a:r>
            <a:br>
              <a:rPr lang="en-US" sz="1600"/>
            </a:br>
            <a:r>
              <a:rPr lang="en-US" sz="1600"/>
              <a:t>Cranford, NJ 07016-2496, United States</a:t>
            </a:r>
          </a:p>
        </p:txBody>
      </p:sp>
      <p:sp>
        <p:nvSpPr>
          <p:cNvPr id="37" name="Rectangle 36">
            <a:extLst>
              <a:ext uri="{FF2B5EF4-FFF2-40B4-BE49-F238E27FC236}">
                <a16:creationId xmlns:a16="http://schemas.microsoft.com/office/drawing/2014/main" id="{3062AAC6-0A0D-FD86-5B42-CA8D30FFF566}"/>
              </a:ext>
            </a:extLst>
          </p:cNvPr>
          <p:cNvSpPr/>
          <p:nvPr/>
        </p:nvSpPr>
        <p:spPr>
          <a:xfrm>
            <a:off x="5862928" y="4886419"/>
            <a:ext cx="1526059" cy="338554"/>
          </a:xfrm>
          <a:prstGeom prst="rect">
            <a:avLst/>
          </a:prstGeom>
        </p:spPr>
        <p:txBody>
          <a:bodyPr wrap="none">
            <a:spAutoFit/>
          </a:bodyPr>
          <a:lstStyle/>
          <a:p>
            <a:r>
              <a:rPr lang="en-US" sz="1600">
                <a:hlinkClick r:id="rId6"/>
              </a:rPr>
              <a:t>info@theisn.org</a:t>
            </a:r>
            <a:endParaRPr lang="en-US" sz="1600"/>
          </a:p>
        </p:txBody>
      </p:sp>
      <p:pic>
        <p:nvPicPr>
          <p:cNvPr id="38" name="Picture 37">
            <a:extLst>
              <a:ext uri="{FF2B5EF4-FFF2-40B4-BE49-F238E27FC236}">
                <a16:creationId xmlns:a16="http://schemas.microsoft.com/office/drawing/2014/main" id="{C538213E-20DC-AE68-4BFB-FEBB644F853E}"/>
              </a:ext>
            </a:extLst>
          </p:cNvPr>
          <p:cNvPicPr>
            <a:picLocks noChangeAspect="1"/>
          </p:cNvPicPr>
          <p:nvPr/>
        </p:nvPicPr>
        <p:blipFill>
          <a:blip r:embed="rId4">
            <a:duotone>
              <a:schemeClr val="bg2">
                <a:shade val="45000"/>
                <a:satMod val="135000"/>
              </a:schemeClr>
              <a:prstClr val="white"/>
            </a:duotone>
          </a:blip>
          <a:stretch>
            <a:fillRect/>
          </a:stretch>
        </p:blipFill>
        <p:spPr>
          <a:xfrm>
            <a:off x="5249826" y="3301230"/>
            <a:ext cx="460697" cy="460697"/>
          </a:xfrm>
          <a:prstGeom prst="rect">
            <a:avLst/>
          </a:prstGeom>
        </p:spPr>
      </p:pic>
      <p:pic>
        <p:nvPicPr>
          <p:cNvPr id="39" name="Picture 38">
            <a:extLst>
              <a:ext uri="{FF2B5EF4-FFF2-40B4-BE49-F238E27FC236}">
                <a16:creationId xmlns:a16="http://schemas.microsoft.com/office/drawing/2014/main" id="{BD401AB0-1667-3604-1FEA-F56D00F0E3AC}"/>
              </a:ext>
            </a:extLst>
          </p:cNvPr>
          <p:cNvPicPr>
            <a:picLocks noChangeAspect="1"/>
          </p:cNvPicPr>
          <p:nvPr/>
        </p:nvPicPr>
        <p:blipFill>
          <a:blip r:embed="rId7">
            <a:lum bright="70000" contrast="-70000"/>
          </a:blip>
          <a:stretch>
            <a:fillRect/>
          </a:stretch>
        </p:blipFill>
        <p:spPr>
          <a:xfrm>
            <a:off x="5273831" y="4806528"/>
            <a:ext cx="528048" cy="528048"/>
          </a:xfrm>
          <a:prstGeom prst="rect">
            <a:avLst/>
          </a:prstGeom>
        </p:spPr>
      </p:pic>
      <p:pic>
        <p:nvPicPr>
          <p:cNvPr id="40" name="Picture 39">
            <a:hlinkClick r:id="rId8"/>
            <a:extLst>
              <a:ext uri="{FF2B5EF4-FFF2-40B4-BE49-F238E27FC236}">
                <a16:creationId xmlns:a16="http://schemas.microsoft.com/office/drawing/2014/main" id="{783D5CD9-3481-BB08-0702-558A40770A59}"/>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14253" y="6028959"/>
            <a:ext cx="360000" cy="360000"/>
          </a:xfrm>
          <a:prstGeom prst="rect">
            <a:avLst/>
          </a:prstGeom>
        </p:spPr>
      </p:pic>
      <p:pic>
        <p:nvPicPr>
          <p:cNvPr id="41" name="Picture 40">
            <a:hlinkClick r:id="rId10"/>
            <a:extLst>
              <a:ext uri="{FF2B5EF4-FFF2-40B4-BE49-F238E27FC236}">
                <a16:creationId xmlns:a16="http://schemas.microsoft.com/office/drawing/2014/main" id="{BA621DCD-F370-FEE4-BA0A-7E7C0FBBFFE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3271" y="6017587"/>
            <a:ext cx="360000" cy="360000"/>
          </a:xfrm>
          <a:prstGeom prst="rect">
            <a:avLst/>
          </a:prstGeom>
        </p:spPr>
      </p:pic>
      <p:pic>
        <p:nvPicPr>
          <p:cNvPr id="42" name="Picture 41">
            <a:hlinkClick r:id="rId12"/>
            <a:extLst>
              <a:ext uri="{FF2B5EF4-FFF2-40B4-BE49-F238E27FC236}">
                <a16:creationId xmlns:a16="http://schemas.microsoft.com/office/drawing/2014/main" id="{98F7BE78-F4F5-FCB6-3EF4-0596C508A416}"/>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72289" y="6036059"/>
            <a:ext cx="360000" cy="360000"/>
          </a:xfrm>
          <a:prstGeom prst="rect">
            <a:avLst/>
          </a:prstGeom>
        </p:spPr>
      </p:pic>
      <p:pic>
        <p:nvPicPr>
          <p:cNvPr id="43" name="Picture 42">
            <a:hlinkClick r:id="rId14"/>
            <a:extLst>
              <a:ext uri="{FF2B5EF4-FFF2-40B4-BE49-F238E27FC236}">
                <a16:creationId xmlns:a16="http://schemas.microsoft.com/office/drawing/2014/main" id="{7E1DC0A6-5322-D3EC-DB6D-46E7EDBADC30}"/>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968405" y="6068144"/>
            <a:ext cx="360000" cy="360000"/>
          </a:xfrm>
          <a:prstGeom prst="rect">
            <a:avLst/>
          </a:prstGeom>
        </p:spPr>
      </p:pic>
      <p:pic>
        <p:nvPicPr>
          <p:cNvPr id="44" name="Picture 43">
            <a:hlinkClick r:id="rId16"/>
            <a:extLst>
              <a:ext uri="{FF2B5EF4-FFF2-40B4-BE49-F238E27FC236}">
                <a16:creationId xmlns:a16="http://schemas.microsoft.com/office/drawing/2014/main" id="{3E721B49-EE51-4645-5D23-72D24DF4CD10}"/>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001305" y="6036059"/>
            <a:ext cx="360000" cy="370617"/>
          </a:xfrm>
          <a:prstGeom prst="rect">
            <a:avLst/>
          </a:prstGeom>
        </p:spPr>
      </p:pic>
      <p:sp>
        <p:nvSpPr>
          <p:cNvPr id="45" name="Rectangle 44">
            <a:extLst>
              <a:ext uri="{FF2B5EF4-FFF2-40B4-BE49-F238E27FC236}">
                <a16:creationId xmlns:a16="http://schemas.microsoft.com/office/drawing/2014/main" id="{662AAB53-A432-2352-BA52-484650389AF7}"/>
              </a:ext>
            </a:extLst>
          </p:cNvPr>
          <p:cNvSpPr/>
          <p:nvPr/>
        </p:nvSpPr>
        <p:spPr>
          <a:xfrm>
            <a:off x="681504" y="6044249"/>
            <a:ext cx="1138389" cy="369332"/>
          </a:xfrm>
          <a:prstGeom prst="rect">
            <a:avLst/>
          </a:prstGeom>
        </p:spPr>
        <p:txBody>
          <a:bodyPr wrap="none">
            <a:spAutoFit/>
          </a:bodyPr>
          <a:lstStyle/>
          <a:p>
            <a:r>
              <a:rPr lang="en-US" b="1">
                <a:solidFill>
                  <a:srgbClr val="3C3A9A"/>
                </a:solidFill>
              </a:rPr>
              <a:t>Follow us </a:t>
            </a:r>
            <a:endParaRPr lang="en-US">
              <a:solidFill>
                <a:srgbClr val="3C3A9A"/>
              </a:solidFill>
            </a:endParaRPr>
          </a:p>
        </p:txBody>
      </p:sp>
      <p:pic>
        <p:nvPicPr>
          <p:cNvPr id="46" name="Picture 45">
            <a:extLst>
              <a:ext uri="{FF2B5EF4-FFF2-40B4-BE49-F238E27FC236}">
                <a16:creationId xmlns:a16="http://schemas.microsoft.com/office/drawing/2014/main" id="{4E35D73D-C9B2-1FC5-D8A4-A9FA53E11811}"/>
              </a:ext>
            </a:extLst>
          </p:cNvPr>
          <p:cNvPicPr>
            <a:picLocks noChangeAspect="1"/>
          </p:cNvPicPr>
          <p:nvPr/>
        </p:nvPicPr>
        <p:blipFill>
          <a:blip r:embed="rId5">
            <a:duotone>
              <a:schemeClr val="bg2">
                <a:shade val="45000"/>
                <a:satMod val="135000"/>
              </a:schemeClr>
              <a:prstClr val="white"/>
            </a:duotone>
          </a:blip>
          <a:stretch>
            <a:fillRect/>
          </a:stretch>
        </p:blipFill>
        <p:spPr>
          <a:xfrm>
            <a:off x="5273831" y="4081511"/>
            <a:ext cx="500809" cy="500809"/>
          </a:xfrm>
          <a:prstGeom prst="rect">
            <a:avLst/>
          </a:prstGeom>
        </p:spPr>
      </p:pic>
      <p:sp>
        <p:nvSpPr>
          <p:cNvPr id="47" name="Rectangle 46">
            <a:extLst>
              <a:ext uri="{FF2B5EF4-FFF2-40B4-BE49-F238E27FC236}">
                <a16:creationId xmlns:a16="http://schemas.microsoft.com/office/drawing/2014/main" id="{78260598-C4E6-EE1A-45DA-99D783D87BBA}"/>
              </a:ext>
            </a:extLst>
          </p:cNvPr>
          <p:cNvSpPr/>
          <p:nvPr/>
        </p:nvSpPr>
        <p:spPr>
          <a:xfrm>
            <a:off x="5754585" y="4202218"/>
            <a:ext cx="1619354" cy="338554"/>
          </a:xfrm>
          <a:prstGeom prst="rect">
            <a:avLst/>
          </a:prstGeom>
        </p:spPr>
        <p:txBody>
          <a:bodyPr wrap="none">
            <a:spAutoFit/>
          </a:bodyPr>
          <a:lstStyle/>
          <a:p>
            <a:r>
              <a:rPr lang="en-US" sz="1600"/>
              <a:t>+1 904 345 0866 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ISN-Global Kidney Health Atlas Survey</a:t>
            </a:r>
          </a:p>
        </p:txBody>
      </p:sp>
      <p:graphicFrame>
        <p:nvGraphicFramePr>
          <p:cNvPr id="5" name="Content Placeholder 4"/>
          <p:cNvGraphicFramePr>
            <a:graphicFrameLocks noGrp="1"/>
          </p:cNvGraphicFramePr>
          <p:nvPr>
            <p:ph idx="1"/>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381428" y="3459074"/>
            <a:ext cx="2083431" cy="1084439"/>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Date Placeholder 3">
            <a:extLst>
              <a:ext uri="{FF2B5EF4-FFF2-40B4-BE49-F238E27FC236}">
                <a16:creationId xmlns:a16="http://schemas.microsoft.com/office/drawing/2014/main" id="{CD306572-9FBC-0727-076F-8126A1F34AA3}"/>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3CD0397F-C033-03DC-BF32-BE0F317AFC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2737E03-A9C0-D6E8-FC27-AFF3A44D93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5</a:t>
            </a:fld>
            <a:endParaRPr lang="en-US"/>
          </a:p>
        </p:txBody>
      </p:sp>
    </p:spTree>
    <p:extLst>
      <p:ext uri="{BB962C8B-B14F-4D97-AF65-F5344CB8AC3E}">
        <p14:creationId xmlns:p14="http://schemas.microsoft.com/office/powerpoint/2010/main" val="42769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a:t>Design and Scope </a:t>
            </a:r>
          </a:p>
        </p:txBody>
      </p:sp>
      <p:sp>
        <p:nvSpPr>
          <p:cNvPr id="3" name="Content Placeholder 2"/>
          <p:cNvSpPr>
            <a:spLocks noGrp="1"/>
          </p:cNvSpPr>
          <p:nvPr>
            <p:ph sz="half" idx="1"/>
          </p:nvPr>
        </p:nvSpPr>
        <p:spPr>
          <a:xfrm>
            <a:off x="838201" y="1676946"/>
            <a:ext cx="5181600" cy="4862513"/>
          </a:xfrm>
        </p:spPr>
        <p:txBody>
          <a:bodyPr>
            <a:noAutofit/>
          </a:bodyPr>
          <a:lstStyle/>
          <a:p>
            <a:r>
              <a:rPr lang="en-ZA" sz="2400" b="1">
                <a:solidFill>
                  <a:schemeClr val="accent1"/>
                </a:solidFill>
              </a:rPr>
              <a:t>Desk research (across countries and regions)</a:t>
            </a:r>
          </a:p>
          <a:p>
            <a:pPr lvl="1"/>
            <a:r>
              <a:rPr lang="en-ZA" sz="2000"/>
              <a:t>Published and grey literature review</a:t>
            </a:r>
          </a:p>
          <a:p>
            <a:pPr lvl="1"/>
            <a:r>
              <a:rPr lang="en-ZA" sz="2000"/>
              <a:t>Systematic review of kidney failure burden and outcomes</a:t>
            </a:r>
          </a:p>
          <a:p>
            <a:pPr lvl="1"/>
            <a:r>
              <a:rPr lang="en-ZA" sz="2000"/>
              <a:t>Data extraction from major kidney registries (USRDS, ERA-EDTA) and relevant national registries where available </a:t>
            </a:r>
          </a:p>
          <a:p>
            <a:pPr lvl="1"/>
            <a:r>
              <a:rPr lang="en-ZA" sz="2000"/>
              <a:t>Scoping review of KRT cost estimates</a:t>
            </a:r>
            <a:endParaRPr lang="en-AU" sz="2000"/>
          </a:p>
          <a:p>
            <a:endParaRPr lang="en-AU" sz="2000" b="1"/>
          </a:p>
          <a:p>
            <a:pPr marL="0" indent="0">
              <a:buNone/>
            </a:pPr>
            <a:endParaRPr lang="en-AU" sz="2400"/>
          </a:p>
        </p:txBody>
      </p:sp>
      <p:sp>
        <p:nvSpPr>
          <p:cNvPr id="7" name="Content Placeholder 6">
            <a:extLst>
              <a:ext uri="{FF2B5EF4-FFF2-40B4-BE49-F238E27FC236}">
                <a16:creationId xmlns:a16="http://schemas.microsoft.com/office/drawing/2014/main" id="{715E630F-844A-6C0D-7794-ED3E2E206F01}"/>
              </a:ext>
            </a:extLst>
          </p:cNvPr>
          <p:cNvSpPr>
            <a:spLocks noGrp="1"/>
          </p:cNvSpPr>
          <p:nvPr>
            <p:ph sz="half" idx="2"/>
          </p:nvPr>
        </p:nvSpPr>
        <p:spPr/>
        <p:txBody>
          <a:bodyPr/>
          <a:lstStyle/>
          <a:p>
            <a:r>
              <a:rPr lang="en-AU" sz="2400" b="1">
                <a:solidFill>
                  <a:schemeClr val="accent1"/>
                </a:solidFill>
              </a:rPr>
              <a:t>Online </a:t>
            </a:r>
            <a:r>
              <a:rPr lang="en-AU" sz="2400" b="1" err="1">
                <a:solidFill>
                  <a:schemeClr val="accent1"/>
                </a:solidFill>
              </a:rPr>
              <a:t>questionnary</a:t>
            </a:r>
            <a:r>
              <a:rPr lang="en-AU" sz="2400" b="1">
                <a:solidFill>
                  <a:schemeClr val="accent1"/>
                </a:solidFill>
              </a:rPr>
              <a:t>-based survey July – September 2022</a:t>
            </a:r>
          </a:p>
          <a:p>
            <a:pPr lvl="1"/>
            <a:r>
              <a:rPr lang="fr-BE" sz="2000"/>
              <a:t>3 </a:t>
            </a:r>
            <a:r>
              <a:rPr lang="en-ZA" sz="2000"/>
              <a:t>languages</a:t>
            </a:r>
            <a:r>
              <a:rPr lang="fr-BE" sz="2000"/>
              <a:t> (English, French, </a:t>
            </a:r>
            <a:r>
              <a:rPr lang="en-ZA" sz="2000"/>
              <a:t>Spanish</a:t>
            </a:r>
            <a:r>
              <a:rPr lang="fr-BE" sz="2000"/>
              <a:t>)</a:t>
            </a:r>
          </a:p>
          <a:p>
            <a:pPr lvl="1"/>
            <a:r>
              <a:rPr lang="fr-BE" sz="2000"/>
              <a:t>191 countries </a:t>
            </a:r>
            <a:r>
              <a:rPr lang="fr-BE" sz="2000" err="1"/>
              <a:t>contacted</a:t>
            </a:r>
            <a:endParaRPr lang="en-US" sz="2000"/>
          </a:p>
          <a:p>
            <a:pPr lvl="1"/>
            <a:r>
              <a:rPr lang="fr-BE" sz="2000"/>
              <a:t>≥3 </a:t>
            </a:r>
            <a:r>
              <a:rPr lang="en-ZA" sz="2000"/>
              <a:t>stakeholders</a:t>
            </a:r>
            <a:r>
              <a:rPr lang="fr-BE" sz="2000"/>
              <a:t> per country</a:t>
            </a:r>
            <a:endParaRPr lang="en-ZA" sz="2000"/>
          </a:p>
          <a:p>
            <a:pPr lvl="2"/>
            <a:r>
              <a:rPr lang="en-ZA" sz="1400"/>
              <a:t>National nephrology society leadership</a:t>
            </a:r>
          </a:p>
          <a:p>
            <a:pPr lvl="2"/>
            <a:r>
              <a:rPr lang="en-ZA" sz="1400"/>
              <a:t>Healthcare policymakers</a:t>
            </a:r>
          </a:p>
          <a:p>
            <a:pPr lvl="2"/>
            <a:r>
              <a:rPr lang="en-ZA" sz="1400"/>
              <a:t>Patients / patient advocacy groups</a:t>
            </a:r>
          </a:p>
          <a:p>
            <a:pPr lvl="1"/>
            <a:r>
              <a:rPr lang="en-ZA" sz="2000"/>
              <a:t>Discrepancies resolved by follow-up conferences with regional board chairs and country nephrology leaders</a:t>
            </a:r>
          </a:p>
          <a:p>
            <a:pPr lvl="1"/>
            <a:endParaRPr lang="en-ZA" sz="2000"/>
          </a:p>
          <a:p>
            <a:endParaRPr lang="LID4096"/>
          </a:p>
        </p:txBody>
      </p:sp>
      <p:sp>
        <p:nvSpPr>
          <p:cNvPr id="4" name="Date Placeholder 3">
            <a:extLst>
              <a:ext uri="{FF2B5EF4-FFF2-40B4-BE49-F238E27FC236}">
                <a16:creationId xmlns:a16="http://schemas.microsoft.com/office/drawing/2014/main" id="{E3D39FE1-7E33-1B60-DBD9-CC8DD8CBD39B}"/>
              </a:ext>
            </a:extLst>
          </p:cNvPr>
          <p:cNvSpPr>
            <a:spLocks noGrp="1"/>
          </p:cNvSpPr>
          <p:nvPr>
            <p:ph type="dt" sz="half" idx="10"/>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0065D606-8FAC-41EB-6041-319110E2513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E1A252D-C033-EA98-E31A-21D6642E04B9}"/>
              </a:ext>
            </a:extLst>
          </p:cNvPr>
          <p:cNvSpPr>
            <a:spLocks noGrp="1"/>
          </p:cNvSpPr>
          <p:nvPr>
            <p:ph type="sldNum" sz="quarter" idx="4"/>
          </p:nvPr>
        </p:nvSpPr>
        <p:spPr/>
        <p:txBody>
          <a:bodyPr/>
          <a:lstStyle/>
          <a:p>
            <a:fld id="{4A9CEFBC-9863-BD47-BA2B-008170C231CB}" type="slidenum">
              <a:rPr lang="en-US" smtClean="0"/>
              <a:pPr/>
              <a:t>6</a:t>
            </a:fld>
            <a:endParaRPr lang="en-US"/>
          </a:p>
        </p:txBody>
      </p:sp>
    </p:spTree>
    <p:extLst>
      <p:ext uri="{BB962C8B-B14F-4D97-AF65-F5344CB8AC3E}">
        <p14:creationId xmlns:p14="http://schemas.microsoft.com/office/powerpoint/2010/main" val="245603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279714" y="1008000"/>
            <a:ext cx="7655170" cy="5839778"/>
          </a:xfrm>
          <a:prstGeom prst="rect">
            <a:avLst/>
          </a:prstGeom>
        </p:spPr>
      </p:pic>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Survey Components</a:t>
            </a:r>
          </a:p>
        </p:txBody>
      </p:sp>
      <p:sp>
        <p:nvSpPr>
          <p:cNvPr id="2" name="Date Placeholder 3">
            <a:extLst>
              <a:ext uri="{FF2B5EF4-FFF2-40B4-BE49-F238E27FC236}">
                <a16:creationId xmlns:a16="http://schemas.microsoft.com/office/drawing/2014/main" id="{CE09CED7-3C42-8235-01B8-9ED2A00F674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D5FB313F-31FE-CA63-0380-732A96D1589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85A26D48-4566-8B9B-64C8-BB88E3DFEEF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7</a:t>
            </a:fld>
            <a:endParaRPr lang="en-US"/>
          </a:p>
        </p:txBody>
      </p:sp>
    </p:spTree>
    <p:extLst>
      <p:ext uri="{BB962C8B-B14F-4D97-AF65-F5344CB8AC3E}">
        <p14:creationId xmlns:p14="http://schemas.microsoft.com/office/powerpoint/2010/main" val="232934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ISN-GKHA response</a:t>
            </a:r>
          </a:p>
        </p:txBody>
      </p:sp>
      <p:pic>
        <p:nvPicPr>
          <p:cNvPr id="2" name="Picture 1">
            <a:extLst>
              <a:ext uri="{FF2B5EF4-FFF2-40B4-BE49-F238E27FC236}">
                <a16:creationId xmlns:a16="http://schemas.microsoft.com/office/drawing/2014/main" id="{5A1AD84F-1CC4-85A3-8A40-49376FCCE24B}"/>
              </a:ext>
            </a:extLst>
          </p:cNvPr>
          <p:cNvPicPr>
            <a:picLocks noChangeAspect="1"/>
          </p:cNvPicPr>
          <p:nvPr/>
        </p:nvPicPr>
        <p:blipFill>
          <a:blip r:embed="rId2"/>
          <a:stretch>
            <a:fillRect/>
          </a:stretch>
        </p:blipFill>
        <p:spPr>
          <a:xfrm>
            <a:off x="479782" y="1029848"/>
            <a:ext cx="8393630" cy="5352884"/>
          </a:xfrm>
          <a:prstGeom prst="rect">
            <a:avLst/>
          </a:prstGeom>
        </p:spPr>
      </p:pic>
      <p:sp>
        <p:nvSpPr>
          <p:cNvPr id="4" name="TextBox 3">
            <a:extLst>
              <a:ext uri="{FF2B5EF4-FFF2-40B4-BE49-F238E27FC236}">
                <a16:creationId xmlns:a16="http://schemas.microsoft.com/office/drawing/2014/main" id="{2F41DA9F-DC1B-B32D-3570-512D1A5747BC}"/>
              </a:ext>
            </a:extLst>
          </p:cNvPr>
          <p:cNvSpPr txBox="1"/>
          <p:nvPr/>
        </p:nvSpPr>
        <p:spPr>
          <a:xfrm>
            <a:off x="7001781" y="891387"/>
            <a:ext cx="2427203" cy="646331"/>
          </a:xfrm>
          <a:prstGeom prst="rect">
            <a:avLst/>
          </a:prstGeom>
          <a:noFill/>
        </p:spPr>
        <p:txBody>
          <a:bodyPr wrap="none" rtlCol="0">
            <a:spAutoFit/>
          </a:bodyPr>
          <a:lstStyle/>
          <a:p>
            <a:r>
              <a:rPr lang="en-AU" sz="3600" b="1">
                <a:solidFill>
                  <a:schemeClr val="accent4"/>
                </a:solidFill>
              </a:rPr>
              <a:t>167</a:t>
            </a:r>
            <a:r>
              <a:rPr lang="en-AU" b="1">
                <a:solidFill>
                  <a:schemeClr val="accent1"/>
                </a:solidFill>
              </a:rPr>
              <a:t> countries (92%)</a:t>
            </a:r>
          </a:p>
        </p:txBody>
      </p:sp>
      <p:sp>
        <p:nvSpPr>
          <p:cNvPr id="5" name="TextBox 4">
            <a:extLst>
              <a:ext uri="{FF2B5EF4-FFF2-40B4-BE49-F238E27FC236}">
                <a16:creationId xmlns:a16="http://schemas.microsoft.com/office/drawing/2014/main" id="{AEE00B4C-2EDA-83EF-CA47-7D698B77DC24}"/>
              </a:ext>
            </a:extLst>
          </p:cNvPr>
          <p:cNvSpPr txBox="1"/>
          <p:nvPr/>
        </p:nvSpPr>
        <p:spPr>
          <a:xfrm>
            <a:off x="9026752" y="5043283"/>
            <a:ext cx="2711948" cy="923330"/>
          </a:xfrm>
          <a:prstGeom prst="rect">
            <a:avLst/>
          </a:prstGeom>
          <a:noFill/>
        </p:spPr>
        <p:txBody>
          <a:bodyPr wrap="square" rtlCol="0">
            <a:spAutoFit/>
          </a:bodyPr>
          <a:lstStyle/>
          <a:p>
            <a:r>
              <a:rPr lang="en-AU">
                <a:solidFill>
                  <a:schemeClr val="accent1"/>
                </a:solidFill>
              </a:rPr>
              <a:t>108 countries participated in the 2017, 2019, and 2023 GKHA surveys</a:t>
            </a:r>
          </a:p>
        </p:txBody>
      </p:sp>
      <p:sp>
        <p:nvSpPr>
          <p:cNvPr id="6" name="Date Placeholder 3">
            <a:extLst>
              <a:ext uri="{FF2B5EF4-FFF2-40B4-BE49-F238E27FC236}">
                <a16:creationId xmlns:a16="http://schemas.microsoft.com/office/drawing/2014/main" id="{10DEB5DC-2D01-46AE-30A2-D918789D2A4C}"/>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FC24DCAF-CB2E-30AE-7F7F-D07D6BBF8DA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67EF862-6601-125C-6BEA-A138E742637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8</a:t>
            </a:fld>
            <a:endParaRPr lang="en-US"/>
          </a:p>
        </p:txBody>
      </p:sp>
      <p:sp>
        <p:nvSpPr>
          <p:cNvPr id="9" name="TextBox 8">
            <a:extLst>
              <a:ext uri="{FF2B5EF4-FFF2-40B4-BE49-F238E27FC236}">
                <a16:creationId xmlns:a16="http://schemas.microsoft.com/office/drawing/2014/main" id="{83CB1316-A2E1-F483-43D6-1499C39BA801}"/>
              </a:ext>
            </a:extLst>
          </p:cNvPr>
          <p:cNvSpPr txBox="1"/>
          <p:nvPr/>
        </p:nvSpPr>
        <p:spPr>
          <a:xfrm>
            <a:off x="8301552" y="1608161"/>
            <a:ext cx="3221467" cy="646331"/>
          </a:xfrm>
          <a:prstGeom prst="rect">
            <a:avLst/>
          </a:prstGeom>
          <a:noFill/>
        </p:spPr>
        <p:txBody>
          <a:bodyPr wrap="square">
            <a:spAutoFit/>
          </a:bodyPr>
          <a:lstStyle/>
          <a:p>
            <a:r>
              <a:rPr lang="en-AU" sz="3600" b="1">
                <a:solidFill>
                  <a:schemeClr val="accent4"/>
                </a:solidFill>
              </a:rPr>
              <a:t>97% </a:t>
            </a:r>
            <a:r>
              <a:rPr lang="en-AU" b="1">
                <a:solidFill>
                  <a:schemeClr val="accent1"/>
                </a:solidFill>
              </a:rPr>
              <a:t>world’s population</a:t>
            </a:r>
          </a:p>
        </p:txBody>
      </p:sp>
      <p:sp>
        <p:nvSpPr>
          <p:cNvPr id="11" name="TextBox 10">
            <a:extLst>
              <a:ext uri="{FF2B5EF4-FFF2-40B4-BE49-F238E27FC236}">
                <a16:creationId xmlns:a16="http://schemas.microsoft.com/office/drawing/2014/main" id="{A94CB617-3326-9A3C-1E9D-C6A521AA3EE9}"/>
              </a:ext>
            </a:extLst>
          </p:cNvPr>
          <p:cNvSpPr txBox="1"/>
          <p:nvPr/>
        </p:nvSpPr>
        <p:spPr>
          <a:xfrm>
            <a:off x="8610599" y="2434035"/>
            <a:ext cx="3135406" cy="923330"/>
          </a:xfrm>
          <a:prstGeom prst="rect">
            <a:avLst/>
          </a:prstGeom>
          <a:noFill/>
        </p:spPr>
        <p:txBody>
          <a:bodyPr wrap="square">
            <a:spAutoFit/>
          </a:bodyPr>
          <a:lstStyle/>
          <a:p>
            <a:pPr>
              <a:tabLst>
                <a:tab pos="806450" algn="l"/>
              </a:tabLst>
            </a:pPr>
            <a:r>
              <a:rPr lang="en-AU" sz="3600" b="1">
                <a:solidFill>
                  <a:schemeClr val="accent4"/>
                </a:solidFill>
              </a:rPr>
              <a:t>329	</a:t>
            </a:r>
            <a:r>
              <a:rPr lang="en-AU" b="1">
                <a:solidFill>
                  <a:schemeClr val="accent1"/>
                </a:solidFill>
              </a:rPr>
              <a:t>individuals (63%) 	response</a:t>
            </a:r>
          </a:p>
        </p:txBody>
      </p:sp>
      <p:sp>
        <p:nvSpPr>
          <p:cNvPr id="13" name="TextBox 12">
            <a:extLst>
              <a:ext uri="{FF2B5EF4-FFF2-40B4-BE49-F238E27FC236}">
                <a16:creationId xmlns:a16="http://schemas.microsoft.com/office/drawing/2014/main" id="{756559F1-AA47-55A3-6D90-C65675C4A1A0}"/>
              </a:ext>
            </a:extLst>
          </p:cNvPr>
          <p:cNvSpPr txBox="1"/>
          <p:nvPr/>
        </p:nvSpPr>
        <p:spPr>
          <a:xfrm>
            <a:off x="8577273" y="3485053"/>
            <a:ext cx="3241885" cy="923330"/>
          </a:xfrm>
          <a:prstGeom prst="rect">
            <a:avLst/>
          </a:prstGeom>
          <a:noFill/>
        </p:spPr>
        <p:txBody>
          <a:bodyPr wrap="square">
            <a:spAutoFit/>
          </a:bodyPr>
          <a:lstStyle/>
          <a:p>
            <a:pPr>
              <a:tabLst>
                <a:tab pos="358775" algn="l"/>
              </a:tabLst>
            </a:pPr>
            <a:r>
              <a:rPr lang="en-AU" sz="3600" b="1">
                <a:solidFill>
                  <a:schemeClr val="accent4"/>
                </a:solidFill>
              </a:rPr>
              <a:t>2</a:t>
            </a:r>
            <a:r>
              <a:rPr lang="en-AU" sz="3600" b="1">
                <a:solidFill>
                  <a:schemeClr val="accent1"/>
                </a:solidFill>
              </a:rPr>
              <a:t>	</a:t>
            </a:r>
            <a:r>
              <a:rPr lang="en-AU" b="1">
                <a:solidFill>
                  <a:schemeClr val="accent1"/>
                </a:solidFill>
              </a:rPr>
              <a:t>respondents/country</a:t>
            </a:r>
            <a:br>
              <a:rPr lang="en-AU" b="1">
                <a:solidFill>
                  <a:schemeClr val="accent1"/>
                </a:solidFill>
              </a:rPr>
            </a:br>
            <a:r>
              <a:rPr lang="en-AU" b="1">
                <a:solidFill>
                  <a:schemeClr val="accent1"/>
                </a:solidFill>
              </a:rPr>
              <a:t> 	(IQR 2-3)</a:t>
            </a:r>
          </a:p>
        </p:txBody>
      </p:sp>
    </p:spTree>
    <p:extLst>
      <p:ext uri="{BB962C8B-B14F-4D97-AF65-F5344CB8AC3E}">
        <p14:creationId xmlns:p14="http://schemas.microsoft.com/office/powerpoint/2010/main" val="22982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a:solidFill>
                  <a:srgbClr val="283378"/>
                </a:solidFill>
                <a:latin typeface="Arial" panose="020B0604020202020204" pitchFamily="34" charset="0"/>
                <a:cs typeface="Arial" panose="020B0604020202020204" pitchFamily="34" charset="0"/>
              </a:rPr>
              <a:t>Results presented by ISN regions </a:t>
            </a:r>
          </a:p>
        </p:txBody>
      </p:sp>
      <p:pic>
        <p:nvPicPr>
          <p:cNvPr id="3" name="Picture 2">
            <a:extLst>
              <a:ext uri="{FF2B5EF4-FFF2-40B4-BE49-F238E27FC236}">
                <a16:creationId xmlns:a16="http://schemas.microsoft.com/office/drawing/2014/main" id="{160C45C6-0925-01DC-E14E-D23600101E74}"/>
              </a:ext>
            </a:extLst>
          </p:cNvPr>
          <p:cNvPicPr>
            <a:picLocks noChangeAspect="1"/>
          </p:cNvPicPr>
          <p:nvPr/>
        </p:nvPicPr>
        <p:blipFill>
          <a:blip r:embed="rId2"/>
          <a:stretch>
            <a:fillRect/>
          </a:stretch>
        </p:blipFill>
        <p:spPr>
          <a:xfrm>
            <a:off x="2371878" y="988226"/>
            <a:ext cx="7718846" cy="5505750"/>
          </a:xfrm>
          <a:prstGeom prst="rect">
            <a:avLst/>
          </a:prstGeom>
        </p:spPr>
      </p:pic>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9</a:t>
            </a:fld>
            <a:endParaRPr lang="en-US"/>
          </a:p>
        </p:txBody>
      </p:sp>
    </p:spTree>
    <p:extLst>
      <p:ext uri="{BB962C8B-B14F-4D97-AF65-F5344CB8AC3E}">
        <p14:creationId xmlns:p14="http://schemas.microsoft.com/office/powerpoint/2010/main" val="3463863073"/>
      </p:ext>
    </p:extLst>
  </p:cSld>
  <p:clrMapOvr>
    <a:masterClrMapping/>
  </p:clrMapOvr>
</p:sld>
</file>

<file path=ppt/theme/theme1.xml><?xml version="1.0" encoding="utf-8"?>
<a:theme xmlns:a="http://schemas.openxmlformats.org/drawingml/2006/main" name="Office Theme">
  <a:themeElements>
    <a:clrScheme name="ISN 2022">
      <a:dk1>
        <a:srgbClr val="000000"/>
      </a:dk1>
      <a:lt1>
        <a:srgbClr val="FFFFFF"/>
      </a:lt1>
      <a:dk2>
        <a:srgbClr val="44546A"/>
      </a:dk2>
      <a:lt2>
        <a:srgbClr val="E7E6E6"/>
      </a:lt2>
      <a:accent1>
        <a:srgbClr val="3C4596"/>
      </a:accent1>
      <a:accent2>
        <a:srgbClr val="283378"/>
      </a:accent2>
      <a:accent3>
        <a:srgbClr val="72C3B9"/>
      </a:accent3>
      <a:accent4>
        <a:srgbClr val="EF7962"/>
      </a:accent4>
      <a:accent5>
        <a:srgbClr val="FFDA76"/>
      </a:accent5>
      <a:accent6>
        <a:srgbClr val="D5D5D5"/>
      </a:accent6>
      <a:hlink>
        <a:srgbClr val="4248A9"/>
      </a:hlink>
      <a:folHlink>
        <a:srgbClr val="FD70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 ISN Activities SlideDeck 2022 .pptx" id="{C0D468F0-1A5C-4FCC-9B7C-C591EBB6F70D}" vid="{CF6BFF4D-DCAE-4F77-B319-4BF2B5AF1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1" ma:contentTypeDescription="Create a new document." ma:contentTypeScope="" ma:versionID="d58ac3fdedd9ad1ab0a77315264ff983">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f7bb827dacb319c1e726d7e652f64458"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Props1.xml><?xml version="1.0" encoding="utf-8"?>
<ds:datastoreItem xmlns:ds="http://schemas.openxmlformats.org/officeDocument/2006/customXml" ds:itemID="{FE79291C-873F-4ADB-8D5B-E24A77D431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DFD074-5C6F-487D-957C-68B223AF912B}">
  <ds:schemaRefs>
    <ds:schemaRef ds:uri="http://schemas.microsoft.com/sharepoint/v3/contenttype/forms"/>
  </ds:schemaRefs>
</ds:datastoreItem>
</file>

<file path=customXml/itemProps3.xml><?xml version="1.0" encoding="utf-8"?>
<ds:datastoreItem xmlns:ds="http://schemas.openxmlformats.org/officeDocument/2006/customXml" ds:itemID="{D4924C01-0F0A-47E2-901A-F34A987E3F61}">
  <ds:schemaRefs>
    <ds:schemaRef ds:uri="5bb30524-c5cc-4ab6-b3e3-7acb34e1d48a"/>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microsoft.com/sharepoint/v3"/>
    <ds:schemaRef ds:uri="http://purl.org/dc/terms/"/>
    <ds:schemaRef ds:uri="http://www.w3.org/XML/1998/namespace"/>
    <ds:schemaRef ds:uri="http://schemas.microsoft.com/sharepoint/v3/fields"/>
    <ds:schemaRef ds:uri="8d39dae6-3a04-4f8f-91ef-910acbbf488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ISN-GKHA_Regional Slides_E &amp; C Europe</Template>
  <TotalTime>218</TotalTime>
  <Words>6745</Words>
  <Application>Microsoft Office PowerPoint</Application>
  <PresentationFormat>Widescreen</PresentationFormat>
  <Paragraphs>3143</Paragraphs>
  <Slides>41</Slides>
  <Notes>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2023 ISN-GLOBAL  KIDNEY HEALTH ATLAS  (ISN-GKHA)  ISN EASTERN AND CENTRAL EUROPE REGION</vt:lpstr>
      <vt:lpstr>PowerPoint Presentation</vt:lpstr>
      <vt:lpstr>Aim of the ISN-Global Kidney Health Atlas</vt:lpstr>
      <vt:lpstr>ISN-Global Kidney Health Atlas Survey</vt:lpstr>
      <vt:lpstr>Design and Scope </vt:lpstr>
      <vt:lpstr>Overall Survey Components</vt:lpstr>
      <vt:lpstr>Overall ISN-GKHA response</vt:lpstr>
      <vt:lpstr>Results presented by ISN regions </vt:lpstr>
      <vt:lpstr>ISN Region: Eastern and Central Europe</vt:lpstr>
      <vt:lpstr>Demographics</vt:lpstr>
      <vt:lpstr>Demographics</vt:lpstr>
      <vt:lpstr>PowerPoint Presentation</vt:lpstr>
      <vt:lpstr>Burden of kidney failure </vt:lpstr>
      <vt:lpstr>Burden of kidney failure (cont’d) </vt:lpstr>
      <vt:lpstr>Annual cost of kidney replacement therapy components</vt:lpstr>
      <vt:lpstr>Country level scorecard</vt:lpstr>
      <vt:lpstr>Country level scorecard</vt:lpstr>
      <vt:lpstr>Funding for non-dialysis CKD</vt:lpstr>
      <vt:lpstr>Funding for kidney replacement therapy (KRT)</vt:lpstr>
      <vt:lpstr>Providers primarily responsible for kidney failure care</vt:lpstr>
      <vt:lpstr>Shortage of kidney failure care providers</vt:lpstr>
      <vt:lpstr>Shortage of kidney failure care providers</vt:lpstr>
      <vt:lpstr>Prevalence of nephrologists and trainees </vt:lpstr>
      <vt:lpstr>Capacity for chronic dialysis (HD)</vt:lpstr>
      <vt:lpstr>Capacity for chronic dialysis (PD)</vt:lpstr>
      <vt:lpstr>Capacity for Kidney Transplantation</vt:lpstr>
      <vt:lpstr>Capacity for Kidney Transplantation (cont’d)</vt:lpstr>
      <vt:lpstr>Availability of services within dialysis care </vt:lpstr>
      <vt:lpstr>Availability of Home hemodialysis</vt:lpstr>
      <vt:lpstr>Capacity for conservative kidney management (CKM)</vt:lpstr>
      <vt:lpstr>Capacity for conservative kidney management (CKM)</vt:lpstr>
      <vt:lpstr>Funding for medications in CKD patients not on dialysis</vt:lpstr>
      <vt:lpstr>Funding for medications in all dialysis patients</vt:lpstr>
      <vt:lpstr>Funding for medications in all transplant patients</vt:lpstr>
      <vt:lpstr>Availability of official registry</vt:lpstr>
      <vt:lpstr>Summary of Findings</vt:lpstr>
      <vt:lpstr>Summary of Findings (cont’d)</vt:lpstr>
      <vt:lpstr>Implications</vt:lpstr>
      <vt:lpstr>Implications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ARRUEBO</dc:creator>
  <cp:lastModifiedBy>Sophanny Tiv</cp:lastModifiedBy>
  <cp:revision>9</cp:revision>
  <cp:lastPrinted>2021-05-20T09:07:26Z</cp:lastPrinted>
  <dcterms:created xsi:type="dcterms:W3CDTF">2023-06-13T10:07:37Z</dcterms:created>
  <dcterms:modified xsi:type="dcterms:W3CDTF">2024-01-24T11:29:57Z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