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9" r:id="rId4"/>
  </p:sldMasterIdLst>
  <p:notesMasterIdLst>
    <p:notesMasterId r:id="rId47"/>
  </p:notesMasterIdLst>
  <p:sldIdLst>
    <p:sldId id="429" r:id="rId5"/>
    <p:sldId id="430" r:id="rId6"/>
    <p:sldId id="340" r:id="rId7"/>
    <p:sldId id="431" r:id="rId8"/>
    <p:sldId id="432" r:id="rId9"/>
    <p:sldId id="433" r:id="rId10"/>
    <p:sldId id="434" r:id="rId11"/>
    <p:sldId id="398" r:id="rId12"/>
    <p:sldId id="399" r:id="rId13"/>
    <p:sldId id="287" r:id="rId14"/>
    <p:sldId id="256" r:id="rId15"/>
    <p:sldId id="380" r:id="rId16"/>
    <p:sldId id="257" r:id="rId17"/>
    <p:sldId id="381" r:id="rId18"/>
    <p:sldId id="259" r:id="rId19"/>
    <p:sldId id="260" r:id="rId20"/>
    <p:sldId id="423" r:id="rId21"/>
    <p:sldId id="446" r:id="rId22"/>
    <p:sldId id="447" r:id="rId23"/>
    <p:sldId id="262" r:id="rId24"/>
    <p:sldId id="395" r:id="rId25"/>
    <p:sldId id="264" r:id="rId26"/>
    <p:sldId id="266" r:id="rId27"/>
    <p:sldId id="382" r:id="rId28"/>
    <p:sldId id="265" r:id="rId29"/>
    <p:sldId id="267" r:id="rId30"/>
    <p:sldId id="285" r:id="rId31"/>
    <p:sldId id="268" r:id="rId32"/>
    <p:sldId id="286" r:id="rId33"/>
    <p:sldId id="269" r:id="rId34"/>
    <p:sldId id="270" r:id="rId35"/>
    <p:sldId id="271" r:id="rId36"/>
    <p:sldId id="379" r:id="rId37"/>
    <p:sldId id="272" r:id="rId38"/>
    <p:sldId id="426" r:id="rId39"/>
    <p:sldId id="427" r:id="rId40"/>
    <p:sldId id="428" r:id="rId41"/>
    <p:sldId id="435" r:id="rId42"/>
    <p:sldId id="443" r:id="rId43"/>
    <p:sldId id="444" r:id="rId44"/>
    <p:sldId id="445" r:id="rId45"/>
    <p:sldId id="27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293203-AEF9-BC8A-D3AA-87960CCA7CF2}" name="Kelci WILFORD" initials="KW" userId="S::kwilford@theisn.org::fab688a2-8963-4d7f-9bd1-b2f1b39ff41f" providerId="AD"/>
  <p188:author id="{240A2404-0BE8-7E16-0072-9863EB5419DE}" name="Anh TRAN" initials="AT" userId="S::atran@theisn.org::f0801369-d398-4873-9815-0ee69cd0685c" providerId="AD"/>
  <p188:author id="{6D2BCF0E-C3EB-8013-C4C9-11F81E60D04A}" name="Mara Rodrigues" initials="MR" userId="S::mrodrigues@theisn.org::49e61c2d-eb1a-424f-9b11-2736563de131" providerId="AD"/>
  <p188:author id="{43581C0F-D483-7E2D-BF10-35ECC67F8B5E}" name="Kelly Hendricks" initials="KH" userId="S::khendricks@theisn.org::838f0aa6-467f-4fe8-8424-e7e6066b4906" providerId="AD"/>
  <p188:author id="{FF40DD10-DC74-3A52-B7CE-A4DA15A4D993}" name="Catherine  DE TIEGE" initials="CT" userId="S::cdetiege@theisn.org::a5f79d23-52a3-47f9-bc8a-80830764c46d" providerId="AD"/>
  <p188:author id="{30532219-6B1E-96B5-A92E-9B125D2D6938}" name="Sandrine Damster" initials="SD" userId="S::sdamster@Theisn.org::fd8099e7-6a31-40dd-a586-fa857c90cfac" providerId="AD"/>
  <p188:author id="{0AB715A8-6CFB-8A20-D413-1F12B2345E0B}" name="Monica MOORTHY" initials="MM" userId="S::mmoorthy@theisn.org::f2b06a11-eee9-4f78-84bc-46c2a0bffa08" providerId="AD"/>
  <p188:author id="{68AD27CB-462A-759D-2456-4600BA43381B}" name="Miriam Ravelo" initials="MR" userId="S::mravelo@theisn.org::75c236b9-77ed-4b47-b077-c3ca511024eb" providerId="AD"/>
  <p188:author id="{744B5CF3-7C7A-504F-AB4F-4618ABD4C87B}" name="Julia Mackinlay" initials="JM" userId="S::jmackinlay@theisn.org::e5f61763-b5c0-4a16-98f5-9ec764974cc2" providerId="AD"/>
  <p188:author id="{5B26C1FD-F0EC-B5BA-C9BC-1DE7B175634D}" name="Sophie Dupuis" initials="SD" userId="S::sdupuis@theisn.org::823a732c-ef5f-415f-8758-2f20af8cf6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B2D1"/>
    <a:srgbClr val="FF8585"/>
    <a:srgbClr val="C5E0B4"/>
    <a:srgbClr val="E42012"/>
    <a:srgbClr val="800000"/>
    <a:srgbClr val="EF7962"/>
    <a:srgbClr val="F7F326"/>
    <a:srgbClr val="E12728"/>
    <a:srgbClr val="2A5CAE"/>
    <a:srgbClr val="DF25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B89D70-CB22-4D21-9642-33D5FBDC3055}" v="1" dt="2024-01-23T03:33:43.255"/>
    <p1510:client id="{53671726-5CFB-4C87-A1D7-DBEE2BD34E9E}" v="18" dt="2024-01-24T11:34:22.715"/>
    <p1510:client id="{CE684BA1-1B87-4231-922A-8335A59241BA}" v="3" dt="2024-01-24T11:47:46.630"/>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94660"/>
  </p:normalViewPr>
  <p:slideViewPr>
    <p:cSldViewPr snapToGrid="0">
      <p:cViewPr varScale="1">
        <p:scale>
          <a:sx n="91" d="100"/>
          <a:sy n="91" d="100"/>
        </p:scale>
        <p:origin x="90" y="21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ia arruebo" clId="Web-{CE684BA1-1B87-4231-922A-8335A59241BA}"/>
    <pc:docChg chg="modSld">
      <pc:chgData name="silvia arruebo" userId="" providerId="" clId="Web-{CE684BA1-1B87-4231-922A-8335A59241BA}" dt="2024-01-24T11:47:46.630" v="2" actId="14100"/>
      <pc:docMkLst>
        <pc:docMk/>
      </pc:docMkLst>
      <pc:sldChg chg="modSp">
        <pc:chgData name="silvia arruebo" userId="" providerId="" clId="Web-{CE684BA1-1B87-4231-922A-8335A59241BA}" dt="2024-01-24T11:47:46.630" v="2" actId="14100"/>
        <pc:sldMkLst>
          <pc:docMk/>
          <pc:sldMk cId="2795931201" sldId="381"/>
        </pc:sldMkLst>
        <pc:spChg chg="mod">
          <ac:chgData name="silvia arruebo" userId="" providerId="" clId="Web-{CE684BA1-1B87-4231-922A-8335A59241BA}" dt="2024-01-24T11:47:46.630" v="2" actId="14100"/>
          <ac:spMkLst>
            <pc:docMk/>
            <pc:sldMk cId="2795931201" sldId="381"/>
            <ac:spMk id="10" creationId="{00000000-0000-0000-0000-000000000000}"/>
          </ac:spMkLst>
        </pc:spChg>
      </pc:sldChg>
    </pc:docChg>
  </pc:docChgLst>
  <pc:docChgLst>
    <pc:chgData name="Ikechi Okpechi" clId="Web-{3BB89D70-CB22-4D21-9642-33D5FBDC3055}"/>
    <pc:docChg chg="modSld">
      <pc:chgData name="Ikechi Okpechi" userId="" providerId="" clId="Web-{3BB89D70-CB22-4D21-9642-33D5FBDC3055}" dt="2024-01-23T03:33:43.255" v="0" actId="1076"/>
      <pc:docMkLst>
        <pc:docMk/>
      </pc:docMkLst>
      <pc:sldChg chg="modSp">
        <pc:chgData name="Ikechi Okpechi" userId="" providerId="" clId="Web-{3BB89D70-CB22-4D21-9642-33D5FBDC3055}" dt="2024-01-23T03:33:43.255" v="0" actId="1076"/>
        <pc:sldMkLst>
          <pc:docMk/>
          <pc:sldMk cId="2795931201" sldId="381"/>
        </pc:sldMkLst>
        <pc:spChg chg="mod">
          <ac:chgData name="Ikechi Okpechi" userId="" providerId="" clId="Web-{3BB89D70-CB22-4D21-9642-33D5FBDC3055}" dt="2024-01-23T03:33:43.255" v="0" actId="1076"/>
          <ac:spMkLst>
            <pc:docMk/>
            <pc:sldMk cId="2795931201" sldId="381"/>
            <ac:spMk id="10" creationId="{00000000-0000-0000-0000-000000000000}"/>
          </ac:spMkLst>
        </pc:spChg>
      </pc:sldChg>
    </pc:docChg>
  </pc:docChgLst>
  <pc:docChgLst>
    <pc:chgData name="silvia arruebo" clId="Web-{53671726-5CFB-4C87-A1D7-DBEE2BD34E9E}"/>
    <pc:docChg chg="modSld">
      <pc:chgData name="silvia arruebo" userId="" providerId="" clId="Web-{53671726-5CFB-4C87-A1D7-DBEE2BD34E9E}" dt="2024-01-24T11:34:21.777" v="11" actId="20577"/>
      <pc:docMkLst>
        <pc:docMk/>
      </pc:docMkLst>
      <pc:sldChg chg="modSp">
        <pc:chgData name="silvia arruebo" userId="" providerId="" clId="Web-{53671726-5CFB-4C87-A1D7-DBEE2BD34E9E}" dt="2024-01-24T11:34:21.777" v="11" actId="20577"/>
        <pc:sldMkLst>
          <pc:docMk/>
          <pc:sldMk cId="464715362" sldId="431"/>
        </pc:sldMkLst>
        <pc:spChg chg="mod">
          <ac:chgData name="silvia arruebo" userId="" providerId="" clId="Web-{53671726-5CFB-4C87-A1D7-DBEE2BD34E9E}" dt="2024-01-24T11:34:21.777" v="11" actId="20577"/>
          <ac:spMkLst>
            <pc:docMk/>
            <pc:sldMk cId="464715362" sldId="431"/>
            <ac:spMk id="4" creationId="{62CE3717-C9BE-4E7C-A333-5A60A46B87EE}"/>
          </ac:spMkLst>
        </pc:spChg>
      </pc:sldChg>
    </pc:docChg>
  </pc:docChgLst>
  <pc:docChgLst>
    <pc:chgData name="Saad Syed" userId="afc29d7a40d45ac4" providerId="LiveId" clId="{835D4BE2-25BE-44C0-864F-24552C49237D}"/>
    <pc:docChg chg="custSel addSld modSld">
      <pc:chgData name="Saad Syed" userId="afc29d7a40d45ac4" providerId="LiveId" clId="{835D4BE2-25BE-44C0-864F-24552C49237D}" dt="2023-07-26T20:47:40.407" v="176" actId="20577"/>
      <pc:docMkLst>
        <pc:docMk/>
      </pc:docMkLst>
      <pc:sldChg chg="modSp mod">
        <pc:chgData name="Saad Syed" userId="afc29d7a40d45ac4" providerId="LiveId" clId="{835D4BE2-25BE-44C0-864F-24552C49237D}" dt="2023-07-26T20:45:16.612" v="172" actId="6549"/>
        <pc:sldMkLst>
          <pc:docMk/>
          <pc:sldMk cId="4161181825" sldId="266"/>
        </pc:sldMkLst>
        <pc:graphicFrameChg chg="mod modGraphic">
          <ac:chgData name="Saad Syed" userId="afc29d7a40d45ac4" providerId="LiveId" clId="{835D4BE2-25BE-44C0-864F-24552C49237D}" dt="2023-07-26T20:45:16.612" v="172" actId="6549"/>
          <ac:graphicFrameMkLst>
            <pc:docMk/>
            <pc:sldMk cId="4161181825" sldId="266"/>
            <ac:graphicFrameMk id="6" creationId="{00000000-0000-0000-0000-000000000000}"/>
          </ac:graphicFrameMkLst>
        </pc:graphicFrameChg>
      </pc:sldChg>
      <pc:sldChg chg="modSp mod">
        <pc:chgData name="Saad Syed" userId="afc29d7a40d45ac4" providerId="LiveId" clId="{835D4BE2-25BE-44C0-864F-24552C49237D}" dt="2023-07-26T20:46:21.371" v="174" actId="6549"/>
        <pc:sldMkLst>
          <pc:docMk/>
          <pc:sldMk cId="288597180" sldId="382"/>
        </pc:sldMkLst>
        <pc:graphicFrameChg chg="mod modGraphic">
          <ac:chgData name="Saad Syed" userId="afc29d7a40d45ac4" providerId="LiveId" clId="{835D4BE2-25BE-44C0-864F-24552C49237D}" dt="2023-07-26T20:46:21.371" v="174" actId="6549"/>
          <ac:graphicFrameMkLst>
            <pc:docMk/>
            <pc:sldMk cId="288597180" sldId="382"/>
            <ac:graphicFrameMk id="6" creationId="{00000000-0000-0000-0000-000000000000}"/>
          </ac:graphicFrameMkLst>
        </pc:graphicFrameChg>
      </pc:sldChg>
      <pc:sldChg chg="modSp mod">
        <pc:chgData name="Saad Syed" userId="afc29d7a40d45ac4" providerId="LiveId" clId="{835D4BE2-25BE-44C0-864F-24552C49237D}" dt="2023-07-25T21:16:03.265" v="152" actId="20577"/>
        <pc:sldMkLst>
          <pc:docMk/>
          <pc:sldMk cId="961210503" sldId="423"/>
        </pc:sldMkLst>
        <pc:graphicFrameChg chg="modGraphic">
          <ac:chgData name="Saad Syed" userId="afc29d7a40d45ac4" providerId="LiveId" clId="{835D4BE2-25BE-44C0-864F-24552C49237D}" dt="2023-07-25T21:16:03.265" v="152" actId="20577"/>
          <ac:graphicFrameMkLst>
            <pc:docMk/>
            <pc:sldMk cId="961210503" sldId="423"/>
            <ac:graphicFrameMk id="3" creationId="{EAE3B567-7755-3DF4-36FC-4A63DB511B36}"/>
          </ac:graphicFrameMkLst>
        </pc:graphicFrameChg>
      </pc:sldChg>
      <pc:sldChg chg="modSp mod">
        <pc:chgData name="Saad Syed" userId="afc29d7a40d45ac4" providerId="LiveId" clId="{835D4BE2-25BE-44C0-864F-24552C49237D}" dt="2023-07-25T21:16:08.706" v="157" actId="20577"/>
        <pc:sldMkLst>
          <pc:docMk/>
          <pc:sldMk cId="2088165133" sldId="424"/>
        </pc:sldMkLst>
        <pc:graphicFrameChg chg="modGraphic">
          <ac:chgData name="Saad Syed" userId="afc29d7a40d45ac4" providerId="LiveId" clId="{835D4BE2-25BE-44C0-864F-24552C49237D}" dt="2023-07-25T21:16:08.706" v="157" actId="20577"/>
          <ac:graphicFrameMkLst>
            <pc:docMk/>
            <pc:sldMk cId="2088165133" sldId="424"/>
            <ac:graphicFrameMk id="3" creationId="{EAE3B567-7755-3DF4-36FC-4A63DB511B36}"/>
          </ac:graphicFrameMkLst>
        </pc:graphicFrameChg>
      </pc:sldChg>
      <pc:sldChg chg="modSp mod">
        <pc:chgData name="Saad Syed" userId="afc29d7a40d45ac4" providerId="LiveId" clId="{835D4BE2-25BE-44C0-864F-24552C49237D}" dt="2023-07-25T21:16:13.338" v="162" actId="20577"/>
        <pc:sldMkLst>
          <pc:docMk/>
          <pc:sldMk cId="3028060840" sldId="425"/>
        </pc:sldMkLst>
        <pc:graphicFrameChg chg="modGraphic">
          <ac:chgData name="Saad Syed" userId="afc29d7a40d45ac4" providerId="LiveId" clId="{835D4BE2-25BE-44C0-864F-24552C49237D}" dt="2023-07-25T21:16:13.338" v="162" actId="20577"/>
          <ac:graphicFrameMkLst>
            <pc:docMk/>
            <pc:sldMk cId="3028060840" sldId="425"/>
            <ac:graphicFrameMk id="3" creationId="{EAE3B567-7755-3DF4-36FC-4A63DB511B36}"/>
          </ac:graphicFrameMkLst>
        </pc:graphicFrameChg>
      </pc:sldChg>
      <pc:sldChg chg="modSp add mod">
        <pc:chgData name="Saad Syed" userId="afc29d7a40d45ac4" providerId="LiveId" clId="{835D4BE2-25BE-44C0-864F-24552C49237D}" dt="2023-07-26T20:47:40.407" v="176" actId="20577"/>
        <pc:sldMkLst>
          <pc:docMk/>
          <pc:sldMk cId="3500256732" sldId="435"/>
        </pc:sldMkLst>
        <pc:spChg chg="mod">
          <ac:chgData name="Saad Syed" userId="afc29d7a40d45ac4" providerId="LiveId" clId="{835D4BE2-25BE-44C0-864F-24552C49237D}" dt="2023-07-26T20:47:40.407" v="176" actId="20577"/>
          <ac:spMkLst>
            <pc:docMk/>
            <pc:sldMk cId="3500256732" sldId="435"/>
            <ac:spMk id="3" creationId="{15FA87E5-2E34-9E5A-FE97-2D9B7881E8C9}"/>
          </ac:spMkLst>
        </pc:spChg>
        <pc:spChg chg="mod">
          <ac:chgData name="Saad Syed" userId="afc29d7a40d45ac4" providerId="LiveId" clId="{835D4BE2-25BE-44C0-864F-24552C49237D}" dt="2023-07-25T21:57:58.861" v="170" actId="20577"/>
          <ac:spMkLst>
            <pc:docMk/>
            <pc:sldMk cId="3500256732" sldId="435"/>
            <ac:spMk id="4" creationId="{6760A8E2-9FEF-88E7-11DA-9890AF7D87AB}"/>
          </ac:spMkLst>
        </pc:spChg>
      </pc:sldChg>
      <pc:sldChg chg="modSp add mod">
        <pc:chgData name="Saad Syed" userId="afc29d7a40d45ac4" providerId="LiveId" clId="{835D4BE2-25BE-44C0-864F-24552C49237D}" dt="2023-07-25T21:57:55.409" v="168" actId="20577"/>
        <pc:sldMkLst>
          <pc:docMk/>
          <pc:sldMk cId="3657139268" sldId="443"/>
        </pc:sldMkLst>
        <pc:spChg chg="mod">
          <ac:chgData name="Saad Syed" userId="afc29d7a40d45ac4" providerId="LiveId" clId="{835D4BE2-25BE-44C0-864F-24552C49237D}" dt="2023-07-25T20:14:11.291" v="147" actId="15"/>
          <ac:spMkLst>
            <pc:docMk/>
            <pc:sldMk cId="3657139268" sldId="443"/>
            <ac:spMk id="3" creationId="{C5E6694C-B5C3-5B3F-6DF0-D22A8479518E}"/>
          </ac:spMkLst>
        </pc:spChg>
        <pc:spChg chg="mod">
          <ac:chgData name="Saad Syed" userId="afc29d7a40d45ac4" providerId="LiveId" clId="{835D4BE2-25BE-44C0-864F-24552C49237D}" dt="2023-07-25T21:57:55.409" v="168" actId="20577"/>
          <ac:spMkLst>
            <pc:docMk/>
            <pc:sldMk cId="3657139268" sldId="443"/>
            <ac:spMk id="4" creationId="{9DFD9A62-C52B-5509-E269-9274935AB6EC}"/>
          </ac:spMkLst>
        </pc:spChg>
      </pc:sldChg>
      <pc:sldChg chg="modSp add mod">
        <pc:chgData name="Saad Syed" userId="afc29d7a40d45ac4" providerId="LiveId" clId="{835D4BE2-25BE-44C0-864F-24552C49237D}" dt="2023-07-25T21:57:47.066" v="164" actId="20577"/>
        <pc:sldMkLst>
          <pc:docMk/>
          <pc:sldMk cId="3397777398" sldId="444"/>
        </pc:sldMkLst>
        <pc:spChg chg="mod">
          <ac:chgData name="Saad Syed" userId="afc29d7a40d45ac4" providerId="LiveId" clId="{835D4BE2-25BE-44C0-864F-24552C49237D}" dt="2023-07-25T21:57:47.066" v="164" actId="20577"/>
          <ac:spMkLst>
            <pc:docMk/>
            <pc:sldMk cId="3397777398" sldId="444"/>
            <ac:spMk id="4" creationId="{C5B7B3DB-5B79-73A4-2CD0-45E827F6BF93}"/>
          </ac:spMkLst>
        </pc:spChg>
      </pc:sldChg>
      <pc:sldChg chg="modSp add mod">
        <pc:chgData name="Saad Syed" userId="afc29d7a40d45ac4" providerId="LiveId" clId="{835D4BE2-25BE-44C0-864F-24552C49237D}" dt="2023-07-25T21:57:51.923" v="166" actId="20577"/>
        <pc:sldMkLst>
          <pc:docMk/>
          <pc:sldMk cId="2816312712" sldId="445"/>
        </pc:sldMkLst>
        <pc:spChg chg="mod">
          <ac:chgData name="Saad Syed" userId="afc29d7a40d45ac4" providerId="LiveId" clId="{835D4BE2-25BE-44C0-864F-24552C49237D}" dt="2023-07-25T21:57:51.923" v="166" actId="20577"/>
          <ac:spMkLst>
            <pc:docMk/>
            <pc:sldMk cId="2816312712" sldId="445"/>
            <ac:spMk id="4" creationId="{8D798FEF-61DB-CAE5-3046-54D9AFD10DF1}"/>
          </ac:spMkLst>
        </pc:spChg>
      </pc:sldChg>
    </pc:docChg>
  </pc:docChgLst>
  <pc:docChgLst>
    <pc:chgData name="Silvia ARRUEBO" userId="e9aba99f-2561-4cc4-9a75-fbf1b25c1b57" providerId="ADAL" clId="{4C51B37F-8747-49F9-9156-A097FB7903B9}"/>
    <pc:docChg chg="custSel modSld">
      <pc:chgData name="Silvia ARRUEBO" userId="e9aba99f-2561-4cc4-9a75-fbf1b25c1b57" providerId="ADAL" clId="{4C51B37F-8747-49F9-9156-A097FB7903B9}" dt="2023-08-01T10:24:50.617" v="11" actId="27636"/>
      <pc:docMkLst>
        <pc:docMk/>
      </pc:docMkLst>
      <pc:sldChg chg="modSp mod">
        <pc:chgData name="Silvia ARRUEBO" userId="e9aba99f-2561-4cc4-9a75-fbf1b25c1b57" providerId="ADAL" clId="{4C51B37F-8747-49F9-9156-A097FB7903B9}" dt="2023-08-01T10:24:19.340" v="5" actId="1076"/>
        <pc:sldMkLst>
          <pc:docMk/>
          <pc:sldMk cId="3500256732" sldId="435"/>
        </pc:sldMkLst>
        <pc:spChg chg="mod">
          <ac:chgData name="Silvia ARRUEBO" userId="e9aba99f-2561-4cc4-9a75-fbf1b25c1b57" providerId="ADAL" clId="{4C51B37F-8747-49F9-9156-A097FB7903B9}" dt="2023-08-01T10:24:19.340" v="5" actId="1076"/>
          <ac:spMkLst>
            <pc:docMk/>
            <pc:sldMk cId="3500256732" sldId="435"/>
            <ac:spMk id="3" creationId="{15FA87E5-2E34-9E5A-FE97-2D9B7881E8C9}"/>
          </ac:spMkLst>
        </pc:spChg>
      </pc:sldChg>
      <pc:sldChg chg="modSp mod">
        <pc:chgData name="Silvia ARRUEBO" userId="e9aba99f-2561-4cc4-9a75-fbf1b25c1b57" providerId="ADAL" clId="{4C51B37F-8747-49F9-9156-A097FB7903B9}" dt="2023-08-01T10:24:30.323" v="8" actId="27636"/>
        <pc:sldMkLst>
          <pc:docMk/>
          <pc:sldMk cId="3657139268" sldId="443"/>
        </pc:sldMkLst>
        <pc:spChg chg="mod">
          <ac:chgData name="Silvia ARRUEBO" userId="e9aba99f-2561-4cc4-9a75-fbf1b25c1b57" providerId="ADAL" clId="{4C51B37F-8747-49F9-9156-A097FB7903B9}" dt="2023-08-01T10:24:30.323" v="8" actId="27636"/>
          <ac:spMkLst>
            <pc:docMk/>
            <pc:sldMk cId="3657139268" sldId="443"/>
            <ac:spMk id="3" creationId="{C5E6694C-B5C3-5B3F-6DF0-D22A8479518E}"/>
          </ac:spMkLst>
        </pc:spChg>
      </pc:sldChg>
      <pc:sldChg chg="modSp mod">
        <pc:chgData name="Silvia ARRUEBO" userId="e9aba99f-2561-4cc4-9a75-fbf1b25c1b57" providerId="ADAL" clId="{4C51B37F-8747-49F9-9156-A097FB7903B9}" dt="2023-08-01T10:24:42.833" v="9" actId="2711"/>
        <pc:sldMkLst>
          <pc:docMk/>
          <pc:sldMk cId="3397777398" sldId="444"/>
        </pc:sldMkLst>
        <pc:spChg chg="mod">
          <ac:chgData name="Silvia ARRUEBO" userId="e9aba99f-2561-4cc4-9a75-fbf1b25c1b57" providerId="ADAL" clId="{4C51B37F-8747-49F9-9156-A097FB7903B9}" dt="2023-08-01T10:24:42.833" v="9" actId="2711"/>
          <ac:spMkLst>
            <pc:docMk/>
            <pc:sldMk cId="3397777398" sldId="444"/>
            <ac:spMk id="3" creationId="{39CDB8CE-05DE-6086-A64B-D15367664DED}"/>
          </ac:spMkLst>
        </pc:spChg>
      </pc:sldChg>
      <pc:sldChg chg="modSp mod">
        <pc:chgData name="Silvia ARRUEBO" userId="e9aba99f-2561-4cc4-9a75-fbf1b25c1b57" providerId="ADAL" clId="{4C51B37F-8747-49F9-9156-A097FB7903B9}" dt="2023-08-01T10:24:50.617" v="11" actId="27636"/>
        <pc:sldMkLst>
          <pc:docMk/>
          <pc:sldMk cId="2816312712" sldId="445"/>
        </pc:sldMkLst>
        <pc:spChg chg="mod">
          <ac:chgData name="Silvia ARRUEBO" userId="e9aba99f-2561-4cc4-9a75-fbf1b25c1b57" providerId="ADAL" clId="{4C51B37F-8747-49F9-9156-A097FB7903B9}" dt="2023-08-01T10:24:50.617" v="11" actId="27636"/>
          <ac:spMkLst>
            <pc:docMk/>
            <pc:sldMk cId="2816312712" sldId="445"/>
            <ac:spMk id="3" creationId="{CDA2D34C-AEB0-FDD0-ABD5-4B4DA1984F4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AFE80-9698-EA43-94CF-826120C59F09}" type="doc">
      <dgm:prSet loTypeId="urn:microsoft.com/office/officeart/2005/8/layout/hChevron3" loCatId="" qsTypeId="urn:microsoft.com/office/officeart/2005/8/quickstyle/simple4" qsCatId="simple" csTypeId="urn:microsoft.com/office/officeart/2005/8/colors/colorful1" csCatId="colorful" phldr="1"/>
      <dgm:spPr/>
    </dgm:pt>
    <dgm:pt modelId="{2E6503BA-D182-B447-85FC-0E8E15909DE6}">
      <dgm:prSet phldrT="[Text]"/>
      <dgm:spPr/>
      <dgm:t>
        <a:bodyPr/>
        <a:lstStyle/>
        <a:p>
          <a:r>
            <a:rPr lang="en-US"/>
            <a:t>2016</a:t>
          </a:r>
        </a:p>
      </dgm:t>
    </dgm:pt>
    <dgm:pt modelId="{1C0D9AF8-5440-5541-8295-2A2D8C74A760}" type="parTrans" cxnId="{9AEE0270-C8FB-4A48-A527-183203707C48}">
      <dgm:prSet/>
      <dgm:spPr/>
      <dgm:t>
        <a:bodyPr/>
        <a:lstStyle/>
        <a:p>
          <a:endParaRPr lang="en-US"/>
        </a:p>
      </dgm:t>
    </dgm:pt>
    <dgm:pt modelId="{86A175C1-234B-1D4F-9BB6-01BC8C54B028}" type="sibTrans" cxnId="{9AEE0270-C8FB-4A48-A527-183203707C48}">
      <dgm:prSet/>
      <dgm:spPr/>
      <dgm:t>
        <a:bodyPr/>
        <a:lstStyle/>
        <a:p>
          <a:endParaRPr lang="en-US"/>
        </a:p>
      </dgm:t>
    </dgm:pt>
    <dgm:pt modelId="{F8CEC62E-0E28-1B4C-B2D8-3992693BB798}">
      <dgm:prSet phldrT="[Text]"/>
      <dgm:spPr/>
      <dgm:t>
        <a:bodyPr/>
        <a:lstStyle/>
        <a:p>
          <a:r>
            <a:rPr lang="en-US"/>
            <a:t>2018</a:t>
          </a:r>
        </a:p>
      </dgm:t>
    </dgm:pt>
    <dgm:pt modelId="{599F61D4-9BC1-3642-B328-43C1318575C7}" type="parTrans" cxnId="{B98DBB0D-693D-6B4D-84B9-B7950B8454CD}">
      <dgm:prSet/>
      <dgm:spPr/>
      <dgm:t>
        <a:bodyPr/>
        <a:lstStyle/>
        <a:p>
          <a:endParaRPr lang="en-US"/>
        </a:p>
      </dgm:t>
    </dgm:pt>
    <dgm:pt modelId="{9C2645B2-0390-7D4D-9FC7-5B109D248B97}" type="sibTrans" cxnId="{B98DBB0D-693D-6B4D-84B9-B7950B8454CD}">
      <dgm:prSet/>
      <dgm:spPr/>
      <dgm:t>
        <a:bodyPr/>
        <a:lstStyle/>
        <a:p>
          <a:endParaRPr lang="en-US"/>
        </a:p>
      </dgm:t>
    </dgm:pt>
    <dgm:pt modelId="{707AA972-4B25-2840-A97C-769AEE393B3D}">
      <dgm:prSet phldrT="[Text]"/>
      <dgm:spPr/>
      <dgm:t>
        <a:bodyPr/>
        <a:lstStyle/>
        <a:p>
          <a:r>
            <a:rPr lang="en-US"/>
            <a:t>2022</a:t>
          </a:r>
        </a:p>
      </dgm:t>
    </dgm:pt>
    <dgm:pt modelId="{38B7B931-4151-D944-8878-14D0A307860B}" type="parTrans" cxnId="{8AACDBA6-14AA-234F-8C1E-B16589F65984}">
      <dgm:prSet/>
      <dgm:spPr/>
      <dgm:t>
        <a:bodyPr/>
        <a:lstStyle/>
        <a:p>
          <a:endParaRPr lang="en-US"/>
        </a:p>
      </dgm:t>
    </dgm:pt>
    <dgm:pt modelId="{00656D50-D06F-D44A-9B08-D18433E9D77E}" type="sibTrans" cxnId="{8AACDBA6-14AA-234F-8C1E-B16589F65984}">
      <dgm:prSet/>
      <dgm:spPr/>
      <dgm:t>
        <a:bodyPr/>
        <a:lstStyle/>
        <a:p>
          <a:endParaRPr lang="en-US"/>
        </a:p>
      </dgm:t>
    </dgm:pt>
    <dgm:pt modelId="{BDD697CC-C6C5-364C-B0E6-F1FEF5214705}">
      <dgm:prSet phldrT="[Text]"/>
      <dgm:spPr/>
      <dgm:t>
        <a:bodyPr/>
        <a:lstStyle/>
        <a:p>
          <a:r>
            <a:rPr lang="en-US"/>
            <a:t>2026</a:t>
          </a:r>
        </a:p>
      </dgm:t>
    </dgm:pt>
    <dgm:pt modelId="{AD7A6569-7E4B-7E47-B89C-A6711C02D3DF}" type="parTrans" cxnId="{9FEACFB6-FC7A-3745-8543-9EAEB21FA7AE}">
      <dgm:prSet/>
      <dgm:spPr/>
      <dgm:t>
        <a:bodyPr/>
        <a:lstStyle/>
        <a:p>
          <a:endParaRPr lang="en-US"/>
        </a:p>
      </dgm:t>
    </dgm:pt>
    <dgm:pt modelId="{710D851B-8E87-2C4E-8B0E-97A646D4755E}" type="sibTrans" cxnId="{9FEACFB6-FC7A-3745-8543-9EAEB21FA7AE}">
      <dgm:prSet/>
      <dgm:spPr/>
      <dgm:t>
        <a:bodyPr/>
        <a:lstStyle/>
        <a:p>
          <a:endParaRPr lang="en-US"/>
        </a:p>
      </dgm:t>
    </dgm:pt>
    <dgm:pt modelId="{BC9358A4-E58A-A84D-9017-A3B672631A87}" type="pres">
      <dgm:prSet presAssocID="{41FAFE80-9698-EA43-94CF-826120C59F09}" presName="Name0" presStyleCnt="0">
        <dgm:presLayoutVars>
          <dgm:dir/>
          <dgm:resizeHandles val="exact"/>
        </dgm:presLayoutVars>
      </dgm:prSet>
      <dgm:spPr/>
    </dgm:pt>
    <dgm:pt modelId="{1FD70D52-87D6-1740-9767-3312307D897D}" type="pres">
      <dgm:prSet presAssocID="{2E6503BA-D182-B447-85FC-0E8E15909DE6}" presName="parTxOnly" presStyleLbl="node1" presStyleIdx="0" presStyleCnt="4">
        <dgm:presLayoutVars>
          <dgm:bulletEnabled val="1"/>
        </dgm:presLayoutVars>
      </dgm:prSet>
      <dgm:spPr/>
    </dgm:pt>
    <dgm:pt modelId="{96D0C594-5924-1244-8B58-92199F63BE2D}" type="pres">
      <dgm:prSet presAssocID="{86A175C1-234B-1D4F-9BB6-01BC8C54B028}" presName="parSpace" presStyleCnt="0"/>
      <dgm:spPr/>
    </dgm:pt>
    <dgm:pt modelId="{0FF82BE7-39EA-B94F-94FD-1245639AD408}" type="pres">
      <dgm:prSet presAssocID="{F8CEC62E-0E28-1B4C-B2D8-3992693BB798}" presName="parTxOnly" presStyleLbl="node1" presStyleIdx="1" presStyleCnt="4" custLinFactNeighborX="2308">
        <dgm:presLayoutVars>
          <dgm:bulletEnabled val="1"/>
        </dgm:presLayoutVars>
      </dgm:prSet>
      <dgm:spPr/>
    </dgm:pt>
    <dgm:pt modelId="{AD932FD8-305A-2345-ABAF-CE8DA24905FC}" type="pres">
      <dgm:prSet presAssocID="{9C2645B2-0390-7D4D-9FC7-5B109D248B97}" presName="parSpace" presStyleCnt="0"/>
      <dgm:spPr/>
    </dgm:pt>
    <dgm:pt modelId="{FC945BDB-1EC6-3448-9936-9D64A2BA14CE}" type="pres">
      <dgm:prSet presAssocID="{707AA972-4B25-2840-A97C-769AEE393B3D}" presName="parTxOnly" presStyleLbl="node1" presStyleIdx="2" presStyleCnt="4">
        <dgm:presLayoutVars>
          <dgm:bulletEnabled val="1"/>
        </dgm:presLayoutVars>
      </dgm:prSet>
      <dgm:spPr/>
    </dgm:pt>
    <dgm:pt modelId="{AFBC7919-C063-E949-AAA8-133B2903708A}" type="pres">
      <dgm:prSet presAssocID="{00656D50-D06F-D44A-9B08-D18433E9D77E}" presName="parSpace" presStyleCnt="0"/>
      <dgm:spPr/>
    </dgm:pt>
    <dgm:pt modelId="{A5CD6AFF-C837-0D48-927A-A53ABF9922EE}" type="pres">
      <dgm:prSet presAssocID="{BDD697CC-C6C5-364C-B0E6-F1FEF5214705}" presName="parTxOnly" presStyleLbl="node1" presStyleIdx="3" presStyleCnt="4">
        <dgm:presLayoutVars>
          <dgm:bulletEnabled val="1"/>
        </dgm:presLayoutVars>
      </dgm:prSet>
      <dgm:spPr/>
    </dgm:pt>
  </dgm:ptLst>
  <dgm:cxnLst>
    <dgm:cxn modelId="{B98DBB0D-693D-6B4D-84B9-B7950B8454CD}" srcId="{41FAFE80-9698-EA43-94CF-826120C59F09}" destId="{F8CEC62E-0E28-1B4C-B2D8-3992693BB798}" srcOrd="1" destOrd="0" parTransId="{599F61D4-9BC1-3642-B328-43C1318575C7}" sibTransId="{9C2645B2-0390-7D4D-9FC7-5B109D248B97}"/>
    <dgm:cxn modelId="{CB69FA31-4E9C-6B44-A2E3-DDDC0282767C}" type="presOf" srcId="{F8CEC62E-0E28-1B4C-B2D8-3992693BB798}" destId="{0FF82BE7-39EA-B94F-94FD-1245639AD408}" srcOrd="0" destOrd="0" presId="urn:microsoft.com/office/officeart/2005/8/layout/hChevron3"/>
    <dgm:cxn modelId="{A2CDB432-88DF-1147-BF0A-7D091A4F3F4F}" type="presOf" srcId="{2E6503BA-D182-B447-85FC-0E8E15909DE6}" destId="{1FD70D52-87D6-1740-9767-3312307D897D}" srcOrd="0" destOrd="0" presId="urn:microsoft.com/office/officeart/2005/8/layout/hChevron3"/>
    <dgm:cxn modelId="{9AEE0270-C8FB-4A48-A527-183203707C48}" srcId="{41FAFE80-9698-EA43-94CF-826120C59F09}" destId="{2E6503BA-D182-B447-85FC-0E8E15909DE6}" srcOrd="0" destOrd="0" parTransId="{1C0D9AF8-5440-5541-8295-2A2D8C74A760}" sibTransId="{86A175C1-234B-1D4F-9BB6-01BC8C54B028}"/>
    <dgm:cxn modelId="{00A7B6A0-D1FE-B343-A68B-1BC3A2FEFCE2}" type="presOf" srcId="{BDD697CC-C6C5-364C-B0E6-F1FEF5214705}" destId="{A5CD6AFF-C837-0D48-927A-A53ABF9922EE}" srcOrd="0" destOrd="0" presId="urn:microsoft.com/office/officeart/2005/8/layout/hChevron3"/>
    <dgm:cxn modelId="{BEAB98A6-1588-B548-AD98-EA09E6AC6CC9}" type="presOf" srcId="{707AA972-4B25-2840-A97C-769AEE393B3D}" destId="{FC945BDB-1EC6-3448-9936-9D64A2BA14CE}" srcOrd="0" destOrd="0" presId="urn:microsoft.com/office/officeart/2005/8/layout/hChevron3"/>
    <dgm:cxn modelId="{8AACDBA6-14AA-234F-8C1E-B16589F65984}" srcId="{41FAFE80-9698-EA43-94CF-826120C59F09}" destId="{707AA972-4B25-2840-A97C-769AEE393B3D}" srcOrd="2" destOrd="0" parTransId="{38B7B931-4151-D944-8878-14D0A307860B}" sibTransId="{00656D50-D06F-D44A-9B08-D18433E9D77E}"/>
    <dgm:cxn modelId="{7E6AD8AD-C5A8-234D-93C8-3372904FD660}" type="presOf" srcId="{41FAFE80-9698-EA43-94CF-826120C59F09}" destId="{BC9358A4-E58A-A84D-9017-A3B672631A87}" srcOrd="0" destOrd="0" presId="urn:microsoft.com/office/officeart/2005/8/layout/hChevron3"/>
    <dgm:cxn modelId="{9FEACFB6-FC7A-3745-8543-9EAEB21FA7AE}" srcId="{41FAFE80-9698-EA43-94CF-826120C59F09}" destId="{BDD697CC-C6C5-364C-B0E6-F1FEF5214705}" srcOrd="3" destOrd="0" parTransId="{AD7A6569-7E4B-7E47-B89C-A6711C02D3DF}" sibTransId="{710D851B-8E87-2C4E-8B0E-97A646D4755E}"/>
    <dgm:cxn modelId="{E23ED5D7-1A65-7B49-A738-AD0DA7788B9B}" type="presParOf" srcId="{BC9358A4-E58A-A84D-9017-A3B672631A87}" destId="{1FD70D52-87D6-1740-9767-3312307D897D}" srcOrd="0" destOrd="0" presId="urn:microsoft.com/office/officeart/2005/8/layout/hChevron3"/>
    <dgm:cxn modelId="{524EFC95-8515-984A-8BE5-1F4C33C06FCF}" type="presParOf" srcId="{BC9358A4-E58A-A84D-9017-A3B672631A87}" destId="{96D0C594-5924-1244-8B58-92199F63BE2D}" srcOrd="1" destOrd="0" presId="urn:microsoft.com/office/officeart/2005/8/layout/hChevron3"/>
    <dgm:cxn modelId="{ABFB08BC-7174-124D-B340-C13925502CB0}" type="presParOf" srcId="{BC9358A4-E58A-A84D-9017-A3B672631A87}" destId="{0FF82BE7-39EA-B94F-94FD-1245639AD408}" srcOrd="2" destOrd="0" presId="urn:microsoft.com/office/officeart/2005/8/layout/hChevron3"/>
    <dgm:cxn modelId="{B220E1AB-E3CF-4544-B1E9-DD2096E78B10}" type="presParOf" srcId="{BC9358A4-E58A-A84D-9017-A3B672631A87}" destId="{AD932FD8-305A-2345-ABAF-CE8DA24905FC}" srcOrd="3" destOrd="0" presId="urn:microsoft.com/office/officeart/2005/8/layout/hChevron3"/>
    <dgm:cxn modelId="{B2D1461D-9295-6B4D-8D4C-3648F48DF2E4}" type="presParOf" srcId="{BC9358A4-E58A-A84D-9017-A3B672631A87}" destId="{FC945BDB-1EC6-3448-9936-9D64A2BA14CE}" srcOrd="4" destOrd="0" presId="urn:microsoft.com/office/officeart/2005/8/layout/hChevron3"/>
    <dgm:cxn modelId="{D195BCAC-CCD2-6A4A-A717-A840AD561696}" type="presParOf" srcId="{BC9358A4-E58A-A84D-9017-A3B672631A87}" destId="{AFBC7919-C063-E949-AAA8-133B2903708A}" srcOrd="5" destOrd="0" presId="urn:microsoft.com/office/officeart/2005/8/layout/hChevron3"/>
    <dgm:cxn modelId="{8382B38D-1CA9-1943-8C48-ED954EB9E6C8}" type="presParOf" srcId="{BC9358A4-E58A-A84D-9017-A3B672631A87}" destId="{A5CD6AFF-C837-0D48-927A-A53ABF9922EE}"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70D52-87D6-1740-9767-3312307D897D}">
      <dsp:nvSpPr>
        <dsp:cNvPr id="0" name=""/>
        <dsp:cNvSpPr/>
      </dsp:nvSpPr>
      <dsp:spPr>
        <a:xfrm>
          <a:off x="3080" y="1557467"/>
          <a:ext cx="3091011" cy="1236404"/>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3370" tIns="146685" rIns="73343" bIns="146685" numCol="1" spcCol="1270" anchor="ctr" anchorCtr="0">
          <a:noAutofit/>
        </a:bodyPr>
        <a:lstStyle/>
        <a:p>
          <a:pPr marL="0" lvl="0" indent="0" algn="ctr" defTabSz="2444750">
            <a:lnSpc>
              <a:spcPct val="90000"/>
            </a:lnSpc>
            <a:spcBef>
              <a:spcPct val="0"/>
            </a:spcBef>
            <a:spcAft>
              <a:spcPct val="35000"/>
            </a:spcAft>
            <a:buNone/>
          </a:pPr>
          <a:r>
            <a:rPr lang="en-US" sz="5500" kern="1200"/>
            <a:t>2016</a:t>
          </a:r>
        </a:p>
      </dsp:txBody>
      <dsp:txXfrm>
        <a:off x="3080" y="1557467"/>
        <a:ext cx="2781910" cy="1236404"/>
      </dsp:txXfrm>
    </dsp:sp>
    <dsp:sp modelId="{0FF82BE7-39EA-B94F-94FD-1245639AD408}">
      <dsp:nvSpPr>
        <dsp:cNvPr id="0" name=""/>
        <dsp:cNvSpPr/>
      </dsp:nvSpPr>
      <dsp:spPr>
        <a:xfrm>
          <a:off x="2490157" y="1557467"/>
          <a:ext cx="3091011" cy="1236404"/>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0028" tIns="146685" rIns="73343" bIns="146685" numCol="1" spcCol="1270" anchor="ctr" anchorCtr="0">
          <a:noAutofit/>
        </a:bodyPr>
        <a:lstStyle/>
        <a:p>
          <a:pPr marL="0" lvl="0" indent="0" algn="ctr" defTabSz="2444750">
            <a:lnSpc>
              <a:spcPct val="90000"/>
            </a:lnSpc>
            <a:spcBef>
              <a:spcPct val="0"/>
            </a:spcBef>
            <a:spcAft>
              <a:spcPct val="35000"/>
            </a:spcAft>
            <a:buNone/>
          </a:pPr>
          <a:r>
            <a:rPr lang="en-US" sz="5500" kern="1200"/>
            <a:t>2018</a:t>
          </a:r>
        </a:p>
      </dsp:txBody>
      <dsp:txXfrm>
        <a:off x="3108359" y="1557467"/>
        <a:ext cx="1854607" cy="1236404"/>
      </dsp:txXfrm>
    </dsp:sp>
    <dsp:sp modelId="{FC945BDB-1EC6-3448-9936-9D64A2BA14CE}">
      <dsp:nvSpPr>
        <dsp:cNvPr id="0" name=""/>
        <dsp:cNvSpPr/>
      </dsp:nvSpPr>
      <dsp:spPr>
        <a:xfrm>
          <a:off x="4948698" y="1557467"/>
          <a:ext cx="3091011" cy="1236404"/>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0028" tIns="146685" rIns="73343" bIns="146685" numCol="1" spcCol="1270" anchor="ctr" anchorCtr="0">
          <a:noAutofit/>
        </a:bodyPr>
        <a:lstStyle/>
        <a:p>
          <a:pPr marL="0" lvl="0" indent="0" algn="ctr" defTabSz="2444750">
            <a:lnSpc>
              <a:spcPct val="90000"/>
            </a:lnSpc>
            <a:spcBef>
              <a:spcPct val="0"/>
            </a:spcBef>
            <a:spcAft>
              <a:spcPct val="35000"/>
            </a:spcAft>
            <a:buNone/>
          </a:pPr>
          <a:r>
            <a:rPr lang="en-US" sz="5500" kern="1200"/>
            <a:t>2022</a:t>
          </a:r>
        </a:p>
      </dsp:txBody>
      <dsp:txXfrm>
        <a:off x="5566900" y="1557467"/>
        <a:ext cx="1854607" cy="1236404"/>
      </dsp:txXfrm>
    </dsp:sp>
    <dsp:sp modelId="{A5CD6AFF-C837-0D48-927A-A53ABF9922EE}">
      <dsp:nvSpPr>
        <dsp:cNvPr id="0" name=""/>
        <dsp:cNvSpPr/>
      </dsp:nvSpPr>
      <dsp:spPr>
        <a:xfrm>
          <a:off x="7421507" y="1557467"/>
          <a:ext cx="3091011" cy="1236404"/>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0028" tIns="146685" rIns="73343" bIns="146685" numCol="1" spcCol="1270" anchor="ctr" anchorCtr="0">
          <a:noAutofit/>
        </a:bodyPr>
        <a:lstStyle/>
        <a:p>
          <a:pPr marL="0" lvl="0" indent="0" algn="ctr" defTabSz="2444750">
            <a:lnSpc>
              <a:spcPct val="90000"/>
            </a:lnSpc>
            <a:spcBef>
              <a:spcPct val="0"/>
            </a:spcBef>
            <a:spcAft>
              <a:spcPct val="35000"/>
            </a:spcAft>
            <a:buNone/>
          </a:pPr>
          <a:r>
            <a:rPr lang="en-US" sz="5500" kern="1200"/>
            <a:t>2026</a:t>
          </a:r>
        </a:p>
      </dsp:txBody>
      <dsp:txXfrm>
        <a:off x="8039709" y="1557467"/>
        <a:ext cx="1854607" cy="123640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D0B3B-FFE8-A849-82BA-C2EDAEF5FE3D}"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50754-BDBA-A847-9CEE-DAFD42C7995E}" type="slidenum">
              <a:rPr lang="en-US" smtClean="0"/>
              <a:t>‹#›</a:t>
            </a:fld>
            <a:endParaRPr lang="en-US"/>
          </a:p>
        </p:txBody>
      </p:sp>
    </p:spTree>
    <p:extLst>
      <p:ext uri="{BB962C8B-B14F-4D97-AF65-F5344CB8AC3E}">
        <p14:creationId xmlns:p14="http://schemas.microsoft.com/office/powerpoint/2010/main" val="18185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3793E40-A389-BE35-0D5E-017BDDD95D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DEC3A73-F0FC-3B4B-A857-FFB2F17E22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LID4096" altLang="LID4096"/>
          </a:p>
        </p:txBody>
      </p:sp>
      <p:sp>
        <p:nvSpPr>
          <p:cNvPr id="15364" name="Slide Number Placeholder 3">
            <a:extLst>
              <a:ext uri="{FF2B5EF4-FFF2-40B4-BE49-F238E27FC236}">
                <a16:creationId xmlns:a16="http://schemas.microsoft.com/office/drawing/2014/main" id="{7EFBA111-2CF9-6EFD-2CB2-F342856BAA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A32C6FC-69D5-4665-B2EB-37ED51B6037E}" type="slidenum">
              <a:rPr lang="en-US" altLang="LID4096"/>
              <a:pPr fontAlgn="base">
                <a:spcBef>
                  <a:spcPct val="0"/>
                </a:spcBef>
                <a:spcAft>
                  <a:spcPct val="0"/>
                </a:spcAft>
              </a:pPr>
              <a:t>1</a:t>
            </a:fld>
            <a:endParaRPr lang="en-US" altLang="LID409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700D1A-4C55-B945-9111-A7D64EBB8932}" type="slidenum">
              <a:rPr lang="en-US" smtClean="0"/>
              <a:t>2</a:t>
            </a:fld>
            <a:endParaRPr lang="en-US"/>
          </a:p>
        </p:txBody>
      </p:sp>
    </p:spTree>
    <p:extLst>
      <p:ext uri="{BB962C8B-B14F-4D97-AF65-F5344CB8AC3E}">
        <p14:creationId xmlns:p14="http://schemas.microsoft.com/office/powerpoint/2010/main" val="64125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REDCap</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Cloud. </a:t>
            </a:r>
            <a:r>
              <a:rPr lang="en-US" sz="1200" dirty="0">
                <a:solidFill>
                  <a:prstClr val="black"/>
                </a:solidFill>
                <a:latin typeface="Gill Sans MT" panose="020B0502020104020203" pitchFamily="34" charset="0"/>
              </a:rPr>
              <a:t>The questionnaire was peer reviewed for content validity and comprehensiveness before it was piloted with the 10 ISN regional boards to identify any logistical and feasibility issues (e.g., translation needs). Intensive follow-ups were conducted by email and telephone with ISN regional and national leaders to ensure complete and timely responses.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pitchFamily="34" charset="0"/>
              </a:rPr>
              <a:t>Data and reports published by the WHO Global Observatory, UN, World Bank, and OECD.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pitchFamily="34" charset="0"/>
              </a:rPr>
              <a:t>Both published and unpublished documents from international organizations/bodies and reports published by national governments on the organization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pitchFamily="34" charset="0"/>
              </a:rPr>
              <a:t>delivery of ESKD.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pitchFamily="34" charset="0"/>
              </a:rPr>
              <a:t>Additional literature identified by key stakeholders (i.e., opinion leaders, national nephrology society leaders, ISN leaders) and through consultation with national nephrology societies and ISN regional boards.</a:t>
            </a: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ndParaRPr>
          </a:p>
          <a:p>
            <a:endParaRPr lang="en-US" dirty="0"/>
          </a:p>
        </p:txBody>
      </p:sp>
      <p:sp>
        <p:nvSpPr>
          <p:cNvPr id="4" name="Slide Number Placeholder 3"/>
          <p:cNvSpPr>
            <a:spLocks noGrp="1"/>
          </p:cNvSpPr>
          <p:nvPr>
            <p:ph type="sldNum" sz="quarter" idx="10"/>
          </p:nvPr>
        </p:nvSpPr>
        <p:spPr/>
        <p:txBody>
          <a:bodyPr/>
          <a:lstStyle/>
          <a:p>
            <a:fld id="{51BC2DF6-7014-4B72-A13E-6928BF41BB5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26793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87738581-9809-2971-1490-CCCB51B5C5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46FE0909-DB06-119D-FA53-ADE697E783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LID4096" altLang="LID4096"/>
          </a:p>
        </p:txBody>
      </p:sp>
      <p:sp>
        <p:nvSpPr>
          <p:cNvPr id="106500" name="Slide Number Placeholder 3">
            <a:extLst>
              <a:ext uri="{FF2B5EF4-FFF2-40B4-BE49-F238E27FC236}">
                <a16:creationId xmlns:a16="http://schemas.microsoft.com/office/drawing/2014/main" id="{0B8A59DF-A3E5-C7A7-28FE-D680A4190A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258D7C4-B55D-473F-8D23-F983F9697FA0}" type="slidenum">
              <a:rPr lang="en-US" altLang="LID4096"/>
              <a:pPr fontAlgn="base">
                <a:spcBef>
                  <a:spcPct val="0"/>
                </a:spcBef>
                <a:spcAft>
                  <a:spcPct val="0"/>
                </a:spcAft>
              </a:pPr>
              <a:t>42</a:t>
            </a:fld>
            <a:endParaRPr lang="en-US" altLang="LID4096"/>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64945A-7F90-C442-AC3D-8CC924B08F4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E6525ACD-15F3-7240-9496-BE2F3955CDE8}"/>
              </a:ext>
            </a:extLst>
          </p:cNvPr>
          <p:cNvPicPr>
            <a:picLocks noChangeAspect="1"/>
          </p:cNvPicPr>
          <p:nvPr userDrawn="1"/>
        </p:nvPicPr>
        <p:blipFill>
          <a:blip r:embed="rId3"/>
          <a:stretch>
            <a:fillRect/>
          </a:stretch>
        </p:blipFill>
        <p:spPr>
          <a:xfrm>
            <a:off x="1805" y="0"/>
            <a:ext cx="12188389" cy="6858000"/>
          </a:xfrm>
          <a:prstGeom prst="rect">
            <a:avLst/>
          </a:prstGeom>
        </p:spPr>
      </p:pic>
    </p:spTree>
    <p:extLst>
      <p:ext uri="{BB962C8B-B14F-4D97-AF65-F5344CB8AC3E}">
        <p14:creationId xmlns:p14="http://schemas.microsoft.com/office/powerpoint/2010/main" val="2445900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77F4-3249-A242-A6EF-2DCBAEDA98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28DE9F-9975-0C4A-B5BC-23DA21C4D4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12" descr="Icon&#10;&#10;Description automatically generated">
            <a:extLst>
              <a:ext uri="{FF2B5EF4-FFF2-40B4-BE49-F238E27FC236}">
                <a16:creationId xmlns:a16="http://schemas.microsoft.com/office/drawing/2014/main" id="{6FAA551F-EFB8-084D-2D81-48CC80A441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e Placeholder 3">
            <a:extLst>
              <a:ext uri="{FF2B5EF4-FFF2-40B4-BE49-F238E27FC236}">
                <a16:creationId xmlns:a16="http://schemas.microsoft.com/office/drawing/2014/main" id="{9C9B40E7-3D8A-978C-26E2-144C9821DB67}"/>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417623A6-C372-92E2-6780-1727ECA1846A}"/>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6E776E5A-6BED-F569-2250-18EAE961A252}"/>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405125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87DCE4-10BC-AA4A-9919-42A818349355}"/>
              </a:ext>
            </a:extLst>
          </p:cNvPr>
          <p:cNvSpPr>
            <a:spLocks noGrp="1"/>
          </p:cNvSpPr>
          <p:nvPr>
            <p:ph type="title" orient="vert"/>
          </p:nvPr>
        </p:nvSpPr>
        <p:spPr>
          <a:xfrm>
            <a:off x="633566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366AF0-FEBE-E242-AEB4-85760EE2B9BD}"/>
              </a:ext>
            </a:extLst>
          </p:cNvPr>
          <p:cNvSpPr>
            <a:spLocks noGrp="1"/>
          </p:cNvSpPr>
          <p:nvPr>
            <p:ph type="body" orient="vert" idx="1"/>
          </p:nvPr>
        </p:nvSpPr>
        <p:spPr>
          <a:xfrm>
            <a:off x="838199" y="365125"/>
            <a:ext cx="535612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1102FB70-7BDD-D4B7-95F8-436016D6CFE9}"/>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1" name="Footer Placeholder 4">
            <a:extLst>
              <a:ext uri="{FF2B5EF4-FFF2-40B4-BE49-F238E27FC236}">
                <a16:creationId xmlns:a16="http://schemas.microsoft.com/office/drawing/2014/main" id="{56841F5F-785F-C63D-8E6C-C092172169C4}"/>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2" name="Slide Number Placeholder 5">
            <a:extLst>
              <a:ext uri="{FF2B5EF4-FFF2-40B4-BE49-F238E27FC236}">
                <a16:creationId xmlns:a16="http://schemas.microsoft.com/office/drawing/2014/main" id="{04552222-9203-AC6E-A2FA-836ED7BFEC56}"/>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084797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96A6F3-EBCA-0048-B171-E052BBA9DE2B}"/>
              </a:ext>
            </a:extLst>
          </p:cNvPr>
          <p:cNvPicPr>
            <a:picLocks noChangeAspect="1"/>
          </p:cNvPicPr>
          <p:nvPr userDrawn="1"/>
        </p:nvPicPr>
        <p:blipFill>
          <a:blip r:embed="rId2"/>
          <a:stretch>
            <a:fillRect/>
          </a:stretch>
        </p:blipFill>
        <p:spPr>
          <a:xfrm>
            <a:off x="1806" y="0"/>
            <a:ext cx="12188388" cy="6858000"/>
          </a:xfrm>
          <a:prstGeom prst="rect">
            <a:avLst/>
          </a:prstGeom>
        </p:spPr>
      </p:pic>
    </p:spTree>
    <p:extLst>
      <p:ext uri="{BB962C8B-B14F-4D97-AF65-F5344CB8AC3E}">
        <p14:creationId xmlns:p14="http://schemas.microsoft.com/office/powerpoint/2010/main" val="210598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862C-25E3-A94A-A9C0-9579E4734365}"/>
              </a:ext>
            </a:extLst>
          </p:cNvPr>
          <p:cNvSpPr>
            <a:spLocks noGrp="1"/>
          </p:cNvSpPr>
          <p:nvPr>
            <p:ph type="ctrTitle"/>
          </p:nvPr>
        </p:nvSpPr>
        <p:spPr>
          <a:xfrm>
            <a:off x="1524000" y="1267345"/>
            <a:ext cx="9144000" cy="1600033"/>
          </a:xfrm>
        </p:spPr>
        <p:txBody>
          <a:bodyPr anchor="b">
            <a:normAutofit/>
          </a:bodyPr>
          <a:lstStyle>
            <a:lvl1pPr algn="ctr">
              <a:defRPr sz="2000"/>
            </a:lvl1pPr>
          </a:lstStyle>
          <a:p>
            <a:r>
              <a:rPr lang="en-US"/>
              <a:t>Click to edit Master title style</a:t>
            </a:r>
          </a:p>
        </p:txBody>
      </p:sp>
      <p:sp>
        <p:nvSpPr>
          <p:cNvPr id="3" name="Subtitle 2">
            <a:extLst>
              <a:ext uri="{FF2B5EF4-FFF2-40B4-BE49-F238E27FC236}">
                <a16:creationId xmlns:a16="http://schemas.microsoft.com/office/drawing/2014/main" id="{A28CE3BF-2E49-6F46-A5E3-0BDB6B3F6CC3}"/>
              </a:ext>
            </a:extLst>
          </p:cNvPr>
          <p:cNvSpPr>
            <a:spLocks noGrp="1"/>
          </p:cNvSpPr>
          <p:nvPr>
            <p:ph type="subTitle" idx="1"/>
          </p:nvPr>
        </p:nvSpPr>
        <p:spPr>
          <a:xfrm>
            <a:off x="1524000" y="2969506"/>
            <a:ext cx="9144000" cy="1655762"/>
          </a:xfr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FBAA1470-FF5E-5449-9569-3EB768C09BA7}"/>
              </a:ext>
            </a:extLst>
          </p:cNvPr>
          <p:cNvSpPr/>
          <p:nvPr userDrawn="1"/>
        </p:nvSpPr>
        <p:spPr>
          <a:xfrm>
            <a:off x="0" y="6604000"/>
            <a:ext cx="12192000" cy="254000"/>
          </a:xfrm>
          <a:prstGeom prst="rect">
            <a:avLst/>
          </a:prstGeom>
          <a:solidFill>
            <a:srgbClr val="322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3">
            <a:extLst>
              <a:ext uri="{FF2B5EF4-FFF2-40B4-BE49-F238E27FC236}">
                <a16:creationId xmlns:a16="http://schemas.microsoft.com/office/drawing/2014/main" id="{9E0F0C19-A67D-AE18-AE09-8CBEF6838C28}"/>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0FCBD383-87E2-5B00-C6E1-49EA16CA23D0}"/>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CBC18F28-AE9D-B876-65E4-AC1F767F13F0}"/>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456733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F0689-2C05-6D4C-86D9-8BFB1AC966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CA9933-4D1A-9E49-8ED1-278A604348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12" descr="Icon&#10;&#10;Description automatically generated">
            <a:extLst>
              <a:ext uri="{FF2B5EF4-FFF2-40B4-BE49-F238E27FC236}">
                <a16:creationId xmlns:a16="http://schemas.microsoft.com/office/drawing/2014/main" id="{2EE61319-E2F4-CD8C-0648-7ED1BD4613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a:extLst>
              <a:ext uri="{FF2B5EF4-FFF2-40B4-BE49-F238E27FC236}">
                <a16:creationId xmlns:a16="http://schemas.microsoft.com/office/drawing/2014/main" id="{DAF1F537-DD48-5BCB-BFE4-8495E5A73454}"/>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98FE6374-972E-DB9B-F3D4-9BE4C6FB11D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C4A5A871-B9FB-5400-3E1E-00C1143CBEB5}"/>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69030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8BB17C98-8CCB-42A9-F372-50300F02FF58}"/>
              </a:ext>
            </a:extLst>
          </p:cNvPr>
          <p:cNvPicPr>
            <a:picLocks noChangeAspect="1"/>
          </p:cNvPicPr>
          <p:nvPr userDrawn="1"/>
        </p:nvPicPr>
        <p:blipFill>
          <a:blip r:embed="rId2">
            <a:alphaModFix amt="35000"/>
          </a:blip>
          <a:stretch>
            <a:fillRect/>
          </a:stretch>
        </p:blipFill>
        <p:spPr>
          <a:xfrm>
            <a:off x="890998" y="661394"/>
            <a:ext cx="5630453" cy="5510806"/>
          </a:xfrm>
          <a:prstGeom prst="rect">
            <a:avLst/>
          </a:prstGeom>
        </p:spPr>
      </p:pic>
      <p:sp>
        <p:nvSpPr>
          <p:cNvPr id="8" name="Rectangle 7">
            <a:extLst>
              <a:ext uri="{FF2B5EF4-FFF2-40B4-BE49-F238E27FC236}">
                <a16:creationId xmlns:a16="http://schemas.microsoft.com/office/drawing/2014/main" id="{3D69A1EE-DE47-F6C5-E548-3F2B46DEE641}"/>
              </a:ext>
            </a:extLst>
          </p:cNvPr>
          <p:cNvSpPr/>
          <p:nvPr userDrawn="1"/>
        </p:nvSpPr>
        <p:spPr>
          <a:xfrm>
            <a:off x="890998" y="346509"/>
            <a:ext cx="6978316" cy="5825691"/>
          </a:xfrm>
          <a:prstGeom prst="rect">
            <a:avLst/>
          </a:prstGeom>
          <a:gradFill flip="none" rotWithShape="1">
            <a:gsLst>
              <a:gs pos="0">
                <a:schemeClr val="bg1">
                  <a:alpha val="12000"/>
                </a:schemeClr>
              </a:gs>
              <a:gs pos="100000">
                <a:schemeClr val="bg1">
                  <a:alpha val="78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400"/>
          </a:p>
        </p:txBody>
      </p:sp>
      <p:sp>
        <p:nvSpPr>
          <p:cNvPr id="2" name="Title 1">
            <a:extLst>
              <a:ext uri="{FF2B5EF4-FFF2-40B4-BE49-F238E27FC236}">
                <a16:creationId xmlns:a16="http://schemas.microsoft.com/office/drawing/2014/main" id="{E3D8FDF2-99A0-9F47-B9AE-0C8EACBF06DC}"/>
              </a:ext>
            </a:extLst>
          </p:cNvPr>
          <p:cNvSpPr>
            <a:spLocks noGrp="1"/>
          </p:cNvSpPr>
          <p:nvPr>
            <p:ph type="title" hasCustomPrompt="1"/>
          </p:nvPr>
        </p:nvSpPr>
        <p:spPr>
          <a:xfrm>
            <a:off x="831850" y="1261512"/>
            <a:ext cx="10515600" cy="2040939"/>
          </a:xfrm>
        </p:spPr>
        <p:txBody>
          <a:bodyPr anchor="ctr">
            <a:normAutofit/>
          </a:bodyPr>
          <a:lstStyle>
            <a:lvl1pPr>
              <a:defRPr sz="4400" b="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D92D17EE-D368-2245-8D2E-07669F343715}"/>
              </a:ext>
            </a:extLst>
          </p:cNvPr>
          <p:cNvSpPr>
            <a:spLocks noGrp="1"/>
          </p:cNvSpPr>
          <p:nvPr>
            <p:ph type="body" idx="1"/>
          </p:nvPr>
        </p:nvSpPr>
        <p:spPr>
          <a:xfrm>
            <a:off x="831850" y="3302451"/>
            <a:ext cx="10515600" cy="2338087"/>
          </a:xfrm>
        </p:spPr>
        <p:txBody>
          <a:bodyPr>
            <a:normAutofit/>
          </a:bodyPr>
          <a:lstStyle>
            <a:lvl1pPr marL="0" indent="0">
              <a:buNone/>
              <a:defRPr sz="1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Date Placeholder 3">
            <a:extLst>
              <a:ext uri="{FF2B5EF4-FFF2-40B4-BE49-F238E27FC236}">
                <a16:creationId xmlns:a16="http://schemas.microsoft.com/office/drawing/2014/main" id="{E5E1FCD9-EE3E-AA89-123F-B550C66C51C0}"/>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6" name="Footer Placeholder 4">
            <a:extLst>
              <a:ext uri="{FF2B5EF4-FFF2-40B4-BE49-F238E27FC236}">
                <a16:creationId xmlns:a16="http://schemas.microsoft.com/office/drawing/2014/main" id="{2C2E5534-6359-29E1-F123-A8760ABB63B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7" name="Slide Number Placeholder 5">
            <a:extLst>
              <a:ext uri="{FF2B5EF4-FFF2-40B4-BE49-F238E27FC236}">
                <a16:creationId xmlns:a16="http://schemas.microsoft.com/office/drawing/2014/main" id="{D2D5A865-84BF-3EAB-8870-0FF35D583740}"/>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59045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93BE-325D-E14D-813D-AE516F1F6F9B}"/>
              </a:ext>
            </a:extLst>
          </p:cNvPr>
          <p:cNvSpPr>
            <a:spLocks noGrp="1"/>
          </p:cNvSpPr>
          <p:nvPr>
            <p:ph type="title"/>
          </p:nvPr>
        </p:nvSpPr>
        <p:spPr/>
        <p:txBody>
          <a:bodyP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A946A54-4882-2449-856A-9B6AED009D65}"/>
              </a:ext>
            </a:extLst>
          </p:cNvPr>
          <p:cNvSpPr>
            <a:spLocks noGrp="1"/>
          </p:cNvSpPr>
          <p:nvPr>
            <p:ph sz="half" idx="1"/>
          </p:nvPr>
        </p:nvSpPr>
        <p:spPr>
          <a:xfrm>
            <a:off x="838200" y="1314450"/>
            <a:ext cx="5181600" cy="486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F20D6B-87CC-9C48-9835-160710B0DB7E}"/>
              </a:ext>
            </a:extLst>
          </p:cNvPr>
          <p:cNvSpPr>
            <a:spLocks noGrp="1"/>
          </p:cNvSpPr>
          <p:nvPr>
            <p:ph sz="half" idx="2"/>
          </p:nvPr>
        </p:nvSpPr>
        <p:spPr>
          <a:xfrm>
            <a:off x="6172200" y="1314450"/>
            <a:ext cx="5181600" cy="486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12" descr="Icon&#10;&#10;Description automatically generated">
            <a:extLst>
              <a:ext uri="{FF2B5EF4-FFF2-40B4-BE49-F238E27FC236}">
                <a16:creationId xmlns:a16="http://schemas.microsoft.com/office/drawing/2014/main" id="{A6DE410A-EAC7-9847-14D0-3A1CB327AA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3">
            <a:extLst>
              <a:ext uri="{FF2B5EF4-FFF2-40B4-BE49-F238E27FC236}">
                <a16:creationId xmlns:a16="http://schemas.microsoft.com/office/drawing/2014/main" id="{1232C3DD-FB56-8D90-3D5A-66397FCB19D1}"/>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6" name="Footer Placeholder 4">
            <a:extLst>
              <a:ext uri="{FF2B5EF4-FFF2-40B4-BE49-F238E27FC236}">
                <a16:creationId xmlns:a16="http://schemas.microsoft.com/office/drawing/2014/main" id="{4A10159B-E6D9-3D2F-0FB3-FE772185BA4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7" name="Slide Number Placeholder 5">
            <a:extLst>
              <a:ext uri="{FF2B5EF4-FFF2-40B4-BE49-F238E27FC236}">
                <a16:creationId xmlns:a16="http://schemas.microsoft.com/office/drawing/2014/main" id="{9EE62645-2713-3D90-2F3D-6155C291DCE2}"/>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32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F1F4-37DC-AA4C-A284-9F2A45F55698}"/>
              </a:ext>
            </a:extLst>
          </p:cNvPr>
          <p:cNvSpPr>
            <a:spLocks noGrp="1"/>
          </p:cNvSpPr>
          <p:nvPr>
            <p:ph type="title"/>
          </p:nvPr>
        </p:nvSpPr>
        <p:spPr>
          <a:xfrm>
            <a:off x="839788" y="333375"/>
            <a:ext cx="10515600" cy="535707"/>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2C4A04-A82A-3C47-A8D4-210C89427611}"/>
              </a:ext>
            </a:extLst>
          </p:cNvPr>
          <p:cNvSpPr>
            <a:spLocks noGrp="1"/>
          </p:cNvSpPr>
          <p:nvPr>
            <p:ph type="body" idx="1" hasCustomPrompt="1"/>
          </p:nvPr>
        </p:nvSpPr>
        <p:spPr>
          <a:xfrm>
            <a:off x="839788" y="1275122"/>
            <a:ext cx="5157787" cy="823912"/>
          </a:xfrm>
        </p:spPr>
        <p:txBody>
          <a:bodyPr anchor="b">
            <a:normAutofit/>
          </a:bodyPr>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CCC9A13-3E54-2F44-A228-96CE3265AC02}"/>
              </a:ext>
            </a:extLst>
          </p:cNvPr>
          <p:cNvSpPr>
            <a:spLocks noGrp="1"/>
          </p:cNvSpPr>
          <p:nvPr>
            <p:ph sz="half" idx="2"/>
          </p:nvPr>
        </p:nvSpPr>
        <p:spPr>
          <a:xfrm>
            <a:off x="839788" y="2099034"/>
            <a:ext cx="5157787" cy="4090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5A7075-FDF8-CE48-AD21-32B56607B29B}"/>
              </a:ext>
            </a:extLst>
          </p:cNvPr>
          <p:cNvSpPr>
            <a:spLocks noGrp="1"/>
          </p:cNvSpPr>
          <p:nvPr>
            <p:ph type="body" sz="quarter" idx="3" hasCustomPrompt="1"/>
          </p:nvPr>
        </p:nvSpPr>
        <p:spPr>
          <a:xfrm>
            <a:off x="6172200" y="1275122"/>
            <a:ext cx="5183188" cy="823912"/>
          </a:xfrm>
        </p:spPr>
        <p:txBody>
          <a:bodyPr anchor="b">
            <a:normAutofit/>
          </a:bodyPr>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E0909B-DB9C-D04B-8A24-13A1F0873F2B}"/>
              </a:ext>
            </a:extLst>
          </p:cNvPr>
          <p:cNvSpPr>
            <a:spLocks noGrp="1"/>
          </p:cNvSpPr>
          <p:nvPr>
            <p:ph sz="quarter" idx="4"/>
          </p:nvPr>
        </p:nvSpPr>
        <p:spPr>
          <a:xfrm>
            <a:off x="6172200" y="2099034"/>
            <a:ext cx="5183188" cy="4090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12" descr="Icon&#10;&#10;Description automatically generated">
            <a:extLst>
              <a:ext uri="{FF2B5EF4-FFF2-40B4-BE49-F238E27FC236}">
                <a16:creationId xmlns:a16="http://schemas.microsoft.com/office/drawing/2014/main" id="{291A7AA7-80DB-607C-1B3C-781A158B72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a:extLst>
              <a:ext uri="{FF2B5EF4-FFF2-40B4-BE49-F238E27FC236}">
                <a16:creationId xmlns:a16="http://schemas.microsoft.com/office/drawing/2014/main" id="{52F792C6-A383-49F9-44E4-98A49AC60BBD}"/>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A21BCBFC-F417-3157-D247-B829FB2CCBA5}"/>
              </a:ext>
            </a:extLst>
          </p:cNvPr>
          <p:cNvSpPr>
            <a:spLocks noGrp="1"/>
          </p:cNvSpPr>
          <p:nvPr>
            <p:ph type="ftr" sz="quarter" idx="11"/>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5B83C320-1E59-C71D-092D-AE15E7651CB8}"/>
              </a:ext>
            </a:extLst>
          </p:cNvPr>
          <p:cNvSpPr>
            <a:spLocks noGrp="1"/>
          </p:cNvSpPr>
          <p:nvPr>
            <p:ph type="sldNum" sz="quarter" idx="12"/>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57209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3B361-AD61-2545-AE46-AD1E1406CF41}"/>
              </a:ext>
            </a:extLst>
          </p:cNvPr>
          <p:cNvSpPr>
            <a:spLocks noGrp="1"/>
          </p:cNvSpPr>
          <p:nvPr>
            <p:ph type="title"/>
          </p:nvPr>
        </p:nvSpPr>
        <p:spPr/>
        <p:txBody>
          <a:bodyPr/>
          <a:lstStyle/>
          <a:p>
            <a:r>
              <a:rPr lang="en-US"/>
              <a:t>Click to edit Master title style</a:t>
            </a:r>
          </a:p>
        </p:txBody>
      </p:sp>
      <p:pic>
        <p:nvPicPr>
          <p:cNvPr id="6" name="Picture 12" descr="Icon&#10;&#10;Description automatically generated">
            <a:extLst>
              <a:ext uri="{FF2B5EF4-FFF2-40B4-BE49-F238E27FC236}">
                <a16:creationId xmlns:a16="http://schemas.microsoft.com/office/drawing/2014/main" id="{932EE3BB-4F59-9DAA-0722-82971D623B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E61F4866-AA29-54F5-A782-216D30E395C1}"/>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8" name="Footer Placeholder 4">
            <a:extLst>
              <a:ext uri="{FF2B5EF4-FFF2-40B4-BE49-F238E27FC236}">
                <a16:creationId xmlns:a16="http://schemas.microsoft.com/office/drawing/2014/main" id="{55C52142-7BC7-ACF9-DBF7-64F4610FD56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9" name="Slide Number Placeholder 5">
            <a:extLst>
              <a:ext uri="{FF2B5EF4-FFF2-40B4-BE49-F238E27FC236}">
                <a16:creationId xmlns:a16="http://schemas.microsoft.com/office/drawing/2014/main" id="{F47E7431-C9B7-81CA-EEBA-8DE9FC467E7B}"/>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64404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7E88-CE29-4646-948E-2E97059BFC2E}"/>
              </a:ext>
            </a:extLst>
          </p:cNvPr>
          <p:cNvSpPr>
            <a:spLocks noGrp="1"/>
          </p:cNvSpPr>
          <p:nvPr>
            <p:ph type="title"/>
          </p:nvPr>
        </p:nvSpPr>
        <p:spPr>
          <a:xfrm>
            <a:off x="839788" y="457200"/>
            <a:ext cx="3932237" cy="160020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89B4BAE-2E02-D549-910E-7BE4806B82EE}"/>
              </a:ext>
            </a:extLst>
          </p:cNvPr>
          <p:cNvSpPr>
            <a:spLocks noGrp="1"/>
          </p:cNvSpPr>
          <p:nvPr>
            <p:ph idx="1"/>
          </p:nvPr>
        </p:nvSpPr>
        <p:spPr>
          <a:xfrm>
            <a:off x="5183188" y="987425"/>
            <a:ext cx="6172200" cy="4873625"/>
          </a:xfrm>
        </p:spPr>
        <p:txBody>
          <a:bodyPr/>
          <a:lstStyle>
            <a:lvl1pPr>
              <a:defRPr sz="1400"/>
            </a:lvl1pPr>
            <a:lvl2pPr>
              <a:defRPr sz="1200"/>
            </a:lvl2pPr>
            <a:lvl3pPr>
              <a:defRPr sz="1100"/>
            </a:lvl3pPr>
            <a:lvl4pPr>
              <a:defRPr sz="1000"/>
            </a:lvl4pPr>
            <a:lvl5pPr>
              <a:defRPr sz="9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D10A4F-F993-6A4A-87AE-60BF89CB2978}"/>
              </a:ext>
            </a:extLst>
          </p:cNvPr>
          <p:cNvSpPr>
            <a:spLocks noGrp="1"/>
          </p:cNvSpPr>
          <p:nvPr>
            <p:ph type="body" sz="half" idx="2"/>
          </p:nvPr>
        </p:nvSpPr>
        <p:spPr>
          <a:xfrm>
            <a:off x="839788" y="2057400"/>
            <a:ext cx="3932237"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07BC5D59-2020-9DB2-6EC8-FF87A1F16C34}"/>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E3BF2E7E-F48C-050D-88C4-B961ED382D0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93391513-8274-97EE-BAF1-8817F7730648}"/>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58028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112D0-EF4F-EB43-B831-774C9AA077B2}"/>
              </a:ext>
            </a:extLst>
          </p:cNvPr>
          <p:cNvSpPr>
            <a:spLocks noGrp="1"/>
          </p:cNvSpPr>
          <p:nvPr>
            <p:ph type="title"/>
          </p:nvPr>
        </p:nvSpPr>
        <p:spPr>
          <a:xfrm>
            <a:off x="839788" y="457200"/>
            <a:ext cx="3932237" cy="1600200"/>
          </a:xfrm>
        </p:spPr>
        <p:txBody>
          <a:bodyPr anchor="b">
            <a:normAutofit/>
          </a:bodyPr>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54594D9-FC6F-2F41-9A3B-638F98A77B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E11CE9F-243C-0F41-A07B-C4AA728FB4C8}"/>
              </a:ext>
            </a:extLst>
          </p:cNvPr>
          <p:cNvSpPr>
            <a:spLocks noGrp="1"/>
          </p:cNvSpPr>
          <p:nvPr>
            <p:ph type="body" sz="half" idx="2"/>
          </p:nvPr>
        </p:nvSpPr>
        <p:spPr>
          <a:xfrm>
            <a:off x="839788" y="2057400"/>
            <a:ext cx="3932237"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8E88FCB2-6FC5-CCD1-C0D1-CF425F9B9D3D}"/>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C72A7429-4F78-FF6B-3D83-930E51E214FE}"/>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D9553F8D-20B1-DB2F-B5D5-9706FAF2A603}"/>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496293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138F900-60C4-CA41-9EBC-37AB0865B1CC}"/>
              </a:ext>
            </a:extLst>
          </p:cNvPr>
          <p:cNvPicPr>
            <a:picLocks noChangeAspect="1"/>
          </p:cNvPicPr>
          <p:nvPr userDrawn="1"/>
        </p:nvPicPr>
        <p:blipFill>
          <a:blip r:embed="rId14">
            <a:alphaModFix amt="50000"/>
          </a:blip>
          <a:stretch>
            <a:fillRect/>
          </a:stretch>
        </p:blipFill>
        <p:spPr>
          <a:xfrm>
            <a:off x="-2388" y="5208663"/>
            <a:ext cx="952500" cy="1625600"/>
          </a:xfrm>
          <a:prstGeom prst="rect">
            <a:avLst/>
          </a:prstGeom>
        </p:spPr>
      </p:pic>
      <p:sp>
        <p:nvSpPr>
          <p:cNvPr id="2" name="Title Placeholder 1">
            <a:extLst>
              <a:ext uri="{FF2B5EF4-FFF2-40B4-BE49-F238E27FC236}">
                <a16:creationId xmlns:a16="http://schemas.microsoft.com/office/drawing/2014/main" id="{045CA33A-382A-4F4F-85C7-86E7ED1D694D}"/>
              </a:ext>
            </a:extLst>
          </p:cNvPr>
          <p:cNvSpPr>
            <a:spLocks noGrp="1"/>
          </p:cNvSpPr>
          <p:nvPr>
            <p:ph type="title"/>
          </p:nvPr>
        </p:nvSpPr>
        <p:spPr>
          <a:xfrm>
            <a:off x="771524" y="357725"/>
            <a:ext cx="8471087" cy="6508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247A43-0D83-664E-AAA7-E5B12715530D}"/>
              </a:ext>
            </a:extLst>
          </p:cNvPr>
          <p:cNvSpPr>
            <a:spLocks noGrp="1"/>
          </p:cNvSpPr>
          <p:nvPr>
            <p:ph type="body" idx="1"/>
          </p:nvPr>
        </p:nvSpPr>
        <p:spPr>
          <a:xfrm>
            <a:off x="771524" y="1256488"/>
            <a:ext cx="10582276" cy="49204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AB50BB7-1F3C-0A46-8565-36DCDDEB9160}"/>
              </a:ext>
            </a:extLst>
          </p:cNvPr>
          <p:cNvSpPr/>
          <p:nvPr userDrawn="1"/>
        </p:nvSpPr>
        <p:spPr>
          <a:xfrm>
            <a:off x="-2388" y="6604000"/>
            <a:ext cx="12192000" cy="254000"/>
          </a:xfrm>
          <a:prstGeom prst="rect">
            <a:avLst/>
          </a:prstGeom>
          <a:solidFill>
            <a:srgbClr val="322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8DDDFCE-0B71-9145-86C7-203EE8A19FB7}"/>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8197678" y="3895326"/>
            <a:ext cx="309949" cy="499530"/>
          </a:xfrm>
          <a:prstGeom prst="rect">
            <a:avLst/>
          </a:prstGeom>
        </p:spPr>
      </p:pic>
      <p:pic>
        <p:nvPicPr>
          <p:cNvPr id="16" name="Picture 15">
            <a:extLst>
              <a:ext uri="{FF2B5EF4-FFF2-40B4-BE49-F238E27FC236}">
                <a16:creationId xmlns:a16="http://schemas.microsoft.com/office/drawing/2014/main" id="{107B74BE-11AE-C34C-AAC4-7E8E33418354}"/>
              </a:ext>
            </a:extLst>
          </p:cNvPr>
          <p:cNvPicPr>
            <a:picLocks noChangeAspect="1"/>
          </p:cNvPicPr>
          <p:nvPr userDrawn="1"/>
        </p:nvPicPr>
        <p:blipFill>
          <a:blip r:embed="rId15">
            <a:duotone>
              <a:schemeClr val="bg2">
                <a:shade val="45000"/>
                <a:satMod val="135000"/>
              </a:schemeClr>
              <a:prstClr val="white"/>
            </a:duotone>
            <a:alphaModFix amt="35000"/>
          </a:blip>
          <a:stretch>
            <a:fillRect/>
          </a:stretch>
        </p:blipFill>
        <p:spPr>
          <a:xfrm rot="1079533" flipH="1">
            <a:off x="8595863" y="4165282"/>
            <a:ext cx="309949" cy="499530"/>
          </a:xfrm>
          <a:prstGeom prst="rect">
            <a:avLst/>
          </a:prstGeom>
        </p:spPr>
      </p:pic>
      <p:pic>
        <p:nvPicPr>
          <p:cNvPr id="22" name="Picture 21">
            <a:extLst>
              <a:ext uri="{FF2B5EF4-FFF2-40B4-BE49-F238E27FC236}">
                <a16:creationId xmlns:a16="http://schemas.microsoft.com/office/drawing/2014/main" id="{6A642FF0-4CD6-7943-A85F-576E1B8AA1C2}"/>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1534053" y="2740259"/>
            <a:ext cx="309949" cy="499530"/>
          </a:xfrm>
          <a:prstGeom prst="rect">
            <a:avLst/>
          </a:prstGeom>
        </p:spPr>
      </p:pic>
      <p:pic>
        <p:nvPicPr>
          <p:cNvPr id="23" name="Picture 22">
            <a:extLst>
              <a:ext uri="{FF2B5EF4-FFF2-40B4-BE49-F238E27FC236}">
                <a16:creationId xmlns:a16="http://schemas.microsoft.com/office/drawing/2014/main" id="{A67952C4-1E67-3D49-950F-BDBDD6515297}"/>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1079533" flipH="1">
            <a:off x="1932237" y="3025680"/>
            <a:ext cx="309949" cy="499530"/>
          </a:xfrm>
          <a:prstGeom prst="rect">
            <a:avLst/>
          </a:prstGeom>
        </p:spPr>
      </p:pic>
      <p:pic>
        <p:nvPicPr>
          <p:cNvPr id="24" name="Picture 23">
            <a:extLst>
              <a:ext uri="{FF2B5EF4-FFF2-40B4-BE49-F238E27FC236}">
                <a16:creationId xmlns:a16="http://schemas.microsoft.com/office/drawing/2014/main" id="{9DE64A2B-BED2-104A-8CB5-E67A478C92C4}"/>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2549374" y="4694214"/>
            <a:ext cx="309949" cy="499530"/>
          </a:xfrm>
          <a:prstGeom prst="rect">
            <a:avLst/>
          </a:prstGeom>
        </p:spPr>
      </p:pic>
      <p:pic>
        <p:nvPicPr>
          <p:cNvPr id="34" name="Picture 33">
            <a:extLst>
              <a:ext uri="{FF2B5EF4-FFF2-40B4-BE49-F238E27FC236}">
                <a16:creationId xmlns:a16="http://schemas.microsoft.com/office/drawing/2014/main" id="{8EA2D21C-D1BA-B840-B8FC-5452576BEDC0}"/>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10974280" y="5559168"/>
            <a:ext cx="309949" cy="499530"/>
          </a:xfrm>
          <a:prstGeom prst="rect">
            <a:avLst/>
          </a:prstGeom>
        </p:spPr>
      </p:pic>
      <p:pic>
        <p:nvPicPr>
          <p:cNvPr id="36" name="Picture 35">
            <a:extLst>
              <a:ext uri="{FF2B5EF4-FFF2-40B4-BE49-F238E27FC236}">
                <a16:creationId xmlns:a16="http://schemas.microsoft.com/office/drawing/2014/main" id="{6E70359A-364A-8743-AEC0-D1DB43B60D3A}"/>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4798345" y="3799596"/>
            <a:ext cx="309949" cy="499530"/>
          </a:xfrm>
          <a:prstGeom prst="rect">
            <a:avLst/>
          </a:prstGeom>
        </p:spPr>
      </p:pic>
      <p:pic>
        <p:nvPicPr>
          <p:cNvPr id="37" name="Picture 36">
            <a:extLst>
              <a:ext uri="{FF2B5EF4-FFF2-40B4-BE49-F238E27FC236}">
                <a16:creationId xmlns:a16="http://schemas.microsoft.com/office/drawing/2014/main" id="{7F785210-891C-D94B-B68C-220015FC66D1}"/>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1079533" flipH="1">
            <a:off x="5196529" y="4085017"/>
            <a:ext cx="309949" cy="499530"/>
          </a:xfrm>
          <a:prstGeom prst="rect">
            <a:avLst/>
          </a:prstGeom>
        </p:spPr>
      </p:pic>
      <p:cxnSp>
        <p:nvCxnSpPr>
          <p:cNvPr id="39" name="Straight Connector 38">
            <a:extLst>
              <a:ext uri="{FF2B5EF4-FFF2-40B4-BE49-F238E27FC236}">
                <a16:creationId xmlns:a16="http://schemas.microsoft.com/office/drawing/2014/main" id="{FE6BBC25-2CB9-F442-8AE3-77FE7FA1B197}"/>
              </a:ext>
            </a:extLst>
          </p:cNvPr>
          <p:cNvCxnSpPr/>
          <p:nvPr userDrawn="1"/>
        </p:nvCxnSpPr>
        <p:spPr>
          <a:xfrm>
            <a:off x="0" y="6593419"/>
            <a:ext cx="12192000" cy="0"/>
          </a:xfrm>
          <a:prstGeom prst="line">
            <a:avLst/>
          </a:prstGeom>
          <a:ln w="9525">
            <a:solidFill>
              <a:srgbClr val="FE7055"/>
            </a:solidFill>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C3697E06-88A4-884E-88AE-1CB978BB313C}"/>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1464438" y="3932007"/>
            <a:ext cx="309949" cy="499530"/>
          </a:xfrm>
          <a:prstGeom prst="rect">
            <a:avLst/>
          </a:prstGeom>
        </p:spPr>
      </p:pic>
      <p:pic>
        <p:nvPicPr>
          <p:cNvPr id="46" name="Picture 45">
            <a:extLst>
              <a:ext uri="{FF2B5EF4-FFF2-40B4-BE49-F238E27FC236}">
                <a16:creationId xmlns:a16="http://schemas.microsoft.com/office/drawing/2014/main" id="{7ED8CD48-3435-2640-8F49-ADA674070B02}"/>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1079533" flipH="1">
            <a:off x="1862622" y="4217428"/>
            <a:ext cx="309949" cy="499530"/>
          </a:xfrm>
          <a:prstGeom prst="rect">
            <a:avLst/>
          </a:prstGeom>
        </p:spPr>
      </p:pic>
      <p:pic>
        <p:nvPicPr>
          <p:cNvPr id="47" name="Picture 46">
            <a:extLst>
              <a:ext uri="{FF2B5EF4-FFF2-40B4-BE49-F238E27FC236}">
                <a16:creationId xmlns:a16="http://schemas.microsoft.com/office/drawing/2014/main" id="{49D75DE4-00D3-E446-A4FA-570BCA9E367D}"/>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9782360" y="1974668"/>
            <a:ext cx="309949" cy="499530"/>
          </a:xfrm>
          <a:prstGeom prst="rect">
            <a:avLst/>
          </a:prstGeom>
        </p:spPr>
      </p:pic>
      <p:pic>
        <p:nvPicPr>
          <p:cNvPr id="48" name="Picture 47">
            <a:extLst>
              <a:ext uri="{FF2B5EF4-FFF2-40B4-BE49-F238E27FC236}">
                <a16:creationId xmlns:a16="http://schemas.microsoft.com/office/drawing/2014/main" id="{17716300-26B5-9044-929D-375EEA3B5D31}"/>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1079533" flipH="1">
            <a:off x="10180544" y="2260089"/>
            <a:ext cx="309949" cy="499530"/>
          </a:xfrm>
          <a:prstGeom prst="rect">
            <a:avLst/>
          </a:prstGeom>
        </p:spPr>
      </p:pic>
      <p:pic>
        <p:nvPicPr>
          <p:cNvPr id="19" name="Picture 18">
            <a:extLst>
              <a:ext uri="{FF2B5EF4-FFF2-40B4-BE49-F238E27FC236}">
                <a16:creationId xmlns:a16="http://schemas.microsoft.com/office/drawing/2014/main" id="{F5247C6E-492D-704A-BAC6-453CCEDB9FC8}"/>
              </a:ext>
            </a:extLst>
          </p:cNvPr>
          <p:cNvPicPr>
            <a:picLocks noChangeAspect="1"/>
          </p:cNvPicPr>
          <p:nvPr userDrawn="1"/>
        </p:nvPicPr>
        <p:blipFill>
          <a:blip r:embed="rId16"/>
          <a:stretch>
            <a:fillRect/>
          </a:stretch>
        </p:blipFill>
        <p:spPr>
          <a:xfrm>
            <a:off x="10023835" y="184854"/>
            <a:ext cx="1863560" cy="1015188"/>
          </a:xfrm>
          <a:prstGeom prst="rect">
            <a:avLst/>
          </a:prstGeom>
        </p:spPr>
      </p:pic>
      <p:pic>
        <p:nvPicPr>
          <p:cNvPr id="20" name="Picture 19">
            <a:extLst>
              <a:ext uri="{FF2B5EF4-FFF2-40B4-BE49-F238E27FC236}">
                <a16:creationId xmlns:a16="http://schemas.microsoft.com/office/drawing/2014/main" id="{762C6476-1434-4D46-AB0A-E09BFE919C37}"/>
              </a:ext>
            </a:extLst>
          </p:cNvPr>
          <p:cNvPicPr>
            <a:picLocks noChangeAspect="1"/>
          </p:cNvPicPr>
          <p:nvPr userDrawn="1"/>
        </p:nvPicPr>
        <p:blipFill rotWithShape="1">
          <a:blip r:embed="rId17">
            <a:clrChange>
              <a:clrFrom>
                <a:srgbClr val="FFFFFF"/>
              </a:clrFrom>
              <a:clrTo>
                <a:srgbClr val="FFFFFF">
                  <a:alpha val="0"/>
                </a:srgbClr>
              </a:clrTo>
            </a:clrChange>
          </a:blip>
          <a:srcRect l="1" r="19120"/>
          <a:stretch/>
        </p:blipFill>
        <p:spPr>
          <a:xfrm>
            <a:off x="11709230" y="1413686"/>
            <a:ext cx="482770" cy="2235200"/>
          </a:xfrm>
          <a:prstGeom prst="rect">
            <a:avLst/>
          </a:prstGeom>
        </p:spPr>
      </p:pic>
      <p:sp>
        <p:nvSpPr>
          <p:cNvPr id="27" name="Date Placeholder 3">
            <a:extLst>
              <a:ext uri="{FF2B5EF4-FFF2-40B4-BE49-F238E27FC236}">
                <a16:creationId xmlns:a16="http://schemas.microsoft.com/office/drawing/2014/main" id="{538B0622-83DB-B217-0B3A-083674A61521}"/>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28" name="Footer Placeholder 4">
            <a:extLst>
              <a:ext uri="{FF2B5EF4-FFF2-40B4-BE49-F238E27FC236}">
                <a16:creationId xmlns:a16="http://schemas.microsoft.com/office/drawing/2014/main" id="{C8BD5CF2-357A-03CB-2F7E-E2D6C306F75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29" name="Slide Number Placeholder 5">
            <a:extLst>
              <a:ext uri="{FF2B5EF4-FFF2-40B4-BE49-F238E27FC236}">
                <a16:creationId xmlns:a16="http://schemas.microsoft.com/office/drawing/2014/main" id="{D13D9505-5CE7-9758-6E2F-85E18B04D124}"/>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712775560"/>
      </p:ext>
    </p:extLst>
  </p:cSld>
  <p:clrMap bg1="lt1" tx1="dk1" bg2="lt2" tx2="dk2" accent1="accent1" accent2="accent2" accent3="accent3" accent4="accent4" accent5="accent5" accent6="accent6" hlink="hlink" folHlink="folHlink"/>
  <p:sldLayoutIdLst>
    <p:sldLayoutId id="2147483706" r:id="rId1"/>
    <p:sldLayoutId id="2147483700" r:id="rId2"/>
    <p:sldLayoutId id="2147483701" r:id="rId3"/>
    <p:sldLayoutId id="2147483702" r:id="rId4"/>
    <p:sldLayoutId id="2147483703" r:id="rId5"/>
    <p:sldLayoutId id="2147483704" r:id="rId6"/>
    <p:sldLayoutId id="2147483705" r:id="rId7"/>
    <p:sldLayoutId id="2147483707" r:id="rId8"/>
    <p:sldLayoutId id="2147483708" r:id="rId9"/>
    <p:sldLayoutId id="2147483709" r:id="rId10"/>
    <p:sldLayoutId id="2147483710" r:id="rId11"/>
    <p:sldLayoutId id="2147483662" r:id="rId12"/>
  </p:sldLayoutIdLst>
  <p:hf hdr="0"/>
  <p:txStyles>
    <p:titleStyle>
      <a:lvl1pPr algn="l" defTabSz="914400" rtl="0" eaLnBrk="1" latinLnBrk="0" hangingPunct="1">
        <a:lnSpc>
          <a:spcPct val="90000"/>
        </a:lnSpc>
        <a:spcBef>
          <a:spcPct val="0"/>
        </a:spcBef>
        <a:buNone/>
        <a:defRPr sz="3200" b="0" kern="1200" spc="50" baseline="0">
          <a:solidFill>
            <a:srgbClr val="28337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who.int/gho/en/" TargetMode="External"/><Relationship Id="rId2" Type="http://schemas.openxmlformats.org/officeDocument/2006/relationships/hyperlink" Target="http://www.healthdata.org/gbd"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hyperlink" Target="http://www.transplant-observatory.org/data-charts-and-table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hyperlink" Target="https://www.facebook.com/ISNkidneycare/" TargetMode="External"/><Relationship Id="rId13" Type="http://schemas.openxmlformats.org/officeDocument/2006/relationships/image" Target="../media/image48.png"/><Relationship Id="rId3" Type="http://schemas.openxmlformats.org/officeDocument/2006/relationships/hyperlink" Target="http://www.theisn.org/" TargetMode="External"/><Relationship Id="rId7" Type="http://schemas.openxmlformats.org/officeDocument/2006/relationships/image" Target="../media/image45.png"/><Relationship Id="rId12" Type="http://schemas.openxmlformats.org/officeDocument/2006/relationships/hyperlink" Target="https://www.youtube.com/channel/UC5uy7AD8L1TYfHb38WUX5Hg" TargetMode="External"/><Relationship Id="rId17" Type="http://schemas.openxmlformats.org/officeDocument/2006/relationships/image" Target="../media/image50.emf"/><Relationship Id="rId2" Type="http://schemas.openxmlformats.org/officeDocument/2006/relationships/notesSlide" Target="../notesSlides/notesSlide4.xml"/><Relationship Id="rId16" Type="http://schemas.openxmlformats.org/officeDocument/2006/relationships/hyperlink" Target="https://www.instagram.com/isnkidneycare/" TargetMode="External"/><Relationship Id="rId1" Type="http://schemas.openxmlformats.org/officeDocument/2006/relationships/slideLayout" Target="../slideLayouts/slideLayout12.xml"/><Relationship Id="rId6" Type="http://schemas.openxmlformats.org/officeDocument/2006/relationships/hyperlink" Target="mailto:info@theisn.org" TargetMode="External"/><Relationship Id="rId11" Type="http://schemas.openxmlformats.org/officeDocument/2006/relationships/image" Target="../media/image47.png"/><Relationship Id="rId5" Type="http://schemas.openxmlformats.org/officeDocument/2006/relationships/image" Target="../media/image44.png"/><Relationship Id="rId15" Type="http://schemas.openxmlformats.org/officeDocument/2006/relationships/image" Target="../media/image49.png"/><Relationship Id="rId10" Type="http://schemas.openxmlformats.org/officeDocument/2006/relationships/hyperlink" Target="https://www.linkedin.com/company/isnkidneycare/" TargetMode="External"/><Relationship Id="rId4" Type="http://schemas.openxmlformats.org/officeDocument/2006/relationships/image" Target="../media/image43.png"/><Relationship Id="rId9" Type="http://schemas.openxmlformats.org/officeDocument/2006/relationships/image" Target="../media/image46.png"/><Relationship Id="rId14" Type="http://schemas.openxmlformats.org/officeDocument/2006/relationships/hyperlink" Target="https://twitter.com/ISNkidneycare"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a:extLst>
              <a:ext uri="{FF2B5EF4-FFF2-40B4-BE49-F238E27FC236}">
                <a16:creationId xmlns:a16="http://schemas.microsoft.com/office/drawing/2014/main" id="{7DFBFCB7-BB1E-14AB-91A5-923DCB50FCC7}"/>
              </a:ext>
            </a:extLst>
          </p:cNvPr>
          <p:cNvSpPr txBox="1">
            <a:spLocks noChangeArrowheads="1"/>
          </p:cNvSpPr>
          <p:nvPr/>
        </p:nvSpPr>
        <p:spPr bwMode="auto">
          <a:xfrm>
            <a:off x="3095625" y="5137150"/>
            <a:ext cx="71231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LID4096" sz="3300">
                <a:solidFill>
                  <a:srgbClr val="5AC6B8"/>
                </a:solidFill>
              </a:rPr>
              <a:t>Advancing Kidney Health Worldwide. Together</a:t>
            </a:r>
            <a:r>
              <a:rPr lang="en-US" altLang="LID4096" sz="3400">
                <a:solidFill>
                  <a:srgbClr val="5AC6B8"/>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8EA5B99-FE02-487E-9753-182188E462D4}"/>
              </a:ext>
            </a:extLst>
          </p:cNvPr>
          <p:cNvSpPr txBox="1">
            <a:spLocks/>
          </p:cNvSpPr>
          <p:nvPr/>
        </p:nvSpPr>
        <p:spPr>
          <a:xfrm>
            <a:off x="838200" y="31999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200" dirty="0">
                <a:solidFill>
                  <a:schemeClr val="accent2"/>
                </a:solidFill>
                <a:latin typeface="Arial" panose="020B0604020202020204" pitchFamily="34" charset="0"/>
                <a:cs typeface="Arial" panose="020B0604020202020204" pitchFamily="34" charset="0"/>
              </a:rPr>
              <a:t>ISN Region: Latin America</a:t>
            </a:r>
          </a:p>
        </p:txBody>
      </p:sp>
      <p:sp>
        <p:nvSpPr>
          <p:cNvPr id="8" name="Date Placeholder 3">
            <a:extLst>
              <a:ext uri="{FF2B5EF4-FFF2-40B4-BE49-F238E27FC236}">
                <a16:creationId xmlns:a16="http://schemas.microsoft.com/office/drawing/2014/main" id="{E5F245DA-BAF6-A03D-1F60-ECC183C9F3AA}"/>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9" name="Footer Placeholder 4">
            <a:extLst>
              <a:ext uri="{FF2B5EF4-FFF2-40B4-BE49-F238E27FC236}">
                <a16:creationId xmlns:a16="http://schemas.microsoft.com/office/drawing/2014/main" id="{9E6F3FED-571E-91BB-D21B-B5C4590D0E8A}"/>
              </a:ext>
            </a:extLst>
          </p:cNvPr>
          <p:cNvSpPr>
            <a:spLocks noGrp="1"/>
          </p:cNvSpPr>
          <p:nvPr>
            <p:ph type="ftr" sz="quarter" idx="3"/>
          </p:nvPr>
        </p:nvSpPr>
        <p:spPr>
          <a:xfrm>
            <a:off x="4038600" y="6536974"/>
            <a:ext cx="4114800" cy="365125"/>
          </a:xfrm>
        </p:spPr>
        <p:txBody>
          <a:bodyPr/>
          <a:lstStyle/>
          <a:p>
            <a:r>
              <a:rPr lang="en-US" dirty="0"/>
              <a:t>International Society of Nephrology</a:t>
            </a:r>
          </a:p>
        </p:txBody>
      </p:sp>
      <p:sp>
        <p:nvSpPr>
          <p:cNvPr id="12" name="Slide Number Placeholder 5">
            <a:extLst>
              <a:ext uri="{FF2B5EF4-FFF2-40B4-BE49-F238E27FC236}">
                <a16:creationId xmlns:a16="http://schemas.microsoft.com/office/drawing/2014/main" id="{3F11FF27-09CD-5201-2514-3A7B202102FC}"/>
              </a:ext>
            </a:extLst>
          </p:cNvPr>
          <p:cNvSpPr>
            <a:spLocks noGrp="1"/>
          </p:cNvSpPr>
          <p:nvPr>
            <p:ph type="sldNum" sz="quarter" idx="4"/>
          </p:nvPr>
        </p:nvSpPr>
        <p:spPr>
          <a:xfrm>
            <a:off x="8610602" y="6557656"/>
            <a:ext cx="3381375" cy="365125"/>
          </a:xfrm>
        </p:spPr>
        <p:txBody>
          <a:bodyPr/>
          <a:lstStyle/>
          <a:p>
            <a:fld id="{4A9CEFBC-9863-BD47-BA2B-008170C231CB}" type="slidenum">
              <a:rPr lang="en-US" smtClean="0"/>
              <a:pPr/>
              <a:t>10</a:t>
            </a:fld>
            <a:endParaRPr lang="en-US" dirty="0"/>
          </a:p>
        </p:txBody>
      </p:sp>
      <p:pic>
        <p:nvPicPr>
          <p:cNvPr id="3" name="Picture 2" descr="A person holding a magnifying glass over a globe&#10;&#10;Description automatically generated">
            <a:extLst>
              <a:ext uri="{FF2B5EF4-FFF2-40B4-BE49-F238E27FC236}">
                <a16:creationId xmlns:a16="http://schemas.microsoft.com/office/drawing/2014/main" id="{191848D6-05B3-020F-1373-89717464E540}"/>
              </a:ext>
            </a:extLst>
          </p:cNvPr>
          <p:cNvPicPr>
            <a:picLocks noChangeAspect="1"/>
          </p:cNvPicPr>
          <p:nvPr/>
        </p:nvPicPr>
        <p:blipFill>
          <a:blip r:embed="rId2"/>
          <a:stretch>
            <a:fillRect/>
          </a:stretch>
        </p:blipFill>
        <p:spPr>
          <a:xfrm>
            <a:off x="2978944" y="485422"/>
            <a:ext cx="6234114" cy="6234114"/>
          </a:xfrm>
          <a:prstGeom prst="rect">
            <a:avLst/>
          </a:prstGeom>
        </p:spPr>
      </p:pic>
    </p:spTree>
    <p:extLst>
      <p:ext uri="{BB962C8B-B14F-4D97-AF65-F5344CB8AC3E}">
        <p14:creationId xmlns:p14="http://schemas.microsoft.com/office/powerpoint/2010/main" val="1100074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873967047"/>
              </p:ext>
            </p:extLst>
          </p:nvPr>
        </p:nvGraphicFramePr>
        <p:xfrm>
          <a:off x="4938655" y="1122476"/>
          <a:ext cx="6899450" cy="4932665"/>
        </p:xfrm>
        <a:graphic>
          <a:graphicData uri="http://schemas.openxmlformats.org/drawingml/2006/table">
            <a:tbl>
              <a:tblPr firstRow="1" firstCol="1" bandRow="1">
                <a:tableStyleId>{F5AB1C69-6EDB-4FF4-983F-18BD219EF322}</a:tableStyleId>
              </a:tblPr>
              <a:tblGrid>
                <a:gridCol w="1379621">
                  <a:extLst>
                    <a:ext uri="{9D8B030D-6E8A-4147-A177-3AD203B41FA5}">
                      <a16:colId xmlns:a16="http://schemas.microsoft.com/office/drawing/2014/main" val="1259445464"/>
                    </a:ext>
                  </a:extLst>
                </a:gridCol>
                <a:gridCol w="1293061">
                  <a:extLst>
                    <a:ext uri="{9D8B030D-6E8A-4147-A177-3AD203B41FA5}">
                      <a16:colId xmlns:a16="http://schemas.microsoft.com/office/drawing/2014/main" val="2352489177"/>
                    </a:ext>
                  </a:extLst>
                </a:gridCol>
                <a:gridCol w="1056692">
                  <a:extLst>
                    <a:ext uri="{9D8B030D-6E8A-4147-A177-3AD203B41FA5}">
                      <a16:colId xmlns:a16="http://schemas.microsoft.com/office/drawing/2014/main" val="3565250742"/>
                    </a:ext>
                  </a:extLst>
                </a:gridCol>
                <a:gridCol w="1056692">
                  <a:extLst>
                    <a:ext uri="{9D8B030D-6E8A-4147-A177-3AD203B41FA5}">
                      <a16:colId xmlns:a16="http://schemas.microsoft.com/office/drawing/2014/main" val="3896265834"/>
                    </a:ext>
                  </a:extLst>
                </a:gridCol>
                <a:gridCol w="1056692">
                  <a:extLst>
                    <a:ext uri="{9D8B030D-6E8A-4147-A177-3AD203B41FA5}">
                      <a16:colId xmlns:a16="http://schemas.microsoft.com/office/drawing/2014/main" val="1806330581"/>
                    </a:ext>
                  </a:extLst>
                </a:gridCol>
                <a:gridCol w="1056692">
                  <a:extLst>
                    <a:ext uri="{9D8B030D-6E8A-4147-A177-3AD203B41FA5}">
                      <a16:colId xmlns:a16="http://schemas.microsoft.com/office/drawing/2014/main" val="1364347769"/>
                    </a:ext>
                  </a:extLst>
                </a:gridCol>
              </a:tblGrid>
              <a:tr h="397906">
                <a:tc>
                  <a:txBody>
                    <a:bodyPr/>
                    <a:lstStyle/>
                    <a:p>
                      <a:pPr marL="0" marR="0" algn="ctr" defTabSz="914400" rtl="0" eaLnBrk="1" latinLnBrk="0" hangingPunct="1">
                        <a:lnSpc>
                          <a:spcPct val="115000"/>
                        </a:lnSpc>
                        <a:spcBef>
                          <a:spcPts val="0"/>
                        </a:spcBef>
                        <a:spcAft>
                          <a:spcPts val="0"/>
                        </a:spcAft>
                      </a:pPr>
                      <a:r>
                        <a:rPr lang="en-US" sz="1000" b="1" kern="1200" dirty="0">
                          <a:solidFill>
                            <a:schemeClr val="bg1"/>
                          </a:solidFill>
                          <a:effectLst/>
                          <a:latin typeface="Calibri" panose="020F0502020204030204" pitchFamily="34" charset="0"/>
                          <a:cs typeface="Calibri" panose="020F0502020204030204" pitchFamily="34" charset="0"/>
                        </a:rPr>
                        <a:t>Country </a:t>
                      </a:r>
                      <a:endParaRPr lang="en-GB" sz="10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latin typeface="Calibri" panose="020F0502020204030204" pitchFamily="34" charset="0"/>
                          <a:cs typeface="Calibri" panose="020F0502020204030204" pitchFamily="34" charset="0"/>
                        </a:rPr>
                        <a:t>World bank ranking</a:t>
                      </a:r>
                      <a:endParaRPr lang="en-GB"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latin typeface="Calibri" panose="020F0502020204030204" pitchFamily="34" charset="0"/>
                          <a:cs typeface="Calibri" panose="020F0502020204030204" pitchFamily="34" charset="0"/>
                        </a:rPr>
                        <a:t>Area (sq km)</a:t>
                      </a:r>
                      <a:endParaRPr lang="en-GB"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latin typeface="Calibri" panose="020F0502020204030204" pitchFamily="34" charset="0"/>
                          <a:cs typeface="Calibri" panose="020F0502020204030204" pitchFamily="34" charset="0"/>
                        </a:rPr>
                        <a:t>Total population (2022)</a:t>
                      </a:r>
                      <a:endParaRPr lang="en-GB"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latin typeface="Calibri" panose="020F0502020204030204" pitchFamily="34" charset="0"/>
                          <a:cs typeface="Calibri" panose="020F0502020204030204" pitchFamily="34" charset="0"/>
                        </a:rPr>
                        <a:t>GDP (PPP)</a:t>
                      </a:r>
                      <a:endParaRPr lang="en-GB" sz="1000" b="1" kern="1200" dirty="0">
                        <a:solidFill>
                          <a:schemeClr val="tx1">
                            <a:lumMod val="75000"/>
                            <a:lumOff val="25000"/>
                          </a:schemeClr>
                        </a:solidFill>
                        <a:effectLst/>
                        <a:latin typeface="Calibri" panose="020F0502020204030204" pitchFamily="34" charset="0"/>
                        <a:cs typeface="Calibri" panose="020F0502020204030204" pitchFamily="34" charset="0"/>
                      </a:endParaRPr>
                    </a:p>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latin typeface="Calibri" panose="020F0502020204030204" pitchFamily="34" charset="0"/>
                          <a:cs typeface="Calibri" panose="020F0502020204030204" pitchFamily="34" charset="0"/>
                        </a:rPr>
                        <a:t>($ billion)</a:t>
                      </a:r>
                      <a:endParaRPr lang="en-GB"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latin typeface="Calibri" panose="020F0502020204030204" pitchFamily="34" charset="0"/>
                          <a:cs typeface="Calibri" panose="020F0502020204030204" pitchFamily="34" charset="0"/>
                        </a:rPr>
                        <a:t>Total health expenditures</a:t>
                      </a:r>
                    </a:p>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latin typeface="Calibri" panose="020F0502020204030204" pitchFamily="34" charset="0"/>
                          <a:cs typeface="Calibri" panose="020F0502020204030204" pitchFamily="34" charset="0"/>
                        </a:rPr>
                        <a:t> (% of GDP)</a:t>
                      </a:r>
                      <a:endParaRPr lang="en-GB"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119" marR="20119" marT="0" marB="0" anchor="ctr"/>
                </a:tc>
                <a:extLst>
                  <a:ext uri="{0D108BD9-81ED-4DB2-BD59-A6C34878D82A}">
                    <a16:rowId xmlns:a16="http://schemas.microsoft.com/office/drawing/2014/main" val="4032598603"/>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cs typeface="Calibri" panose="020F0502020204030204" pitchFamily="34" charset="0"/>
                        </a:rPr>
                        <a:t>Argentina</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Upper-middle income</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2,780,400 </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cs typeface="Calibri" panose="020F0502020204030204" pitchFamily="34" charset="0"/>
                        </a:rPr>
                        <a:t>44,694,198</a:t>
                      </a:r>
                      <a:endPar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1083.4</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9.5</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026649586"/>
                  </a:ext>
                </a:extLst>
              </a:tr>
              <a:tr h="199487">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cs typeface="Calibri" panose="020F0502020204030204" pitchFamily="34" charset="0"/>
                        </a:rPr>
                        <a:t>Bolivia</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Lower-middle income</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1,098,581 </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cs typeface="Calibri" panose="020F0502020204030204" pitchFamily="34" charset="0"/>
                        </a:rPr>
                        <a:t>11,306,341</a:t>
                      </a:r>
                      <a:endPar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106.9</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6.9</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556839665"/>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cs typeface="Calibri" panose="020F0502020204030204" pitchFamily="34" charset="0"/>
                        </a:rPr>
                        <a:t>Brazil</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Upper-middle income</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8,515,770 </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cs typeface="Calibri" panose="020F0502020204030204" pitchFamily="34" charset="0"/>
                        </a:rPr>
                        <a:t>208,846,892</a:t>
                      </a:r>
                      <a:endPar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3435.9</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9.6</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866436107"/>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cs typeface="Calibri" panose="020F0502020204030204" pitchFamily="34" charset="0"/>
                        </a:rPr>
                        <a:t>British Virgin Islands</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High income</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151</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cs typeface="Calibri" panose="020F0502020204030204" pitchFamily="34" charset="0"/>
                        </a:rPr>
                        <a:t>       39,369</a:t>
                      </a:r>
                      <a:endPar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0.5</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251837373"/>
                  </a:ext>
                </a:extLst>
              </a:tr>
              <a:tr h="168439">
                <a:tc>
                  <a:txBody>
                    <a:bodyPr/>
                    <a:lstStyle/>
                    <a:p>
                      <a:pPr marL="0" marR="0" algn="l">
                        <a:spcBef>
                          <a:spcPts val="0"/>
                        </a:spcBef>
                        <a:spcAft>
                          <a:spcPts val="0"/>
                        </a:spcAft>
                      </a:pPr>
                      <a:r>
                        <a:rPr lang="en-US" sz="1000" b="1" kern="1200" dirty="0">
                          <a:solidFill>
                            <a:schemeClr val="tx1">
                              <a:lumMod val="75000"/>
                              <a:lumOff val="25000"/>
                            </a:schemeClr>
                          </a:solidFill>
                          <a:effectLst/>
                          <a:latin typeface="Calibri" panose="020F0502020204030204" pitchFamily="34" charset="0"/>
                          <a:cs typeface="Calibri" panose="020F0502020204030204" pitchFamily="34" charset="0"/>
                        </a:rPr>
                        <a:t>Cayman Islands</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High income</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264 </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cs typeface="Calibri" panose="020F0502020204030204" pitchFamily="34" charset="0"/>
                        </a:rPr>
                        <a:t>64,309</a:t>
                      </a:r>
                      <a:endPar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5.1</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963175416"/>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cs typeface="Calibri" panose="020F0502020204030204" pitchFamily="34" charset="0"/>
                        </a:rPr>
                        <a:t>Chile</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High income</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756,102 </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cs typeface="Calibri" panose="020F0502020204030204" pitchFamily="34" charset="0"/>
                        </a:rPr>
                        <a:t>17,925,262</a:t>
                      </a:r>
                      <a:endPar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559.2</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cs typeface="Calibri" panose="020F0502020204030204" pitchFamily="34" charset="0"/>
                        </a:rPr>
                        <a:t>9.3</a:t>
                      </a:r>
                      <a:endPar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4148336489"/>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cs typeface="Calibri" panose="020F0502020204030204" pitchFamily="34" charset="0"/>
                        </a:rPr>
                        <a:t>Colombia</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Upper-middle income</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1,138,910 </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cs typeface="Calibri" panose="020F0502020204030204" pitchFamily="34" charset="0"/>
                        </a:rPr>
                        <a:t>48,168,996</a:t>
                      </a:r>
                      <a:endPar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866.5</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7.7</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584713390"/>
                  </a:ext>
                </a:extLst>
              </a:tr>
              <a:tr h="168439">
                <a:tc>
                  <a:txBody>
                    <a:bodyPr/>
                    <a:lstStyle/>
                    <a:p>
                      <a:pPr marL="0" marR="0" algn="l">
                        <a:spcBef>
                          <a:spcPts val="0"/>
                        </a:spcBef>
                        <a:spcAft>
                          <a:spcPts val="0"/>
                        </a:spcAft>
                      </a:pPr>
                      <a:r>
                        <a:rPr lang="en-US" sz="1000" b="1" kern="1200" dirty="0">
                          <a:solidFill>
                            <a:schemeClr val="tx1">
                              <a:lumMod val="75000"/>
                              <a:lumOff val="25000"/>
                            </a:schemeClr>
                          </a:solidFill>
                          <a:effectLst/>
                          <a:latin typeface="Calibri" panose="020F0502020204030204" pitchFamily="34" charset="0"/>
                          <a:cs typeface="Calibri" panose="020F0502020204030204" pitchFamily="34" charset="0"/>
                        </a:rPr>
                        <a:t>Costa Rica</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Upper-middle income</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51,100 </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cs typeface="Calibri" panose="020F0502020204030204" pitchFamily="34" charset="0"/>
                        </a:rPr>
                        <a:t>5,204,411</a:t>
                      </a:r>
                      <a:endPar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120.2</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7.3</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676564286"/>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cs typeface="Calibri" panose="020F0502020204030204" pitchFamily="34" charset="0"/>
                        </a:rPr>
                        <a:t>Cuba</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Upper-middle income</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110,860 </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cs typeface="Calibri" panose="020F0502020204030204" pitchFamily="34" charset="0"/>
                        </a:rPr>
                        <a:t>11,116,396</a:t>
                      </a:r>
                      <a:endPar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137</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11.3</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290162626"/>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cs typeface="Calibri" panose="020F0502020204030204" pitchFamily="34" charset="0"/>
                        </a:rPr>
                        <a:t>Dominican Republic</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Upper-middle income</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48,670 </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cs typeface="Calibri" panose="020F0502020204030204" pitchFamily="34" charset="0"/>
                        </a:rPr>
                        <a:t>10,298,756</a:t>
                      </a:r>
                      <a:endPar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227.5</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cs typeface="Calibri" panose="020F0502020204030204" pitchFamily="34" charset="0"/>
                        </a:rPr>
                        <a:t>5.9</a:t>
                      </a:r>
                      <a:endPar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919817351"/>
                  </a:ext>
                </a:extLst>
              </a:tr>
              <a:tr h="168439">
                <a:tc>
                  <a:txBody>
                    <a:bodyPr/>
                    <a:lstStyle/>
                    <a:p>
                      <a:pPr marL="0" marR="0" algn="l">
                        <a:spcBef>
                          <a:spcPts val="0"/>
                        </a:spcBef>
                        <a:spcAft>
                          <a:spcPts val="0"/>
                        </a:spcAft>
                      </a:pPr>
                      <a:r>
                        <a:rPr lang="en-US" sz="1000" b="1" kern="1200" dirty="0">
                          <a:solidFill>
                            <a:schemeClr val="tx1">
                              <a:lumMod val="75000"/>
                              <a:lumOff val="25000"/>
                            </a:schemeClr>
                          </a:solidFill>
                          <a:effectLst/>
                          <a:latin typeface="Calibri" panose="020F0502020204030204" pitchFamily="34" charset="0"/>
                          <a:cs typeface="Calibri" panose="020F0502020204030204" pitchFamily="34" charset="0"/>
                        </a:rPr>
                        <a:t>Ecuador</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Upper-middle income</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283,561</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cs typeface="Calibri" panose="020F0502020204030204" pitchFamily="34" charset="0"/>
                        </a:rPr>
                        <a:t>17,483,326</a:t>
                      </a:r>
                      <a:endPar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189.9</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8.5</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768614138"/>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cs typeface="Calibri" panose="020F0502020204030204" pitchFamily="34" charset="0"/>
                        </a:rPr>
                        <a:t>El Salvador</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Lower-middle income</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21,041 </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cs typeface="Calibri" panose="020F0502020204030204" pitchFamily="34" charset="0"/>
                        </a:rPr>
                        <a:t>6,187,271</a:t>
                      </a:r>
                      <a:endPar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63.0</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7.2</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4191025403"/>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cs typeface="Calibri" panose="020F0502020204030204" pitchFamily="34" charset="0"/>
                        </a:rPr>
                        <a:t>Guatemala</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Upper-middle income</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108,889 </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cs typeface="Calibri" panose="020F0502020204030204" pitchFamily="34" charset="0"/>
                        </a:rPr>
                        <a:t>16,581,273</a:t>
                      </a:r>
                      <a:endPar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167.8</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6.2</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4189060127"/>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cs typeface="Calibri" panose="020F0502020204030204" pitchFamily="34" charset="0"/>
                        </a:rPr>
                        <a:t>Haiti</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Lower-middle income</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27,750 </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cs typeface="Calibri" panose="020F0502020204030204" pitchFamily="34" charset="0"/>
                        </a:rPr>
                        <a:t>10,788,440</a:t>
                      </a:r>
                      <a:endPar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7305" marR="27305" marT="0"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cs typeface="Calibri" panose="020F0502020204030204" pitchFamily="34" charset="0"/>
                        </a:rPr>
                        <a:t>36.1</a:t>
                      </a:r>
                      <a:endPar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4.7</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153569623"/>
                  </a:ext>
                </a:extLst>
              </a:tr>
              <a:tr h="168439">
                <a:tc>
                  <a:txBody>
                    <a:bodyPr/>
                    <a:lstStyle/>
                    <a:p>
                      <a:pPr marL="0" marR="0" algn="l">
                        <a:spcBef>
                          <a:spcPts val="0"/>
                        </a:spcBef>
                        <a:spcAft>
                          <a:spcPts val="0"/>
                        </a:spcAft>
                      </a:pPr>
                      <a:r>
                        <a:rPr lang="en-US" sz="1000" b="1" kern="1200" dirty="0">
                          <a:solidFill>
                            <a:schemeClr val="tx1">
                              <a:lumMod val="75000"/>
                              <a:lumOff val="25000"/>
                            </a:schemeClr>
                          </a:solidFill>
                          <a:effectLst/>
                          <a:latin typeface="Calibri" panose="020F0502020204030204" pitchFamily="34" charset="0"/>
                          <a:cs typeface="Calibri" panose="020F0502020204030204" pitchFamily="34" charset="0"/>
                        </a:rPr>
                        <a:t>Honduras</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Lower-middle income</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112,090</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cs typeface="Calibri" panose="020F0502020204030204" pitchFamily="34" charset="0"/>
                        </a:rPr>
                        <a:t>9,571,352</a:t>
                      </a:r>
                      <a:endPar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57.3</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9</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4208564955"/>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cs typeface="Calibri" panose="020F0502020204030204" pitchFamily="34" charset="0"/>
                        </a:rPr>
                        <a:t>Mexico</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Upper-middle income</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1,964,375 </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cs typeface="Calibri" panose="020F0502020204030204" pitchFamily="34" charset="0"/>
                        </a:rPr>
                        <a:t>125,959,205</a:t>
                      </a:r>
                      <a:endPar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2569.2</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5.4</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104128235"/>
                  </a:ext>
                </a:extLst>
              </a:tr>
              <a:tr h="168439">
                <a:tc>
                  <a:txBody>
                    <a:bodyPr/>
                    <a:lstStyle/>
                    <a:p>
                      <a:pPr marL="0" marR="0" algn="l">
                        <a:spcBef>
                          <a:spcPts val="0"/>
                        </a:spcBef>
                        <a:spcAft>
                          <a:spcPts val="0"/>
                        </a:spcAft>
                      </a:pPr>
                      <a:r>
                        <a:rPr lang="en-US" sz="1000" b="1" kern="1200" dirty="0">
                          <a:solidFill>
                            <a:schemeClr val="tx1">
                              <a:lumMod val="75000"/>
                              <a:lumOff val="25000"/>
                            </a:schemeClr>
                          </a:solidFill>
                          <a:effectLst/>
                          <a:latin typeface="Calibri" panose="020F0502020204030204" pitchFamily="34" charset="0"/>
                          <a:cs typeface="Calibri" panose="020F0502020204030204" pitchFamily="34" charset="0"/>
                        </a:rPr>
                        <a:t>Nicaragua</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Lower-middle income</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130,370 </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cs typeface="Calibri" panose="020F0502020204030204" pitchFamily="34" charset="0"/>
                        </a:rPr>
                        <a:t>6,301,880</a:t>
                      </a:r>
                      <a:endPar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42.4</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8.4</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382485824"/>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cs typeface="Calibri" panose="020F0502020204030204" pitchFamily="34" charset="0"/>
                        </a:rPr>
                        <a:t>Panama</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High income</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75,420 </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cs typeface="Calibri" panose="020F0502020204030204" pitchFamily="34" charset="0"/>
                        </a:rPr>
                        <a:t>3,800,644</a:t>
                      </a:r>
                      <a:endPar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7305" marR="27305" marT="0"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cs typeface="Calibri" panose="020F0502020204030204" pitchFamily="34" charset="0"/>
                        </a:rPr>
                        <a:t>138.8</a:t>
                      </a:r>
                      <a:endPar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7.6</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930981535"/>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cs typeface="Calibri" panose="020F0502020204030204" pitchFamily="34" charset="0"/>
                        </a:rPr>
                        <a:t>Paraguay</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Upper-middle income</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406,752 </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cs typeface="Calibri" panose="020F0502020204030204" pitchFamily="34" charset="0"/>
                        </a:rPr>
                        <a:t>7,025,763</a:t>
                      </a:r>
                      <a:endPar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100.8</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7.2</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617047141"/>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cs typeface="Calibri" panose="020F0502020204030204" pitchFamily="34" charset="0"/>
                        </a:rPr>
                        <a:t>Peru</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Upper-middle income</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1,285,216 </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cs typeface="Calibri" panose="020F0502020204030204" pitchFamily="34" charset="0"/>
                        </a:rPr>
                        <a:t>31,331,228</a:t>
                      </a:r>
                      <a:endPar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463.5</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5.2</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439605970"/>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cs typeface="Calibri" panose="020F0502020204030204" pitchFamily="34" charset="0"/>
                        </a:rPr>
                        <a:t>Puerto Rico</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High income</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13,791 </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cs typeface="Calibri" panose="020F0502020204030204" pitchFamily="34" charset="0"/>
                        </a:rPr>
                        <a:t>3,294,626</a:t>
                      </a:r>
                      <a:endPar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117.0</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897193358"/>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cs typeface="Calibri" panose="020F0502020204030204" pitchFamily="34" charset="0"/>
                        </a:rPr>
                        <a:t>Uruguay</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High income</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176,215 </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cs typeface="Calibri" panose="020F0502020204030204" pitchFamily="34" charset="0"/>
                        </a:rPr>
                        <a:t>3,369,299</a:t>
                      </a:r>
                      <a:endPar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85.8</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9.4</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111873899"/>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cs typeface="Calibri" panose="020F0502020204030204" pitchFamily="34" charset="0"/>
                        </a:rPr>
                        <a:t>Venezuela, RB</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Upper-middle income</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912,050 </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cs typeface="Calibri" panose="020F0502020204030204" pitchFamily="34" charset="0"/>
                        </a:rPr>
                        <a:t>31,689,176</a:t>
                      </a:r>
                      <a:endPar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269.1</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5.4</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032984050"/>
                  </a:ext>
                </a:extLst>
              </a:tr>
              <a:tr h="168439">
                <a:tc>
                  <a:txBody>
                    <a:bodyPr/>
                    <a:lstStyle/>
                    <a:p>
                      <a:pPr marL="0" marR="0" algn="l">
                        <a:spcBef>
                          <a:spcPts val="0"/>
                        </a:spcBef>
                        <a:spcAft>
                          <a:spcPts val="0"/>
                        </a:spcAft>
                      </a:pPr>
                      <a:r>
                        <a:rPr lang="en-US" sz="1000" b="1" kern="1200" dirty="0">
                          <a:solidFill>
                            <a:schemeClr val="tx1">
                              <a:lumMod val="75000"/>
                              <a:lumOff val="25000"/>
                            </a:schemeClr>
                          </a:solidFill>
                          <a:effectLst/>
                          <a:latin typeface="Calibri" panose="020F0502020204030204" pitchFamily="34" charset="0"/>
                          <a:cs typeface="Calibri" panose="020F0502020204030204" pitchFamily="34" charset="0"/>
                        </a:rPr>
                        <a:t>Virgin Islands (U.S.)</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High income</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           1,910 </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cs typeface="Calibri" panose="020F0502020204030204" pitchFamily="34" charset="0"/>
                        </a:rPr>
                        <a:t>106,977</a:t>
                      </a:r>
                      <a:endPar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3.8</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cs typeface="Calibri" panose="020F0502020204030204" pitchFamily="34" charset="0"/>
                        </a:rPr>
                        <a:t>-</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210856398"/>
                  </a:ext>
                </a:extLst>
              </a:tr>
            </a:tbl>
          </a:graphicData>
        </a:graphic>
      </p:graphicFrame>
      <p:grpSp>
        <p:nvGrpSpPr>
          <p:cNvPr id="6" name="Group 5"/>
          <p:cNvGrpSpPr/>
          <p:nvPr/>
        </p:nvGrpSpPr>
        <p:grpSpPr>
          <a:xfrm>
            <a:off x="512418" y="1311512"/>
            <a:ext cx="3995420" cy="3880485"/>
            <a:chOff x="0" y="0"/>
            <a:chExt cx="3995420" cy="388048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95420" cy="3880485"/>
            </a:xfrm>
            <a:prstGeom prst="rect">
              <a:avLst/>
            </a:prstGeom>
          </p:spPr>
        </p:pic>
        <p:sp>
          <p:nvSpPr>
            <p:cNvPr id="9" name="Rectangle 8"/>
            <p:cNvSpPr/>
            <p:nvPr/>
          </p:nvSpPr>
          <p:spPr>
            <a:xfrm>
              <a:off x="0" y="0"/>
              <a:ext cx="3995420" cy="3880485"/>
            </a:xfrm>
            <a:prstGeom prst="rect">
              <a:avLst/>
            </a:prstGeom>
            <a:noFill/>
            <a:ln w="12700" cap="flat" cmpd="sng" algn="ctr">
              <a:solidFill>
                <a:sysClr val="window" lastClr="FFFFFF">
                  <a:lumMod val="75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10" name="Rectangle 9"/>
          <p:cNvSpPr/>
          <p:nvPr/>
        </p:nvSpPr>
        <p:spPr>
          <a:xfrm>
            <a:off x="584911" y="5248158"/>
            <a:ext cx="3850434" cy="738664"/>
          </a:xfrm>
          <a:prstGeom prst="rect">
            <a:avLst/>
          </a:prstGeom>
        </p:spPr>
        <p:txBody>
          <a:bodyPr wrap="square">
            <a:spAutoFit/>
          </a:bodyPr>
          <a:lstStyle/>
          <a:p>
            <a:pPr lvl="0"/>
            <a:r>
              <a:rPr lang="en-US" sz="1400" dirty="0">
                <a:solidFill>
                  <a:prstClr val="black"/>
                </a:solidFill>
                <a:latin typeface="Calibri" panose="020F0502020204030204" pitchFamily="34" charset="0"/>
                <a:ea typeface="Calibri" panose="020F0502020204030204" pitchFamily="34" charset="0"/>
                <a:cs typeface="Calibri" panose="020F0502020204030204" pitchFamily="34" charset="0"/>
              </a:rPr>
              <a:t>Responses were received from 22 of 31 countries in Latin America (71%) representing 96.5% of the region’s population. </a:t>
            </a:r>
          </a:p>
        </p:txBody>
      </p:sp>
      <p:sp>
        <p:nvSpPr>
          <p:cNvPr id="11" name="TextBox 10"/>
          <p:cNvSpPr txBox="1"/>
          <p:nvPr/>
        </p:nvSpPr>
        <p:spPr>
          <a:xfrm>
            <a:off x="4992359" y="6241834"/>
            <a:ext cx="2045870" cy="246221"/>
          </a:xfrm>
          <a:prstGeom prst="rect">
            <a:avLst/>
          </a:prstGeom>
          <a:noFill/>
        </p:spPr>
        <p:txBody>
          <a:bodyPr wrap="square" rtlCol="0">
            <a:spAutoFit/>
          </a:bodyPr>
          <a:lstStyle/>
          <a:p>
            <a:r>
              <a:rPr lang="en-US" sz="1000" dirty="0">
                <a:latin typeface="Calibri" panose="020F0502020204030204" pitchFamily="34" charset="0"/>
                <a:ea typeface="Calibri" panose="020F0502020204030204" pitchFamily="34" charset="0"/>
                <a:cs typeface="Calibri" panose="020F0502020204030204" pitchFamily="34" charset="0"/>
              </a:rPr>
              <a:t>‘ – ’ : data not reported/unavailable</a:t>
            </a:r>
          </a:p>
        </p:txBody>
      </p:sp>
      <p:sp>
        <p:nvSpPr>
          <p:cNvPr id="2" name="Title 1">
            <a:extLst>
              <a:ext uri="{FF2B5EF4-FFF2-40B4-BE49-F238E27FC236}">
                <a16:creationId xmlns:a16="http://schemas.microsoft.com/office/drawing/2014/main" id="{80C78480-9597-FDE7-ED0B-CC77A13718D5}"/>
              </a:ext>
            </a:extLst>
          </p:cNvPr>
          <p:cNvSpPr txBox="1">
            <a:spLocks/>
          </p:cNvSpPr>
          <p:nvPr/>
        </p:nvSpPr>
        <p:spPr>
          <a:xfrm>
            <a:off x="838200" y="31999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200" dirty="0">
                <a:solidFill>
                  <a:schemeClr val="accent2"/>
                </a:solidFill>
                <a:latin typeface="Arial" panose="020B0604020202020204" pitchFamily="34" charset="0"/>
                <a:cs typeface="Arial" panose="020B0604020202020204" pitchFamily="34" charset="0"/>
              </a:rPr>
              <a:t>ISN Region: Latin America</a:t>
            </a:r>
          </a:p>
        </p:txBody>
      </p:sp>
      <p:sp>
        <p:nvSpPr>
          <p:cNvPr id="12" name="Date Placeholder 3">
            <a:extLst>
              <a:ext uri="{FF2B5EF4-FFF2-40B4-BE49-F238E27FC236}">
                <a16:creationId xmlns:a16="http://schemas.microsoft.com/office/drawing/2014/main" id="{D94BAA37-B1F1-96CE-91BB-7F00521D661D}"/>
              </a:ext>
            </a:extLst>
          </p:cNvPr>
          <p:cNvSpPr txBox="1">
            <a:spLocks/>
          </p:cNvSpPr>
          <p:nvPr/>
        </p:nvSpPr>
        <p:spPr>
          <a:xfrm>
            <a:off x="838200" y="6598682"/>
            <a:ext cx="18825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chemeClr val="bg1"/>
                </a:solidFill>
                <a:ea typeface="Calibri" panose="020F0502020204030204" pitchFamily="34" charset="0"/>
                <a:cs typeface="Calibri" panose="020F0502020204030204" pitchFamily="34" charset="0"/>
              </a:rPr>
              <a:t>July 2023</a:t>
            </a:r>
            <a:endParaRPr lang="en-US" sz="1100" dirty="0">
              <a:solidFill>
                <a:schemeClr val="bg1"/>
              </a:solidFill>
              <a:ea typeface="Calibri" panose="020F0502020204030204" pitchFamily="34" charset="0"/>
              <a:cs typeface="Calibri" panose="020F0502020204030204" pitchFamily="34" charset="0"/>
            </a:endParaRPr>
          </a:p>
        </p:txBody>
      </p:sp>
      <p:sp>
        <p:nvSpPr>
          <p:cNvPr id="13" name="Footer Placeholder 4">
            <a:extLst>
              <a:ext uri="{FF2B5EF4-FFF2-40B4-BE49-F238E27FC236}">
                <a16:creationId xmlns:a16="http://schemas.microsoft.com/office/drawing/2014/main" id="{B8A2B017-4B87-9B54-B946-1386AD2B302F}"/>
              </a:ext>
            </a:extLst>
          </p:cNvPr>
          <p:cNvSpPr>
            <a:spLocks noGrp="1"/>
          </p:cNvSpPr>
          <p:nvPr>
            <p:ph type="ftr" sz="quarter" idx="3"/>
          </p:nvPr>
        </p:nvSpPr>
        <p:spPr>
          <a:xfrm>
            <a:off x="4038600" y="6536974"/>
            <a:ext cx="4114800" cy="365125"/>
          </a:xfrm>
        </p:spPr>
        <p:txBody>
          <a:bodyPr/>
          <a:lstStyle/>
          <a:p>
            <a:r>
              <a:rPr lang="en-US" dirty="0"/>
              <a:t>International Society of Nephrology</a:t>
            </a:r>
          </a:p>
        </p:txBody>
      </p:sp>
      <p:sp>
        <p:nvSpPr>
          <p:cNvPr id="14" name="Slide Number Placeholder 5">
            <a:extLst>
              <a:ext uri="{FF2B5EF4-FFF2-40B4-BE49-F238E27FC236}">
                <a16:creationId xmlns:a16="http://schemas.microsoft.com/office/drawing/2014/main" id="{EE00B0C9-41E8-7C42-AFF1-6CDC4E3D11F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11</a:t>
            </a:fld>
            <a:endParaRPr lang="en-US"/>
          </a:p>
        </p:txBody>
      </p:sp>
    </p:spTree>
    <p:extLst>
      <p:ext uri="{BB962C8B-B14F-4D97-AF65-F5344CB8AC3E}">
        <p14:creationId xmlns:p14="http://schemas.microsoft.com/office/powerpoint/2010/main" val="49623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568937820"/>
              </p:ext>
            </p:extLst>
          </p:nvPr>
        </p:nvGraphicFramePr>
        <p:xfrm>
          <a:off x="1135871" y="1136080"/>
          <a:ext cx="10016676" cy="4932665"/>
        </p:xfrm>
        <a:graphic>
          <a:graphicData uri="http://schemas.openxmlformats.org/drawingml/2006/table">
            <a:tbl>
              <a:tblPr firstRow="1" firstCol="1" bandRow="1">
                <a:tableStyleId>{F5AB1C69-6EDB-4FF4-983F-18BD219EF322}</a:tableStyleId>
              </a:tblPr>
              <a:tblGrid>
                <a:gridCol w="1372379">
                  <a:extLst>
                    <a:ext uri="{9D8B030D-6E8A-4147-A177-3AD203B41FA5}">
                      <a16:colId xmlns:a16="http://schemas.microsoft.com/office/drawing/2014/main" val="1259445464"/>
                    </a:ext>
                  </a:extLst>
                </a:gridCol>
                <a:gridCol w="1286275">
                  <a:extLst>
                    <a:ext uri="{9D8B030D-6E8A-4147-A177-3AD203B41FA5}">
                      <a16:colId xmlns:a16="http://schemas.microsoft.com/office/drawing/2014/main" val="2352489177"/>
                    </a:ext>
                  </a:extLst>
                </a:gridCol>
                <a:gridCol w="1051146">
                  <a:extLst>
                    <a:ext uri="{9D8B030D-6E8A-4147-A177-3AD203B41FA5}">
                      <a16:colId xmlns:a16="http://schemas.microsoft.com/office/drawing/2014/main" val="3565250742"/>
                    </a:ext>
                  </a:extLst>
                </a:gridCol>
                <a:gridCol w="1051146">
                  <a:extLst>
                    <a:ext uri="{9D8B030D-6E8A-4147-A177-3AD203B41FA5}">
                      <a16:colId xmlns:a16="http://schemas.microsoft.com/office/drawing/2014/main" val="3896265834"/>
                    </a:ext>
                  </a:extLst>
                </a:gridCol>
                <a:gridCol w="1051146">
                  <a:extLst>
                    <a:ext uri="{9D8B030D-6E8A-4147-A177-3AD203B41FA5}">
                      <a16:colId xmlns:a16="http://schemas.microsoft.com/office/drawing/2014/main" val="1806330581"/>
                    </a:ext>
                  </a:extLst>
                </a:gridCol>
                <a:gridCol w="1051146">
                  <a:extLst>
                    <a:ext uri="{9D8B030D-6E8A-4147-A177-3AD203B41FA5}">
                      <a16:colId xmlns:a16="http://schemas.microsoft.com/office/drawing/2014/main" val="1364347769"/>
                    </a:ext>
                  </a:extLst>
                </a:gridCol>
                <a:gridCol w="1051146">
                  <a:extLst>
                    <a:ext uri="{9D8B030D-6E8A-4147-A177-3AD203B41FA5}">
                      <a16:colId xmlns:a16="http://schemas.microsoft.com/office/drawing/2014/main" val="1972065679"/>
                    </a:ext>
                  </a:extLst>
                </a:gridCol>
                <a:gridCol w="1051146">
                  <a:extLst>
                    <a:ext uri="{9D8B030D-6E8A-4147-A177-3AD203B41FA5}">
                      <a16:colId xmlns:a16="http://schemas.microsoft.com/office/drawing/2014/main" val="2991067480"/>
                    </a:ext>
                  </a:extLst>
                </a:gridCol>
                <a:gridCol w="1051146">
                  <a:extLst>
                    <a:ext uri="{9D8B030D-6E8A-4147-A177-3AD203B41FA5}">
                      <a16:colId xmlns:a16="http://schemas.microsoft.com/office/drawing/2014/main" val="720899797"/>
                    </a:ext>
                  </a:extLst>
                </a:gridCol>
              </a:tblGrid>
              <a:tr h="397906">
                <a:tc>
                  <a:txBody>
                    <a:bodyPr/>
                    <a:lstStyle/>
                    <a:p>
                      <a:pPr marL="0" marR="0" algn="ctr" defTabSz="914400" rtl="0" eaLnBrk="1" latinLnBrk="0" hangingPunct="1">
                        <a:lnSpc>
                          <a:spcPct val="115000"/>
                        </a:lnSpc>
                        <a:spcBef>
                          <a:spcPts val="0"/>
                        </a:spcBef>
                        <a:spcAft>
                          <a:spcPts val="0"/>
                        </a:spcAft>
                      </a:pPr>
                      <a:r>
                        <a:rPr lang="en-US" sz="10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Country </a:t>
                      </a:r>
                      <a:endParaRPr lang="en-GB" sz="10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World bank ranking</a:t>
                      </a:r>
                      <a:endParaRPr lang="en-GB"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Area (sq km)</a:t>
                      </a:r>
                      <a:endParaRPr lang="en-GB"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Total population (2022)</a:t>
                      </a:r>
                      <a:endParaRPr lang="en-GB"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GDP (PPP)</a:t>
                      </a:r>
                      <a:endParaRPr lang="en-GB"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 billion)</a:t>
                      </a:r>
                      <a:endParaRPr lang="en-GB"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Total health expenditures</a:t>
                      </a:r>
                    </a:p>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 (% of GDP)</a:t>
                      </a:r>
                      <a:endParaRPr lang="en-GB"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20119" marR="20119" marT="0" marB="0" anchor="ctr"/>
                </a:tc>
                <a:tc>
                  <a:txBody>
                    <a:bodyPr/>
                    <a:lstStyle/>
                    <a:p>
                      <a:pPr algn="ctr"/>
                      <a:r>
                        <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Total Health Spending per person</a:t>
                      </a:r>
                    </a:p>
                  </a:txBody>
                  <a:tcPr marL="45720" marR="45720" marT="18288" marB="18288" anchor="ctr"/>
                </a:tc>
                <a:tc>
                  <a:txBody>
                    <a:bodyPr/>
                    <a:lstStyle/>
                    <a:p>
                      <a:pPr algn="ctr" fontAlgn="b"/>
                      <a:r>
                        <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Government Health Spending per person</a:t>
                      </a:r>
                    </a:p>
                  </a:txBody>
                  <a:tcPr marL="45720" marR="45720" marT="18288" marB="18288" anchor="ctr"/>
                </a:tc>
                <a:tc>
                  <a:txBody>
                    <a:bodyPr/>
                    <a:lstStyle/>
                    <a:p>
                      <a:pPr algn="ctr" fontAlgn="b"/>
                      <a:r>
                        <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Out-of-pocket Health Spending per person</a:t>
                      </a:r>
                    </a:p>
                  </a:txBody>
                  <a:tcPr marL="45720" marR="45720" marT="18288" marB="18288" anchor="ctr"/>
                </a:tc>
                <a:extLst>
                  <a:ext uri="{0D108BD9-81ED-4DB2-BD59-A6C34878D82A}">
                    <a16:rowId xmlns:a16="http://schemas.microsoft.com/office/drawing/2014/main" val="4032598603"/>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Argentina</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Upper-middle income</a:t>
                      </a: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2,780,400 </a:t>
                      </a: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44,694,198</a:t>
                      </a: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1083.4</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9.5</a:t>
                      </a:r>
                    </a:p>
                  </a:txBody>
                  <a:tcPr marL="0" marR="0"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871</a:t>
                      </a:r>
                    </a:p>
                  </a:txBody>
                  <a:tcPr marL="4763" marR="4763" marT="4763"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547</a:t>
                      </a:r>
                    </a:p>
                  </a:txBody>
                  <a:tcPr marL="4763" marR="4763" marT="4763"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217</a:t>
                      </a:r>
                    </a:p>
                  </a:txBody>
                  <a:tcPr marL="4763" marR="4763" marT="4763" marB="0" anchor="ctr"/>
                </a:tc>
                <a:extLst>
                  <a:ext uri="{0D108BD9-81ED-4DB2-BD59-A6C34878D82A}">
                    <a16:rowId xmlns:a16="http://schemas.microsoft.com/office/drawing/2014/main" val="1026649586"/>
                  </a:ext>
                </a:extLst>
              </a:tr>
              <a:tr h="199487">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Bolivia</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Lower-middle income</a:t>
                      </a: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1,098,581 </a:t>
                      </a: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11,306,341</a:t>
                      </a: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106.9</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6.9</a:t>
                      </a:r>
                    </a:p>
                  </a:txBody>
                  <a:tcPr marL="0" marR="0"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197</a:t>
                      </a:r>
                    </a:p>
                  </a:txBody>
                  <a:tcPr marL="4763" marR="4763" marT="4763"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135</a:t>
                      </a:r>
                    </a:p>
                  </a:txBody>
                  <a:tcPr marL="4763" marR="4763" marT="4763"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48</a:t>
                      </a:r>
                    </a:p>
                  </a:txBody>
                  <a:tcPr marL="4763" marR="4763" marT="4763" marB="0" anchor="ctr"/>
                </a:tc>
                <a:extLst>
                  <a:ext uri="{0D108BD9-81ED-4DB2-BD59-A6C34878D82A}">
                    <a16:rowId xmlns:a16="http://schemas.microsoft.com/office/drawing/2014/main" val="3556839665"/>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Brazil</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Upper-middle income</a:t>
                      </a: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8,515,770 </a:t>
                      </a: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208,846,892</a:t>
                      </a: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3435.9</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9.6</a:t>
                      </a:r>
                    </a:p>
                  </a:txBody>
                  <a:tcPr marL="0" marR="0" marT="0"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666</a:t>
                      </a:r>
                    </a:p>
                  </a:txBody>
                  <a:tcPr marL="4763" marR="4763" marT="4763"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300</a:t>
                      </a:r>
                    </a:p>
                  </a:txBody>
                  <a:tcPr marL="4763" marR="4763" marT="4763"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165</a:t>
                      </a:r>
                    </a:p>
                  </a:txBody>
                  <a:tcPr marL="4763" marR="4763" marT="4763" marB="0" anchor="ctr"/>
                </a:tc>
                <a:extLst>
                  <a:ext uri="{0D108BD9-81ED-4DB2-BD59-A6C34878D82A}">
                    <a16:rowId xmlns:a16="http://schemas.microsoft.com/office/drawing/2014/main" val="2866436107"/>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British Virgin Islands</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High income</a:t>
                      </a: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151</a:t>
                      </a: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39,369</a:t>
                      </a: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0.5</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nchor="ctr"/>
                </a:tc>
                <a:tc>
                  <a:txBody>
                    <a:bodyPr/>
                    <a:lstStyle/>
                    <a:p>
                      <a:pPr algn="ctr" fontAlgn="b"/>
                      <a:r>
                        <a:rPr kumimoji="0" lang="en-CA" sz="1000" b="0" u="none" strike="noStrike" kern="1200" cap="none" spc="0" normalizeH="0" baseline="0" noProof="0">
                          <a:ln>
                            <a:noFill/>
                          </a:ln>
                          <a:solidFill>
                            <a:prstClr val="black">
                              <a:lumMod val="85000"/>
                              <a:lumOff val="15000"/>
                            </a:prstClr>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lumMod val="85000"/>
                              <a:lumOff val="15000"/>
                            </a:prstClr>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lumMod val="85000"/>
                              <a:lumOff val="15000"/>
                            </a:prstClr>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251837373"/>
                  </a:ext>
                </a:extLst>
              </a:tr>
              <a:tr h="168439">
                <a:tc>
                  <a:txBody>
                    <a:bodyPr/>
                    <a:lstStyle/>
                    <a:p>
                      <a:pPr marL="0" marR="0" algn="l">
                        <a:spcBef>
                          <a:spcPts val="0"/>
                        </a:spcBef>
                        <a:spcAft>
                          <a:spcPts val="0"/>
                        </a:spcAft>
                      </a:pPr>
                      <a:r>
                        <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Cayman Islands</a:t>
                      </a: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High income</a:t>
                      </a: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264 </a:t>
                      </a: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64,309</a:t>
                      </a: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5.1</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nchor="ctr"/>
                </a:tc>
                <a:tc>
                  <a:txBody>
                    <a:bodyPr/>
                    <a:lstStyle/>
                    <a:p>
                      <a:pPr algn="ctr" fontAlgn="b"/>
                      <a:r>
                        <a:rPr kumimoji="0" lang="en-CA" sz="1000" b="0" u="none" strike="noStrike" kern="1200" cap="none" spc="0" normalizeH="0" baseline="0" noProof="0">
                          <a:ln>
                            <a:noFill/>
                          </a:ln>
                          <a:solidFill>
                            <a:prstClr val="black">
                              <a:lumMod val="85000"/>
                              <a:lumOff val="15000"/>
                            </a:prstClr>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lumMod val="85000"/>
                              <a:lumOff val="15000"/>
                            </a:prstClr>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963175416"/>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Chile</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High income</a:t>
                      </a: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756,102 </a:t>
                      </a: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17,925,262</a:t>
                      </a: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559.2</a:t>
                      </a:r>
                    </a:p>
                  </a:txBody>
                  <a:tcPr marL="4763" marR="4763" marT="4763"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9.3</a:t>
                      </a:r>
                    </a:p>
                  </a:txBody>
                  <a:tcPr marL="0" marR="0" marT="0"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1270</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695</a:t>
                      </a:r>
                    </a:p>
                  </a:txBody>
                  <a:tcPr marL="4763" marR="4763" marT="4763"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379</a:t>
                      </a:r>
                    </a:p>
                  </a:txBody>
                  <a:tcPr marL="4763" marR="4763" marT="4763" marB="0" anchor="ctr"/>
                </a:tc>
                <a:extLst>
                  <a:ext uri="{0D108BD9-81ED-4DB2-BD59-A6C34878D82A}">
                    <a16:rowId xmlns:a16="http://schemas.microsoft.com/office/drawing/2014/main" val="4148336489"/>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Colombia</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Upper-middle income</a:t>
                      </a: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1,138,910 </a:t>
                      </a: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48,168,996</a:t>
                      </a: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866.5</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7.7</a:t>
                      </a:r>
                    </a:p>
                  </a:txBody>
                  <a:tcPr marL="0" marR="0" marT="0"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431</a:t>
                      </a:r>
                    </a:p>
                  </a:txBody>
                  <a:tcPr marL="4763" marR="4763" marT="4763"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307</a:t>
                      </a:r>
                    </a:p>
                  </a:txBody>
                  <a:tcPr marL="4763" marR="4763" marT="4763"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63</a:t>
                      </a:r>
                    </a:p>
                  </a:txBody>
                  <a:tcPr marL="4763" marR="4763" marT="4763" marB="0" anchor="ctr"/>
                </a:tc>
                <a:extLst>
                  <a:ext uri="{0D108BD9-81ED-4DB2-BD59-A6C34878D82A}">
                    <a16:rowId xmlns:a16="http://schemas.microsoft.com/office/drawing/2014/main" val="2584713390"/>
                  </a:ext>
                </a:extLst>
              </a:tr>
              <a:tr h="168439">
                <a:tc>
                  <a:txBody>
                    <a:bodyPr/>
                    <a:lstStyle/>
                    <a:p>
                      <a:pPr marL="0" marR="0" algn="l">
                        <a:spcBef>
                          <a:spcPts val="0"/>
                        </a:spcBef>
                        <a:spcAft>
                          <a:spcPts val="0"/>
                        </a:spcAft>
                      </a:pPr>
                      <a:r>
                        <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Costa Rica</a:t>
                      </a: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Upper-middle income</a:t>
                      </a: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51,100 </a:t>
                      </a: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5,204,411</a:t>
                      </a: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120.2</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7.3</a:t>
                      </a:r>
                    </a:p>
                  </a:txBody>
                  <a:tcPr marL="0" marR="0" marT="0"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1032</a:t>
                      </a:r>
                    </a:p>
                  </a:txBody>
                  <a:tcPr marL="4763" marR="4763" marT="4763"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743</a:t>
                      </a:r>
                    </a:p>
                  </a:txBody>
                  <a:tcPr marL="4763" marR="4763" marT="4763"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196</a:t>
                      </a:r>
                    </a:p>
                  </a:txBody>
                  <a:tcPr marL="4763" marR="4763" marT="4763" marB="0" anchor="ctr"/>
                </a:tc>
                <a:extLst>
                  <a:ext uri="{0D108BD9-81ED-4DB2-BD59-A6C34878D82A}">
                    <a16:rowId xmlns:a16="http://schemas.microsoft.com/office/drawing/2014/main" val="676564286"/>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Cuba</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Upper-middle income</a:t>
                      </a: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110,860 </a:t>
                      </a: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11,116,396</a:t>
                      </a: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137</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11.3</a:t>
                      </a:r>
                    </a:p>
                  </a:txBody>
                  <a:tcPr marL="0" marR="0" marT="0"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1116</a:t>
                      </a:r>
                    </a:p>
                  </a:txBody>
                  <a:tcPr marL="4763" marR="4763" marT="4763"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1004</a:t>
                      </a:r>
                    </a:p>
                  </a:txBody>
                  <a:tcPr marL="4763" marR="4763" marT="4763"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110</a:t>
                      </a:r>
                    </a:p>
                  </a:txBody>
                  <a:tcPr marL="4763" marR="4763" marT="4763" marB="0" anchor="ctr"/>
                </a:tc>
                <a:extLst>
                  <a:ext uri="{0D108BD9-81ED-4DB2-BD59-A6C34878D82A}">
                    <a16:rowId xmlns:a16="http://schemas.microsoft.com/office/drawing/2014/main" val="2290162626"/>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Dominican Republic</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Upper-middle income</a:t>
                      </a: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48,670 </a:t>
                      </a: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10,298,756</a:t>
                      </a: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227.5</a:t>
                      </a:r>
                    </a:p>
                  </a:txBody>
                  <a:tcPr marL="4763" marR="4763" marT="4763"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5.9</a:t>
                      </a:r>
                    </a:p>
                  </a:txBody>
                  <a:tcPr marL="0" marR="0" marT="0"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430</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216</a:t>
                      </a:r>
                    </a:p>
                  </a:txBody>
                  <a:tcPr marL="4763" marR="4763" marT="4763"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171</a:t>
                      </a:r>
                    </a:p>
                  </a:txBody>
                  <a:tcPr marL="4763" marR="4763" marT="4763" marB="0" anchor="ctr"/>
                </a:tc>
                <a:extLst>
                  <a:ext uri="{0D108BD9-81ED-4DB2-BD59-A6C34878D82A}">
                    <a16:rowId xmlns:a16="http://schemas.microsoft.com/office/drawing/2014/main" val="919817351"/>
                  </a:ext>
                </a:extLst>
              </a:tr>
              <a:tr h="168439">
                <a:tc>
                  <a:txBody>
                    <a:bodyPr/>
                    <a:lstStyle/>
                    <a:p>
                      <a:pPr marL="0" marR="0" algn="l">
                        <a:spcBef>
                          <a:spcPts val="0"/>
                        </a:spcBef>
                        <a:spcAft>
                          <a:spcPts val="0"/>
                        </a:spcAft>
                      </a:pPr>
                      <a:r>
                        <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Ecuador</a:t>
                      </a: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Upper-middle income</a:t>
                      </a: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283,561</a:t>
                      </a: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17,483,326</a:t>
                      </a: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189.9</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8.5</a:t>
                      </a:r>
                    </a:p>
                  </a:txBody>
                  <a:tcPr marL="0" marR="0" marT="0" marB="0" anchor="ctr"/>
                </a:tc>
                <a:tc>
                  <a:txBody>
                    <a:bodyPr/>
                    <a:lstStyle/>
                    <a:p>
                      <a:pPr algn="ctr" fontAlgn="b"/>
                      <a:r>
                        <a:rPr kumimoji="0" lang="en-CA" sz="1000" b="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lumMod val="85000"/>
                              <a:lumOff val="15000"/>
                            </a:prstClr>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768614138"/>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El Salvador</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Lower-middle income</a:t>
                      </a: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21,041 </a:t>
                      </a: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6,187,271</a:t>
                      </a: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63.0</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7.2</a:t>
                      </a:r>
                    </a:p>
                  </a:txBody>
                  <a:tcPr marL="0" marR="0" marT="0"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353</a:t>
                      </a:r>
                    </a:p>
                  </a:txBody>
                  <a:tcPr marL="4763" marR="4763" marT="4763"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243</a:t>
                      </a:r>
                    </a:p>
                  </a:txBody>
                  <a:tcPr marL="4763" marR="4763" marT="4763"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80</a:t>
                      </a:r>
                    </a:p>
                  </a:txBody>
                  <a:tcPr marL="4763" marR="4763" marT="4763" marB="0" anchor="ctr"/>
                </a:tc>
                <a:extLst>
                  <a:ext uri="{0D108BD9-81ED-4DB2-BD59-A6C34878D82A}">
                    <a16:rowId xmlns:a16="http://schemas.microsoft.com/office/drawing/2014/main" val="4191025403"/>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Guatemala</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Upper-middle income</a:t>
                      </a: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108,889 </a:t>
                      </a: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16,581,273</a:t>
                      </a: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167.8</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6.2</a:t>
                      </a:r>
                    </a:p>
                  </a:txBody>
                  <a:tcPr marL="0" marR="0" marT="0"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299</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121</a:t>
                      </a:r>
                    </a:p>
                  </a:txBody>
                  <a:tcPr marL="4763" marR="4763" marT="4763"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153</a:t>
                      </a:r>
                    </a:p>
                  </a:txBody>
                  <a:tcPr marL="4763" marR="4763" marT="4763" marB="0" anchor="ctr"/>
                </a:tc>
                <a:extLst>
                  <a:ext uri="{0D108BD9-81ED-4DB2-BD59-A6C34878D82A}">
                    <a16:rowId xmlns:a16="http://schemas.microsoft.com/office/drawing/2014/main" val="4189060127"/>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Haiti</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Lower-middle income</a:t>
                      </a: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27,750 </a:t>
                      </a: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10,788,440</a:t>
                      </a:r>
                    </a:p>
                  </a:txBody>
                  <a:tcPr marL="27305" marR="27305" marT="0"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36.1</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4.7</a:t>
                      </a:r>
                    </a:p>
                  </a:txBody>
                  <a:tcPr marL="0" marR="0" marT="0"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53</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6</a:t>
                      </a:r>
                    </a:p>
                  </a:txBody>
                  <a:tcPr marL="4763" marR="4763" marT="4763"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20</a:t>
                      </a:r>
                    </a:p>
                  </a:txBody>
                  <a:tcPr marL="4763" marR="4763" marT="4763" marB="0" anchor="ctr"/>
                </a:tc>
                <a:extLst>
                  <a:ext uri="{0D108BD9-81ED-4DB2-BD59-A6C34878D82A}">
                    <a16:rowId xmlns:a16="http://schemas.microsoft.com/office/drawing/2014/main" val="3153569623"/>
                  </a:ext>
                </a:extLst>
              </a:tr>
              <a:tr h="168439">
                <a:tc>
                  <a:txBody>
                    <a:bodyPr/>
                    <a:lstStyle/>
                    <a:p>
                      <a:pPr marL="0" marR="0" algn="l">
                        <a:spcBef>
                          <a:spcPts val="0"/>
                        </a:spcBef>
                        <a:spcAft>
                          <a:spcPts val="0"/>
                        </a:spcAft>
                      </a:pPr>
                      <a:r>
                        <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Honduras</a:t>
                      </a: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Lower-middle income</a:t>
                      </a: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112,090</a:t>
                      </a: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9,571,352</a:t>
                      </a: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57.3</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9</a:t>
                      </a:r>
                    </a:p>
                  </a:txBody>
                  <a:tcPr marL="0" marR="0" marT="0" marB="0" anchor="ctr"/>
                </a:tc>
                <a:tc>
                  <a:txBody>
                    <a:bodyPr/>
                    <a:lstStyle/>
                    <a:p>
                      <a:pPr algn="ctr" fontAlgn="b"/>
                      <a:r>
                        <a:rPr kumimoji="0" lang="en-CA" sz="1000" b="0" u="none" strike="noStrike" kern="1200" cap="none" spc="0" normalizeH="0" baseline="0" noProof="0">
                          <a:ln>
                            <a:noFill/>
                          </a:ln>
                          <a:solidFill>
                            <a:prstClr val="black">
                              <a:lumMod val="85000"/>
                              <a:lumOff val="15000"/>
                            </a:prstClr>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4208564955"/>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Mexico</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Upper-middle income</a:t>
                      </a: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1,964,375 </a:t>
                      </a: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125,959,205</a:t>
                      </a: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2569.2</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5.4</a:t>
                      </a:r>
                    </a:p>
                  </a:txBody>
                  <a:tcPr marL="0" marR="0" marT="0"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492</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268</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186</a:t>
                      </a:r>
                    </a:p>
                  </a:txBody>
                  <a:tcPr marL="4763" marR="4763" marT="4763" marB="0" anchor="ctr"/>
                </a:tc>
                <a:extLst>
                  <a:ext uri="{0D108BD9-81ED-4DB2-BD59-A6C34878D82A}">
                    <a16:rowId xmlns:a16="http://schemas.microsoft.com/office/drawing/2014/main" val="3104128235"/>
                  </a:ext>
                </a:extLst>
              </a:tr>
              <a:tr h="168439">
                <a:tc>
                  <a:txBody>
                    <a:bodyPr/>
                    <a:lstStyle/>
                    <a:p>
                      <a:pPr marL="0" marR="0" algn="l">
                        <a:spcBef>
                          <a:spcPts val="0"/>
                        </a:spcBef>
                        <a:spcAft>
                          <a:spcPts val="0"/>
                        </a:spcAft>
                      </a:pPr>
                      <a:r>
                        <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Nicaragua</a:t>
                      </a: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Lower-middle income</a:t>
                      </a: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130,370 </a:t>
                      </a: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6,301,880</a:t>
                      </a: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42.4</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8.4</a:t>
                      </a:r>
                    </a:p>
                  </a:txBody>
                  <a:tcPr marL="0" marR="0" marT="0"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168</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103</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53</a:t>
                      </a:r>
                    </a:p>
                  </a:txBody>
                  <a:tcPr marL="4763" marR="4763" marT="4763" marB="0" anchor="ctr"/>
                </a:tc>
                <a:extLst>
                  <a:ext uri="{0D108BD9-81ED-4DB2-BD59-A6C34878D82A}">
                    <a16:rowId xmlns:a16="http://schemas.microsoft.com/office/drawing/2014/main" val="3382485824"/>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Panama</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High income</a:t>
                      </a: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75,420 </a:t>
                      </a: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3,800,644</a:t>
                      </a:r>
                    </a:p>
                  </a:txBody>
                  <a:tcPr marL="27305" marR="27305" marT="0"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138.8</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7.6</a:t>
                      </a:r>
                    </a:p>
                  </a:txBody>
                  <a:tcPr marL="0" marR="0" marT="0"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1072</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701</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297</a:t>
                      </a:r>
                    </a:p>
                  </a:txBody>
                  <a:tcPr marL="4763" marR="4763" marT="4763" marB="0" anchor="ctr"/>
                </a:tc>
                <a:extLst>
                  <a:ext uri="{0D108BD9-81ED-4DB2-BD59-A6C34878D82A}">
                    <a16:rowId xmlns:a16="http://schemas.microsoft.com/office/drawing/2014/main" val="1930981535"/>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Paraguay</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Upper-middle income</a:t>
                      </a: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406,752 </a:t>
                      </a: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7,025,763</a:t>
                      </a: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100.8</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7.2</a:t>
                      </a:r>
                    </a:p>
                  </a:txBody>
                  <a:tcPr marL="0" marR="0" marT="0"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389</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196</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152</a:t>
                      </a:r>
                    </a:p>
                  </a:txBody>
                  <a:tcPr marL="4763" marR="4763" marT="4763" marB="0" anchor="ctr"/>
                </a:tc>
                <a:extLst>
                  <a:ext uri="{0D108BD9-81ED-4DB2-BD59-A6C34878D82A}">
                    <a16:rowId xmlns:a16="http://schemas.microsoft.com/office/drawing/2014/main" val="617047141"/>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Peru</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Upper-middle income</a:t>
                      </a: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1,285,216 </a:t>
                      </a: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31,331,228</a:t>
                      </a: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463.5</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5.2</a:t>
                      </a:r>
                    </a:p>
                  </a:txBody>
                  <a:tcPr marL="0" marR="0" marT="0"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328</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224</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78</a:t>
                      </a:r>
                    </a:p>
                  </a:txBody>
                  <a:tcPr marL="4763" marR="4763" marT="4763" marB="0" anchor="ctr"/>
                </a:tc>
                <a:extLst>
                  <a:ext uri="{0D108BD9-81ED-4DB2-BD59-A6C34878D82A}">
                    <a16:rowId xmlns:a16="http://schemas.microsoft.com/office/drawing/2014/main" val="2439605970"/>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Puerto Rico</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High income</a:t>
                      </a: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13,791 </a:t>
                      </a: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3,294,626</a:t>
                      </a: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117.0</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1223</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941</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243</a:t>
                      </a:r>
                    </a:p>
                  </a:txBody>
                  <a:tcPr marL="4763" marR="4763" marT="4763" marB="0" anchor="ctr"/>
                </a:tc>
                <a:extLst>
                  <a:ext uri="{0D108BD9-81ED-4DB2-BD59-A6C34878D82A}">
                    <a16:rowId xmlns:a16="http://schemas.microsoft.com/office/drawing/2014/main" val="3897193358"/>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Uruguay</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High income</a:t>
                      </a: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176,215 </a:t>
                      </a: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3,369,299</a:t>
                      </a: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85.8</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9.4</a:t>
                      </a:r>
                    </a:p>
                  </a:txBody>
                  <a:tcPr marL="0" marR="0" marT="0"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1500</a:t>
                      </a:r>
                    </a:p>
                  </a:txBody>
                  <a:tcPr marL="4763" marR="4763" marT="4763"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1117</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235</a:t>
                      </a:r>
                    </a:p>
                  </a:txBody>
                  <a:tcPr marL="4763" marR="4763" marT="4763" marB="0" anchor="ctr"/>
                </a:tc>
                <a:extLst>
                  <a:ext uri="{0D108BD9-81ED-4DB2-BD59-A6C34878D82A}">
                    <a16:rowId xmlns:a16="http://schemas.microsoft.com/office/drawing/2014/main" val="3111873899"/>
                  </a:ext>
                </a:extLst>
              </a:tr>
              <a:tr h="168439">
                <a:tc>
                  <a:txBody>
                    <a:bodyPr/>
                    <a:lstStyle/>
                    <a:p>
                      <a:pPr marL="0" marR="0" algn="l">
                        <a:spcBef>
                          <a:spcPts val="0"/>
                        </a:spcBef>
                        <a:spcAft>
                          <a:spcPts val="0"/>
                        </a:spcAft>
                      </a:pPr>
                      <a:r>
                        <a:rPr lang="en-ZA"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Venezuela, RB</a:t>
                      </a:r>
                      <a:endPar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Upper-middle income</a:t>
                      </a: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912,050 </a:t>
                      </a: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31,689,176</a:t>
                      </a: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269.1</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5.4</a:t>
                      </a:r>
                    </a:p>
                  </a:txBody>
                  <a:tcPr marL="0" marR="0"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89</a:t>
                      </a:r>
                    </a:p>
                  </a:txBody>
                  <a:tcPr marL="4763" marR="4763" marT="4763" marB="0" anchor="ctr"/>
                </a:tc>
                <a:tc>
                  <a:txBody>
                    <a:bodyPr/>
                    <a:lstStyle/>
                    <a:p>
                      <a:pPr algn="ctr" fontAlgn="b"/>
                      <a:r>
                        <a:rPr lang="en-CA" sz="1000" kern="120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31</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38</a:t>
                      </a:r>
                    </a:p>
                  </a:txBody>
                  <a:tcPr marL="4763" marR="4763" marT="4763" marB="0" anchor="ctr"/>
                </a:tc>
                <a:extLst>
                  <a:ext uri="{0D108BD9-81ED-4DB2-BD59-A6C34878D82A}">
                    <a16:rowId xmlns:a16="http://schemas.microsoft.com/office/drawing/2014/main" val="3032984050"/>
                  </a:ext>
                </a:extLst>
              </a:tr>
              <a:tr h="168439">
                <a:tc>
                  <a:txBody>
                    <a:bodyPr/>
                    <a:lstStyle/>
                    <a:p>
                      <a:pPr marL="0" marR="0" algn="l">
                        <a:spcBef>
                          <a:spcPts val="0"/>
                        </a:spcBef>
                        <a:spcAft>
                          <a:spcPts val="0"/>
                        </a:spcAft>
                      </a:pPr>
                      <a:r>
                        <a:rPr lang="en-US" sz="1000" b="1"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Virgin Islands (U.S.)</a:t>
                      </a:r>
                    </a:p>
                  </a:txBody>
                  <a:tcPr marL="68580" marR="68580" marT="0" marB="0" anchor="ctr"/>
                </a:tc>
                <a:tc>
                  <a:txBody>
                    <a:bodyPr/>
                    <a:lstStyle/>
                    <a:p>
                      <a:pPr algn="l"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High income</a:t>
                      </a:r>
                    </a:p>
                  </a:txBody>
                  <a:tcPr marL="4763" marR="4763" marT="4763" marB="0" anchor="b"/>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1,910 </a:t>
                      </a: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106,977</a:t>
                      </a:r>
                    </a:p>
                  </a:txBody>
                  <a:tcPr marL="27305" marR="27305" marT="0"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3.8</a:t>
                      </a:r>
                    </a:p>
                  </a:txBody>
                  <a:tcPr marL="4763" marR="4763" marT="4763" marB="0" anchor="ctr"/>
                </a:tc>
                <a:tc>
                  <a:txBody>
                    <a:bodyPr/>
                    <a:lstStyle/>
                    <a:p>
                      <a:pPr algn="ctr" fontAlgn="b"/>
                      <a:r>
                        <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nchor="ctr"/>
                </a:tc>
                <a:tc>
                  <a:txBody>
                    <a:bodyPr/>
                    <a:lstStyle/>
                    <a:p>
                      <a:pPr algn="ctr" fontAlgn="b"/>
                      <a:r>
                        <a:rPr kumimoji="0" lang="en-CA" sz="1000" b="0" u="none" strike="noStrike" kern="1200" cap="none" spc="0" normalizeH="0" baseline="0" noProof="0">
                          <a:ln>
                            <a:noFill/>
                          </a:ln>
                          <a:solidFill>
                            <a:prstClr val="black">
                              <a:lumMod val="85000"/>
                              <a:lumOff val="15000"/>
                            </a:prstClr>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lumMod val="85000"/>
                              <a:lumOff val="15000"/>
                            </a:prstClr>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kern="12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210856398"/>
                  </a:ext>
                </a:extLst>
              </a:tr>
            </a:tbl>
          </a:graphicData>
        </a:graphic>
      </p:graphicFrame>
      <p:sp>
        <p:nvSpPr>
          <p:cNvPr id="11" name="TextBox 10"/>
          <p:cNvSpPr txBox="1"/>
          <p:nvPr/>
        </p:nvSpPr>
        <p:spPr>
          <a:xfrm>
            <a:off x="1135871" y="6196225"/>
            <a:ext cx="2045870" cy="246221"/>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 – ’ : data not reported/unavailable</a:t>
            </a:r>
          </a:p>
        </p:txBody>
      </p:sp>
      <p:sp>
        <p:nvSpPr>
          <p:cNvPr id="2" name="Title 1">
            <a:extLst>
              <a:ext uri="{FF2B5EF4-FFF2-40B4-BE49-F238E27FC236}">
                <a16:creationId xmlns:a16="http://schemas.microsoft.com/office/drawing/2014/main" id="{1E983299-3ABE-0813-721C-2A1882D0DBF5}"/>
              </a:ext>
            </a:extLst>
          </p:cNvPr>
          <p:cNvSpPr>
            <a:spLocks noGrp="1"/>
          </p:cNvSpPr>
          <p:nvPr>
            <p:ph type="title"/>
          </p:nvPr>
        </p:nvSpPr>
        <p:spPr/>
        <p:txBody>
          <a:bodyPr>
            <a:normAutofit/>
          </a:bodyPr>
          <a:lstStyle/>
          <a:p>
            <a:r>
              <a:rPr lang="es-ES" dirty="0" err="1"/>
              <a:t>Demographics</a:t>
            </a:r>
            <a:endParaRPr lang="en-BE" dirty="0"/>
          </a:p>
        </p:txBody>
      </p:sp>
      <p:sp>
        <p:nvSpPr>
          <p:cNvPr id="10" name="Date Placeholder 3">
            <a:extLst>
              <a:ext uri="{FF2B5EF4-FFF2-40B4-BE49-F238E27FC236}">
                <a16:creationId xmlns:a16="http://schemas.microsoft.com/office/drawing/2014/main" id="{E49F5D49-9C56-99FE-5153-72F15073F598}"/>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12" name="Footer Placeholder 4">
            <a:extLst>
              <a:ext uri="{FF2B5EF4-FFF2-40B4-BE49-F238E27FC236}">
                <a16:creationId xmlns:a16="http://schemas.microsoft.com/office/drawing/2014/main" id="{D3AB713C-7251-EE27-1C03-34AEA155E200}"/>
              </a:ext>
            </a:extLst>
          </p:cNvPr>
          <p:cNvSpPr>
            <a:spLocks noGrp="1"/>
          </p:cNvSpPr>
          <p:nvPr>
            <p:ph type="ftr" sz="quarter" idx="3"/>
          </p:nvPr>
        </p:nvSpPr>
        <p:spPr>
          <a:xfrm>
            <a:off x="4038600" y="6536974"/>
            <a:ext cx="4114800" cy="365125"/>
          </a:xfrm>
        </p:spPr>
        <p:txBody>
          <a:bodyPr/>
          <a:lstStyle/>
          <a:p>
            <a:r>
              <a:rPr lang="en-US" dirty="0"/>
              <a:t>International Society of Nephrology</a:t>
            </a:r>
          </a:p>
        </p:txBody>
      </p:sp>
      <p:sp>
        <p:nvSpPr>
          <p:cNvPr id="13" name="Slide Number Placeholder 5">
            <a:extLst>
              <a:ext uri="{FF2B5EF4-FFF2-40B4-BE49-F238E27FC236}">
                <a16:creationId xmlns:a16="http://schemas.microsoft.com/office/drawing/2014/main" id="{F905378F-E456-6401-75CC-8373DB55E7C5}"/>
              </a:ext>
            </a:extLst>
          </p:cNvPr>
          <p:cNvSpPr>
            <a:spLocks noGrp="1"/>
          </p:cNvSpPr>
          <p:nvPr>
            <p:ph type="sldNum" sz="quarter" idx="4"/>
          </p:nvPr>
        </p:nvSpPr>
        <p:spPr>
          <a:xfrm>
            <a:off x="8610602" y="6557656"/>
            <a:ext cx="3381375" cy="365125"/>
          </a:xfrm>
        </p:spPr>
        <p:txBody>
          <a:bodyPr/>
          <a:lstStyle/>
          <a:p>
            <a:fld id="{4A9CEFBC-9863-BD47-BA2B-008170C231CB}" type="slidenum">
              <a:rPr lang="en-US" smtClean="0"/>
              <a:pPr/>
              <a:t>12</a:t>
            </a:fld>
            <a:endParaRPr lang="en-US" dirty="0"/>
          </a:p>
        </p:txBody>
      </p:sp>
    </p:spTree>
    <p:extLst>
      <p:ext uri="{BB962C8B-B14F-4D97-AF65-F5344CB8AC3E}">
        <p14:creationId xmlns:p14="http://schemas.microsoft.com/office/powerpoint/2010/main" val="2489972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471655" y="5220757"/>
            <a:ext cx="3545559" cy="107298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Abbreviations: CKD (Chronic Kidney Disease), DALYS (disability-adjusted life years), BP (blood pressure), CI (confidence interval)</a:t>
            </a:r>
          </a:p>
          <a:p>
            <a:pPr>
              <a:lnSpc>
                <a:spcPct val="107000"/>
              </a:lnSpc>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Data source: GBD study </a:t>
            </a: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database (</a:t>
            </a:r>
            <a:r>
              <a:rPr lang="en-US" sz="1000" dirty="0">
                <a:latin typeface="Calibri" panose="020F0502020204030204" pitchFamily="34" charset="0"/>
                <a:ea typeface="Calibri" panose="020F0502020204030204" pitchFamily="34" charset="0"/>
                <a:cs typeface="Calibri" panose="020F0502020204030204" pitchFamily="34" charset="0"/>
                <a:hlinkClick r:id="rId2"/>
              </a:rPr>
              <a:t>http://www.healthdata.org/gbd</a:t>
            </a:r>
            <a:r>
              <a:rPr lang="en-US" sz="1000" dirty="0">
                <a:latin typeface="Calibri" panose="020F0502020204030204" pitchFamily="34" charset="0"/>
                <a:ea typeface="Calibri" panose="020F0502020204030204" pitchFamily="34" charset="0"/>
                <a:cs typeface="Calibri" panose="020F0502020204030204" pitchFamily="34" charset="0"/>
              </a:rPr>
              <a:t>)</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WHO data observatory </a:t>
            </a: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a:t>
            </a:r>
            <a:r>
              <a:rPr lang="en-US" sz="1000" dirty="0">
                <a:latin typeface="Calibri" panose="020F0502020204030204" pitchFamily="34" charset="0"/>
                <a:ea typeface="Calibri" panose="020F0502020204030204" pitchFamily="34" charset="0"/>
                <a:cs typeface="Calibri" panose="020F0502020204030204" pitchFamily="34" charset="0"/>
                <a:hlinkClick r:id="rId3"/>
              </a:rPr>
              <a:t>https://www.who.int/gho/en/</a:t>
            </a:r>
            <a:r>
              <a:rPr lang="en-US" sz="1000" dirty="0">
                <a:latin typeface="Calibri" panose="020F0502020204030204" pitchFamily="34" charset="0"/>
                <a:ea typeface="Calibri" panose="020F0502020204030204" pitchFamily="34" charset="0"/>
                <a:cs typeface="Calibri" panose="020F0502020204030204" pitchFamily="34" charset="0"/>
              </a:rPr>
              <a:t>)</a:t>
            </a:r>
          </a:p>
          <a:p>
            <a:pPr>
              <a:lnSpc>
                <a:spcPct val="107000"/>
              </a:lnSpc>
              <a:defRPr/>
            </a:pPr>
            <a:r>
              <a:rPr lang="en-US" sz="1000" dirty="0">
                <a:latin typeface="Calibri" panose="020F0502020204030204" pitchFamily="34" charset="0"/>
                <a:ea typeface="Calibri" panose="020F0502020204030204" pitchFamily="34" charset="0"/>
                <a:cs typeface="Calibri" panose="020F0502020204030204" pitchFamily="34" charset="0"/>
              </a:rPr>
              <a:t>‘ – ’ : data not reported/unavailable</a:t>
            </a:r>
          </a:p>
        </p:txBody>
      </p:sp>
      <p:graphicFrame>
        <p:nvGraphicFramePr>
          <p:cNvPr id="5" name="Table 4"/>
          <p:cNvGraphicFramePr>
            <a:graphicFrameLocks noGrp="1"/>
          </p:cNvGraphicFramePr>
          <p:nvPr>
            <p:extLst>
              <p:ext uri="{D42A27DB-BD31-4B8C-83A1-F6EECF244321}">
                <p14:modId xmlns:p14="http://schemas.microsoft.com/office/powerpoint/2010/main" val="902077032"/>
              </p:ext>
            </p:extLst>
          </p:nvPr>
        </p:nvGraphicFramePr>
        <p:xfrm>
          <a:off x="1112831" y="1008599"/>
          <a:ext cx="7419699" cy="5285146"/>
        </p:xfrm>
        <a:graphic>
          <a:graphicData uri="http://schemas.openxmlformats.org/drawingml/2006/table">
            <a:tbl>
              <a:tblPr firstRow="1" firstCol="1" bandRow="1">
                <a:tableStyleId>{F5AB1C69-6EDB-4FF4-983F-18BD219EF322}</a:tableStyleId>
              </a:tblPr>
              <a:tblGrid>
                <a:gridCol w="1325823">
                  <a:extLst>
                    <a:ext uri="{9D8B030D-6E8A-4147-A177-3AD203B41FA5}">
                      <a16:colId xmlns:a16="http://schemas.microsoft.com/office/drawing/2014/main" val="3096802513"/>
                    </a:ext>
                  </a:extLst>
                </a:gridCol>
                <a:gridCol w="1104852">
                  <a:extLst>
                    <a:ext uri="{9D8B030D-6E8A-4147-A177-3AD203B41FA5}">
                      <a16:colId xmlns:a16="http://schemas.microsoft.com/office/drawing/2014/main" val="2725510241"/>
                    </a:ext>
                  </a:extLst>
                </a:gridCol>
                <a:gridCol w="1016465">
                  <a:extLst>
                    <a:ext uri="{9D8B030D-6E8A-4147-A177-3AD203B41FA5}">
                      <a16:colId xmlns:a16="http://schemas.microsoft.com/office/drawing/2014/main" val="548728024"/>
                    </a:ext>
                  </a:extLst>
                </a:gridCol>
                <a:gridCol w="1104852">
                  <a:extLst>
                    <a:ext uri="{9D8B030D-6E8A-4147-A177-3AD203B41FA5}">
                      <a16:colId xmlns:a16="http://schemas.microsoft.com/office/drawing/2014/main" val="2451032417"/>
                    </a:ext>
                  </a:extLst>
                </a:gridCol>
                <a:gridCol w="923166">
                  <a:extLst>
                    <a:ext uri="{9D8B030D-6E8A-4147-A177-3AD203B41FA5}">
                      <a16:colId xmlns:a16="http://schemas.microsoft.com/office/drawing/2014/main" val="3486892311"/>
                    </a:ext>
                  </a:extLst>
                </a:gridCol>
                <a:gridCol w="1021375">
                  <a:extLst>
                    <a:ext uri="{9D8B030D-6E8A-4147-A177-3AD203B41FA5}">
                      <a16:colId xmlns:a16="http://schemas.microsoft.com/office/drawing/2014/main" val="3876830247"/>
                    </a:ext>
                  </a:extLst>
                </a:gridCol>
                <a:gridCol w="923166">
                  <a:extLst>
                    <a:ext uri="{9D8B030D-6E8A-4147-A177-3AD203B41FA5}">
                      <a16:colId xmlns:a16="http://schemas.microsoft.com/office/drawing/2014/main" val="1677019575"/>
                    </a:ext>
                  </a:extLst>
                </a:gridCol>
              </a:tblGrid>
              <a:tr h="529162">
                <a:tc>
                  <a:txBody>
                    <a:bodyPr/>
                    <a:lstStyle/>
                    <a:p>
                      <a:pPr marL="0" marR="0" algn="ctr">
                        <a:lnSpc>
                          <a:spcPct val="106000"/>
                        </a:lnSpc>
                        <a:spcBef>
                          <a:spcPts val="0"/>
                        </a:spcBef>
                        <a:spcAft>
                          <a:spcPts val="0"/>
                        </a:spcAft>
                      </a:pPr>
                      <a:r>
                        <a:rPr lang="en-US" sz="900" b="1" kern="1200" dirty="0">
                          <a:solidFill>
                            <a:srgbClr val="FFFFFF"/>
                          </a:solidFill>
                          <a:effectLst/>
                          <a:latin typeface="Calibri" panose="020F0502020204030204" pitchFamily="34" charset="0"/>
                          <a:cs typeface="Calibri" panose="020F0502020204030204" pitchFamily="34" charset="0"/>
                        </a:rPr>
                        <a:t>Country </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txBody>
                  <a:tcPr marL="20686" marR="20686" marT="7216" marB="0" anchor="ctr"/>
                </a:tc>
                <a:tc>
                  <a:txBody>
                    <a:bodyPr/>
                    <a:lstStyle/>
                    <a:p>
                      <a:pPr marL="0" marR="0" algn="ctr">
                        <a:lnSpc>
                          <a:spcPct val="106000"/>
                        </a:lnSpc>
                        <a:spcBef>
                          <a:spcPts val="0"/>
                        </a:spcBef>
                        <a:spcAft>
                          <a:spcPts val="0"/>
                        </a:spcAft>
                      </a:pPr>
                      <a:r>
                        <a:rPr lang="en-US" sz="900" b="1" kern="1200" dirty="0">
                          <a:solidFill>
                            <a:srgbClr val="404040"/>
                          </a:solidFill>
                          <a:effectLst/>
                          <a:latin typeface="Calibri" panose="020F0502020204030204" pitchFamily="34" charset="0"/>
                          <a:cs typeface="Calibri" panose="020F0502020204030204" pitchFamily="34" charset="0"/>
                        </a:rPr>
                        <a:t>CKD Prevalence</a:t>
                      </a:r>
                      <a:endParaRPr lang="en-GB" sz="900" dirty="0">
                        <a:effectLst/>
                        <a:latin typeface="Calibri" panose="020F0502020204030204" pitchFamily="34" charset="0"/>
                        <a:cs typeface="Calibri" panose="020F0502020204030204" pitchFamily="34" charset="0"/>
                      </a:endParaRPr>
                    </a:p>
                    <a:p>
                      <a:pPr marL="0" marR="0" algn="ctr">
                        <a:lnSpc>
                          <a:spcPct val="106000"/>
                        </a:lnSpc>
                        <a:spcBef>
                          <a:spcPts val="0"/>
                        </a:spcBef>
                        <a:spcAft>
                          <a:spcPts val="0"/>
                        </a:spcAft>
                      </a:pPr>
                      <a:r>
                        <a:rPr lang="en-US" sz="900" b="1" kern="1200" dirty="0">
                          <a:solidFill>
                            <a:srgbClr val="404040"/>
                          </a:solidFill>
                          <a:effectLst/>
                          <a:latin typeface="Calibri" panose="020F0502020204030204" pitchFamily="34" charset="0"/>
                          <a:cs typeface="Calibri" panose="020F0502020204030204" pitchFamily="34" charset="0"/>
                        </a:rPr>
                        <a:t>% (95% CI)</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txBody>
                  <a:tcPr marL="20686" marR="20686" marT="7216" marB="0" anchor="ctr"/>
                </a:tc>
                <a:tc>
                  <a:txBody>
                    <a:bodyPr/>
                    <a:lstStyle/>
                    <a:p>
                      <a:pPr marL="0" marR="0" algn="ctr">
                        <a:lnSpc>
                          <a:spcPct val="106000"/>
                        </a:lnSpc>
                        <a:spcBef>
                          <a:spcPts val="0"/>
                        </a:spcBef>
                        <a:spcAft>
                          <a:spcPts val="0"/>
                        </a:spcAft>
                      </a:pPr>
                      <a:r>
                        <a:rPr lang="en-US" sz="900" b="1" kern="1200" dirty="0">
                          <a:solidFill>
                            <a:srgbClr val="404040"/>
                          </a:solidFill>
                          <a:effectLst/>
                          <a:latin typeface="Calibri" panose="020F0502020204030204" pitchFamily="34" charset="0"/>
                          <a:cs typeface="Calibri" panose="020F0502020204030204" pitchFamily="34" charset="0"/>
                        </a:rPr>
                        <a:t>Death attributed to CKD</a:t>
                      </a:r>
                      <a:endParaRPr lang="en-GB" sz="900" dirty="0">
                        <a:effectLst/>
                        <a:latin typeface="Calibri" panose="020F0502020204030204" pitchFamily="34" charset="0"/>
                        <a:cs typeface="Calibri" panose="020F0502020204030204" pitchFamily="34" charset="0"/>
                      </a:endParaRPr>
                    </a:p>
                    <a:p>
                      <a:pPr marL="0" marR="0" algn="ctr">
                        <a:lnSpc>
                          <a:spcPct val="106000"/>
                        </a:lnSpc>
                        <a:spcBef>
                          <a:spcPts val="0"/>
                        </a:spcBef>
                        <a:spcAft>
                          <a:spcPts val="0"/>
                        </a:spcAft>
                      </a:pPr>
                      <a:r>
                        <a:rPr lang="en-US" sz="900" b="1" kern="1200" dirty="0">
                          <a:solidFill>
                            <a:srgbClr val="404040"/>
                          </a:solidFill>
                          <a:effectLst/>
                          <a:latin typeface="Calibri" panose="020F0502020204030204" pitchFamily="34" charset="0"/>
                          <a:cs typeface="Calibri" panose="020F0502020204030204" pitchFamily="34" charset="0"/>
                        </a:rPr>
                        <a:t>% (95% CI)</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txBody>
                  <a:tcPr marL="20686" marR="20686" marT="7216" marB="0" anchor="ctr"/>
                </a:tc>
                <a:tc>
                  <a:txBody>
                    <a:bodyPr/>
                    <a:lstStyle/>
                    <a:p>
                      <a:pPr marL="0" marR="0" algn="ctr">
                        <a:lnSpc>
                          <a:spcPct val="106000"/>
                        </a:lnSpc>
                        <a:spcBef>
                          <a:spcPts val="0"/>
                        </a:spcBef>
                        <a:spcAft>
                          <a:spcPts val="0"/>
                        </a:spcAft>
                      </a:pPr>
                      <a:r>
                        <a:rPr lang="en-US" sz="900" b="1" kern="1200" dirty="0">
                          <a:solidFill>
                            <a:srgbClr val="404040"/>
                          </a:solidFill>
                          <a:effectLst/>
                          <a:latin typeface="Calibri" panose="020F0502020204030204" pitchFamily="34" charset="0"/>
                          <a:cs typeface="Calibri" panose="020F0502020204030204" pitchFamily="34" charset="0"/>
                        </a:rPr>
                        <a:t>DALYS attributed to CKD</a:t>
                      </a:r>
                      <a:endParaRPr lang="en-GB" sz="900" dirty="0">
                        <a:effectLst/>
                        <a:latin typeface="Calibri" panose="020F0502020204030204" pitchFamily="34" charset="0"/>
                        <a:cs typeface="Calibri" panose="020F0502020204030204" pitchFamily="34" charset="0"/>
                      </a:endParaRPr>
                    </a:p>
                    <a:p>
                      <a:pPr marL="0" marR="0" algn="ctr">
                        <a:lnSpc>
                          <a:spcPct val="106000"/>
                        </a:lnSpc>
                        <a:spcBef>
                          <a:spcPts val="0"/>
                        </a:spcBef>
                        <a:spcAft>
                          <a:spcPts val="0"/>
                        </a:spcAft>
                      </a:pPr>
                      <a:r>
                        <a:rPr lang="en-US" sz="900" b="1" kern="1200" dirty="0">
                          <a:solidFill>
                            <a:srgbClr val="404040"/>
                          </a:solidFill>
                          <a:effectLst/>
                          <a:latin typeface="Calibri" panose="020F0502020204030204" pitchFamily="34" charset="0"/>
                          <a:cs typeface="Calibri" panose="020F0502020204030204" pitchFamily="34" charset="0"/>
                        </a:rPr>
                        <a:t>% (95% CI)</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txBody>
                  <a:tcPr marL="20686" marR="20686" marT="7216" marB="0" anchor="ctr"/>
                </a:tc>
                <a:tc>
                  <a:txBody>
                    <a:bodyPr/>
                    <a:lstStyle/>
                    <a:p>
                      <a:pPr marL="0" marR="0" algn="ctr">
                        <a:lnSpc>
                          <a:spcPct val="106000"/>
                        </a:lnSpc>
                        <a:spcBef>
                          <a:spcPts val="0"/>
                        </a:spcBef>
                        <a:spcAft>
                          <a:spcPts val="0"/>
                        </a:spcAft>
                      </a:pPr>
                      <a:r>
                        <a:rPr lang="en-US" sz="900" b="1" kern="1200" dirty="0">
                          <a:solidFill>
                            <a:srgbClr val="404040"/>
                          </a:solidFill>
                          <a:effectLst/>
                          <a:latin typeface="Calibri" panose="020F0502020204030204" pitchFamily="34" charset="0"/>
                          <a:cs typeface="Calibri" panose="020F0502020204030204" pitchFamily="34" charset="0"/>
                        </a:rPr>
                        <a:t>Obesity</a:t>
                      </a:r>
                      <a:endParaRPr lang="en-GB" sz="900" dirty="0">
                        <a:effectLst/>
                        <a:latin typeface="Calibri" panose="020F0502020204030204" pitchFamily="34" charset="0"/>
                        <a:cs typeface="Calibri" panose="020F0502020204030204" pitchFamily="34" charset="0"/>
                      </a:endParaRPr>
                    </a:p>
                    <a:p>
                      <a:pPr marL="0" marR="0" algn="ctr">
                        <a:lnSpc>
                          <a:spcPct val="106000"/>
                        </a:lnSpc>
                        <a:spcBef>
                          <a:spcPts val="0"/>
                        </a:spcBef>
                        <a:spcAft>
                          <a:spcPts val="0"/>
                        </a:spcAft>
                      </a:pPr>
                      <a:r>
                        <a:rPr lang="en-US" sz="900" b="1" kern="1200" dirty="0">
                          <a:solidFill>
                            <a:srgbClr val="404040"/>
                          </a:solidFill>
                          <a:effectLst/>
                          <a:latin typeface="Calibri" panose="020F0502020204030204" pitchFamily="34" charset="0"/>
                          <a:cs typeface="Calibri" panose="020F0502020204030204" pitchFamily="34" charset="0"/>
                        </a:rPr>
                        <a:t>% (95% CI)</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txBody>
                  <a:tcPr marL="20686" marR="20686" marT="7216" marB="0" anchor="ctr"/>
                </a:tc>
                <a:tc>
                  <a:txBody>
                    <a:bodyPr/>
                    <a:lstStyle/>
                    <a:p>
                      <a:pPr marL="0" marR="0" algn="ctr">
                        <a:lnSpc>
                          <a:spcPct val="106000"/>
                        </a:lnSpc>
                        <a:spcBef>
                          <a:spcPts val="0"/>
                        </a:spcBef>
                        <a:spcAft>
                          <a:spcPts val="0"/>
                        </a:spcAft>
                      </a:pPr>
                      <a:r>
                        <a:rPr lang="en-US" sz="900" b="1" kern="1200" dirty="0">
                          <a:solidFill>
                            <a:srgbClr val="404040"/>
                          </a:solidFill>
                          <a:effectLst/>
                          <a:latin typeface="Calibri" panose="020F0502020204030204" pitchFamily="34" charset="0"/>
                          <a:cs typeface="Calibri" panose="020F0502020204030204" pitchFamily="34" charset="0"/>
                        </a:rPr>
                        <a:t>Increased BP</a:t>
                      </a:r>
                      <a:endParaRPr lang="en-GB" sz="900" dirty="0">
                        <a:effectLst/>
                        <a:latin typeface="Calibri" panose="020F0502020204030204" pitchFamily="34" charset="0"/>
                        <a:cs typeface="Calibri" panose="020F0502020204030204" pitchFamily="34" charset="0"/>
                      </a:endParaRPr>
                    </a:p>
                    <a:p>
                      <a:pPr marL="0" marR="0" algn="ctr">
                        <a:lnSpc>
                          <a:spcPct val="106000"/>
                        </a:lnSpc>
                        <a:spcBef>
                          <a:spcPts val="0"/>
                        </a:spcBef>
                        <a:spcAft>
                          <a:spcPts val="0"/>
                        </a:spcAft>
                      </a:pPr>
                      <a:r>
                        <a:rPr lang="en-US" sz="900" b="1" kern="1200" dirty="0">
                          <a:solidFill>
                            <a:srgbClr val="404040"/>
                          </a:solidFill>
                          <a:effectLst/>
                          <a:latin typeface="Calibri" panose="020F0502020204030204" pitchFamily="34" charset="0"/>
                          <a:cs typeface="Calibri" panose="020F0502020204030204" pitchFamily="34" charset="0"/>
                        </a:rPr>
                        <a:t>% (95% CI)</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txBody>
                  <a:tcPr marL="20686" marR="20686" marT="7216" marB="0" anchor="ctr"/>
                </a:tc>
                <a:tc>
                  <a:txBody>
                    <a:bodyPr/>
                    <a:lstStyle/>
                    <a:p>
                      <a:pPr marL="0" marR="0" algn="ctr">
                        <a:lnSpc>
                          <a:spcPct val="115000"/>
                        </a:lnSpc>
                        <a:spcBef>
                          <a:spcPts val="0"/>
                        </a:spcBef>
                        <a:spcAft>
                          <a:spcPts val="0"/>
                        </a:spcAft>
                      </a:pPr>
                      <a:r>
                        <a:rPr lang="en-GB" sz="900" b="1" kern="1200" dirty="0">
                          <a:solidFill>
                            <a:srgbClr val="404040"/>
                          </a:solidFill>
                          <a:effectLst/>
                          <a:latin typeface="Calibri" panose="020F0502020204030204" pitchFamily="34" charset="0"/>
                          <a:cs typeface="Calibri" panose="020F0502020204030204" pitchFamily="34" charset="0"/>
                        </a:rPr>
                        <a:t>Smoking</a:t>
                      </a:r>
                      <a:endParaRPr lang="en-GB" sz="900" dirty="0">
                        <a:effectLst/>
                        <a:latin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GB" sz="900" b="1" kern="1200" dirty="0">
                          <a:solidFill>
                            <a:srgbClr val="404040"/>
                          </a:solidFill>
                          <a:effectLst/>
                          <a:latin typeface="Calibri" panose="020F0502020204030204" pitchFamily="34" charset="0"/>
                          <a:cs typeface="Calibri" panose="020F0502020204030204" pitchFamily="34" charset="0"/>
                        </a:rPr>
                        <a:t>% (95% CI)</a:t>
                      </a:r>
                      <a:endParaRPr lang="en-GB" sz="9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361761480"/>
                  </a:ext>
                </a:extLst>
              </a:tr>
              <a:tr h="179546">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Argentina</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8.64 (8.09 - 9.23)</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4.49 (4.09 - 4.88)</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2.55 (2.29 - 2.83)</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28.5 (23.7 - 33.7)</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t"/>
                      <a:r>
                        <a:rPr lang="en-US" sz="900" kern="1200">
                          <a:solidFill>
                            <a:srgbClr val="404040"/>
                          </a:solidFill>
                          <a:effectLst/>
                          <a:latin typeface="Calibri" panose="020F0502020204030204" pitchFamily="34" charset="0"/>
                          <a:cs typeface="Calibri" panose="020F0502020204030204" pitchFamily="34" charset="0"/>
                        </a:rPr>
                        <a:t>22.6 (17.0 - 28.9)</a:t>
                      </a:r>
                      <a:endParaRPr lang="en-US"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b"/>
                      <a:r>
                        <a:rPr lang="en-US" sz="900" kern="1200">
                          <a:solidFill>
                            <a:srgbClr val="404040"/>
                          </a:solidFill>
                          <a:effectLst/>
                          <a:latin typeface="Calibri" panose="020F0502020204030204" pitchFamily="34" charset="0"/>
                          <a:cs typeface="Calibri" panose="020F0502020204030204" pitchFamily="34" charset="0"/>
                        </a:rPr>
                        <a:t>17.7 (15.5 - 19.9)</a:t>
                      </a:r>
                      <a:endParaRPr lang="en-US"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4147627992"/>
                  </a:ext>
                </a:extLst>
              </a:tr>
              <a:tr h="179546">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Bolivia</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6.16 (5.75 - 6.56)</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5.83 (4.91 - 6.82)</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3.08 (2.54 - 3.67)</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t"/>
                      <a:r>
                        <a:rPr lang="en-US" sz="900" kern="1200">
                          <a:solidFill>
                            <a:srgbClr val="404040"/>
                          </a:solidFill>
                          <a:effectLst/>
                          <a:latin typeface="Calibri" panose="020F0502020204030204" pitchFamily="34" charset="0"/>
                          <a:cs typeface="Calibri" panose="020F0502020204030204" pitchFamily="34" charset="0"/>
                        </a:rPr>
                        <a:t>18.7 (14.2 - 23.7)</a:t>
                      </a:r>
                      <a:endParaRPr lang="en-US"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t"/>
                      <a:r>
                        <a:rPr lang="en-US" sz="900" kern="1200">
                          <a:solidFill>
                            <a:srgbClr val="404040"/>
                          </a:solidFill>
                          <a:effectLst/>
                          <a:latin typeface="Calibri" panose="020F0502020204030204" pitchFamily="34" charset="0"/>
                          <a:cs typeface="Calibri" panose="020F0502020204030204" pitchFamily="34" charset="0"/>
                        </a:rPr>
                        <a:t>17.9 (12.5 - 24.1)</a:t>
                      </a:r>
                      <a:endParaRPr lang="en-US"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b"/>
                      <a:r>
                        <a:rPr lang="en-US" sz="900" kern="1200">
                          <a:solidFill>
                            <a:srgbClr val="404040"/>
                          </a:solidFill>
                          <a:effectLst/>
                          <a:latin typeface="Calibri" panose="020F0502020204030204" pitchFamily="34" charset="0"/>
                          <a:cs typeface="Calibri" panose="020F0502020204030204" pitchFamily="34" charset="0"/>
                        </a:rPr>
                        <a:t>19.6 (16.5 - 23.1)</a:t>
                      </a:r>
                      <a:endParaRPr lang="en-US"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557283400"/>
                  </a:ext>
                </a:extLst>
              </a:tr>
              <a:tr h="179546">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Brazil</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8.35 (7.81 - 8.85)</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3 (2.77 - 3.15)</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1.81 (1.65 - 1.97)</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t"/>
                      <a:r>
                        <a:rPr lang="en-US" sz="900" kern="1200">
                          <a:solidFill>
                            <a:srgbClr val="404040"/>
                          </a:solidFill>
                          <a:effectLst/>
                          <a:latin typeface="Calibri" panose="020F0502020204030204" pitchFamily="34" charset="0"/>
                          <a:cs typeface="Calibri" panose="020F0502020204030204" pitchFamily="34" charset="0"/>
                        </a:rPr>
                        <a:t>22.3 (18.9 - 25.9)</a:t>
                      </a:r>
                      <a:endParaRPr lang="en-US"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t"/>
                      <a:r>
                        <a:rPr lang="en-US" sz="900" kern="1200">
                          <a:solidFill>
                            <a:srgbClr val="404040"/>
                          </a:solidFill>
                          <a:effectLst/>
                          <a:latin typeface="Calibri" panose="020F0502020204030204" pitchFamily="34" charset="0"/>
                          <a:cs typeface="Calibri" panose="020F0502020204030204" pitchFamily="34" charset="0"/>
                        </a:rPr>
                        <a:t>23.3 (18.1 - 28.8)</a:t>
                      </a:r>
                      <a:endParaRPr lang="en-US"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b"/>
                      <a:r>
                        <a:rPr lang="en-US" sz="900" kern="1200">
                          <a:solidFill>
                            <a:srgbClr val="404040"/>
                          </a:solidFill>
                          <a:effectLst/>
                          <a:latin typeface="Calibri" panose="020F0502020204030204" pitchFamily="34" charset="0"/>
                          <a:cs typeface="Calibri" panose="020F0502020204030204" pitchFamily="34" charset="0"/>
                        </a:rPr>
                        <a:t>10.6 (9.8 - 11.5)</a:t>
                      </a:r>
                      <a:endParaRPr lang="en-US"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899354401"/>
                  </a:ext>
                </a:extLst>
              </a:tr>
              <a:tr h="179546">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British Virgin Islands</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b"/>
                      <a:r>
                        <a:rPr lang="en-US" sz="900" kern="1200" dirty="0">
                          <a:solidFill>
                            <a:srgbClr val="404040"/>
                          </a:solidFill>
                          <a:effectLst/>
                          <a:latin typeface="Calibri" panose="020F0502020204030204" pitchFamily="34" charset="0"/>
                          <a:cs typeface="Calibri" panose="020F0502020204030204" pitchFamily="34" charset="0"/>
                        </a:rPr>
                        <a:t>-</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b"/>
                      <a:r>
                        <a:rPr lang="en-US" sz="900" kern="1200">
                          <a:solidFill>
                            <a:srgbClr val="404040"/>
                          </a:solidFill>
                          <a:effectLst/>
                          <a:latin typeface="Calibri" panose="020F0502020204030204" pitchFamily="34" charset="0"/>
                          <a:cs typeface="Calibri" panose="020F0502020204030204" pitchFamily="34" charset="0"/>
                        </a:rPr>
                        <a:t>4.1 (3.1 - 5.5)</a:t>
                      </a:r>
                      <a:endParaRPr lang="en-US"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740806295"/>
                  </a:ext>
                </a:extLst>
              </a:tr>
              <a:tr h="179546">
                <a:tc>
                  <a:txBody>
                    <a:bodyPr/>
                    <a:lstStyle/>
                    <a:p>
                      <a:pPr marL="0" marR="0" algn="l">
                        <a:spcBef>
                          <a:spcPts val="0"/>
                        </a:spcBef>
                        <a:spcAft>
                          <a:spcPts val="0"/>
                        </a:spcAft>
                      </a:pPr>
                      <a:r>
                        <a:rPr lang="en-US" sz="900" b="1" kern="1200" dirty="0">
                          <a:solidFill>
                            <a:srgbClr val="404040"/>
                          </a:solidFill>
                          <a:effectLst/>
                          <a:latin typeface="Calibri" panose="020F0502020204030204" pitchFamily="34" charset="0"/>
                          <a:cs typeface="Calibri" panose="020F0502020204030204" pitchFamily="34" charset="0"/>
                        </a:rPr>
                        <a:t>Cayman Islands</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b"/>
                      <a:r>
                        <a:rPr lang="en-US" sz="900" kern="1200" dirty="0">
                          <a:solidFill>
                            <a:srgbClr val="404040"/>
                          </a:solidFill>
                          <a:effectLst/>
                          <a:latin typeface="Calibri" panose="020F0502020204030204" pitchFamily="34" charset="0"/>
                          <a:cs typeface="Calibri" panose="020F0502020204030204" pitchFamily="34" charset="0"/>
                        </a:rPr>
                        <a:t>-</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b"/>
                      <a:r>
                        <a:rPr lang="en-US" sz="900" kern="1200" dirty="0">
                          <a:solidFill>
                            <a:srgbClr val="404040"/>
                          </a:solidFill>
                          <a:effectLst/>
                          <a:latin typeface="Calibri" panose="020F0502020204030204" pitchFamily="34" charset="0"/>
                          <a:cs typeface="Calibri" panose="020F0502020204030204" pitchFamily="34" charset="0"/>
                        </a:rPr>
                        <a:t>-</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792262409"/>
                  </a:ext>
                </a:extLst>
              </a:tr>
              <a:tr h="179546">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Chile</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10.15 (9.48 - 10.83)</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4.45 (4 - 4.83)</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2.26 (1.99 - 2.53)</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28.8 (24.2 - 33.7)</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20.9 (15.8 - 26.8)</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b"/>
                      <a:r>
                        <a:rPr lang="en-US" sz="900" kern="1200" dirty="0">
                          <a:solidFill>
                            <a:srgbClr val="404040"/>
                          </a:solidFill>
                          <a:effectLst/>
                          <a:latin typeface="Calibri" panose="020F0502020204030204" pitchFamily="34" charset="0"/>
                          <a:cs typeface="Calibri" panose="020F0502020204030204" pitchFamily="34" charset="0"/>
                        </a:rPr>
                        <a:t>25.6 (22.7 - 28.4)</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241200041"/>
                  </a:ext>
                </a:extLst>
              </a:tr>
              <a:tr h="179546">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Colombia</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11.47 (10.67 - 12.29)</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3.85 (3.35 - 4.22)</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2.26 (1.96 - 2.53)</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t"/>
                      <a:r>
                        <a:rPr lang="en-US" sz="900" kern="1200">
                          <a:solidFill>
                            <a:srgbClr val="404040"/>
                          </a:solidFill>
                          <a:effectLst/>
                          <a:latin typeface="Calibri" panose="020F0502020204030204" pitchFamily="34" charset="0"/>
                          <a:cs typeface="Calibri" panose="020F0502020204030204" pitchFamily="34" charset="0"/>
                        </a:rPr>
                        <a:t>22.1 (18.3 - 26.2)</a:t>
                      </a:r>
                      <a:endParaRPr lang="en-US"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19.2 (14.2 - 24.7)</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b"/>
                      <a:r>
                        <a:rPr lang="en-US" sz="900" kern="1200" dirty="0">
                          <a:solidFill>
                            <a:srgbClr val="404040"/>
                          </a:solidFill>
                          <a:effectLst/>
                          <a:latin typeface="Calibri" panose="020F0502020204030204" pitchFamily="34" charset="0"/>
                          <a:cs typeface="Calibri" panose="020F0502020204030204" pitchFamily="34" charset="0"/>
                        </a:rPr>
                        <a:t>10.4 (8.1 - 13.0)</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882847113"/>
                  </a:ext>
                </a:extLst>
              </a:tr>
              <a:tr h="179546">
                <a:tc>
                  <a:txBody>
                    <a:bodyPr/>
                    <a:lstStyle/>
                    <a:p>
                      <a:pPr marL="0" marR="0" algn="l">
                        <a:spcBef>
                          <a:spcPts val="0"/>
                        </a:spcBef>
                        <a:spcAft>
                          <a:spcPts val="0"/>
                        </a:spcAft>
                      </a:pPr>
                      <a:r>
                        <a:rPr lang="en-US" sz="900" b="1" kern="1200" dirty="0">
                          <a:solidFill>
                            <a:srgbClr val="404040"/>
                          </a:solidFill>
                          <a:effectLst/>
                          <a:latin typeface="Calibri" panose="020F0502020204030204" pitchFamily="34" charset="0"/>
                          <a:cs typeface="Calibri" panose="020F0502020204030204" pitchFamily="34" charset="0"/>
                        </a:rPr>
                        <a:t>Costa Rica</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14.75 (14.07 - 15.52)</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5.62 (5.03 - 6.1)</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3.62 (3.12 - 4.08)</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25.7 (21.2 – 30.6)</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18.7 (14.0 – 24.3)</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b"/>
                      <a:r>
                        <a:rPr lang="en-US" sz="900" kern="1200" dirty="0">
                          <a:solidFill>
                            <a:srgbClr val="404040"/>
                          </a:solidFill>
                          <a:effectLst/>
                          <a:latin typeface="Calibri" panose="020F0502020204030204" pitchFamily="34" charset="0"/>
                          <a:cs typeface="Calibri" panose="020F0502020204030204" pitchFamily="34" charset="0"/>
                        </a:rPr>
                        <a:t>7.8 (6.0 – 9.9)</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721829422"/>
                  </a:ext>
                </a:extLst>
              </a:tr>
              <a:tr h="207476">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Cuba</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12.31 (11.48 - 13.16)</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2.57 (2.35 - 2.79)</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2.28 (2.02 - 2.54)</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26.7 (21.9 - 31.7)</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19.0 (13.8 - 25.3)</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b"/>
                      <a:r>
                        <a:rPr lang="en-US" sz="900" kern="1200" dirty="0">
                          <a:solidFill>
                            <a:srgbClr val="404040"/>
                          </a:solidFill>
                          <a:effectLst/>
                          <a:latin typeface="Calibri" panose="020F0502020204030204" pitchFamily="34" charset="0"/>
                          <a:cs typeface="Calibri" panose="020F0502020204030204" pitchFamily="34" charset="0"/>
                        </a:rPr>
                        <a:t>16.2 (13.1 - 19.6)</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746975833"/>
                  </a:ext>
                </a:extLst>
              </a:tr>
              <a:tr h="207476">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Dominican Republic</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7.60 (7.07 - 8.12)</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3.23 (2.65 - 3.97)</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2.28 (1.9 - 2.76)</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26.9 ( 22.0 - 32.2)</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21.5 (15.4 - 28.4)</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b"/>
                      <a:r>
                        <a:rPr lang="en-US" sz="900" kern="1200" dirty="0">
                          <a:solidFill>
                            <a:srgbClr val="404040"/>
                          </a:solidFill>
                          <a:effectLst/>
                          <a:latin typeface="Calibri" panose="020F0502020204030204" pitchFamily="34" charset="0"/>
                          <a:cs typeface="Calibri" panose="020F0502020204030204" pitchFamily="34" charset="0"/>
                        </a:rPr>
                        <a:t>6.7 (5.2 - 8.5)</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873734723"/>
                  </a:ext>
                </a:extLst>
              </a:tr>
              <a:tr h="207476">
                <a:tc>
                  <a:txBody>
                    <a:bodyPr/>
                    <a:lstStyle/>
                    <a:p>
                      <a:pPr marL="0" marR="0" algn="l">
                        <a:spcBef>
                          <a:spcPts val="0"/>
                        </a:spcBef>
                        <a:spcAft>
                          <a:spcPts val="0"/>
                        </a:spcAft>
                      </a:pPr>
                      <a:r>
                        <a:rPr lang="en-US" sz="900" b="1" kern="1200" dirty="0">
                          <a:solidFill>
                            <a:srgbClr val="404040"/>
                          </a:solidFill>
                          <a:effectLst/>
                          <a:latin typeface="Calibri" panose="020F0502020204030204" pitchFamily="34" charset="0"/>
                          <a:cs typeface="Calibri" panose="020F0502020204030204" pitchFamily="34" charset="0"/>
                        </a:rPr>
                        <a:t>Ecuador</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8.27 (7.73 – 8.82)</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7.47 (6.84 – 7.95)</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3.88 (3.34 – 4.42)</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19.3 (14.9 – 24.3)</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17.9 (12.6 – 23.7)</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b"/>
                      <a:r>
                        <a:rPr lang="en-US" sz="900" kern="1200" dirty="0">
                          <a:solidFill>
                            <a:srgbClr val="404040"/>
                          </a:solidFill>
                          <a:effectLst/>
                          <a:latin typeface="Calibri" panose="020F0502020204030204" pitchFamily="34" charset="0"/>
                          <a:cs typeface="Calibri" panose="020F0502020204030204" pitchFamily="34" charset="0"/>
                        </a:rPr>
                        <a:t>5.0 (4.2 – 6.0)</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80471057"/>
                  </a:ext>
                </a:extLst>
              </a:tr>
              <a:tr h="207476">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El Salvador</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11.87 (11.08 - 12.63)</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10.15 (9.2 - 10.89)</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6.47 (5.58 - 7.32)</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22.7 (18.0 - 27.7)</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18.7 (13.3 - 24.7)</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b"/>
                      <a:r>
                        <a:rPr lang="en-US" sz="900" kern="1200" dirty="0">
                          <a:solidFill>
                            <a:srgbClr val="404040"/>
                          </a:solidFill>
                          <a:effectLst/>
                          <a:latin typeface="Calibri" panose="020F0502020204030204" pitchFamily="34" charset="0"/>
                          <a:cs typeface="Calibri" panose="020F0502020204030204" pitchFamily="34" charset="0"/>
                        </a:rPr>
                        <a:t>6.1 (4.6 - 8.0)</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895988242"/>
                  </a:ext>
                </a:extLst>
              </a:tr>
              <a:tr h="207476">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Guatemala</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8.90 (8.29 - 9.50)</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6.35 (5.91 - 6.74)</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3.7 (3.34 - 4.04)</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18.8 (14.9 - 23.2)</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21.2 (15.3 - 27.7)</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b"/>
                      <a:r>
                        <a:rPr lang="en-US" sz="900" kern="1200" dirty="0">
                          <a:solidFill>
                            <a:srgbClr val="404040"/>
                          </a:solidFill>
                          <a:effectLst/>
                          <a:latin typeface="Calibri" panose="020F0502020204030204" pitchFamily="34" charset="0"/>
                          <a:cs typeface="Calibri" panose="020F0502020204030204" pitchFamily="34" charset="0"/>
                        </a:rPr>
                        <a:t>7.2 (5.5 - 9.2)</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552076958"/>
                  </a:ext>
                </a:extLst>
              </a:tr>
              <a:tr h="207476">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Haiti</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5.80 (5.34 - 6.22)</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2.37 (1.87 - 3.39)</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1.57 (1.29 - 2.05)</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20.5 (16.0 - 25.6)</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24.5 (17.8 - 31.9)</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b"/>
                      <a:r>
                        <a:rPr lang="en-US" sz="900" kern="1200" dirty="0">
                          <a:solidFill>
                            <a:srgbClr val="404040"/>
                          </a:solidFill>
                          <a:effectLst/>
                          <a:latin typeface="Calibri" panose="020F0502020204030204" pitchFamily="34" charset="0"/>
                          <a:cs typeface="Calibri" panose="020F0502020204030204" pitchFamily="34" charset="0"/>
                        </a:rPr>
                        <a:t>5.2 (4.1 - 6.7)</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524265242"/>
                  </a:ext>
                </a:extLst>
              </a:tr>
              <a:tr h="207476">
                <a:tc>
                  <a:txBody>
                    <a:bodyPr/>
                    <a:lstStyle/>
                    <a:p>
                      <a:pPr marL="0" marR="0" algn="l">
                        <a:spcBef>
                          <a:spcPts val="0"/>
                        </a:spcBef>
                        <a:spcAft>
                          <a:spcPts val="0"/>
                        </a:spcAft>
                      </a:pPr>
                      <a:r>
                        <a:rPr lang="en-US" sz="900" b="1" kern="1200" dirty="0">
                          <a:solidFill>
                            <a:srgbClr val="404040"/>
                          </a:solidFill>
                          <a:effectLst/>
                          <a:latin typeface="Calibri" panose="020F0502020204030204" pitchFamily="34" charset="0"/>
                          <a:cs typeface="Calibri" panose="020F0502020204030204" pitchFamily="34" charset="0"/>
                        </a:rPr>
                        <a:t>Honduras</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8.03 (7.45 – 8.61)</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6.02 (5.09 – 7.49)</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3.62 (3.11 – 4.31)</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19.4 (15.1 – 24.1)</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21.4 (15.6 – 27.9)</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b"/>
                      <a:r>
                        <a:rPr lang="en-US" sz="900" kern="1200" dirty="0">
                          <a:solidFill>
                            <a:srgbClr val="404040"/>
                          </a:solidFill>
                          <a:effectLst/>
                          <a:latin typeface="Calibri" panose="020F0502020204030204" pitchFamily="34" charset="0"/>
                          <a:cs typeface="Calibri" panose="020F0502020204030204" pitchFamily="34" charset="0"/>
                        </a:rPr>
                        <a:t>9.0 (7.3 – 10.9)</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913960306"/>
                  </a:ext>
                </a:extLst>
              </a:tr>
              <a:tr h="207476">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Mexico</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13.81 (12.95 - 14.65)</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9.82 (9.29 - 10.22)</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6.32 (5.64 - 6.98)</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28.4 (24.7 - 32.3)</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19.7 (14.8 - 25.1)</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b"/>
                      <a:r>
                        <a:rPr lang="en-US" sz="900" kern="1200" dirty="0">
                          <a:solidFill>
                            <a:srgbClr val="404040"/>
                          </a:solidFill>
                          <a:effectLst/>
                          <a:latin typeface="Calibri" panose="020F0502020204030204" pitchFamily="34" charset="0"/>
                          <a:cs typeface="Calibri" panose="020F0502020204030204" pitchFamily="34" charset="0"/>
                        </a:rPr>
                        <a:t>9.5 (9.1 - 10.1)</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943915915"/>
                  </a:ext>
                </a:extLst>
              </a:tr>
              <a:tr h="207476">
                <a:tc>
                  <a:txBody>
                    <a:bodyPr/>
                    <a:lstStyle/>
                    <a:p>
                      <a:pPr marL="0" marR="0" algn="l">
                        <a:spcBef>
                          <a:spcPts val="0"/>
                        </a:spcBef>
                        <a:spcAft>
                          <a:spcPts val="0"/>
                        </a:spcAft>
                      </a:pPr>
                      <a:r>
                        <a:rPr lang="en-US" sz="900" b="1" kern="1200" dirty="0">
                          <a:solidFill>
                            <a:srgbClr val="404040"/>
                          </a:solidFill>
                          <a:effectLst/>
                          <a:latin typeface="Calibri" panose="020F0502020204030204" pitchFamily="34" charset="0"/>
                          <a:cs typeface="Calibri" panose="020F0502020204030204" pitchFamily="34" charset="0"/>
                        </a:rPr>
                        <a:t>Nicaragua</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10.79 (10.10 - 11.50)</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11.89 (11.08 - 12.64)</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7.07 (6.13 - 7.98)</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21.8 (17.3 – 26.7)</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20.8 (15.1 – 27.3)</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b"/>
                      <a:r>
                        <a:rPr lang="en-US" sz="900" kern="1200" dirty="0">
                          <a:solidFill>
                            <a:srgbClr val="404040"/>
                          </a:solidFill>
                          <a:effectLst/>
                          <a:latin typeface="Calibri" panose="020F0502020204030204" pitchFamily="34" charset="0"/>
                          <a:cs typeface="Calibri" panose="020F0502020204030204" pitchFamily="34" charset="0"/>
                        </a:rPr>
                        <a:t>8.8 (6.6 – 11.4)</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195061906"/>
                  </a:ext>
                </a:extLst>
              </a:tr>
              <a:tr h="207476">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Panama</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11.72 (10.96 - 12.51)</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5.82 (5.19 - 6.29)</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3.41 (2.97 - 3.84)</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22.5 (18.0 - 27.4)</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19.9 (14.8 - 25.8)</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b"/>
                      <a:r>
                        <a:rPr lang="en-US" sz="900" kern="1200" dirty="0">
                          <a:solidFill>
                            <a:srgbClr val="404040"/>
                          </a:solidFill>
                          <a:effectLst/>
                          <a:latin typeface="Calibri" panose="020F0502020204030204" pitchFamily="34" charset="0"/>
                          <a:cs typeface="Calibri" panose="020F0502020204030204" pitchFamily="34" charset="0"/>
                        </a:rPr>
                        <a:t>3.5 (2.8 - 4.3)</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021609934"/>
                  </a:ext>
                </a:extLst>
              </a:tr>
              <a:tr h="207476">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Paraguay</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7.55 (7.04 - 8.03)</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5.51 (4.95 - 5.96)</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3.07 (2.64 - 3.51)</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19.0 (13.9 - 24.6)</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24.6 (17.9 - 31.8)</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b"/>
                      <a:r>
                        <a:rPr lang="en-US" sz="900" kern="1200" dirty="0">
                          <a:solidFill>
                            <a:srgbClr val="404040"/>
                          </a:solidFill>
                          <a:effectLst/>
                          <a:latin typeface="Calibri" panose="020F0502020204030204" pitchFamily="34" charset="0"/>
                          <a:cs typeface="Calibri" panose="020F0502020204030204" pitchFamily="34" charset="0"/>
                        </a:rPr>
                        <a:t>9.9 (7.6 - 12.7)</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709140752"/>
                  </a:ext>
                </a:extLst>
              </a:tr>
              <a:tr h="207476">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Peru</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10.00 (8.27 - 12.26)</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5.28 (4.59 - 5.8)</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2.63 (2.24 - 3.01)</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19.1 (16.0 - 22.4)</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13.7 (10.5 - 17.4)</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b"/>
                      <a:r>
                        <a:rPr lang="en-US" sz="900" kern="1200" dirty="0">
                          <a:solidFill>
                            <a:srgbClr val="404040"/>
                          </a:solidFill>
                          <a:effectLst/>
                          <a:latin typeface="Calibri" panose="020F0502020204030204" pitchFamily="34" charset="0"/>
                          <a:cs typeface="Calibri" panose="020F0502020204030204" pitchFamily="34" charset="0"/>
                        </a:rPr>
                        <a:t>8.1 (6.5 - 10.0)</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63020465"/>
                  </a:ext>
                </a:extLst>
              </a:tr>
              <a:tr h="207476">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Puerto Rico</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16.82 (15.64 - 18.08)</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6.25 (5.47 - 6.87)</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4.33 (3.76 - 4.92)</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b"/>
                      <a:r>
                        <a:rPr lang="en-US" sz="900" kern="1200" dirty="0">
                          <a:solidFill>
                            <a:srgbClr val="404040"/>
                          </a:solidFill>
                          <a:effectLst/>
                          <a:latin typeface="Calibri" panose="020F0502020204030204" pitchFamily="34" charset="0"/>
                          <a:cs typeface="Calibri" panose="020F0502020204030204" pitchFamily="34" charset="0"/>
                        </a:rPr>
                        <a:t>-</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b"/>
                      <a:r>
                        <a:rPr lang="en-US" sz="900" kern="1200" dirty="0">
                          <a:solidFill>
                            <a:srgbClr val="404040"/>
                          </a:solidFill>
                          <a:effectLst/>
                          <a:latin typeface="Calibri" panose="020F0502020204030204" pitchFamily="34" charset="0"/>
                          <a:cs typeface="Calibri" panose="020F0502020204030204" pitchFamily="34" charset="0"/>
                        </a:rPr>
                        <a:t>8.8 (7.2 - 10.8)</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931754127"/>
                  </a:ext>
                </a:extLst>
              </a:tr>
              <a:tr h="207476">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Uruguay</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9.76 (9.12 - 10.36)</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2.92 (2.59 - 3.22)</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1.7 (1.51 - 1.87)</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28.9 (23.7 - 34.4)</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20.7 (15.3 - 26.6)</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b"/>
                      <a:r>
                        <a:rPr lang="en-US" sz="900" kern="1200" dirty="0">
                          <a:solidFill>
                            <a:srgbClr val="404040"/>
                          </a:solidFill>
                          <a:effectLst/>
                          <a:latin typeface="Calibri" panose="020F0502020204030204" pitchFamily="34" charset="0"/>
                          <a:cs typeface="Calibri" panose="020F0502020204030204" pitchFamily="34" charset="0"/>
                        </a:rPr>
                        <a:t>18.6 (16.4 - 20.9)</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784541477"/>
                  </a:ext>
                </a:extLst>
              </a:tr>
              <a:tr h="207476">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Venezuela, RB</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12.28 (11.44 - 13.04)</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a:solidFill>
                            <a:srgbClr val="404040"/>
                          </a:solidFill>
                          <a:effectLst/>
                          <a:latin typeface="Calibri" panose="020F0502020204030204" pitchFamily="34" charset="0"/>
                          <a:cs typeface="Calibri" panose="020F0502020204030204" pitchFamily="34" charset="0"/>
                        </a:rPr>
                        <a:t>5.56 (5.03 - 6.05)</a:t>
                      </a:r>
                      <a:endParaRPr lang="en-CA" sz="900" kern="120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3.62 (3.17 - 4.02)</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25.2 (20.9 - 29.8)</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18.6 (13.7 - 24.1)</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b"/>
                      <a:r>
                        <a:rPr lang="en-US" sz="900" kern="1200" dirty="0">
                          <a:solidFill>
                            <a:srgbClr val="404040"/>
                          </a:solidFill>
                          <a:effectLst/>
                          <a:latin typeface="Calibri" panose="020F0502020204030204" pitchFamily="34" charset="0"/>
                          <a:cs typeface="Calibri" panose="020F0502020204030204" pitchFamily="34" charset="0"/>
                        </a:rPr>
                        <a:t>13.3 (10.6 - 16.5)</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165384161"/>
                  </a:ext>
                </a:extLst>
              </a:tr>
              <a:tr h="207476">
                <a:tc>
                  <a:txBody>
                    <a:bodyPr/>
                    <a:lstStyle/>
                    <a:p>
                      <a:pPr marL="0" marR="0" algn="l">
                        <a:spcBef>
                          <a:spcPts val="0"/>
                        </a:spcBef>
                        <a:spcAft>
                          <a:spcPts val="0"/>
                        </a:spcAft>
                      </a:pPr>
                      <a:r>
                        <a:rPr lang="en-US" sz="900" b="1" kern="1200" dirty="0">
                          <a:solidFill>
                            <a:srgbClr val="404040"/>
                          </a:solidFill>
                          <a:effectLst/>
                          <a:latin typeface="Calibri" panose="020F0502020204030204" pitchFamily="34" charset="0"/>
                          <a:cs typeface="Calibri" panose="020F0502020204030204" pitchFamily="34" charset="0"/>
                        </a:rPr>
                        <a:t>Virgin Islands (U.S.)</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14.23 (13.23 – 15.28)</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4.08 (3.68 – 4.48)</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rgbClr val="404040"/>
                          </a:solidFill>
                          <a:effectLst/>
                          <a:latin typeface="Calibri" panose="020F0502020204030204" pitchFamily="34" charset="0"/>
                          <a:cs typeface="Calibri" panose="020F0502020204030204" pitchFamily="34" charset="0"/>
                        </a:rPr>
                        <a:t>3.39 (3.04 – 3.75)</a:t>
                      </a:r>
                      <a:endParaRPr lang="en-CA"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t"/>
                      <a:r>
                        <a:rPr lang="en-US" sz="900" kern="1200" dirty="0">
                          <a:solidFill>
                            <a:srgbClr val="404040"/>
                          </a:solidFill>
                          <a:effectLst/>
                          <a:latin typeface="Calibri" panose="020F0502020204030204" pitchFamily="34" charset="0"/>
                          <a:cs typeface="Calibri" panose="020F0502020204030204" pitchFamily="34" charset="0"/>
                        </a:rPr>
                        <a:t>-</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b"/>
                      <a:r>
                        <a:rPr lang="en-US" sz="900" kern="1200" dirty="0">
                          <a:solidFill>
                            <a:srgbClr val="404040"/>
                          </a:solidFill>
                          <a:effectLst/>
                          <a:latin typeface="Calibri" panose="020F0502020204030204" pitchFamily="34" charset="0"/>
                          <a:cs typeface="Calibri" panose="020F0502020204030204" pitchFamily="34" charset="0"/>
                        </a:rPr>
                        <a:t>4.1 (3.1 – 5.5)</a:t>
                      </a:r>
                      <a:endParaRPr lang="en-US" sz="9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4139694593"/>
                  </a:ext>
                </a:extLst>
              </a:tr>
            </a:tbl>
          </a:graphicData>
        </a:graphic>
      </p:graphicFrame>
      <p:sp>
        <p:nvSpPr>
          <p:cNvPr id="3" name="Title 2">
            <a:extLst>
              <a:ext uri="{FF2B5EF4-FFF2-40B4-BE49-F238E27FC236}">
                <a16:creationId xmlns:a16="http://schemas.microsoft.com/office/drawing/2014/main" id="{3B7547C6-4E15-674D-7562-942CEA6B6017}"/>
              </a:ext>
            </a:extLst>
          </p:cNvPr>
          <p:cNvSpPr>
            <a:spLocks noGrp="1"/>
          </p:cNvSpPr>
          <p:nvPr>
            <p:ph type="title"/>
          </p:nvPr>
        </p:nvSpPr>
        <p:spPr/>
        <p:txBody>
          <a:bodyPr>
            <a:normAutofit/>
          </a:bodyPr>
          <a:lstStyle/>
          <a:p>
            <a:r>
              <a:rPr lang="en-GB" dirty="0"/>
              <a:t>CKD and its risk factors burden</a:t>
            </a:r>
            <a:endParaRPr lang="en-BE" dirty="0"/>
          </a:p>
        </p:txBody>
      </p:sp>
      <p:sp>
        <p:nvSpPr>
          <p:cNvPr id="9" name="Date Placeholder 3">
            <a:extLst>
              <a:ext uri="{FF2B5EF4-FFF2-40B4-BE49-F238E27FC236}">
                <a16:creationId xmlns:a16="http://schemas.microsoft.com/office/drawing/2014/main" id="{67714C50-CB00-19CA-9544-0346668993F3}"/>
              </a:ext>
            </a:extLst>
          </p:cNvPr>
          <p:cNvSpPr txBox="1">
            <a:spLocks/>
          </p:cNvSpPr>
          <p:nvPr/>
        </p:nvSpPr>
        <p:spPr>
          <a:xfrm>
            <a:off x="838200" y="6598682"/>
            <a:ext cx="18825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chemeClr val="bg1"/>
                </a:solidFill>
                <a:ea typeface="Calibri" panose="020F0502020204030204" pitchFamily="34" charset="0"/>
                <a:cs typeface="Calibri" panose="020F0502020204030204" pitchFamily="34" charset="0"/>
              </a:rPr>
              <a:t>July 2023</a:t>
            </a:r>
            <a:endParaRPr lang="en-US" sz="1100" dirty="0">
              <a:solidFill>
                <a:schemeClr val="bg1"/>
              </a:solidFill>
              <a:ea typeface="Calibri" panose="020F0502020204030204" pitchFamily="34" charset="0"/>
              <a:cs typeface="Calibri" panose="020F0502020204030204" pitchFamily="34" charset="0"/>
            </a:endParaRPr>
          </a:p>
        </p:txBody>
      </p:sp>
      <p:sp>
        <p:nvSpPr>
          <p:cNvPr id="10" name="Footer Placeholder 4">
            <a:extLst>
              <a:ext uri="{FF2B5EF4-FFF2-40B4-BE49-F238E27FC236}">
                <a16:creationId xmlns:a16="http://schemas.microsoft.com/office/drawing/2014/main" id="{EF2B1532-331A-22F0-8125-1D1EEB736CCE}"/>
              </a:ext>
            </a:extLst>
          </p:cNvPr>
          <p:cNvSpPr>
            <a:spLocks noGrp="1"/>
          </p:cNvSpPr>
          <p:nvPr>
            <p:ph type="ftr" sz="quarter" idx="3"/>
          </p:nvPr>
        </p:nvSpPr>
        <p:spPr>
          <a:xfrm>
            <a:off x="4038600" y="6536974"/>
            <a:ext cx="4114800" cy="365125"/>
          </a:xfrm>
        </p:spPr>
        <p:txBody>
          <a:bodyPr/>
          <a:lstStyle/>
          <a:p>
            <a:r>
              <a:rPr lang="en-US" dirty="0"/>
              <a:t>International Society of Nephrology</a:t>
            </a:r>
          </a:p>
        </p:txBody>
      </p:sp>
      <p:sp>
        <p:nvSpPr>
          <p:cNvPr id="11" name="Slide Number Placeholder 5">
            <a:extLst>
              <a:ext uri="{FF2B5EF4-FFF2-40B4-BE49-F238E27FC236}">
                <a16:creationId xmlns:a16="http://schemas.microsoft.com/office/drawing/2014/main" id="{E87C8EF3-526E-B4E8-95DA-91C227DC241B}"/>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13</a:t>
            </a:fld>
            <a:endParaRPr lang="en-US"/>
          </a:p>
        </p:txBody>
      </p:sp>
    </p:spTree>
    <p:extLst>
      <p:ext uri="{BB962C8B-B14F-4D97-AF65-F5344CB8AC3E}">
        <p14:creationId xmlns:p14="http://schemas.microsoft.com/office/powerpoint/2010/main" val="87165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BADFDF2-A340-E99A-11D1-4957F15DCB76}"/>
              </a:ext>
            </a:extLst>
          </p:cNvPr>
          <p:cNvPicPr>
            <a:picLocks noChangeAspect="1"/>
          </p:cNvPicPr>
          <p:nvPr/>
        </p:nvPicPr>
        <p:blipFill>
          <a:blip r:embed="rId2"/>
          <a:stretch>
            <a:fillRect/>
          </a:stretch>
        </p:blipFill>
        <p:spPr>
          <a:xfrm>
            <a:off x="174325" y="5268218"/>
            <a:ext cx="4289297" cy="114031"/>
          </a:xfrm>
          <a:prstGeom prst="rect">
            <a:avLst/>
          </a:prstGeom>
        </p:spPr>
      </p:pic>
      <p:pic>
        <p:nvPicPr>
          <p:cNvPr id="14" name="Picture 13">
            <a:extLst>
              <a:ext uri="{FF2B5EF4-FFF2-40B4-BE49-F238E27FC236}">
                <a16:creationId xmlns:a16="http://schemas.microsoft.com/office/drawing/2014/main" id="{A06B20D2-D305-B555-CE7D-920B25994113}"/>
              </a:ext>
            </a:extLst>
          </p:cNvPr>
          <p:cNvPicPr>
            <a:picLocks noChangeAspect="1"/>
          </p:cNvPicPr>
          <p:nvPr/>
        </p:nvPicPr>
        <p:blipFill>
          <a:blip r:embed="rId3"/>
          <a:stretch>
            <a:fillRect/>
          </a:stretch>
        </p:blipFill>
        <p:spPr>
          <a:xfrm>
            <a:off x="805408" y="1608092"/>
            <a:ext cx="3027129" cy="3453455"/>
          </a:xfrm>
          <a:prstGeom prst="rect">
            <a:avLst/>
          </a:prstGeom>
        </p:spPr>
      </p:pic>
      <p:sp>
        <p:nvSpPr>
          <p:cNvPr id="5" name="Rectangle 4"/>
          <p:cNvSpPr/>
          <p:nvPr/>
        </p:nvSpPr>
        <p:spPr>
          <a:xfrm>
            <a:off x="4145423" y="5898693"/>
            <a:ext cx="7208377" cy="74039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pmp (per million population)</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Data source: Brazilian Dialysis Survey 2020</a:t>
            </a: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 The Latin American Dialysis and Renal Transplantation Registry: report 2019, 2019 USRDS Annual Data Report </a:t>
            </a:r>
          </a:p>
          <a:p>
            <a:pPr>
              <a:lnSpc>
                <a:spcPct val="107000"/>
              </a:lnSpc>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US" sz="1000" dirty="0">
                <a:latin typeface="Calibri" panose="020F0502020204030204" pitchFamily="34" charset="0"/>
                <a:cs typeface="Calibri" panose="020F0502020204030204" pitchFamily="34" charset="0"/>
              </a:rPr>
              <a:t>‘ – ’ : data not reported/unavailable</a:t>
            </a:r>
          </a:p>
        </p:txBody>
      </p:sp>
      <p:sp>
        <p:nvSpPr>
          <p:cNvPr id="6" name="Rectangle 5"/>
          <p:cNvSpPr/>
          <p:nvPr/>
        </p:nvSpPr>
        <p:spPr>
          <a:xfrm>
            <a:off x="724054" y="1142121"/>
            <a:ext cx="3173793"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Prevalence of treated </a:t>
            </a:r>
            <a:r>
              <a:rPr lang="en-US" sz="1600" dirty="0">
                <a:solidFill>
                  <a:prstClr val="black"/>
                </a:solidFill>
                <a:latin typeface="Calibri" panose="020F0502020204030204" pitchFamily="34" charset="0"/>
                <a:ea typeface="Calibri" panose="020F0502020204030204" pitchFamily="34" charset="0"/>
                <a:cs typeface="Calibri" panose="020F0502020204030204" pitchFamily="34" charset="0"/>
              </a:rPr>
              <a:t>kidney failure</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961149464"/>
              </p:ext>
            </p:extLst>
          </p:nvPr>
        </p:nvGraphicFramePr>
        <p:xfrm>
          <a:off x="4253578" y="1093777"/>
          <a:ext cx="6949603" cy="4777964"/>
        </p:xfrm>
        <a:graphic>
          <a:graphicData uri="http://schemas.openxmlformats.org/drawingml/2006/table">
            <a:tbl>
              <a:tblPr firstRow="1" firstCol="1" bandRow="1">
                <a:tableStyleId>{F5AB1C69-6EDB-4FF4-983F-18BD219EF322}</a:tableStyleId>
              </a:tblPr>
              <a:tblGrid>
                <a:gridCol w="1260710">
                  <a:extLst>
                    <a:ext uri="{9D8B030D-6E8A-4147-A177-3AD203B41FA5}">
                      <a16:colId xmlns:a16="http://schemas.microsoft.com/office/drawing/2014/main" val="3316314868"/>
                    </a:ext>
                  </a:extLst>
                </a:gridCol>
                <a:gridCol w="796171">
                  <a:extLst>
                    <a:ext uri="{9D8B030D-6E8A-4147-A177-3AD203B41FA5}">
                      <a16:colId xmlns:a16="http://schemas.microsoft.com/office/drawing/2014/main" val="1544636129"/>
                    </a:ext>
                  </a:extLst>
                </a:gridCol>
                <a:gridCol w="706021">
                  <a:extLst>
                    <a:ext uri="{9D8B030D-6E8A-4147-A177-3AD203B41FA5}">
                      <a16:colId xmlns:a16="http://schemas.microsoft.com/office/drawing/2014/main" val="3414878875"/>
                    </a:ext>
                  </a:extLst>
                </a:gridCol>
                <a:gridCol w="706021">
                  <a:extLst>
                    <a:ext uri="{9D8B030D-6E8A-4147-A177-3AD203B41FA5}">
                      <a16:colId xmlns:a16="http://schemas.microsoft.com/office/drawing/2014/main" val="3603492931"/>
                    </a:ext>
                  </a:extLst>
                </a:gridCol>
                <a:gridCol w="817958">
                  <a:extLst>
                    <a:ext uri="{9D8B030D-6E8A-4147-A177-3AD203B41FA5}">
                      <a16:colId xmlns:a16="http://schemas.microsoft.com/office/drawing/2014/main" val="2577005473"/>
                    </a:ext>
                  </a:extLst>
                </a:gridCol>
                <a:gridCol w="594086">
                  <a:extLst>
                    <a:ext uri="{9D8B030D-6E8A-4147-A177-3AD203B41FA5}">
                      <a16:colId xmlns:a16="http://schemas.microsoft.com/office/drawing/2014/main" val="1192864779"/>
                    </a:ext>
                  </a:extLst>
                </a:gridCol>
                <a:gridCol w="680027">
                  <a:extLst>
                    <a:ext uri="{9D8B030D-6E8A-4147-A177-3AD203B41FA5}">
                      <a16:colId xmlns:a16="http://schemas.microsoft.com/office/drawing/2014/main" val="2946960038"/>
                    </a:ext>
                  </a:extLst>
                </a:gridCol>
                <a:gridCol w="643311">
                  <a:extLst>
                    <a:ext uri="{9D8B030D-6E8A-4147-A177-3AD203B41FA5}">
                      <a16:colId xmlns:a16="http://schemas.microsoft.com/office/drawing/2014/main" val="2252077341"/>
                    </a:ext>
                  </a:extLst>
                </a:gridCol>
                <a:gridCol w="745298">
                  <a:extLst>
                    <a:ext uri="{9D8B030D-6E8A-4147-A177-3AD203B41FA5}">
                      <a16:colId xmlns:a16="http://schemas.microsoft.com/office/drawing/2014/main" val="2976540796"/>
                    </a:ext>
                  </a:extLst>
                </a:gridCol>
              </a:tblGrid>
              <a:tr h="315833">
                <a:tc rowSpan="2">
                  <a:txBody>
                    <a:bodyPr/>
                    <a:lstStyle/>
                    <a:p>
                      <a:pPr marL="0" marR="0" algn="ctr">
                        <a:lnSpc>
                          <a:spcPct val="106000"/>
                        </a:lnSpc>
                        <a:spcBef>
                          <a:spcPts val="0"/>
                        </a:spcBef>
                        <a:spcAft>
                          <a:spcPts val="0"/>
                        </a:spcAft>
                      </a:pPr>
                      <a:r>
                        <a:rPr lang="en-US" sz="1000" b="1" kern="1200" dirty="0">
                          <a:solidFill>
                            <a:srgbClr val="FFFFFF"/>
                          </a:solidFill>
                          <a:effectLst/>
                          <a:latin typeface="Calibri" panose="020F0502020204030204" pitchFamily="34" charset="0"/>
                          <a:cs typeface="Calibri" panose="020F0502020204030204" pitchFamily="34" charset="0"/>
                        </a:rPr>
                        <a:t>Country </a:t>
                      </a:r>
                      <a:endParaRPr lang="en-GB" sz="1000" dirty="0">
                        <a:effectLst/>
                        <a:latin typeface="Calibri" panose="020F0502020204030204" pitchFamily="34" charset="0"/>
                        <a:ea typeface="Calibri" panose="020F0502020204030204" pitchFamily="34" charset="0"/>
                        <a:cs typeface="Calibri" panose="020F0502020204030204" pitchFamily="34" charset="0"/>
                      </a:endParaRPr>
                    </a:p>
                  </a:txBody>
                  <a:tcPr marL="22095" marR="22095" marT="8958" marB="0" anchor="ctr"/>
                </a:tc>
                <a:tc gridSpan="2">
                  <a:txBody>
                    <a:bodyPr/>
                    <a:lstStyle/>
                    <a:p>
                      <a:pPr marL="0" marR="0" algn="ctr">
                        <a:lnSpc>
                          <a:spcPct val="106000"/>
                        </a:lnSpc>
                        <a:spcBef>
                          <a:spcPts val="0"/>
                        </a:spcBef>
                        <a:spcAft>
                          <a:spcPts val="0"/>
                        </a:spcAft>
                      </a:pPr>
                      <a:r>
                        <a:rPr lang="en-US" sz="1000" b="1" kern="1200" dirty="0">
                          <a:solidFill>
                            <a:srgbClr val="404040"/>
                          </a:solidFill>
                          <a:effectLst/>
                          <a:latin typeface="Calibri" panose="020F0502020204030204" pitchFamily="34" charset="0"/>
                          <a:cs typeface="Calibri" panose="020F0502020204030204" pitchFamily="34" charset="0"/>
                        </a:rPr>
                        <a:t>Treated kidney failure</a:t>
                      </a:r>
                      <a:endParaRPr lang="en-GB" sz="1000" dirty="0">
                        <a:effectLst/>
                        <a:latin typeface="Calibri" panose="020F0502020204030204" pitchFamily="34" charset="0"/>
                        <a:ea typeface="Calibri" panose="020F0502020204030204" pitchFamily="34" charset="0"/>
                        <a:cs typeface="Calibri" panose="020F0502020204030204" pitchFamily="34" charset="0"/>
                      </a:endParaRPr>
                    </a:p>
                  </a:txBody>
                  <a:tcPr marL="22095" marR="22095" marT="8958"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dirty="0">
                          <a:solidFill>
                            <a:srgbClr val="404040"/>
                          </a:solidFill>
                          <a:effectLst/>
                          <a:latin typeface="Calibri" panose="020F0502020204030204" pitchFamily="34" charset="0"/>
                          <a:cs typeface="Calibri" panose="020F0502020204030204" pitchFamily="34" charset="0"/>
                        </a:rPr>
                        <a:t>Chronic dialysis (HD+PD)</a:t>
                      </a:r>
                      <a:endParaRPr lang="en-GB" sz="1000" dirty="0">
                        <a:effectLst/>
                        <a:latin typeface="Calibri" panose="020F0502020204030204" pitchFamily="34" charset="0"/>
                        <a:ea typeface="Calibri" panose="020F0502020204030204" pitchFamily="34" charset="0"/>
                        <a:cs typeface="Calibri" panose="020F0502020204030204" pitchFamily="34" charset="0"/>
                      </a:endParaRPr>
                    </a:p>
                  </a:txBody>
                  <a:tcPr marL="22095" marR="22095" marT="8958"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dirty="0">
                          <a:solidFill>
                            <a:srgbClr val="404040"/>
                          </a:solidFill>
                          <a:effectLst/>
                          <a:latin typeface="Calibri" panose="020F0502020204030204" pitchFamily="34" charset="0"/>
                          <a:cs typeface="Calibri" panose="020F0502020204030204" pitchFamily="34" charset="0"/>
                        </a:rPr>
                        <a:t>Chronic HD</a:t>
                      </a:r>
                      <a:endParaRPr lang="en-GB" sz="1000" dirty="0">
                        <a:effectLst/>
                        <a:latin typeface="Calibri" panose="020F0502020204030204" pitchFamily="34" charset="0"/>
                        <a:ea typeface="Calibri" panose="020F0502020204030204" pitchFamily="34" charset="0"/>
                        <a:cs typeface="Calibri" panose="020F0502020204030204" pitchFamily="34" charset="0"/>
                      </a:endParaRPr>
                    </a:p>
                  </a:txBody>
                  <a:tcPr marL="22095" marR="22095" marT="8958"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dirty="0">
                          <a:solidFill>
                            <a:srgbClr val="404040"/>
                          </a:solidFill>
                          <a:effectLst/>
                          <a:latin typeface="Calibri" panose="020F0502020204030204" pitchFamily="34" charset="0"/>
                          <a:cs typeface="Calibri" panose="020F0502020204030204" pitchFamily="34" charset="0"/>
                        </a:rPr>
                        <a:t>Chronic PD</a:t>
                      </a:r>
                      <a:endParaRPr lang="en-GB" sz="1000" dirty="0">
                        <a:effectLst/>
                        <a:latin typeface="Calibri" panose="020F0502020204030204" pitchFamily="34" charset="0"/>
                        <a:ea typeface="Calibri" panose="020F0502020204030204" pitchFamily="34" charset="0"/>
                        <a:cs typeface="Calibri" panose="020F0502020204030204" pitchFamily="34" charset="0"/>
                      </a:endParaRPr>
                    </a:p>
                  </a:txBody>
                  <a:tcPr marL="22095" marR="22095" marT="8958" marB="0" anchor="ctr"/>
                </a:tc>
                <a:tc hMerge="1">
                  <a:txBody>
                    <a:bodyPr/>
                    <a:lstStyle/>
                    <a:p>
                      <a:endParaRPr lang="en-GB"/>
                    </a:p>
                  </a:txBody>
                  <a:tcPr/>
                </a:tc>
                <a:extLst>
                  <a:ext uri="{0D108BD9-81ED-4DB2-BD59-A6C34878D82A}">
                    <a16:rowId xmlns:a16="http://schemas.microsoft.com/office/drawing/2014/main" val="3930587178"/>
                  </a:ext>
                </a:extLst>
              </a:tr>
              <a:tr h="292417">
                <a:tc vMerge="1">
                  <a:txBody>
                    <a:bodyPr/>
                    <a:lstStyle/>
                    <a:p>
                      <a:endParaRPr lang="en-GB"/>
                    </a:p>
                  </a:txBody>
                  <a:tcPr/>
                </a:tc>
                <a:tc>
                  <a:txBody>
                    <a:bodyPr/>
                    <a:lstStyle/>
                    <a:p>
                      <a:pPr marL="0" marR="0" algn="ctr">
                        <a:lnSpc>
                          <a:spcPct val="106000"/>
                        </a:lnSpc>
                        <a:spcBef>
                          <a:spcPts val="0"/>
                        </a:spcBef>
                        <a:spcAft>
                          <a:spcPts val="0"/>
                        </a:spcAft>
                      </a:pPr>
                      <a:r>
                        <a:rPr lang="en-US" sz="1000" kern="1200" dirty="0">
                          <a:solidFill>
                            <a:srgbClr val="404040"/>
                          </a:solidFill>
                          <a:effectLst/>
                          <a:latin typeface="Calibri" panose="020F0502020204030204" pitchFamily="34" charset="0"/>
                          <a:cs typeface="Calibri" panose="020F0502020204030204" pitchFamily="34" charset="0"/>
                        </a:rPr>
                        <a:t>Incidence</a:t>
                      </a:r>
                      <a:endParaRPr lang="en-GB" sz="1000" dirty="0">
                        <a:effectLst/>
                        <a:latin typeface="Calibri" panose="020F0502020204030204" pitchFamily="34" charset="0"/>
                        <a:ea typeface="Calibri" panose="020F0502020204030204" pitchFamily="34" charset="0"/>
                        <a:cs typeface="Calibri" panose="020F0502020204030204" pitchFamily="34"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latin typeface="Calibri" panose="020F0502020204030204" pitchFamily="34" charset="0"/>
                          <a:cs typeface="Calibri" panose="020F0502020204030204" pitchFamily="34" charset="0"/>
                        </a:rPr>
                        <a:t>Prevalence</a:t>
                      </a:r>
                      <a:endParaRPr lang="en-GB" sz="1000">
                        <a:effectLst/>
                        <a:latin typeface="Calibri" panose="020F0502020204030204" pitchFamily="34" charset="0"/>
                        <a:ea typeface="Calibri" panose="020F0502020204030204" pitchFamily="34" charset="0"/>
                        <a:cs typeface="Calibri" panose="020F0502020204030204" pitchFamily="34"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latin typeface="Calibri" panose="020F0502020204030204" pitchFamily="34" charset="0"/>
                          <a:cs typeface="Calibri" panose="020F0502020204030204" pitchFamily="34" charset="0"/>
                        </a:rPr>
                        <a:t>Incidence</a:t>
                      </a:r>
                      <a:endParaRPr lang="en-GB" sz="1000">
                        <a:effectLst/>
                        <a:latin typeface="Calibri" panose="020F0502020204030204" pitchFamily="34" charset="0"/>
                        <a:ea typeface="Calibri" panose="020F0502020204030204" pitchFamily="34" charset="0"/>
                        <a:cs typeface="Calibri" panose="020F0502020204030204" pitchFamily="34"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latin typeface="Calibri" panose="020F0502020204030204" pitchFamily="34" charset="0"/>
                          <a:cs typeface="Calibri" panose="020F0502020204030204" pitchFamily="34" charset="0"/>
                        </a:rPr>
                        <a:t>Prevalence</a:t>
                      </a:r>
                      <a:endParaRPr lang="en-GB" sz="1000">
                        <a:effectLst/>
                        <a:latin typeface="Calibri" panose="020F0502020204030204" pitchFamily="34" charset="0"/>
                        <a:ea typeface="Calibri" panose="020F0502020204030204" pitchFamily="34" charset="0"/>
                        <a:cs typeface="Calibri" panose="020F0502020204030204" pitchFamily="34"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latin typeface="Calibri" panose="020F0502020204030204" pitchFamily="34" charset="0"/>
                          <a:cs typeface="Calibri" panose="020F0502020204030204" pitchFamily="34" charset="0"/>
                        </a:rPr>
                        <a:t>Incidence</a:t>
                      </a:r>
                      <a:endParaRPr lang="en-GB" sz="1000">
                        <a:effectLst/>
                        <a:latin typeface="Calibri" panose="020F0502020204030204" pitchFamily="34" charset="0"/>
                        <a:ea typeface="Calibri" panose="020F0502020204030204" pitchFamily="34" charset="0"/>
                        <a:cs typeface="Calibri" panose="020F0502020204030204" pitchFamily="34" charset="0"/>
                      </a:endParaRPr>
                    </a:p>
                  </a:txBody>
                  <a:tcPr marL="22095" marR="22095" marT="8958" marB="0" anchor="ctr"/>
                </a:tc>
                <a:tc>
                  <a:txBody>
                    <a:bodyPr/>
                    <a:lstStyle/>
                    <a:p>
                      <a:pPr marL="0" marR="0" algn="ctr">
                        <a:lnSpc>
                          <a:spcPct val="106000"/>
                        </a:lnSpc>
                        <a:spcBef>
                          <a:spcPts val="0"/>
                        </a:spcBef>
                        <a:spcAft>
                          <a:spcPts val="0"/>
                        </a:spcAft>
                      </a:pPr>
                      <a:r>
                        <a:rPr lang="en-US" sz="1000" kern="1200" dirty="0">
                          <a:solidFill>
                            <a:srgbClr val="404040"/>
                          </a:solidFill>
                          <a:effectLst/>
                          <a:latin typeface="Calibri" panose="020F0502020204030204" pitchFamily="34" charset="0"/>
                          <a:cs typeface="Calibri" panose="020F0502020204030204" pitchFamily="34" charset="0"/>
                        </a:rPr>
                        <a:t>Prevalence</a:t>
                      </a:r>
                      <a:endParaRPr lang="en-GB" sz="1000" dirty="0">
                        <a:effectLst/>
                        <a:latin typeface="Calibri" panose="020F0502020204030204" pitchFamily="34" charset="0"/>
                        <a:ea typeface="Calibri" panose="020F0502020204030204" pitchFamily="34" charset="0"/>
                        <a:cs typeface="Calibri" panose="020F0502020204030204" pitchFamily="34" charset="0"/>
                      </a:endParaRPr>
                    </a:p>
                  </a:txBody>
                  <a:tcPr marL="22095" marR="22095" marT="8958" marB="0" anchor="ctr"/>
                </a:tc>
                <a:tc>
                  <a:txBody>
                    <a:bodyPr/>
                    <a:lstStyle/>
                    <a:p>
                      <a:pPr marL="0" marR="0" algn="ctr">
                        <a:lnSpc>
                          <a:spcPct val="106000"/>
                        </a:lnSpc>
                        <a:spcBef>
                          <a:spcPts val="0"/>
                        </a:spcBef>
                        <a:spcAft>
                          <a:spcPts val="0"/>
                        </a:spcAft>
                      </a:pPr>
                      <a:r>
                        <a:rPr lang="en-US" sz="1000" kern="1200" dirty="0">
                          <a:solidFill>
                            <a:srgbClr val="404040"/>
                          </a:solidFill>
                          <a:effectLst/>
                          <a:latin typeface="Calibri" panose="020F0502020204030204" pitchFamily="34" charset="0"/>
                          <a:cs typeface="Calibri" panose="020F0502020204030204" pitchFamily="34" charset="0"/>
                        </a:rPr>
                        <a:t>Incidence</a:t>
                      </a:r>
                      <a:endParaRPr lang="en-GB" sz="1000" dirty="0">
                        <a:effectLst/>
                        <a:latin typeface="Calibri" panose="020F0502020204030204" pitchFamily="34" charset="0"/>
                        <a:ea typeface="Calibri" panose="020F0502020204030204" pitchFamily="34" charset="0"/>
                        <a:cs typeface="Calibri" panose="020F0502020204030204" pitchFamily="34"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latin typeface="Calibri" panose="020F0502020204030204" pitchFamily="34" charset="0"/>
                          <a:cs typeface="Calibri" panose="020F0502020204030204" pitchFamily="34" charset="0"/>
                        </a:rPr>
                        <a:t>Prevalence</a:t>
                      </a:r>
                      <a:endParaRPr lang="en-GB" sz="1000">
                        <a:effectLst/>
                        <a:latin typeface="Calibri" panose="020F0502020204030204" pitchFamily="34" charset="0"/>
                        <a:ea typeface="Calibri" panose="020F0502020204030204" pitchFamily="34" charset="0"/>
                        <a:cs typeface="Calibri" panose="020F0502020204030204" pitchFamily="34" charset="0"/>
                      </a:endParaRPr>
                    </a:p>
                  </a:txBody>
                  <a:tcPr marL="22095" marR="22095" marT="8958" marB="0" anchor="ctr"/>
                </a:tc>
                <a:extLst>
                  <a:ext uri="{0D108BD9-81ED-4DB2-BD59-A6C34878D82A}">
                    <a16:rowId xmlns:a16="http://schemas.microsoft.com/office/drawing/2014/main" val="2135790206"/>
                  </a:ext>
                </a:extLst>
              </a:tr>
              <a:tr h="169843">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Argentina</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198</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963</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163</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720</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674</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46</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353000142"/>
                  </a:ext>
                </a:extLst>
              </a:tr>
              <a:tr h="169843">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Bolivia</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dirty="0">
                          <a:solidFill>
                            <a:srgbClr val="000000"/>
                          </a:solidFill>
                          <a:effectLst/>
                          <a:latin typeface="Calibri" panose="020F0502020204030204" pitchFamily="34" charset="0"/>
                          <a:cs typeface="Calibri" panose="020F0502020204030204" pitchFamily="34" charset="0"/>
                        </a:rPr>
                        <a:t>116</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457</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114</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454</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452</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2</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793823494"/>
                  </a:ext>
                </a:extLst>
              </a:tr>
              <a:tr h="169843">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Brazil</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209</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684</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218</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665</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618</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47</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687922259"/>
                  </a:ext>
                </a:extLst>
              </a:tr>
              <a:tr h="263325">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British Virgin Islands</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dirty="0">
                          <a:solidFill>
                            <a:srgbClr val="000000"/>
                          </a:solidFill>
                          <a:effectLst/>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970468258"/>
                  </a:ext>
                </a:extLst>
              </a:tr>
              <a:tr h="169843">
                <a:tc>
                  <a:txBody>
                    <a:bodyPr/>
                    <a:lstStyle/>
                    <a:p>
                      <a:pPr marL="0" marR="0" algn="l">
                        <a:spcBef>
                          <a:spcPts val="0"/>
                        </a:spcBef>
                        <a:spcAft>
                          <a:spcPts val="0"/>
                        </a:spcAft>
                      </a:pPr>
                      <a:r>
                        <a:rPr lang="en-US" sz="900" b="1" kern="1200" dirty="0">
                          <a:solidFill>
                            <a:srgbClr val="404040"/>
                          </a:solidFill>
                          <a:effectLst/>
                          <a:latin typeface="Calibri" panose="020F0502020204030204" pitchFamily="34" charset="0"/>
                          <a:cs typeface="Calibri" panose="020F0502020204030204" pitchFamily="34" charset="0"/>
                        </a:rPr>
                        <a:t>Cayman Islands</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dirty="0">
                          <a:solidFill>
                            <a:srgbClr val="000000"/>
                          </a:solidFill>
                          <a:effectLst/>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819.5</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solidFill>
                            <a:srgbClr val="000000"/>
                          </a:solidFill>
                          <a:effectLst/>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963.8</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963.8</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0</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051859492"/>
                  </a:ext>
                </a:extLst>
              </a:tr>
              <a:tr h="169843">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Chile</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dirty="0">
                          <a:solidFill>
                            <a:srgbClr val="000000"/>
                          </a:solidFill>
                          <a:effectLst/>
                          <a:latin typeface="Calibri" panose="020F0502020204030204" pitchFamily="34" charset="0"/>
                          <a:cs typeface="Calibri" panose="020F0502020204030204" pitchFamily="34" charset="0"/>
                        </a:rPr>
                        <a:t>226</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1550</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204</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1317</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1236</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81</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108143782"/>
                  </a:ext>
                </a:extLst>
              </a:tr>
              <a:tr h="169843">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Colombia</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122</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858</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103</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702</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516</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185</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973117228"/>
                  </a:ext>
                </a:extLst>
              </a:tr>
              <a:tr h="169843">
                <a:tc>
                  <a:txBody>
                    <a:bodyPr/>
                    <a:lstStyle/>
                    <a:p>
                      <a:pPr marL="0" marR="0" algn="l">
                        <a:spcBef>
                          <a:spcPts val="0"/>
                        </a:spcBef>
                        <a:spcAft>
                          <a:spcPts val="0"/>
                        </a:spcAft>
                      </a:pPr>
                      <a:r>
                        <a:rPr lang="en-US" sz="900" b="1" kern="1200" dirty="0">
                          <a:solidFill>
                            <a:srgbClr val="404040"/>
                          </a:solidFill>
                          <a:effectLst/>
                          <a:latin typeface="Calibri" panose="020F0502020204030204" pitchFamily="34" charset="0"/>
                          <a:cs typeface="Calibri" panose="020F0502020204030204" pitchFamily="34" charset="0"/>
                        </a:rPr>
                        <a:t>Costa Rica</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53</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567</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38</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249</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40</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209</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4260109045"/>
                  </a:ext>
                </a:extLst>
              </a:tr>
              <a:tr h="169843">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Cuba</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123</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430</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108</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299</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293</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6</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470271008"/>
                  </a:ext>
                </a:extLst>
              </a:tr>
              <a:tr h="169843">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Dominican Republic</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226</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485</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solidFill>
                            <a:srgbClr val="000000"/>
                          </a:solidFill>
                          <a:effectLst/>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438</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solidFill>
                            <a:srgbClr val="000000"/>
                          </a:solidFill>
                          <a:effectLst/>
                          <a:latin typeface="Calibri" panose="020F0502020204030204" pitchFamily="34" charset="0"/>
                          <a:cs typeface="Calibri" panose="020F0502020204030204" pitchFamily="34" charset="0"/>
                        </a:rPr>
                        <a:t>340</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98</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624111147"/>
                  </a:ext>
                </a:extLst>
              </a:tr>
              <a:tr h="169843">
                <a:tc>
                  <a:txBody>
                    <a:bodyPr/>
                    <a:lstStyle/>
                    <a:p>
                      <a:pPr marL="0" marR="0" algn="l">
                        <a:spcBef>
                          <a:spcPts val="0"/>
                        </a:spcBef>
                        <a:spcAft>
                          <a:spcPts val="0"/>
                        </a:spcAft>
                      </a:pPr>
                      <a:r>
                        <a:rPr lang="en-US" sz="900" b="1" kern="1200" dirty="0">
                          <a:solidFill>
                            <a:srgbClr val="404040"/>
                          </a:solidFill>
                          <a:effectLst/>
                          <a:latin typeface="Calibri" panose="020F0502020204030204" pitchFamily="34" charset="0"/>
                          <a:cs typeface="Calibri" panose="020F0502020204030204" pitchFamily="34" charset="0"/>
                        </a:rPr>
                        <a:t>Ecuador</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dirty="0">
                          <a:solidFill>
                            <a:srgbClr val="000000"/>
                          </a:solidFill>
                          <a:effectLst/>
                          <a:latin typeface="Calibri" panose="020F0502020204030204" pitchFamily="34" charset="0"/>
                          <a:cs typeface="Calibri" panose="020F0502020204030204" pitchFamily="34" charset="0"/>
                        </a:rPr>
                        <a:t>19</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768</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6</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756</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735</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21</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113418900"/>
                  </a:ext>
                </a:extLst>
              </a:tr>
              <a:tr h="169843">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El Salvador</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223</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776</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217</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677</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297</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380</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927529263"/>
                  </a:ext>
                </a:extLst>
              </a:tr>
              <a:tr h="169843">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Guatemala</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146</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solidFill>
                            <a:srgbClr val="000000"/>
                          </a:solidFill>
                          <a:effectLst/>
                          <a:latin typeface="Calibri" panose="020F0502020204030204" pitchFamily="34" charset="0"/>
                          <a:cs typeface="Calibri" panose="020F0502020204030204" pitchFamily="34" charset="0"/>
                        </a:rPr>
                        <a:t>575</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140</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525</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304</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221</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300798104"/>
                  </a:ext>
                </a:extLst>
              </a:tr>
              <a:tr h="169843">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Haiti</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4224509689"/>
                  </a:ext>
                </a:extLst>
              </a:tr>
              <a:tr h="169843">
                <a:tc>
                  <a:txBody>
                    <a:bodyPr/>
                    <a:lstStyle/>
                    <a:p>
                      <a:pPr marL="0" marR="0" algn="l">
                        <a:spcBef>
                          <a:spcPts val="0"/>
                        </a:spcBef>
                        <a:spcAft>
                          <a:spcPts val="0"/>
                        </a:spcAft>
                      </a:pPr>
                      <a:r>
                        <a:rPr lang="en-US" sz="900" b="1" kern="1200" dirty="0">
                          <a:solidFill>
                            <a:srgbClr val="404040"/>
                          </a:solidFill>
                          <a:effectLst/>
                          <a:latin typeface="Calibri" panose="020F0502020204030204" pitchFamily="34" charset="0"/>
                          <a:cs typeface="Calibri" panose="020F0502020204030204" pitchFamily="34" charset="0"/>
                        </a:rPr>
                        <a:t>Honduras</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96</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solidFill>
                            <a:srgbClr val="000000"/>
                          </a:solidFill>
                          <a:effectLst/>
                          <a:latin typeface="Calibri" panose="020F0502020204030204" pitchFamily="34" charset="0"/>
                          <a:cs typeface="Calibri" panose="020F0502020204030204" pitchFamily="34" charset="0"/>
                        </a:rPr>
                        <a:t>405</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96</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392</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370</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solidFill>
                            <a:srgbClr val="000000"/>
                          </a:solidFill>
                          <a:effectLst/>
                          <a:latin typeface="Calibri" panose="020F0502020204030204" pitchFamily="34" charset="0"/>
                          <a:cs typeface="Calibri" panose="020F0502020204030204" pitchFamily="34" charset="0"/>
                        </a:rPr>
                        <a:t>22</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4245787099"/>
                  </a:ext>
                </a:extLst>
              </a:tr>
              <a:tr h="169843">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Mexico</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526.5</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1905</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solidFill>
                            <a:srgbClr val="000000"/>
                          </a:solidFill>
                          <a:effectLst/>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1201</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730.8</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473.95</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198798456"/>
                  </a:ext>
                </a:extLst>
              </a:tr>
              <a:tr h="169843">
                <a:tc>
                  <a:txBody>
                    <a:bodyPr/>
                    <a:lstStyle/>
                    <a:p>
                      <a:pPr marL="0" marR="0" algn="l">
                        <a:spcBef>
                          <a:spcPts val="0"/>
                        </a:spcBef>
                        <a:spcAft>
                          <a:spcPts val="0"/>
                        </a:spcAft>
                      </a:pPr>
                      <a:r>
                        <a:rPr lang="en-US" sz="900" b="1" kern="1200" dirty="0">
                          <a:solidFill>
                            <a:srgbClr val="404040"/>
                          </a:solidFill>
                          <a:effectLst/>
                          <a:latin typeface="Calibri" panose="020F0502020204030204" pitchFamily="34" charset="0"/>
                          <a:cs typeface="Calibri" panose="020F0502020204030204" pitchFamily="34" charset="0"/>
                        </a:rPr>
                        <a:t>Nicaragua</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33</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111</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solidFill>
                            <a:srgbClr val="000000"/>
                          </a:solidFill>
                          <a:effectLst/>
                          <a:latin typeface="Calibri" panose="020F0502020204030204" pitchFamily="34" charset="0"/>
                          <a:cs typeface="Calibri" panose="020F0502020204030204" pitchFamily="34" charset="0"/>
                        </a:rPr>
                        <a:t>31</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solidFill>
                            <a:srgbClr val="000000"/>
                          </a:solidFill>
                          <a:effectLst/>
                          <a:latin typeface="Calibri" panose="020F0502020204030204" pitchFamily="34" charset="0"/>
                          <a:cs typeface="Calibri" panose="020F0502020204030204" pitchFamily="34" charset="0"/>
                        </a:rPr>
                        <a:t>100</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35</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solidFill>
                            <a:srgbClr val="000000"/>
                          </a:solidFill>
                          <a:effectLst/>
                          <a:latin typeface="Calibri" panose="020F0502020204030204" pitchFamily="34" charset="0"/>
                          <a:cs typeface="Calibri" panose="020F0502020204030204" pitchFamily="34" charset="0"/>
                        </a:rPr>
                        <a:t>65</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998371832"/>
                  </a:ext>
                </a:extLst>
              </a:tr>
              <a:tr h="169843">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Panama</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189</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701</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solidFill>
                            <a:srgbClr val="000000"/>
                          </a:solidFill>
                          <a:effectLst/>
                          <a:latin typeface="Calibri" panose="020F0502020204030204" pitchFamily="34" charset="0"/>
                          <a:cs typeface="Calibri" panose="020F0502020204030204" pitchFamily="34" charset="0"/>
                        </a:rPr>
                        <a:t>181</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601</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488</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113</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99380615"/>
                  </a:ext>
                </a:extLst>
              </a:tr>
              <a:tr h="169843">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Paraguay</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40</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387</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36</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solidFill>
                            <a:srgbClr val="000000"/>
                          </a:solidFill>
                          <a:effectLst/>
                          <a:latin typeface="Calibri" panose="020F0502020204030204" pitchFamily="34" charset="0"/>
                          <a:cs typeface="Calibri" panose="020F0502020204030204" pitchFamily="34" charset="0"/>
                        </a:rPr>
                        <a:t>333</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317</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solidFill>
                            <a:srgbClr val="000000"/>
                          </a:solidFill>
                          <a:effectLst/>
                          <a:latin typeface="Calibri" panose="020F0502020204030204" pitchFamily="34" charset="0"/>
                          <a:cs typeface="Calibri" panose="020F0502020204030204" pitchFamily="34" charset="0"/>
                        </a:rPr>
                        <a:t>16</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052780156"/>
                  </a:ext>
                </a:extLst>
              </a:tr>
              <a:tr h="169843">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Peru</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65</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618</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solidFill>
                            <a:srgbClr val="000000"/>
                          </a:solidFill>
                          <a:effectLst/>
                          <a:latin typeface="Calibri" panose="020F0502020204030204" pitchFamily="34" charset="0"/>
                          <a:cs typeface="Calibri" panose="020F0502020204030204" pitchFamily="34" charset="0"/>
                        </a:rPr>
                        <a:t>572</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515</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solidFill>
                            <a:srgbClr val="000000"/>
                          </a:solidFill>
                          <a:effectLst/>
                          <a:latin typeface="Calibri" panose="020F0502020204030204" pitchFamily="34" charset="0"/>
                          <a:cs typeface="Calibri" panose="020F0502020204030204" pitchFamily="34" charset="0"/>
                        </a:rPr>
                        <a:t>57</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000146427"/>
                  </a:ext>
                </a:extLst>
              </a:tr>
              <a:tr h="169843">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Puerto Rico</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437</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2129</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1737</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1607</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130</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413413321"/>
                  </a:ext>
                </a:extLst>
              </a:tr>
              <a:tr h="169843">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Uruguay</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227</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1194</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796</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solidFill>
                            <a:srgbClr val="000000"/>
                          </a:solidFill>
                          <a:effectLst/>
                          <a:latin typeface="Calibri" panose="020F0502020204030204" pitchFamily="34" charset="0"/>
                          <a:cs typeface="Calibri" panose="020F0502020204030204" pitchFamily="34" charset="0"/>
                        </a:rPr>
                        <a:t>734</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solidFill>
                            <a:srgbClr val="000000"/>
                          </a:solidFill>
                          <a:effectLst/>
                          <a:latin typeface="Calibri" panose="020F0502020204030204" pitchFamily="34" charset="0"/>
                          <a:cs typeface="Calibri" panose="020F0502020204030204" pitchFamily="34" charset="0"/>
                        </a:rPr>
                        <a:t>62</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701310355"/>
                  </a:ext>
                </a:extLst>
              </a:tr>
              <a:tr h="169843">
                <a:tc>
                  <a:txBody>
                    <a:bodyPr/>
                    <a:lstStyle/>
                    <a:p>
                      <a:pPr marL="0" marR="0" algn="l">
                        <a:spcBef>
                          <a:spcPts val="0"/>
                        </a:spcBef>
                        <a:spcAft>
                          <a:spcPts val="0"/>
                        </a:spcAft>
                      </a:pPr>
                      <a:r>
                        <a:rPr lang="en-ZA" sz="900" b="1" kern="1200" dirty="0">
                          <a:solidFill>
                            <a:srgbClr val="404040"/>
                          </a:solidFill>
                          <a:effectLst/>
                          <a:latin typeface="Calibri" panose="020F0502020204030204" pitchFamily="34" charset="0"/>
                          <a:cs typeface="Calibri" panose="020F0502020204030204" pitchFamily="34" charset="0"/>
                        </a:rPr>
                        <a:t>Venezuela, RB</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97</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320</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320</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solidFill>
                            <a:srgbClr val="000000"/>
                          </a:solidFill>
                          <a:effectLst/>
                          <a:latin typeface="Calibri" panose="020F0502020204030204" pitchFamily="34" charset="0"/>
                          <a:cs typeface="Calibri" panose="020F0502020204030204" pitchFamily="34" charset="0"/>
                        </a:rPr>
                        <a:t>310</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solidFill>
                            <a:srgbClr val="000000"/>
                          </a:solidFill>
                          <a:effectLst/>
                          <a:latin typeface="Calibri" panose="020F0502020204030204" pitchFamily="34" charset="0"/>
                          <a:cs typeface="Calibri" panose="020F0502020204030204" pitchFamily="34" charset="0"/>
                        </a:rPr>
                        <a:t>10</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706364344"/>
                  </a:ext>
                </a:extLst>
              </a:tr>
              <a:tr h="169843">
                <a:tc>
                  <a:txBody>
                    <a:bodyPr/>
                    <a:lstStyle/>
                    <a:p>
                      <a:pPr marL="0" marR="0" algn="l">
                        <a:spcBef>
                          <a:spcPts val="0"/>
                        </a:spcBef>
                        <a:spcAft>
                          <a:spcPts val="0"/>
                        </a:spcAft>
                      </a:pPr>
                      <a:r>
                        <a:rPr lang="en-US" sz="900" b="1" kern="1200" dirty="0">
                          <a:solidFill>
                            <a:srgbClr val="404040"/>
                          </a:solidFill>
                          <a:effectLst/>
                          <a:latin typeface="Calibri" panose="020F0502020204030204" pitchFamily="34" charset="0"/>
                          <a:cs typeface="Calibri" panose="020F0502020204030204" pitchFamily="34" charset="0"/>
                        </a:rPr>
                        <a:t>Virgin Islands (U.S).</a:t>
                      </a:r>
                      <a:endParaRPr lang="en-US" sz="9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1441.5</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cs typeface="Calibri" panose="020F0502020204030204" pitchFamily="34" charset="0"/>
                        </a:rPr>
                        <a:t>1399.1</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solidFill>
                            <a:srgbClr val="000000"/>
                          </a:solidFill>
                          <a:effectLst/>
                          <a:latin typeface="Calibri" panose="020F0502020204030204" pitchFamily="34" charset="0"/>
                          <a:cs typeface="Calibri" panose="020F0502020204030204" pitchFamily="34" charset="0"/>
                        </a:rPr>
                        <a:t>42.4</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026337114"/>
                  </a:ext>
                </a:extLst>
              </a:tr>
            </a:tbl>
          </a:graphicData>
        </a:graphic>
      </p:graphicFrame>
      <p:sp>
        <p:nvSpPr>
          <p:cNvPr id="9" name="Rectangle 8"/>
          <p:cNvSpPr/>
          <p:nvPr/>
        </p:nvSpPr>
        <p:spPr>
          <a:xfrm>
            <a:off x="805409" y="1608092"/>
            <a:ext cx="3027128" cy="345345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092447" y="1434608"/>
            <a:ext cx="1023365" cy="451117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174325" y="5257881"/>
            <a:ext cx="4289296" cy="12436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Rectangle 11"/>
          <p:cNvSpPr/>
          <p:nvPr/>
        </p:nvSpPr>
        <p:spPr>
          <a:xfrm>
            <a:off x="909940" y="5637083"/>
            <a:ext cx="2818064"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Treated</a:t>
            </a:r>
            <a:r>
              <a:rPr kumimoji="0" lang="en-US" sz="11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US" sz="1100" dirty="0">
                <a:solidFill>
                  <a:prstClr val="black"/>
                </a:solidFill>
                <a:latin typeface="Calibri" panose="020F0502020204030204" pitchFamily="34" charset="0"/>
                <a:ea typeface="Calibri" panose="020F0502020204030204" pitchFamily="34" charset="0"/>
                <a:cs typeface="Calibri" panose="020F0502020204030204" pitchFamily="34" charset="0"/>
              </a:rPr>
              <a:t>kidney failure</a:t>
            </a:r>
            <a:r>
              <a:rPr kumimoji="0" lang="en-US" sz="11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all dialysis + transplant</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E34D2ED6-BF01-1621-F6D2-136B9DC1AEDA}"/>
              </a:ext>
            </a:extLst>
          </p:cNvPr>
          <p:cNvSpPr>
            <a:spLocks noGrp="1"/>
          </p:cNvSpPr>
          <p:nvPr>
            <p:ph type="title"/>
          </p:nvPr>
        </p:nvSpPr>
        <p:spPr/>
        <p:txBody>
          <a:bodyPr>
            <a:normAutofit/>
          </a:bodyPr>
          <a:lstStyle/>
          <a:p>
            <a:r>
              <a:rPr lang="es-ES" dirty="0" err="1"/>
              <a:t>Burden</a:t>
            </a:r>
            <a:r>
              <a:rPr lang="es-ES" dirty="0"/>
              <a:t> </a:t>
            </a:r>
            <a:r>
              <a:rPr lang="es-ES" dirty="0" err="1"/>
              <a:t>of</a:t>
            </a:r>
            <a:r>
              <a:rPr lang="es-ES" dirty="0"/>
              <a:t> </a:t>
            </a:r>
            <a:r>
              <a:rPr lang="es-ES" dirty="0" err="1"/>
              <a:t>kidney</a:t>
            </a:r>
            <a:r>
              <a:rPr lang="es-ES" dirty="0"/>
              <a:t> </a:t>
            </a:r>
            <a:r>
              <a:rPr lang="es-ES" dirty="0" err="1"/>
              <a:t>failure</a:t>
            </a:r>
            <a:endParaRPr lang="en-BE" dirty="0"/>
          </a:p>
        </p:txBody>
      </p:sp>
      <p:sp>
        <p:nvSpPr>
          <p:cNvPr id="3" name="Date Placeholder 3">
            <a:extLst>
              <a:ext uri="{FF2B5EF4-FFF2-40B4-BE49-F238E27FC236}">
                <a16:creationId xmlns:a16="http://schemas.microsoft.com/office/drawing/2014/main" id="{FF3C7D0E-33CC-4CB9-41A9-F188EAAFF626}"/>
              </a:ext>
            </a:extLst>
          </p:cNvPr>
          <p:cNvSpPr txBox="1">
            <a:spLocks/>
          </p:cNvSpPr>
          <p:nvPr/>
        </p:nvSpPr>
        <p:spPr>
          <a:xfrm>
            <a:off x="838200" y="6598682"/>
            <a:ext cx="18825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chemeClr val="bg1"/>
                </a:solidFill>
                <a:ea typeface="Calibri" panose="020F0502020204030204" pitchFamily="34" charset="0"/>
                <a:cs typeface="Calibri" panose="020F0502020204030204" pitchFamily="34" charset="0"/>
              </a:rPr>
              <a:t>July 2023</a:t>
            </a:r>
            <a:endParaRPr lang="en-US" sz="1100" dirty="0">
              <a:solidFill>
                <a:schemeClr val="bg1"/>
              </a:solidFill>
              <a:ea typeface="Calibri" panose="020F0502020204030204" pitchFamily="34" charset="0"/>
              <a:cs typeface="Calibri" panose="020F0502020204030204" pitchFamily="34" charset="0"/>
            </a:endParaRPr>
          </a:p>
        </p:txBody>
      </p:sp>
      <p:sp>
        <p:nvSpPr>
          <p:cNvPr id="8" name="Footer Placeholder 4">
            <a:extLst>
              <a:ext uri="{FF2B5EF4-FFF2-40B4-BE49-F238E27FC236}">
                <a16:creationId xmlns:a16="http://schemas.microsoft.com/office/drawing/2014/main" id="{6D91CD2F-DD3D-F210-ADDA-F913DF05B6D1}"/>
              </a:ext>
            </a:extLst>
          </p:cNvPr>
          <p:cNvSpPr>
            <a:spLocks noGrp="1"/>
          </p:cNvSpPr>
          <p:nvPr>
            <p:ph type="ftr" sz="quarter" idx="3"/>
          </p:nvPr>
        </p:nvSpPr>
        <p:spPr>
          <a:xfrm>
            <a:off x="4038600" y="6536974"/>
            <a:ext cx="4114800" cy="365125"/>
          </a:xfrm>
        </p:spPr>
        <p:txBody>
          <a:bodyPr/>
          <a:lstStyle/>
          <a:p>
            <a:r>
              <a:rPr lang="en-US" dirty="0"/>
              <a:t>International Society of Nephrology</a:t>
            </a:r>
          </a:p>
        </p:txBody>
      </p:sp>
      <p:sp>
        <p:nvSpPr>
          <p:cNvPr id="13" name="Slide Number Placeholder 5">
            <a:extLst>
              <a:ext uri="{FF2B5EF4-FFF2-40B4-BE49-F238E27FC236}">
                <a16:creationId xmlns:a16="http://schemas.microsoft.com/office/drawing/2014/main" id="{63595C9B-DF1B-9F5B-4046-056F0FA57F1B}"/>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14</a:t>
            </a:fld>
            <a:endParaRPr lang="en-US"/>
          </a:p>
        </p:txBody>
      </p:sp>
    </p:spTree>
    <p:extLst>
      <p:ext uri="{BB962C8B-B14F-4D97-AF65-F5344CB8AC3E}">
        <p14:creationId xmlns:p14="http://schemas.microsoft.com/office/powerpoint/2010/main" val="2795931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CEA45FA-58E5-433B-69D2-D88483E588CB}"/>
              </a:ext>
            </a:extLst>
          </p:cNvPr>
          <p:cNvPicPr>
            <a:picLocks noChangeAspect="1"/>
          </p:cNvPicPr>
          <p:nvPr/>
        </p:nvPicPr>
        <p:blipFill>
          <a:blip r:embed="rId2"/>
          <a:stretch>
            <a:fillRect/>
          </a:stretch>
        </p:blipFill>
        <p:spPr>
          <a:xfrm>
            <a:off x="195236" y="5475424"/>
            <a:ext cx="4312090" cy="152640"/>
          </a:xfrm>
          <a:prstGeom prst="rect">
            <a:avLst/>
          </a:prstGeom>
        </p:spPr>
      </p:pic>
      <p:pic>
        <p:nvPicPr>
          <p:cNvPr id="13" name="Picture 12">
            <a:extLst>
              <a:ext uri="{FF2B5EF4-FFF2-40B4-BE49-F238E27FC236}">
                <a16:creationId xmlns:a16="http://schemas.microsoft.com/office/drawing/2014/main" id="{624E39FB-6E32-713E-12AA-5D37D48E18F9}"/>
              </a:ext>
            </a:extLst>
          </p:cNvPr>
          <p:cNvPicPr>
            <a:picLocks noChangeAspect="1"/>
          </p:cNvPicPr>
          <p:nvPr/>
        </p:nvPicPr>
        <p:blipFill>
          <a:blip r:embed="rId3"/>
          <a:stretch>
            <a:fillRect/>
          </a:stretch>
        </p:blipFill>
        <p:spPr>
          <a:xfrm>
            <a:off x="855137" y="1522057"/>
            <a:ext cx="2925754" cy="3649303"/>
          </a:xfrm>
          <a:prstGeom prst="rect">
            <a:avLst/>
          </a:prstGeom>
        </p:spPr>
      </p:pic>
      <p:sp>
        <p:nvSpPr>
          <p:cNvPr id="3" name="Rectangle 2"/>
          <p:cNvSpPr/>
          <p:nvPr/>
        </p:nvSpPr>
        <p:spPr>
          <a:xfrm>
            <a:off x="803021" y="1122952"/>
            <a:ext cx="317031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Incidence of kidney transplantation</a:t>
            </a:r>
          </a:p>
        </p:txBody>
      </p:sp>
      <p:sp>
        <p:nvSpPr>
          <p:cNvPr id="6" name="Rectangle 5"/>
          <p:cNvSpPr/>
          <p:nvPr/>
        </p:nvSpPr>
        <p:spPr>
          <a:xfrm>
            <a:off x="4733696" y="5858287"/>
            <a:ext cx="7296608" cy="74039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pmp (per million population)</a:t>
            </a:r>
          </a:p>
          <a:p>
            <a:pPr lvl="0">
              <a:lnSpc>
                <a:spcPct val="107000"/>
              </a:lnSpc>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Data source:</a:t>
            </a:r>
            <a:r>
              <a:rPr lang="en-US" sz="1000" noProof="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Brazilian Dialysis Survey 2020</a:t>
            </a: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 The Latin American Dialysis and Renal Transplantation Registry: report 2019, GODT database (</a:t>
            </a:r>
            <a:r>
              <a:rPr lang="en-US" sz="1000" dirty="0">
                <a:latin typeface="Calibri" panose="020F0502020204030204" pitchFamily="34" charset="0"/>
                <a:ea typeface="Calibri" panose="020F0502020204030204" pitchFamily="34" charset="0"/>
                <a:cs typeface="Calibri" panose="020F0502020204030204" pitchFamily="34" charset="0"/>
                <a:hlinkClick r:id="rId4"/>
              </a:rPr>
              <a:t>http://www.transplant-observatory.org/data-charts-and-tables/</a:t>
            </a:r>
            <a:r>
              <a:rPr lang="en-US" sz="1000" dirty="0">
                <a:latin typeface="Calibri" panose="020F0502020204030204" pitchFamily="34" charset="0"/>
                <a:ea typeface="Calibri" panose="020F0502020204030204" pitchFamily="34" charset="0"/>
                <a:cs typeface="Calibri" panose="020F0502020204030204" pitchFamily="34" charset="0"/>
              </a:rPr>
              <a:t>)</a:t>
            </a: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 2019 USRDS Annual Data Report</a:t>
            </a:r>
          </a:p>
          <a:p>
            <a:pPr>
              <a:lnSpc>
                <a:spcPct val="107000"/>
              </a:lnSpc>
              <a:defRPr/>
            </a:pPr>
            <a:r>
              <a:rPr lang="en-US" sz="1000" dirty="0">
                <a:latin typeface="Calibri" panose="020F0502020204030204" pitchFamily="34" charset="0"/>
                <a:ea typeface="Calibri" panose="020F0502020204030204" pitchFamily="34" charset="0"/>
                <a:cs typeface="Calibri" panose="020F0502020204030204" pitchFamily="34" charset="0"/>
              </a:rPr>
              <a:t>‘ – ’ : data not reported/unavailable</a:t>
            </a:r>
            <a:endPar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567747790"/>
              </p:ext>
            </p:extLst>
          </p:nvPr>
        </p:nvGraphicFramePr>
        <p:xfrm>
          <a:off x="4802154" y="924740"/>
          <a:ext cx="6702492" cy="4932297"/>
        </p:xfrm>
        <a:graphic>
          <a:graphicData uri="http://schemas.openxmlformats.org/drawingml/2006/table">
            <a:tbl>
              <a:tblPr firstRow="1" firstCol="1" bandRow="1">
                <a:tableStyleId>{F5AB1C69-6EDB-4FF4-983F-18BD219EF322}</a:tableStyleId>
              </a:tblPr>
              <a:tblGrid>
                <a:gridCol w="1340407">
                  <a:extLst>
                    <a:ext uri="{9D8B030D-6E8A-4147-A177-3AD203B41FA5}">
                      <a16:colId xmlns:a16="http://schemas.microsoft.com/office/drawing/2014/main" val="2639194947"/>
                    </a:ext>
                  </a:extLst>
                </a:gridCol>
                <a:gridCol w="1072417">
                  <a:extLst>
                    <a:ext uri="{9D8B030D-6E8A-4147-A177-3AD203B41FA5}">
                      <a16:colId xmlns:a16="http://schemas.microsoft.com/office/drawing/2014/main" val="3965519951"/>
                    </a:ext>
                  </a:extLst>
                </a:gridCol>
                <a:gridCol w="1072417">
                  <a:extLst>
                    <a:ext uri="{9D8B030D-6E8A-4147-A177-3AD203B41FA5}">
                      <a16:colId xmlns:a16="http://schemas.microsoft.com/office/drawing/2014/main" val="2491491102"/>
                    </a:ext>
                  </a:extLst>
                </a:gridCol>
                <a:gridCol w="1072417">
                  <a:extLst>
                    <a:ext uri="{9D8B030D-6E8A-4147-A177-3AD203B41FA5}">
                      <a16:colId xmlns:a16="http://schemas.microsoft.com/office/drawing/2014/main" val="2930904906"/>
                    </a:ext>
                  </a:extLst>
                </a:gridCol>
                <a:gridCol w="1072417">
                  <a:extLst>
                    <a:ext uri="{9D8B030D-6E8A-4147-A177-3AD203B41FA5}">
                      <a16:colId xmlns:a16="http://schemas.microsoft.com/office/drawing/2014/main" val="3172704738"/>
                    </a:ext>
                  </a:extLst>
                </a:gridCol>
                <a:gridCol w="1072417">
                  <a:extLst>
                    <a:ext uri="{9D8B030D-6E8A-4147-A177-3AD203B41FA5}">
                      <a16:colId xmlns:a16="http://schemas.microsoft.com/office/drawing/2014/main" val="1432451008"/>
                    </a:ext>
                  </a:extLst>
                </a:gridCol>
              </a:tblGrid>
              <a:tr h="236849">
                <a:tc rowSpan="2">
                  <a:txBody>
                    <a:bodyPr/>
                    <a:lstStyle/>
                    <a:p>
                      <a:pPr marL="0" marR="0" algn="ctr">
                        <a:lnSpc>
                          <a:spcPct val="106000"/>
                        </a:lnSpc>
                        <a:spcBef>
                          <a:spcPts val="0"/>
                        </a:spcBef>
                        <a:spcAft>
                          <a:spcPts val="0"/>
                        </a:spcAft>
                      </a:pPr>
                      <a:br>
                        <a:rPr lang="en-US" sz="1000" dirty="0">
                          <a:effectLst/>
                          <a:latin typeface="Calibri" panose="020F0502020204030204" pitchFamily="34" charset="0"/>
                          <a:ea typeface="Calibri" panose="020F0502020204030204" pitchFamily="34" charset="0"/>
                          <a:cs typeface="Calibri" panose="020F0502020204030204" pitchFamily="34" charset="0"/>
                        </a:rPr>
                      </a:br>
                      <a:r>
                        <a:rPr lang="en-US" sz="10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Country </a:t>
                      </a:r>
                      <a:endParaRPr lang="en-GB" sz="1000" dirty="0">
                        <a:effectLst/>
                        <a:latin typeface="Calibri" panose="020F0502020204030204" pitchFamily="34" charset="0"/>
                        <a:ea typeface="Calibri" panose="020F0502020204030204" pitchFamily="34" charset="0"/>
                        <a:cs typeface="Calibri" panose="020F0502020204030204" pitchFamily="34" charset="0"/>
                      </a:endParaRPr>
                    </a:p>
                  </a:txBody>
                  <a:tcPr marL="22608" marR="22608" marT="7887" marB="0" anchor="ctr"/>
                </a:tc>
                <a:tc gridSpan="5">
                  <a:txBody>
                    <a:bodyPr/>
                    <a:lstStyle/>
                    <a:p>
                      <a:pPr marL="0" marR="0" algn="ctr">
                        <a:lnSpc>
                          <a:spcPct val="106000"/>
                        </a:lnSpc>
                        <a:spcBef>
                          <a:spcPts val="0"/>
                        </a:spcBef>
                        <a:spcAft>
                          <a:spcPts val="0"/>
                        </a:spcAft>
                      </a:pPr>
                      <a:r>
                        <a:rPr lang="en-US" sz="1000" b="1" kern="1200">
                          <a:solidFill>
                            <a:srgbClr val="404040"/>
                          </a:solidFill>
                          <a:effectLst/>
                          <a:latin typeface="Calibri" panose="020F0502020204030204" pitchFamily="34" charset="0"/>
                          <a:ea typeface="Calibri" panose="020F0502020204030204" pitchFamily="34" charset="0"/>
                          <a:cs typeface="Calibri" panose="020F0502020204030204" pitchFamily="34" charset="0"/>
                        </a:rPr>
                        <a:t>Kidney transplantation</a:t>
                      </a:r>
                      <a:endParaRPr lang="en-GB" sz="1000">
                        <a:effectLst/>
                        <a:latin typeface="Calibri" panose="020F0502020204030204" pitchFamily="34" charset="0"/>
                        <a:ea typeface="Calibri" panose="020F0502020204030204" pitchFamily="34" charset="0"/>
                        <a:cs typeface="Calibri" panose="020F0502020204030204" pitchFamily="34" charset="0"/>
                      </a:endParaRPr>
                    </a:p>
                  </a:txBody>
                  <a:tcPr marL="22608" marR="22608" marT="7887"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33334239"/>
                  </a:ext>
                </a:extLst>
              </a:tr>
              <a:tr h="348184">
                <a:tc vMerge="1">
                  <a:txBody>
                    <a:bodyPr/>
                    <a:lstStyle/>
                    <a:p>
                      <a:endParaRPr lang="en-GB"/>
                    </a:p>
                  </a:txBody>
                  <a:tcPr/>
                </a:tc>
                <a:tc>
                  <a:txBody>
                    <a:bodyPr/>
                    <a:lstStyle/>
                    <a:p>
                      <a:pPr marL="0" marR="0" algn="ctr">
                        <a:lnSpc>
                          <a:spcPct val="106000"/>
                        </a:lnSpc>
                        <a:spcBef>
                          <a:spcPts val="0"/>
                        </a:spcBef>
                        <a:spcAft>
                          <a:spcPts val="0"/>
                        </a:spcAft>
                      </a:pPr>
                      <a:r>
                        <a:rPr lang="en-US" sz="10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Incidence overall</a:t>
                      </a:r>
                      <a:endParaRPr lang="en-GB" sz="1000" dirty="0">
                        <a:effectLst/>
                        <a:latin typeface="Calibri" panose="020F0502020204030204" pitchFamily="34" charset="0"/>
                        <a:ea typeface="Calibri" panose="020F0502020204030204" pitchFamily="34" charset="0"/>
                        <a:cs typeface="Calibri" panose="020F0502020204030204" pitchFamily="34" charset="0"/>
                      </a:endParaRPr>
                    </a:p>
                  </a:txBody>
                  <a:tcPr marL="22608" marR="22608" marT="7887" marB="0" anchor="ctr"/>
                </a:tc>
                <a:tc>
                  <a:txBody>
                    <a:bodyPr/>
                    <a:lstStyle/>
                    <a:p>
                      <a:pPr marL="0" marR="0" algn="ctr">
                        <a:lnSpc>
                          <a:spcPct val="106000"/>
                        </a:lnSpc>
                        <a:spcBef>
                          <a:spcPts val="0"/>
                        </a:spcBef>
                        <a:spcAft>
                          <a:spcPts val="0"/>
                        </a:spcAft>
                      </a:pPr>
                      <a:r>
                        <a:rPr lang="en-US" sz="10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Prevalence overall</a:t>
                      </a:r>
                      <a:endParaRPr lang="en-GB" sz="1000" dirty="0">
                        <a:effectLst/>
                        <a:latin typeface="Calibri" panose="020F0502020204030204" pitchFamily="34" charset="0"/>
                        <a:ea typeface="Calibri" panose="020F0502020204030204" pitchFamily="34" charset="0"/>
                        <a:cs typeface="Calibri" panose="020F0502020204030204" pitchFamily="34" charset="0"/>
                      </a:endParaRPr>
                    </a:p>
                  </a:txBody>
                  <a:tcPr marL="22608" marR="22608" marT="7887" marB="0" anchor="ctr"/>
                </a:tc>
                <a:tc>
                  <a:txBody>
                    <a:bodyPr/>
                    <a:lstStyle/>
                    <a:p>
                      <a:pPr marL="0" marR="0" algn="ctr">
                        <a:lnSpc>
                          <a:spcPct val="106000"/>
                        </a:lnSpc>
                        <a:spcBef>
                          <a:spcPts val="0"/>
                        </a:spcBef>
                        <a:spcAft>
                          <a:spcPts val="0"/>
                        </a:spcAft>
                      </a:pPr>
                      <a:r>
                        <a:rPr lang="en-US" sz="10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Incidence of deceased donor</a:t>
                      </a:r>
                      <a:endParaRPr lang="en-GB" sz="1000" dirty="0">
                        <a:effectLst/>
                        <a:latin typeface="Calibri" panose="020F0502020204030204" pitchFamily="34" charset="0"/>
                        <a:ea typeface="Calibri" panose="020F0502020204030204" pitchFamily="34" charset="0"/>
                        <a:cs typeface="Calibri" panose="020F0502020204030204" pitchFamily="34" charset="0"/>
                      </a:endParaRPr>
                    </a:p>
                  </a:txBody>
                  <a:tcPr marL="22608" marR="22608" marT="7887" marB="0" anchor="ctr"/>
                </a:tc>
                <a:tc>
                  <a:txBody>
                    <a:bodyPr/>
                    <a:lstStyle/>
                    <a:p>
                      <a:pPr marL="0" marR="0" algn="ctr">
                        <a:lnSpc>
                          <a:spcPct val="106000"/>
                        </a:lnSpc>
                        <a:spcBef>
                          <a:spcPts val="0"/>
                        </a:spcBef>
                        <a:spcAft>
                          <a:spcPts val="0"/>
                        </a:spcAft>
                      </a:pPr>
                      <a:r>
                        <a:rPr lang="en-US" sz="10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Incidence of living donor</a:t>
                      </a:r>
                      <a:endParaRPr lang="en-GB" sz="1000" dirty="0">
                        <a:effectLst/>
                        <a:latin typeface="Calibri" panose="020F0502020204030204" pitchFamily="34" charset="0"/>
                        <a:ea typeface="Calibri" panose="020F0502020204030204" pitchFamily="34" charset="0"/>
                        <a:cs typeface="Calibri" panose="020F0502020204030204" pitchFamily="34" charset="0"/>
                      </a:endParaRPr>
                    </a:p>
                  </a:txBody>
                  <a:tcPr marL="22608" marR="22608" marT="7887" marB="0" anchor="ctr"/>
                </a:tc>
                <a:tc>
                  <a:txBody>
                    <a:bodyPr/>
                    <a:lstStyle/>
                    <a:p>
                      <a:pPr marL="0" marR="0" algn="ctr">
                        <a:lnSpc>
                          <a:spcPct val="106000"/>
                        </a:lnSpc>
                        <a:spcBef>
                          <a:spcPts val="0"/>
                        </a:spcBef>
                        <a:spcAft>
                          <a:spcPts val="0"/>
                        </a:spcAft>
                      </a:pPr>
                      <a:r>
                        <a:rPr lang="en-US" sz="1000"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Incidence of pre-emptive</a:t>
                      </a:r>
                      <a:endParaRPr lang="en-GB" sz="1000" dirty="0">
                        <a:effectLst/>
                        <a:latin typeface="Calibri" panose="020F0502020204030204" pitchFamily="34" charset="0"/>
                        <a:ea typeface="Calibri" panose="020F0502020204030204" pitchFamily="34" charset="0"/>
                        <a:cs typeface="Calibri" panose="020F0502020204030204" pitchFamily="34" charset="0"/>
                      </a:endParaRPr>
                    </a:p>
                  </a:txBody>
                  <a:tcPr marL="22608" marR="22608" marT="7887" marB="0" anchor="ctr"/>
                </a:tc>
                <a:extLst>
                  <a:ext uri="{0D108BD9-81ED-4DB2-BD59-A6C34878D82A}">
                    <a16:rowId xmlns:a16="http://schemas.microsoft.com/office/drawing/2014/main" val="1961814589"/>
                  </a:ext>
                </a:extLst>
              </a:tr>
              <a:tr h="181136">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Argentina</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27.13</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243</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22.28</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4.85</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538919643"/>
                  </a:ext>
                </a:extLst>
              </a:tr>
              <a:tr h="181136">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Bolivia</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0.85</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0.85</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060941095"/>
                  </a:ext>
                </a:extLst>
              </a:tr>
              <a:tr h="181136">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Brazil</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21.3</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299</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19.73</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1.57</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718009205"/>
                  </a:ext>
                </a:extLst>
              </a:tr>
              <a:tr h="181136">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British Virgin Islands</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857373542"/>
                  </a:ext>
                </a:extLst>
              </a:tr>
              <a:tr h="181136">
                <a:tc>
                  <a:txBody>
                    <a:bodyPr/>
                    <a:lstStyle/>
                    <a:p>
                      <a:pPr marL="0" marR="0" algn="l">
                        <a:spcBef>
                          <a:spcPts val="0"/>
                        </a:spcBef>
                        <a:spcAft>
                          <a:spcPts val="0"/>
                        </a:spcAft>
                      </a:pPr>
                      <a:r>
                        <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Cayman Islands</a:t>
                      </a:r>
                    </a:p>
                  </a:txBody>
                  <a:tcPr marL="68580" marR="68580" marT="0"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193857996"/>
                  </a:ext>
                </a:extLst>
              </a:tr>
              <a:tr h="181136">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Chile</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12.81</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233</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2.81</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875765435"/>
                  </a:ext>
                </a:extLst>
              </a:tr>
              <a:tr h="181136">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Colombia</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10.33</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157</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7.98</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2.36</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756179003"/>
                  </a:ext>
                </a:extLst>
              </a:tr>
              <a:tr h="181136">
                <a:tc>
                  <a:txBody>
                    <a:bodyPr/>
                    <a:lstStyle/>
                    <a:p>
                      <a:pPr marL="0" marR="0" algn="l">
                        <a:spcBef>
                          <a:spcPts val="0"/>
                        </a:spcBef>
                        <a:spcAft>
                          <a:spcPts val="0"/>
                        </a:spcAft>
                      </a:pPr>
                      <a:r>
                        <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Costa Rica</a:t>
                      </a:r>
                    </a:p>
                  </a:txBody>
                  <a:tcPr marL="68580" marR="68580" marT="0" marB="0" anchor="ctr"/>
                </a:tc>
                <a:tc>
                  <a:txBody>
                    <a:bodyPr/>
                    <a:lstStyle/>
                    <a:p>
                      <a:pPr algn="ctr" fontAlgn="b"/>
                      <a:r>
                        <a:rPr lang="en-CA"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5.88</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318</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3.14</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2.75</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128189610"/>
                  </a:ext>
                </a:extLst>
              </a:tr>
              <a:tr h="181136">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Cuba</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5.66</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131</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4.87</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0.8</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318573390"/>
                  </a:ext>
                </a:extLst>
              </a:tr>
              <a:tr h="181136">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Dominican Republic</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4.09</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47</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1.45</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2.64</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796858159"/>
                  </a:ext>
                </a:extLst>
              </a:tr>
              <a:tr h="181136">
                <a:tc>
                  <a:txBody>
                    <a:bodyPr/>
                    <a:lstStyle/>
                    <a:p>
                      <a:pPr marL="0" marR="0" algn="l">
                        <a:spcBef>
                          <a:spcPts val="0"/>
                        </a:spcBef>
                        <a:spcAft>
                          <a:spcPts val="0"/>
                        </a:spcAft>
                      </a:pPr>
                      <a:r>
                        <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Ecuador</a:t>
                      </a:r>
                    </a:p>
                  </a:txBody>
                  <a:tcPr marL="68580" marR="68580" marT="0" marB="0" anchor="ctr"/>
                </a:tc>
                <a:tc>
                  <a:txBody>
                    <a:bodyPr/>
                    <a:lstStyle/>
                    <a:p>
                      <a:pPr algn="ctr" fontAlgn="b"/>
                      <a:r>
                        <a:rPr lang="en-CA"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3.24</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2.9</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0.34</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762240318"/>
                  </a:ext>
                </a:extLst>
              </a:tr>
              <a:tr h="181136">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El Salvador</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4.15</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99</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4.15</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105884657"/>
                  </a:ext>
                </a:extLst>
              </a:tr>
              <a:tr h="181136">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Guatemala</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1.62</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51</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1.62</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483068999"/>
                  </a:ext>
                </a:extLst>
              </a:tr>
              <a:tr h="181136">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Haiti</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382183461"/>
                  </a:ext>
                </a:extLst>
              </a:tr>
              <a:tr h="181136">
                <a:tc>
                  <a:txBody>
                    <a:bodyPr/>
                    <a:lstStyle/>
                    <a:p>
                      <a:pPr marL="0" marR="0" algn="l">
                        <a:spcBef>
                          <a:spcPts val="0"/>
                        </a:spcBef>
                        <a:spcAft>
                          <a:spcPts val="0"/>
                        </a:spcAft>
                      </a:pPr>
                      <a:r>
                        <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Honduras</a:t>
                      </a:r>
                    </a:p>
                  </a:txBody>
                  <a:tcPr marL="68580" marR="68580" marT="0"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0.1</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0.1</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608852551"/>
                  </a:ext>
                </a:extLst>
              </a:tr>
              <a:tr h="181136">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Mexico</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15.15</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704</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3.65</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11.5</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790524521"/>
                  </a:ext>
                </a:extLst>
              </a:tr>
              <a:tr h="181136">
                <a:tc>
                  <a:txBody>
                    <a:bodyPr/>
                    <a:lstStyle/>
                    <a:p>
                      <a:pPr marL="0" marR="0" algn="l">
                        <a:spcBef>
                          <a:spcPts val="0"/>
                        </a:spcBef>
                        <a:spcAft>
                          <a:spcPts val="0"/>
                        </a:spcAft>
                      </a:pPr>
                      <a:r>
                        <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Nicaragua</a:t>
                      </a:r>
                    </a:p>
                  </a:txBody>
                  <a:tcPr marL="68580" marR="68580" marT="0"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0.31</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1.41</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4229812284"/>
                  </a:ext>
                </a:extLst>
              </a:tr>
              <a:tr h="181136">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Panama</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3.02</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1.63</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938123360"/>
                  </a:ext>
                </a:extLst>
              </a:tr>
              <a:tr h="181136">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Paraguay</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4.58</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54</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3.33</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1.25</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558967668"/>
                  </a:ext>
                </a:extLst>
              </a:tr>
              <a:tr h="181136">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Peru</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1.48</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46</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0.88</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0.61</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664871620"/>
                  </a:ext>
                </a:extLst>
              </a:tr>
              <a:tr h="181136">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Puerto Rico</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18</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392</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450433837"/>
                  </a:ext>
                </a:extLst>
              </a:tr>
              <a:tr h="181136">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Uruguay</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26.29</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398</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22.29</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967657547"/>
                  </a:ext>
                </a:extLst>
              </a:tr>
              <a:tr h="181136">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Venezuela, RB</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0.11</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CA" sz="1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0.11</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4021397927"/>
                  </a:ext>
                </a:extLst>
              </a:tr>
              <a:tr h="181136">
                <a:tc>
                  <a:txBody>
                    <a:bodyPr/>
                    <a:lstStyle/>
                    <a:p>
                      <a:pPr marL="0" marR="0" algn="l">
                        <a:spcBef>
                          <a:spcPts val="0"/>
                        </a:spcBef>
                        <a:spcAft>
                          <a:spcPts val="0"/>
                        </a:spcAft>
                      </a:pPr>
                      <a:r>
                        <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Virgin Islands (U.S.)</a:t>
                      </a:r>
                    </a:p>
                  </a:txBody>
                  <a:tcPr marL="68580" marR="6858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CA"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233452606"/>
                  </a:ext>
                </a:extLst>
              </a:tr>
            </a:tbl>
          </a:graphicData>
        </a:graphic>
      </p:graphicFrame>
      <p:sp>
        <p:nvSpPr>
          <p:cNvPr id="10" name="Rectangle 9"/>
          <p:cNvSpPr/>
          <p:nvPr/>
        </p:nvSpPr>
        <p:spPr>
          <a:xfrm>
            <a:off x="855136" y="1522056"/>
            <a:ext cx="2925755" cy="364930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6096000" y="857826"/>
            <a:ext cx="1275347" cy="50754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195236" y="5475425"/>
            <a:ext cx="4312090" cy="15264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itle 1">
            <a:extLst>
              <a:ext uri="{FF2B5EF4-FFF2-40B4-BE49-F238E27FC236}">
                <a16:creationId xmlns:a16="http://schemas.microsoft.com/office/drawing/2014/main" id="{573DA065-B0DB-082D-E399-A840397EC025}"/>
              </a:ext>
            </a:extLst>
          </p:cNvPr>
          <p:cNvSpPr>
            <a:spLocks noGrp="1"/>
          </p:cNvSpPr>
          <p:nvPr>
            <p:ph type="title"/>
          </p:nvPr>
        </p:nvSpPr>
        <p:spPr/>
        <p:txBody>
          <a:bodyPr>
            <a:normAutofit/>
          </a:bodyPr>
          <a:lstStyle/>
          <a:p>
            <a:r>
              <a:rPr lang="es-ES" dirty="0" err="1"/>
              <a:t>Burden</a:t>
            </a:r>
            <a:r>
              <a:rPr lang="es-ES" dirty="0"/>
              <a:t> </a:t>
            </a:r>
            <a:r>
              <a:rPr lang="es-ES" dirty="0" err="1"/>
              <a:t>of</a:t>
            </a:r>
            <a:r>
              <a:rPr lang="es-ES" dirty="0"/>
              <a:t> </a:t>
            </a:r>
            <a:r>
              <a:rPr lang="es-ES" dirty="0" err="1"/>
              <a:t>kidney</a:t>
            </a:r>
            <a:r>
              <a:rPr lang="es-ES" dirty="0"/>
              <a:t> </a:t>
            </a:r>
            <a:r>
              <a:rPr lang="es-ES" dirty="0" err="1"/>
              <a:t>failure</a:t>
            </a:r>
            <a:r>
              <a:rPr lang="es-ES" dirty="0"/>
              <a:t> (</a:t>
            </a:r>
            <a:r>
              <a:rPr lang="es-ES" dirty="0" err="1"/>
              <a:t>cont’d</a:t>
            </a:r>
            <a:r>
              <a:rPr lang="es-ES" dirty="0"/>
              <a:t>)</a:t>
            </a:r>
            <a:endParaRPr lang="en-BE" dirty="0"/>
          </a:p>
        </p:txBody>
      </p:sp>
      <p:sp>
        <p:nvSpPr>
          <p:cNvPr id="5" name="Date Placeholder 3">
            <a:extLst>
              <a:ext uri="{FF2B5EF4-FFF2-40B4-BE49-F238E27FC236}">
                <a16:creationId xmlns:a16="http://schemas.microsoft.com/office/drawing/2014/main" id="{B4E9A190-A815-BFEB-7E62-59EFF0C4581F}"/>
              </a:ext>
            </a:extLst>
          </p:cNvPr>
          <p:cNvSpPr txBox="1">
            <a:spLocks/>
          </p:cNvSpPr>
          <p:nvPr/>
        </p:nvSpPr>
        <p:spPr>
          <a:xfrm>
            <a:off x="838200" y="6598682"/>
            <a:ext cx="18825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chemeClr val="bg1"/>
                </a:solidFill>
                <a:ea typeface="Calibri" panose="020F0502020204030204" pitchFamily="34" charset="0"/>
                <a:cs typeface="Calibri" panose="020F0502020204030204" pitchFamily="34" charset="0"/>
              </a:rPr>
              <a:t>July 2023</a:t>
            </a:r>
            <a:endParaRPr lang="en-US" sz="1100" dirty="0">
              <a:solidFill>
                <a:schemeClr val="bg1"/>
              </a:solidFill>
              <a:ea typeface="Calibri" panose="020F0502020204030204" pitchFamily="34" charset="0"/>
              <a:cs typeface="Calibri" panose="020F0502020204030204" pitchFamily="34" charset="0"/>
            </a:endParaRPr>
          </a:p>
        </p:txBody>
      </p:sp>
      <p:sp>
        <p:nvSpPr>
          <p:cNvPr id="8" name="Footer Placeholder 4">
            <a:extLst>
              <a:ext uri="{FF2B5EF4-FFF2-40B4-BE49-F238E27FC236}">
                <a16:creationId xmlns:a16="http://schemas.microsoft.com/office/drawing/2014/main" id="{CBD71A58-6EF6-C3C0-B039-C33255FD2292}"/>
              </a:ext>
            </a:extLst>
          </p:cNvPr>
          <p:cNvSpPr>
            <a:spLocks noGrp="1"/>
          </p:cNvSpPr>
          <p:nvPr>
            <p:ph type="ftr" sz="quarter" idx="3"/>
          </p:nvPr>
        </p:nvSpPr>
        <p:spPr>
          <a:xfrm>
            <a:off x="4038600" y="6536974"/>
            <a:ext cx="4114800" cy="365125"/>
          </a:xfrm>
        </p:spPr>
        <p:txBody>
          <a:bodyPr/>
          <a:lstStyle/>
          <a:p>
            <a:r>
              <a:rPr lang="en-US" dirty="0"/>
              <a:t>International Society of Nephrology</a:t>
            </a:r>
          </a:p>
        </p:txBody>
      </p:sp>
      <p:sp>
        <p:nvSpPr>
          <p:cNvPr id="12" name="Slide Number Placeholder 5">
            <a:extLst>
              <a:ext uri="{FF2B5EF4-FFF2-40B4-BE49-F238E27FC236}">
                <a16:creationId xmlns:a16="http://schemas.microsoft.com/office/drawing/2014/main" id="{C66315D5-90FF-BB2E-E892-264C8B44A4E0}"/>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15</a:t>
            </a:fld>
            <a:endParaRPr lang="en-US"/>
          </a:p>
        </p:txBody>
      </p:sp>
    </p:spTree>
    <p:extLst>
      <p:ext uri="{BB962C8B-B14F-4D97-AF65-F5344CB8AC3E}">
        <p14:creationId xmlns:p14="http://schemas.microsoft.com/office/powerpoint/2010/main" val="3811138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41746" y="4497239"/>
            <a:ext cx="3319651" cy="156696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*Cost is in $US 2021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Abbreviations: HD (hemodialysis), PD (peritoneal dialysis)</a:t>
            </a:r>
          </a:p>
          <a:p>
            <a:pPr lvl="0">
              <a:lnSpc>
                <a:spcPct val="107000"/>
              </a:lnSpc>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Data source: </a:t>
            </a:r>
            <a:r>
              <a:rPr kumimoji="0" lang="en-US" sz="1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Aimaretti</a:t>
            </a:r>
            <a:r>
              <a:rPr kumimoji="0" lang="en-US" sz="10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&amp; </a:t>
            </a:r>
            <a:r>
              <a:rPr kumimoji="0" lang="en-US" sz="1000" b="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Arze</a:t>
            </a:r>
            <a:r>
              <a:rPr kumimoji="0" lang="en-US" sz="10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(2016), Arredondo et al. (1998), </a:t>
            </a:r>
            <a:r>
              <a:rPr kumimoji="0" lang="en-US" sz="1000" b="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Arze</a:t>
            </a:r>
            <a:r>
              <a:rPr kumimoji="0" lang="en-US" sz="10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&amp; </a:t>
            </a:r>
            <a:r>
              <a:rPr kumimoji="0" lang="en-US" sz="1000" b="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Zambrana</a:t>
            </a:r>
            <a:r>
              <a:rPr kumimoji="0" lang="en-US" sz="10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(2016), </a:t>
            </a:r>
            <a:r>
              <a:rPr kumimoji="0" lang="en-US" sz="1000" b="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Babakhani</a:t>
            </a:r>
            <a:r>
              <a:rPr kumimoji="0" lang="en-US" sz="10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et al. (2013), </a:t>
            </a:r>
            <a:r>
              <a:rPr lang="en-US" sz="1000" dirty="0" err="1">
                <a:solidFill>
                  <a:prstClr val="black"/>
                </a:solidFill>
                <a:latin typeface="Calibri" panose="020F0502020204030204" pitchFamily="34" charset="0"/>
                <a:ea typeface="Calibri" panose="020F0502020204030204" pitchFamily="34" charset="0"/>
                <a:cs typeface="Calibri" panose="020F0502020204030204" pitchFamily="34" charset="0"/>
              </a:rPr>
              <a:t>Balshaw</a:t>
            </a: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 et al. (2005), </a:t>
            </a:r>
            <a:r>
              <a:rPr lang="en-US" sz="1000" dirty="0" err="1">
                <a:solidFill>
                  <a:prstClr val="black"/>
                </a:solidFill>
                <a:latin typeface="Calibri" panose="020F0502020204030204" pitchFamily="34" charset="0"/>
                <a:ea typeface="Calibri" panose="020F0502020204030204" pitchFamily="34" charset="0"/>
                <a:cs typeface="Calibri" panose="020F0502020204030204" pitchFamily="34" charset="0"/>
              </a:rPr>
              <a:t>Cerdas</a:t>
            </a: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 (2005), Chacon et al. (2006), Garcia &amp; Sanchez-Polo (2020), </a:t>
            </a:r>
            <a:r>
              <a:rPr lang="en-US" sz="1000" dirty="0" err="1">
                <a:solidFill>
                  <a:prstClr val="black"/>
                </a:solidFill>
                <a:latin typeface="Calibri" panose="020F0502020204030204" pitchFamily="34" charset="0"/>
                <a:ea typeface="Calibri" panose="020F0502020204030204" pitchFamily="34" charset="0"/>
                <a:cs typeface="Calibri" panose="020F0502020204030204" pitchFamily="34" charset="0"/>
              </a:rPr>
              <a:t>Rosselli</a:t>
            </a: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 et al. (2015), Saldarriaga et al. (2021), Silva et al. (2016), Torres et al. (2022), van der Tol et al. (2019)</a:t>
            </a:r>
          </a:p>
          <a:p>
            <a:pPr lvl="0">
              <a:lnSpc>
                <a:spcPct val="107000"/>
              </a:lnSpc>
              <a:defRPr/>
            </a:pPr>
            <a:r>
              <a:rPr lang="en-US" sz="1000" dirty="0">
                <a:latin typeface="Calibri" panose="020F0502020204030204" pitchFamily="34" charset="0"/>
                <a:ea typeface="Calibri" panose="020F0502020204030204" pitchFamily="34" charset="0"/>
                <a:cs typeface="Calibri" panose="020F0502020204030204" pitchFamily="34" charset="0"/>
              </a:rPr>
              <a:t>‘ – ’ : data not reported/unavailable</a:t>
            </a:r>
            <a:endPar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79732099"/>
              </p:ext>
            </p:extLst>
          </p:nvPr>
        </p:nvGraphicFramePr>
        <p:xfrm>
          <a:off x="771524" y="1179826"/>
          <a:ext cx="7772225" cy="5030235"/>
        </p:xfrm>
        <a:graphic>
          <a:graphicData uri="http://schemas.openxmlformats.org/drawingml/2006/table">
            <a:tbl>
              <a:tblPr firstRow="1" firstCol="1" bandRow="1">
                <a:tableStyleId>{F5AB1C69-6EDB-4FF4-983F-18BD219EF322}</a:tableStyleId>
              </a:tblPr>
              <a:tblGrid>
                <a:gridCol w="1432633">
                  <a:extLst>
                    <a:ext uri="{9D8B030D-6E8A-4147-A177-3AD203B41FA5}">
                      <a16:colId xmlns:a16="http://schemas.microsoft.com/office/drawing/2014/main" val="3823447675"/>
                    </a:ext>
                  </a:extLst>
                </a:gridCol>
                <a:gridCol w="1268632">
                  <a:extLst>
                    <a:ext uri="{9D8B030D-6E8A-4147-A177-3AD203B41FA5}">
                      <a16:colId xmlns:a16="http://schemas.microsoft.com/office/drawing/2014/main" val="314140649"/>
                    </a:ext>
                  </a:extLst>
                </a:gridCol>
                <a:gridCol w="1268037">
                  <a:extLst>
                    <a:ext uri="{9D8B030D-6E8A-4147-A177-3AD203B41FA5}">
                      <a16:colId xmlns:a16="http://schemas.microsoft.com/office/drawing/2014/main" val="584519406"/>
                    </a:ext>
                  </a:extLst>
                </a:gridCol>
                <a:gridCol w="1268037">
                  <a:extLst>
                    <a:ext uri="{9D8B030D-6E8A-4147-A177-3AD203B41FA5}">
                      <a16:colId xmlns:a16="http://schemas.microsoft.com/office/drawing/2014/main" val="3656170879"/>
                    </a:ext>
                  </a:extLst>
                </a:gridCol>
                <a:gridCol w="1268037">
                  <a:extLst>
                    <a:ext uri="{9D8B030D-6E8A-4147-A177-3AD203B41FA5}">
                      <a16:colId xmlns:a16="http://schemas.microsoft.com/office/drawing/2014/main" val="1869569763"/>
                    </a:ext>
                  </a:extLst>
                </a:gridCol>
                <a:gridCol w="1266849">
                  <a:extLst>
                    <a:ext uri="{9D8B030D-6E8A-4147-A177-3AD203B41FA5}">
                      <a16:colId xmlns:a16="http://schemas.microsoft.com/office/drawing/2014/main" val="3765031407"/>
                    </a:ext>
                  </a:extLst>
                </a:gridCol>
              </a:tblGrid>
              <a:tr h="500784">
                <a:tc>
                  <a:txBody>
                    <a:bodyPr/>
                    <a:lstStyle/>
                    <a:p>
                      <a:pPr marL="0" marR="0" algn="ctr">
                        <a:lnSpc>
                          <a:spcPct val="106000"/>
                        </a:lnSpc>
                        <a:spcBef>
                          <a:spcPts val="0"/>
                        </a:spcBef>
                        <a:spcAft>
                          <a:spcPts val="0"/>
                        </a:spcAft>
                      </a:pPr>
                      <a:r>
                        <a:rPr lang="en-US" sz="1000" b="1" kern="1200" dirty="0">
                          <a:solidFill>
                            <a:srgbClr val="FFFFFF"/>
                          </a:solidFill>
                          <a:effectLst/>
                          <a:latin typeface="Calibri" panose="020F0502020204030204" pitchFamily="34" charset="0"/>
                          <a:cs typeface="Calibri" panose="020F0502020204030204" pitchFamily="34" charset="0"/>
                        </a:rPr>
                        <a:t>Country </a:t>
                      </a:r>
                      <a:endParaRPr lang="en-GB" sz="1000" dirty="0">
                        <a:effectLst/>
                        <a:latin typeface="Calibri" panose="020F0502020204030204" pitchFamily="34" charset="0"/>
                        <a:ea typeface="Calibri" panose="020F0502020204030204" pitchFamily="34" charset="0"/>
                        <a:cs typeface="Calibri" panose="020F0502020204030204" pitchFamily="34" charset="0"/>
                      </a:endParaRPr>
                    </a:p>
                  </a:txBody>
                  <a:tcPr marL="23521" marR="23521" marT="8205" marB="0" anchor="ctr"/>
                </a:tc>
                <a:tc>
                  <a:txBody>
                    <a:bodyPr/>
                    <a:lstStyle/>
                    <a:p>
                      <a:pPr marL="0" marR="0" algn="ctr">
                        <a:lnSpc>
                          <a:spcPct val="106000"/>
                        </a:lnSpc>
                        <a:spcBef>
                          <a:spcPts val="0"/>
                        </a:spcBef>
                        <a:spcAft>
                          <a:spcPts val="0"/>
                        </a:spcAft>
                      </a:pPr>
                      <a:r>
                        <a:rPr lang="en-US" sz="1000" b="1" kern="1200">
                          <a:solidFill>
                            <a:srgbClr val="404040"/>
                          </a:solidFill>
                          <a:effectLst/>
                          <a:latin typeface="Calibri" panose="020F0502020204030204" pitchFamily="34" charset="0"/>
                          <a:cs typeface="Calibri" panose="020F0502020204030204" pitchFamily="34" charset="0"/>
                        </a:rPr>
                        <a:t>Hemodialysis</a:t>
                      </a:r>
                      <a:endParaRPr lang="en-GB" sz="1000">
                        <a:effectLst/>
                        <a:latin typeface="Calibri" panose="020F0502020204030204" pitchFamily="34" charset="0"/>
                        <a:ea typeface="Calibri" panose="020F0502020204030204" pitchFamily="34" charset="0"/>
                        <a:cs typeface="Calibri" panose="020F0502020204030204" pitchFamily="34" charset="0"/>
                      </a:endParaRPr>
                    </a:p>
                  </a:txBody>
                  <a:tcPr marL="23521" marR="23521" marT="8205" marB="0" anchor="ctr"/>
                </a:tc>
                <a:tc>
                  <a:txBody>
                    <a:bodyPr/>
                    <a:lstStyle/>
                    <a:p>
                      <a:pPr marL="0" marR="0" algn="ctr">
                        <a:lnSpc>
                          <a:spcPct val="106000"/>
                        </a:lnSpc>
                        <a:spcBef>
                          <a:spcPts val="0"/>
                        </a:spcBef>
                        <a:spcAft>
                          <a:spcPts val="0"/>
                        </a:spcAft>
                      </a:pPr>
                      <a:r>
                        <a:rPr lang="en-US" sz="1000" b="1" kern="1200" dirty="0">
                          <a:solidFill>
                            <a:srgbClr val="404040"/>
                          </a:solidFill>
                          <a:effectLst/>
                          <a:latin typeface="Calibri" panose="020F0502020204030204" pitchFamily="34" charset="0"/>
                          <a:cs typeface="Calibri" panose="020F0502020204030204" pitchFamily="34" charset="0"/>
                        </a:rPr>
                        <a:t>Peritoneal dialysis</a:t>
                      </a:r>
                      <a:endParaRPr lang="en-GB" sz="1000" dirty="0">
                        <a:effectLst/>
                        <a:latin typeface="Calibri" panose="020F0502020204030204" pitchFamily="34" charset="0"/>
                        <a:ea typeface="Calibri" panose="020F0502020204030204" pitchFamily="34" charset="0"/>
                        <a:cs typeface="Calibri" panose="020F0502020204030204" pitchFamily="34" charset="0"/>
                      </a:endParaRPr>
                    </a:p>
                  </a:txBody>
                  <a:tcPr marL="23521" marR="23521" marT="8205" marB="0" anchor="ctr"/>
                </a:tc>
                <a:tc>
                  <a:txBody>
                    <a:bodyPr/>
                    <a:lstStyle/>
                    <a:p>
                      <a:pPr marL="0" marR="0" algn="ctr">
                        <a:lnSpc>
                          <a:spcPct val="106000"/>
                        </a:lnSpc>
                        <a:spcBef>
                          <a:spcPts val="0"/>
                        </a:spcBef>
                        <a:spcAft>
                          <a:spcPts val="0"/>
                        </a:spcAft>
                      </a:pPr>
                      <a:r>
                        <a:rPr lang="en-US" sz="1000" b="1" kern="1200">
                          <a:solidFill>
                            <a:srgbClr val="404040"/>
                          </a:solidFill>
                          <a:effectLst/>
                          <a:latin typeface="Calibri" panose="020F0502020204030204" pitchFamily="34" charset="0"/>
                          <a:cs typeface="Calibri" panose="020F0502020204030204" pitchFamily="34" charset="0"/>
                        </a:rPr>
                        <a:t>Kidney Transplant</a:t>
                      </a:r>
                      <a:endParaRPr lang="en-GB" sz="1000">
                        <a:effectLst/>
                        <a:latin typeface="Calibri" panose="020F0502020204030204" pitchFamily="34" charset="0"/>
                        <a:cs typeface="Calibri" panose="020F0502020204030204" pitchFamily="34" charset="0"/>
                      </a:endParaRPr>
                    </a:p>
                    <a:p>
                      <a:pPr marL="0" marR="0" algn="ctr">
                        <a:lnSpc>
                          <a:spcPct val="106000"/>
                        </a:lnSpc>
                        <a:spcBef>
                          <a:spcPts val="0"/>
                        </a:spcBef>
                        <a:spcAft>
                          <a:spcPts val="0"/>
                        </a:spcAft>
                      </a:pPr>
                      <a:r>
                        <a:rPr lang="en-US" sz="1000" b="1" kern="1200">
                          <a:solidFill>
                            <a:srgbClr val="404040"/>
                          </a:solidFill>
                          <a:effectLst/>
                          <a:latin typeface="Calibri" panose="020F0502020204030204" pitchFamily="34" charset="0"/>
                          <a:cs typeface="Calibri" panose="020F0502020204030204" pitchFamily="34" charset="0"/>
                        </a:rPr>
                        <a:t>(First year)</a:t>
                      </a:r>
                      <a:endParaRPr lang="en-GB" sz="1000">
                        <a:effectLst/>
                        <a:latin typeface="Calibri" panose="020F0502020204030204" pitchFamily="34" charset="0"/>
                        <a:ea typeface="Calibri" panose="020F0502020204030204" pitchFamily="34" charset="0"/>
                        <a:cs typeface="Calibri" panose="020F0502020204030204" pitchFamily="34" charset="0"/>
                      </a:endParaRPr>
                    </a:p>
                  </a:txBody>
                  <a:tcPr marL="23521" marR="23521" marT="8205" marB="0" anchor="ctr"/>
                </a:tc>
                <a:tc>
                  <a:txBody>
                    <a:bodyPr/>
                    <a:lstStyle/>
                    <a:p>
                      <a:pPr marL="0" marR="0" algn="ctr">
                        <a:lnSpc>
                          <a:spcPct val="106000"/>
                        </a:lnSpc>
                        <a:spcBef>
                          <a:spcPts val="0"/>
                        </a:spcBef>
                        <a:spcAft>
                          <a:spcPts val="0"/>
                        </a:spcAft>
                      </a:pPr>
                      <a:r>
                        <a:rPr lang="en-US" sz="1000" b="1" kern="1200">
                          <a:solidFill>
                            <a:srgbClr val="404040"/>
                          </a:solidFill>
                          <a:effectLst/>
                          <a:latin typeface="Calibri" panose="020F0502020204030204" pitchFamily="34" charset="0"/>
                          <a:cs typeface="Calibri" panose="020F0502020204030204" pitchFamily="34" charset="0"/>
                        </a:rPr>
                        <a:t>Kidney Transplant</a:t>
                      </a:r>
                      <a:endParaRPr lang="en-GB" sz="1000">
                        <a:effectLst/>
                        <a:latin typeface="Calibri" panose="020F0502020204030204" pitchFamily="34" charset="0"/>
                        <a:cs typeface="Calibri" panose="020F0502020204030204" pitchFamily="34" charset="0"/>
                      </a:endParaRPr>
                    </a:p>
                    <a:p>
                      <a:pPr marL="0" marR="0" algn="ctr">
                        <a:lnSpc>
                          <a:spcPct val="106000"/>
                        </a:lnSpc>
                        <a:spcBef>
                          <a:spcPts val="0"/>
                        </a:spcBef>
                        <a:spcAft>
                          <a:spcPts val="0"/>
                        </a:spcAft>
                      </a:pPr>
                      <a:r>
                        <a:rPr lang="en-US" sz="1000" b="1" kern="1200">
                          <a:solidFill>
                            <a:srgbClr val="404040"/>
                          </a:solidFill>
                          <a:effectLst/>
                          <a:latin typeface="Calibri" panose="020F0502020204030204" pitchFamily="34" charset="0"/>
                          <a:cs typeface="Calibri" panose="020F0502020204030204" pitchFamily="34" charset="0"/>
                        </a:rPr>
                        <a:t>(later years)</a:t>
                      </a:r>
                      <a:endParaRPr lang="en-GB" sz="1000">
                        <a:effectLst/>
                        <a:latin typeface="Calibri" panose="020F0502020204030204" pitchFamily="34" charset="0"/>
                        <a:ea typeface="Calibri" panose="020F0502020204030204" pitchFamily="34" charset="0"/>
                        <a:cs typeface="Calibri" panose="020F0502020204030204" pitchFamily="34" charset="0"/>
                      </a:endParaRPr>
                    </a:p>
                  </a:txBody>
                  <a:tcPr marL="23521" marR="23521" marT="8205" marB="0" anchor="ctr"/>
                </a:tc>
                <a:tc>
                  <a:txBody>
                    <a:bodyPr/>
                    <a:lstStyle/>
                    <a:p>
                      <a:pPr marL="0" marR="0" algn="ctr">
                        <a:lnSpc>
                          <a:spcPct val="106000"/>
                        </a:lnSpc>
                        <a:spcBef>
                          <a:spcPts val="0"/>
                        </a:spcBef>
                        <a:spcAft>
                          <a:spcPts val="0"/>
                        </a:spcAft>
                      </a:pPr>
                      <a:r>
                        <a:rPr lang="en-US" sz="1000" b="1" kern="1200" dirty="0">
                          <a:solidFill>
                            <a:srgbClr val="404040"/>
                          </a:solidFill>
                          <a:effectLst/>
                          <a:latin typeface="Calibri" panose="020F0502020204030204" pitchFamily="34" charset="0"/>
                          <a:cs typeface="Calibri" panose="020F0502020204030204" pitchFamily="34" charset="0"/>
                        </a:rPr>
                        <a:t>HD/PD cost ratio</a:t>
                      </a:r>
                      <a:endParaRPr lang="en-GB" sz="1000" dirty="0">
                        <a:effectLst/>
                        <a:latin typeface="Calibri" panose="020F0502020204030204" pitchFamily="34" charset="0"/>
                        <a:ea typeface="Calibri" panose="020F0502020204030204" pitchFamily="34" charset="0"/>
                        <a:cs typeface="Calibri" panose="020F0502020204030204" pitchFamily="34" charset="0"/>
                      </a:endParaRPr>
                    </a:p>
                  </a:txBody>
                  <a:tcPr marL="23521" marR="23521" marT="8205" marB="0" anchor="ctr"/>
                </a:tc>
                <a:extLst>
                  <a:ext uri="{0D108BD9-81ED-4DB2-BD59-A6C34878D82A}">
                    <a16:rowId xmlns:a16="http://schemas.microsoft.com/office/drawing/2014/main" val="3525327560"/>
                  </a:ext>
                </a:extLst>
              </a:tr>
              <a:tr h="166437">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cs typeface="Calibri" panose="020F0502020204030204" pitchFamily="34" charset="0"/>
                        </a:rPr>
                        <a:t>Argentina</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17241</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19893</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23500</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0.87</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632709722"/>
                  </a:ext>
                </a:extLst>
              </a:tr>
              <a:tr h="166437">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cs typeface="Calibri" panose="020F0502020204030204" pitchFamily="34" charset="0"/>
                        </a:rPr>
                        <a:t>Bolivia</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20689</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effectLst/>
                          <a:latin typeface="Calibri" panose="020F0502020204030204" pitchFamily="34" charset="0"/>
                          <a:cs typeface="Calibri" panose="020F0502020204030204" pitchFamily="34" charset="0"/>
                        </a:rPr>
                        <a:t>- </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15250</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effectLst/>
                          <a:latin typeface="Calibri" panose="020F0502020204030204" pitchFamily="34" charset="0"/>
                          <a:cs typeface="Calibri" panose="020F0502020204030204" pitchFamily="34" charset="0"/>
                        </a:rPr>
                        <a:t> -</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091723522"/>
                  </a:ext>
                </a:extLst>
              </a:tr>
              <a:tr h="166437">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cs typeface="Calibri" panose="020F0502020204030204" pitchFamily="34" charset="0"/>
                        </a:rPr>
                        <a:t>Brazil</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9615</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7823</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48845</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5571</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1.23</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013814357"/>
                  </a:ext>
                </a:extLst>
              </a:tr>
              <a:tr h="314743">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cs typeface="Calibri" panose="020F0502020204030204" pitchFamily="34" charset="0"/>
                        </a:rPr>
                        <a:t>British Virgin Islands</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442431730"/>
                  </a:ext>
                </a:extLst>
              </a:tr>
              <a:tr h="166437">
                <a:tc>
                  <a:txBody>
                    <a:bodyPr/>
                    <a:lstStyle/>
                    <a:p>
                      <a:pPr marL="0" marR="0" algn="l">
                        <a:spcBef>
                          <a:spcPts val="0"/>
                        </a:spcBef>
                        <a:spcAft>
                          <a:spcPts val="0"/>
                        </a:spcAft>
                      </a:pPr>
                      <a:r>
                        <a:rPr lang="en-US" sz="1000" b="1" kern="1200" dirty="0">
                          <a:solidFill>
                            <a:srgbClr val="404040"/>
                          </a:solidFill>
                          <a:effectLst/>
                          <a:latin typeface="Calibri" panose="020F0502020204030204" pitchFamily="34" charset="0"/>
                          <a:cs typeface="Calibri" panose="020F0502020204030204" pitchFamily="34" charset="0"/>
                        </a:rPr>
                        <a:t>Cayman Islands</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546928886"/>
                  </a:ext>
                </a:extLst>
              </a:tr>
              <a:tr h="166437">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cs typeface="Calibri" panose="020F0502020204030204" pitchFamily="34" charset="0"/>
                        </a:rPr>
                        <a:t>Chile</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14551</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18152</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effectLst/>
                          <a:latin typeface="Calibri" panose="020F0502020204030204" pitchFamily="34" charset="0"/>
                          <a:cs typeface="Calibri" panose="020F0502020204030204" pitchFamily="34" charset="0"/>
                        </a:rPr>
                        <a:t> - </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0.80</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248085473"/>
                  </a:ext>
                </a:extLst>
              </a:tr>
              <a:tr h="166437">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cs typeface="Calibri" panose="020F0502020204030204" pitchFamily="34" charset="0"/>
                        </a:rPr>
                        <a:t>Colombia</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10034</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10173</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20837</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0.99</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65343617"/>
                  </a:ext>
                </a:extLst>
              </a:tr>
              <a:tr h="166437">
                <a:tc>
                  <a:txBody>
                    <a:bodyPr/>
                    <a:lstStyle/>
                    <a:p>
                      <a:pPr marL="0" marR="0" algn="l">
                        <a:spcBef>
                          <a:spcPts val="0"/>
                        </a:spcBef>
                        <a:spcAft>
                          <a:spcPts val="0"/>
                        </a:spcAft>
                      </a:pPr>
                      <a:r>
                        <a:rPr lang="en-US" sz="1000" b="1" kern="1200" dirty="0">
                          <a:solidFill>
                            <a:srgbClr val="404040"/>
                          </a:solidFill>
                          <a:effectLst/>
                          <a:latin typeface="Calibri" panose="020F0502020204030204" pitchFamily="34" charset="0"/>
                          <a:cs typeface="Calibri" panose="020F0502020204030204" pitchFamily="34" charset="0"/>
                        </a:rPr>
                        <a:t>Costa Rica</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103444</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24203</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23934</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4.27</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809617370"/>
                  </a:ext>
                </a:extLst>
              </a:tr>
              <a:tr h="166437">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cs typeface="Calibri" panose="020F0502020204030204" pitchFamily="34" charset="0"/>
                        </a:rPr>
                        <a:t>Cuba</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451367261"/>
                  </a:ext>
                </a:extLst>
              </a:tr>
              <a:tr h="314743">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cs typeface="Calibri" panose="020F0502020204030204" pitchFamily="34" charset="0"/>
                        </a:rPr>
                        <a:t>Dominican Republic</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14923835"/>
                  </a:ext>
                </a:extLst>
              </a:tr>
              <a:tr h="166437">
                <a:tc>
                  <a:txBody>
                    <a:bodyPr/>
                    <a:lstStyle/>
                    <a:p>
                      <a:pPr marL="0" marR="0" algn="l">
                        <a:spcBef>
                          <a:spcPts val="0"/>
                        </a:spcBef>
                        <a:spcAft>
                          <a:spcPts val="0"/>
                        </a:spcAft>
                      </a:pPr>
                      <a:r>
                        <a:rPr lang="en-US" sz="1000" b="1" kern="1200" dirty="0">
                          <a:solidFill>
                            <a:srgbClr val="404040"/>
                          </a:solidFill>
                          <a:effectLst/>
                          <a:latin typeface="Calibri" panose="020F0502020204030204" pitchFamily="34" charset="0"/>
                          <a:cs typeface="Calibri" panose="020F0502020204030204" pitchFamily="34" charset="0"/>
                        </a:rPr>
                        <a:t>Ecuador</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18531</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15846</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1.17</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347230086"/>
                  </a:ext>
                </a:extLst>
              </a:tr>
              <a:tr h="166437">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cs typeface="Calibri" panose="020F0502020204030204" pitchFamily="34" charset="0"/>
                        </a:rPr>
                        <a:t>El Salvador</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lang="en-CA" sz="1000" b="0" u="none" strike="noStrike" dirty="0">
                          <a:effectLst/>
                          <a:latin typeface="Calibri" panose="020F0502020204030204" pitchFamily="34" charset="0"/>
                          <a:cs typeface="Calibri" panose="020F0502020204030204" pitchFamily="34" charset="0"/>
                        </a:rPr>
                        <a:t> </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59030847"/>
                  </a:ext>
                </a:extLst>
              </a:tr>
              <a:tr h="166437">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cs typeface="Calibri" panose="020F0502020204030204" pitchFamily="34" charset="0"/>
                        </a:rPr>
                        <a:t>Guatemala</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14589</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5992</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2.43</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4140924545"/>
                  </a:ext>
                </a:extLst>
              </a:tr>
              <a:tr h="166437">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cs typeface="Calibri" panose="020F0502020204030204" pitchFamily="34" charset="0"/>
                        </a:rPr>
                        <a:t>Haiti</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76447145"/>
                  </a:ext>
                </a:extLst>
              </a:tr>
              <a:tr h="166437">
                <a:tc>
                  <a:txBody>
                    <a:bodyPr/>
                    <a:lstStyle/>
                    <a:p>
                      <a:pPr marL="0" marR="0" algn="l">
                        <a:spcBef>
                          <a:spcPts val="0"/>
                        </a:spcBef>
                        <a:spcAft>
                          <a:spcPts val="0"/>
                        </a:spcAft>
                      </a:pPr>
                      <a:r>
                        <a:rPr lang="en-US" sz="1000" b="1" kern="1200" dirty="0">
                          <a:solidFill>
                            <a:srgbClr val="404040"/>
                          </a:solidFill>
                          <a:effectLst/>
                          <a:latin typeface="Calibri" panose="020F0502020204030204" pitchFamily="34" charset="0"/>
                          <a:cs typeface="Calibri" panose="020F0502020204030204" pitchFamily="34" charset="0"/>
                        </a:rPr>
                        <a:t>Honduras</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4259542651"/>
                  </a:ext>
                </a:extLst>
              </a:tr>
              <a:tr h="256482">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cs typeface="Calibri" panose="020F0502020204030204" pitchFamily="34" charset="0"/>
                        </a:rPr>
                        <a:t>Mexico</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10689</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5474</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18244</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4922</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1.95</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780843543"/>
                  </a:ext>
                </a:extLst>
              </a:tr>
              <a:tr h="166437">
                <a:tc>
                  <a:txBody>
                    <a:bodyPr/>
                    <a:lstStyle/>
                    <a:p>
                      <a:pPr marL="0" marR="0" algn="l">
                        <a:spcBef>
                          <a:spcPts val="0"/>
                        </a:spcBef>
                        <a:spcAft>
                          <a:spcPts val="0"/>
                        </a:spcAft>
                      </a:pPr>
                      <a:r>
                        <a:rPr lang="en-US" sz="1000" b="1" kern="1200" dirty="0">
                          <a:solidFill>
                            <a:srgbClr val="404040"/>
                          </a:solidFill>
                          <a:effectLst/>
                          <a:latin typeface="Calibri" panose="020F0502020204030204" pitchFamily="34" charset="0"/>
                          <a:cs typeface="Calibri" panose="020F0502020204030204" pitchFamily="34" charset="0"/>
                        </a:rPr>
                        <a:t>Nicaragua</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879843829"/>
                  </a:ext>
                </a:extLst>
              </a:tr>
              <a:tr h="166437">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cs typeface="Calibri" panose="020F0502020204030204" pitchFamily="34" charset="0"/>
                        </a:rPr>
                        <a:t>Panama</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22900</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22186</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1.03</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770198587"/>
                  </a:ext>
                </a:extLst>
              </a:tr>
              <a:tr h="166437">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cs typeface="Calibri" panose="020F0502020204030204" pitchFamily="34" charset="0"/>
                        </a:rPr>
                        <a:t>Paraguay</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15517</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16942</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0.92</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011880053"/>
                  </a:ext>
                </a:extLst>
              </a:tr>
              <a:tr h="166437">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cs typeface="Calibri" panose="020F0502020204030204" pitchFamily="34" charset="0"/>
                        </a:rPr>
                        <a:t>Peru</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14275</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15329</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15599</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dirty="0">
                          <a:effectLst/>
                          <a:latin typeface="Calibri" panose="020F0502020204030204" pitchFamily="34" charset="0"/>
                          <a:cs typeface="Calibri" panose="020F0502020204030204" pitchFamily="34" charset="0"/>
                        </a:rPr>
                        <a:t> </a:t>
                      </a:r>
                      <a:r>
                        <a:rPr kumimoji="0" lang="en-CA" sz="10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0.93</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830622812"/>
                  </a:ext>
                </a:extLst>
              </a:tr>
              <a:tr h="166437">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cs typeface="Calibri" panose="020F0502020204030204" pitchFamily="34" charset="0"/>
                        </a:rPr>
                        <a:t>Puerto Rico</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479863542"/>
                  </a:ext>
                </a:extLst>
              </a:tr>
              <a:tr h="166437">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cs typeface="Calibri" panose="020F0502020204030204" pitchFamily="34" charset="0"/>
                        </a:rPr>
                        <a:t>Uruguay</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25861</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14588</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1000" b="0" u="none" strike="noStrike">
                          <a:effectLst/>
                          <a:latin typeface="Calibri" panose="020F0502020204030204" pitchFamily="34" charset="0"/>
                          <a:cs typeface="Calibri" panose="020F0502020204030204" pitchFamily="34" charset="0"/>
                        </a:rPr>
                        <a:t>1.77</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755777989"/>
                  </a:ext>
                </a:extLst>
              </a:tr>
              <a:tr h="166437">
                <a:tc>
                  <a:txBody>
                    <a:bodyPr/>
                    <a:lstStyle/>
                    <a:p>
                      <a:pPr marL="0" marR="0" algn="l">
                        <a:spcBef>
                          <a:spcPts val="0"/>
                        </a:spcBef>
                        <a:spcAft>
                          <a:spcPts val="0"/>
                        </a:spcAft>
                      </a:pPr>
                      <a:r>
                        <a:rPr lang="en-ZA" sz="1000" b="1" kern="1200" dirty="0">
                          <a:solidFill>
                            <a:srgbClr val="404040"/>
                          </a:solidFill>
                          <a:effectLst/>
                          <a:latin typeface="Calibri" panose="020F0502020204030204" pitchFamily="34" charset="0"/>
                          <a:cs typeface="Calibri" panose="020F0502020204030204" pitchFamily="34" charset="0"/>
                        </a:rPr>
                        <a:t>Venezuela, RB</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400854424"/>
                  </a:ext>
                </a:extLst>
              </a:tr>
              <a:tr h="314743">
                <a:tc>
                  <a:txBody>
                    <a:bodyPr/>
                    <a:lstStyle/>
                    <a:p>
                      <a:pPr marL="0" marR="0" algn="l">
                        <a:spcBef>
                          <a:spcPts val="0"/>
                        </a:spcBef>
                        <a:spcAft>
                          <a:spcPts val="0"/>
                        </a:spcAft>
                      </a:pPr>
                      <a:r>
                        <a:rPr lang="en-US" sz="1000" b="1" kern="1200" dirty="0">
                          <a:solidFill>
                            <a:srgbClr val="404040"/>
                          </a:solidFill>
                          <a:effectLst/>
                          <a:latin typeface="Calibri" panose="020F0502020204030204" pitchFamily="34" charset="0"/>
                          <a:cs typeface="Calibri" panose="020F0502020204030204" pitchFamily="34" charset="0"/>
                        </a:rPr>
                        <a:t>Virgin Islands (U.S.)</a:t>
                      </a:r>
                      <a:endParaRPr lang="en-US" sz="1000" b="1" kern="1200"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lang="en-CA" sz="10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040074910"/>
                  </a:ext>
                </a:extLst>
              </a:tr>
            </a:tbl>
          </a:graphicData>
        </a:graphic>
      </p:graphicFrame>
      <p:sp>
        <p:nvSpPr>
          <p:cNvPr id="2" name="Title 1">
            <a:extLst>
              <a:ext uri="{FF2B5EF4-FFF2-40B4-BE49-F238E27FC236}">
                <a16:creationId xmlns:a16="http://schemas.microsoft.com/office/drawing/2014/main" id="{0F539C9C-316C-72C1-1675-0929E68B869D}"/>
              </a:ext>
            </a:extLst>
          </p:cNvPr>
          <p:cNvSpPr>
            <a:spLocks noGrp="1"/>
          </p:cNvSpPr>
          <p:nvPr>
            <p:ph type="title"/>
          </p:nvPr>
        </p:nvSpPr>
        <p:spPr>
          <a:xfrm>
            <a:off x="771524" y="357725"/>
            <a:ext cx="9219558" cy="650875"/>
          </a:xfrm>
        </p:spPr>
        <p:txBody>
          <a:bodyPr>
            <a:normAutofit fontScale="90000"/>
          </a:bodyPr>
          <a:lstStyle/>
          <a:p>
            <a:r>
              <a:rPr lang="en-GB" dirty="0"/>
              <a:t>Annual cost of kidney replacement therapy components</a:t>
            </a:r>
            <a:endParaRPr lang="en-BE" dirty="0"/>
          </a:p>
        </p:txBody>
      </p:sp>
      <p:sp>
        <p:nvSpPr>
          <p:cNvPr id="3" name="Date Placeholder 3">
            <a:extLst>
              <a:ext uri="{FF2B5EF4-FFF2-40B4-BE49-F238E27FC236}">
                <a16:creationId xmlns:a16="http://schemas.microsoft.com/office/drawing/2014/main" id="{1AAD3A01-A2F0-A835-CD5E-B87EED67BADA}"/>
              </a:ext>
            </a:extLst>
          </p:cNvPr>
          <p:cNvSpPr txBox="1">
            <a:spLocks/>
          </p:cNvSpPr>
          <p:nvPr/>
        </p:nvSpPr>
        <p:spPr>
          <a:xfrm>
            <a:off x="838200" y="6598682"/>
            <a:ext cx="18825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chemeClr val="bg1"/>
                </a:solidFill>
                <a:ea typeface="Calibri" panose="020F0502020204030204" pitchFamily="34" charset="0"/>
                <a:cs typeface="Calibri" panose="020F0502020204030204" pitchFamily="34" charset="0"/>
              </a:rPr>
              <a:t>July 2023</a:t>
            </a:r>
            <a:endParaRPr lang="en-US" sz="1100" dirty="0">
              <a:solidFill>
                <a:schemeClr val="bg1"/>
              </a:solidFill>
              <a:ea typeface="Calibri" panose="020F0502020204030204" pitchFamily="34" charset="0"/>
              <a:cs typeface="Calibri" panose="020F0502020204030204" pitchFamily="34" charset="0"/>
            </a:endParaRPr>
          </a:p>
        </p:txBody>
      </p:sp>
      <p:sp>
        <p:nvSpPr>
          <p:cNvPr id="7" name="Footer Placeholder 4">
            <a:extLst>
              <a:ext uri="{FF2B5EF4-FFF2-40B4-BE49-F238E27FC236}">
                <a16:creationId xmlns:a16="http://schemas.microsoft.com/office/drawing/2014/main" id="{7307B555-9C0E-51C1-771A-753D8AF27858}"/>
              </a:ext>
            </a:extLst>
          </p:cNvPr>
          <p:cNvSpPr>
            <a:spLocks noGrp="1"/>
          </p:cNvSpPr>
          <p:nvPr>
            <p:ph type="ftr" sz="quarter" idx="3"/>
          </p:nvPr>
        </p:nvSpPr>
        <p:spPr>
          <a:xfrm>
            <a:off x="4038600" y="6536974"/>
            <a:ext cx="4114800" cy="365125"/>
          </a:xfrm>
        </p:spPr>
        <p:txBody>
          <a:bodyPr/>
          <a:lstStyle/>
          <a:p>
            <a:r>
              <a:rPr lang="en-US" dirty="0"/>
              <a:t>International Society of Nephrology</a:t>
            </a:r>
          </a:p>
        </p:txBody>
      </p:sp>
      <p:sp>
        <p:nvSpPr>
          <p:cNvPr id="8" name="Slide Number Placeholder 5">
            <a:extLst>
              <a:ext uri="{FF2B5EF4-FFF2-40B4-BE49-F238E27FC236}">
                <a16:creationId xmlns:a16="http://schemas.microsoft.com/office/drawing/2014/main" id="{2D95CCB5-3B4B-631C-EE76-2A93DE33DCC0}"/>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16</a:t>
            </a:fld>
            <a:endParaRPr lang="en-US"/>
          </a:p>
        </p:txBody>
      </p:sp>
    </p:spTree>
    <p:extLst>
      <p:ext uri="{BB962C8B-B14F-4D97-AF65-F5344CB8AC3E}">
        <p14:creationId xmlns:p14="http://schemas.microsoft.com/office/powerpoint/2010/main" val="1345405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BE57-A981-2F1E-9E22-9304016B4EA8}"/>
              </a:ext>
            </a:extLst>
          </p:cNvPr>
          <p:cNvSpPr>
            <a:spLocks noGrp="1"/>
          </p:cNvSpPr>
          <p:nvPr>
            <p:ph type="title"/>
          </p:nvPr>
        </p:nvSpPr>
        <p:spPr>
          <a:xfrm>
            <a:off x="749085" y="177062"/>
            <a:ext cx="8471087" cy="650875"/>
          </a:xfrm>
        </p:spPr>
        <p:txBody>
          <a:bodyPr>
            <a:normAutofit/>
          </a:bodyPr>
          <a:lstStyle/>
          <a:p>
            <a:r>
              <a:rPr lang="es-ES" dirty="0"/>
              <a:t>Country </a:t>
            </a:r>
            <a:r>
              <a:rPr lang="es-ES" dirty="0" err="1"/>
              <a:t>level</a:t>
            </a:r>
            <a:r>
              <a:rPr lang="es-ES" dirty="0"/>
              <a:t> </a:t>
            </a:r>
            <a:r>
              <a:rPr lang="es-ES" dirty="0" err="1"/>
              <a:t>scorecard</a:t>
            </a:r>
            <a:endParaRPr lang="en-BE" dirty="0"/>
          </a:p>
        </p:txBody>
      </p:sp>
      <p:sp>
        <p:nvSpPr>
          <p:cNvPr id="4" name="Date Placeholder 3">
            <a:extLst>
              <a:ext uri="{FF2B5EF4-FFF2-40B4-BE49-F238E27FC236}">
                <a16:creationId xmlns:a16="http://schemas.microsoft.com/office/drawing/2014/main" id="{185B74E5-CB6C-2CFF-318C-0B12E6C09E2F}"/>
              </a:ext>
            </a:extLst>
          </p:cNvPr>
          <p:cNvSpPr txBox="1">
            <a:spLocks/>
          </p:cNvSpPr>
          <p:nvPr/>
        </p:nvSpPr>
        <p:spPr>
          <a:xfrm>
            <a:off x="838200" y="6598682"/>
            <a:ext cx="18825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chemeClr val="bg1"/>
                </a:solidFill>
                <a:ea typeface="Calibri" panose="020F0502020204030204" pitchFamily="34" charset="0"/>
                <a:cs typeface="Calibri" panose="020F0502020204030204" pitchFamily="34" charset="0"/>
              </a:rPr>
              <a:t>July 2023</a:t>
            </a:r>
            <a:endParaRPr lang="en-US" sz="1100" dirty="0">
              <a:solidFill>
                <a:schemeClr val="bg1"/>
              </a:solidFill>
              <a:ea typeface="Calibri" panose="020F0502020204030204" pitchFamily="34" charset="0"/>
              <a:cs typeface="Calibri" panose="020F0502020204030204" pitchFamily="34" charset="0"/>
            </a:endParaRPr>
          </a:p>
        </p:txBody>
      </p:sp>
      <p:sp>
        <p:nvSpPr>
          <p:cNvPr id="5" name="Footer Placeholder 4">
            <a:extLst>
              <a:ext uri="{FF2B5EF4-FFF2-40B4-BE49-F238E27FC236}">
                <a16:creationId xmlns:a16="http://schemas.microsoft.com/office/drawing/2014/main" id="{84AF60A3-B55E-0483-CF2E-7DF0B65193C0}"/>
              </a:ext>
            </a:extLst>
          </p:cNvPr>
          <p:cNvSpPr>
            <a:spLocks noGrp="1"/>
          </p:cNvSpPr>
          <p:nvPr>
            <p:ph type="ftr" sz="quarter" idx="3"/>
          </p:nvPr>
        </p:nvSpPr>
        <p:spPr>
          <a:xfrm>
            <a:off x="4038600" y="6536974"/>
            <a:ext cx="4114800" cy="365125"/>
          </a:xfrm>
        </p:spPr>
        <p:txBody>
          <a:bodyPr/>
          <a:lstStyle/>
          <a:p>
            <a:r>
              <a:rPr lang="en-US" dirty="0"/>
              <a:t>International Society of Nephrology</a:t>
            </a:r>
          </a:p>
        </p:txBody>
      </p:sp>
      <p:sp>
        <p:nvSpPr>
          <p:cNvPr id="7" name="Slide Number Placeholder 5">
            <a:extLst>
              <a:ext uri="{FF2B5EF4-FFF2-40B4-BE49-F238E27FC236}">
                <a16:creationId xmlns:a16="http://schemas.microsoft.com/office/drawing/2014/main" id="{E8C5E113-75B3-DAE0-FFE1-6845F89766A6}"/>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17</a:t>
            </a:fld>
            <a:endParaRPr lang="en-US"/>
          </a:p>
        </p:txBody>
      </p:sp>
      <p:graphicFrame>
        <p:nvGraphicFramePr>
          <p:cNvPr id="22" name="Table 21">
            <a:extLst>
              <a:ext uri="{FF2B5EF4-FFF2-40B4-BE49-F238E27FC236}">
                <a16:creationId xmlns:a16="http://schemas.microsoft.com/office/drawing/2014/main" id="{143B2CFE-AF95-DA51-5D3A-B6F44DF05E9A}"/>
              </a:ext>
            </a:extLst>
          </p:cNvPr>
          <p:cNvGraphicFramePr>
            <a:graphicFrameLocks noGrp="1"/>
          </p:cNvGraphicFramePr>
          <p:nvPr>
            <p:extLst>
              <p:ext uri="{D42A27DB-BD31-4B8C-83A1-F6EECF244321}">
                <p14:modId xmlns:p14="http://schemas.microsoft.com/office/powerpoint/2010/main" val="4041473524"/>
              </p:ext>
            </p:extLst>
          </p:nvPr>
        </p:nvGraphicFramePr>
        <p:xfrm>
          <a:off x="867469" y="6314233"/>
          <a:ext cx="1366322" cy="243840"/>
        </p:xfrm>
        <a:graphic>
          <a:graphicData uri="http://schemas.openxmlformats.org/drawingml/2006/table">
            <a:tbl>
              <a:tblPr firstRow="1" bandRow="1"/>
              <a:tblGrid>
                <a:gridCol w="455441">
                  <a:extLst>
                    <a:ext uri="{9D8B030D-6E8A-4147-A177-3AD203B41FA5}">
                      <a16:colId xmlns:a16="http://schemas.microsoft.com/office/drawing/2014/main" val="2576486781"/>
                    </a:ext>
                  </a:extLst>
                </a:gridCol>
                <a:gridCol w="455440">
                  <a:extLst>
                    <a:ext uri="{9D8B030D-6E8A-4147-A177-3AD203B41FA5}">
                      <a16:colId xmlns:a16="http://schemas.microsoft.com/office/drawing/2014/main" val="291270416"/>
                    </a:ext>
                  </a:extLst>
                </a:gridCol>
                <a:gridCol w="455441">
                  <a:extLst>
                    <a:ext uri="{9D8B030D-6E8A-4147-A177-3AD203B41FA5}">
                      <a16:colId xmlns:a16="http://schemas.microsoft.com/office/drawing/2014/main" val="1377192177"/>
                    </a:ext>
                  </a:extLst>
                </a:gridCol>
              </a:tblGrid>
              <a:tr h="12795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b="0" dirty="0">
                          <a:solidFill>
                            <a:schemeClr val="tx1"/>
                          </a:solidFill>
                        </a:rPr>
                        <a:t>Yes</a:t>
                      </a:r>
                    </a:p>
                  </a:txBody>
                  <a:tcPr>
                    <a:lnL w="12700" cap="flat" cmpd="sng" algn="ctr">
                      <a:solidFill>
                        <a:srgbClr val="E7E6E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b="0" dirty="0">
                          <a:solidFill>
                            <a:schemeClr val="tx1"/>
                          </a:solidFill>
                        </a:rPr>
                        <a:t>No</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FF505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b="0" dirty="0">
                          <a:solidFill>
                            <a:schemeClr val="tx1"/>
                          </a:solidFill>
                        </a:rPr>
                        <a:t>N/A</a:t>
                      </a:r>
                    </a:p>
                  </a:txBody>
                  <a:tcPr>
                    <a:lnL w="12700" cap="flat" cmpd="sng" algn="ctr">
                      <a:solidFill>
                        <a:srgbClr val="FFFFFF"/>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A6A6A6"/>
                    </a:solidFill>
                  </a:tcPr>
                </a:tc>
                <a:extLst>
                  <a:ext uri="{0D108BD9-81ED-4DB2-BD59-A6C34878D82A}">
                    <a16:rowId xmlns:a16="http://schemas.microsoft.com/office/drawing/2014/main" val="403492718"/>
                  </a:ext>
                </a:extLst>
              </a:tr>
            </a:tbl>
          </a:graphicData>
        </a:graphic>
      </p:graphicFrame>
      <p:graphicFrame>
        <p:nvGraphicFramePr>
          <p:cNvPr id="23" name="Table 22">
            <a:extLst>
              <a:ext uri="{FF2B5EF4-FFF2-40B4-BE49-F238E27FC236}">
                <a16:creationId xmlns:a16="http://schemas.microsoft.com/office/drawing/2014/main" id="{C95A8BC0-92D7-7FC5-01E3-4C02F495E08F}"/>
              </a:ext>
            </a:extLst>
          </p:cNvPr>
          <p:cNvGraphicFramePr>
            <a:graphicFrameLocks noGrp="1"/>
          </p:cNvGraphicFramePr>
          <p:nvPr>
            <p:extLst>
              <p:ext uri="{D42A27DB-BD31-4B8C-83A1-F6EECF244321}">
                <p14:modId xmlns:p14="http://schemas.microsoft.com/office/powerpoint/2010/main" val="1701798209"/>
              </p:ext>
            </p:extLst>
          </p:nvPr>
        </p:nvGraphicFramePr>
        <p:xfrm>
          <a:off x="2310559" y="6067740"/>
          <a:ext cx="5953005" cy="487680"/>
        </p:xfrm>
        <a:graphic>
          <a:graphicData uri="http://schemas.openxmlformats.org/drawingml/2006/table">
            <a:tbl>
              <a:tblPr firstRow="1" bandRow="1"/>
              <a:tblGrid>
                <a:gridCol w="1659469">
                  <a:extLst>
                    <a:ext uri="{9D8B030D-6E8A-4147-A177-3AD203B41FA5}">
                      <a16:colId xmlns:a16="http://schemas.microsoft.com/office/drawing/2014/main" val="3051375396"/>
                    </a:ext>
                  </a:extLst>
                </a:gridCol>
                <a:gridCol w="1073384">
                  <a:extLst>
                    <a:ext uri="{9D8B030D-6E8A-4147-A177-3AD203B41FA5}">
                      <a16:colId xmlns:a16="http://schemas.microsoft.com/office/drawing/2014/main" val="828184109"/>
                    </a:ext>
                  </a:extLst>
                </a:gridCol>
                <a:gridCol w="1073384">
                  <a:extLst>
                    <a:ext uri="{9D8B030D-6E8A-4147-A177-3AD203B41FA5}">
                      <a16:colId xmlns:a16="http://schemas.microsoft.com/office/drawing/2014/main" val="377923422"/>
                    </a:ext>
                  </a:extLst>
                </a:gridCol>
                <a:gridCol w="1073384">
                  <a:extLst>
                    <a:ext uri="{9D8B030D-6E8A-4147-A177-3AD203B41FA5}">
                      <a16:colId xmlns:a16="http://schemas.microsoft.com/office/drawing/2014/main" val="4194818282"/>
                    </a:ext>
                  </a:extLst>
                </a:gridCol>
                <a:gridCol w="1073384">
                  <a:extLst>
                    <a:ext uri="{9D8B030D-6E8A-4147-A177-3AD203B41FA5}">
                      <a16:colId xmlns:a16="http://schemas.microsoft.com/office/drawing/2014/main" val="2610921000"/>
                    </a:ext>
                  </a:extLst>
                </a:gridCol>
              </a:tblGrid>
              <a:tr h="18872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r"/>
                      <a:r>
                        <a:rPr lang="en-US" sz="1000" b="0" dirty="0">
                          <a:solidFill>
                            <a:schemeClr val="tx1"/>
                          </a:solidFill>
                        </a:rPr>
                        <a:t>Nephrologist density</a:t>
                      </a:r>
                    </a:p>
                  </a:txBody>
                  <a:tcPr>
                    <a:lnL w="635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b="0" dirty="0">
                          <a:solidFill>
                            <a:schemeClr val="tx1"/>
                          </a:solidFill>
                        </a:rPr>
                        <a:t>&lt;1.2 PMP</a:t>
                      </a:r>
                    </a:p>
                  </a:txBody>
                  <a:tcP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b="0" dirty="0">
                          <a:solidFill>
                            <a:schemeClr val="tx1"/>
                          </a:solidFill>
                        </a:rPr>
                        <a:t>1.2 – 10.0 PMP</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b="0" dirty="0">
                          <a:solidFill>
                            <a:schemeClr val="bg1"/>
                          </a:solidFill>
                        </a:rPr>
                        <a:t>10.1 – 22.9 PMP</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b="0" dirty="0">
                          <a:solidFill>
                            <a:schemeClr val="bg1"/>
                          </a:solidFill>
                        </a:rPr>
                        <a:t>&gt;22.9 PMP</a:t>
                      </a:r>
                    </a:p>
                  </a:txBody>
                  <a:tcPr>
                    <a:lnL w="12700" cap="flat" cmpd="sng" algn="ctr">
                      <a:solidFill>
                        <a:srgbClr val="FFFFFF"/>
                      </a:solidFill>
                      <a:prstDash val="solid"/>
                      <a:round/>
                      <a:headEnd type="none" w="med" len="med"/>
                      <a:tailEnd type="none" w="med" len="med"/>
                    </a:lnL>
                    <a:lnR w="6350" cap="flat" cmpd="sng" algn="ctr">
                      <a:solidFill>
                        <a:srgbClr val="FFFFFF">
                          <a:lumMod val="75000"/>
                        </a:srgbClr>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728375718"/>
                  </a:ext>
                </a:extLst>
              </a:tr>
              <a:tr h="18872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000" b="0" dirty="0">
                          <a:solidFill>
                            <a:schemeClr val="tx1"/>
                          </a:solidFill>
                        </a:rPr>
                        <a:t>Nephrology trainees density</a:t>
                      </a:r>
                    </a:p>
                  </a:txBody>
                  <a:tcPr>
                    <a:lnL w="635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000" b="0" dirty="0">
                          <a:solidFill>
                            <a:schemeClr val="tx1"/>
                          </a:solidFill>
                        </a:rPr>
                        <a:t>&lt;0.3 PMP</a:t>
                      </a:r>
                    </a:p>
                  </a:txBody>
                  <a:tcP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000" b="0" dirty="0">
                          <a:solidFill>
                            <a:schemeClr val="tx1"/>
                          </a:solidFill>
                        </a:rPr>
                        <a:t>0.3 – 1.4 PMP</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000" b="0" dirty="0">
                          <a:solidFill>
                            <a:schemeClr val="bg1"/>
                          </a:solidFill>
                        </a:rPr>
                        <a:t>1.5-3.7 PMP</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000" b="0" dirty="0">
                          <a:solidFill>
                            <a:schemeClr val="bg1"/>
                          </a:solidFill>
                        </a:rPr>
                        <a:t>&gt;3.7 PMP</a:t>
                      </a:r>
                    </a:p>
                  </a:txBody>
                  <a:tcPr>
                    <a:lnL w="12700" cap="flat" cmpd="sng" algn="ctr">
                      <a:solidFill>
                        <a:srgbClr val="FFFFFF"/>
                      </a:solidFill>
                      <a:prstDash val="solid"/>
                      <a:round/>
                      <a:headEnd type="none" w="med" len="med"/>
                      <a:tailEnd type="none" w="med" len="med"/>
                    </a:lnL>
                    <a:lnR w="6350" cap="flat" cmpd="sng" algn="ctr">
                      <a:solidFill>
                        <a:srgbClr val="FFFFFF">
                          <a:lumMod val="7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1107474981"/>
                  </a:ext>
                </a:extLst>
              </a:tr>
            </a:tbl>
          </a:graphicData>
        </a:graphic>
      </p:graphicFrame>
      <p:grpSp>
        <p:nvGrpSpPr>
          <p:cNvPr id="24" name="Group 23">
            <a:extLst>
              <a:ext uri="{FF2B5EF4-FFF2-40B4-BE49-F238E27FC236}">
                <a16:creationId xmlns:a16="http://schemas.microsoft.com/office/drawing/2014/main" id="{4F0D939F-C05D-4549-E512-BBCBC2638BC9}"/>
              </a:ext>
            </a:extLst>
          </p:cNvPr>
          <p:cNvGrpSpPr/>
          <p:nvPr/>
        </p:nvGrpSpPr>
        <p:grpSpPr>
          <a:xfrm>
            <a:off x="8340332" y="5860436"/>
            <a:ext cx="3765022" cy="784830"/>
            <a:chOff x="8254268" y="5860436"/>
            <a:chExt cx="3765022" cy="784830"/>
          </a:xfrm>
        </p:grpSpPr>
        <p:sp>
          <p:nvSpPr>
            <p:cNvPr id="25" name="TextBox 24">
              <a:extLst>
                <a:ext uri="{FF2B5EF4-FFF2-40B4-BE49-F238E27FC236}">
                  <a16:creationId xmlns:a16="http://schemas.microsoft.com/office/drawing/2014/main" id="{C197DE41-8554-D7BB-5D4B-0415983A4EB9}"/>
                </a:ext>
              </a:extLst>
            </p:cNvPr>
            <p:cNvSpPr txBox="1"/>
            <p:nvPr/>
          </p:nvSpPr>
          <p:spPr>
            <a:xfrm>
              <a:off x="8254268" y="5860436"/>
              <a:ext cx="2083831" cy="784830"/>
            </a:xfrm>
            <a:prstGeom prst="rect">
              <a:avLst/>
            </a:prstGeom>
            <a:noFill/>
          </p:spPr>
          <p:txBody>
            <a:bodyPr wrap="square" numCol="1" rtlCol="0">
              <a:spAutoFit/>
            </a:bodyPr>
            <a:lstStyle/>
            <a:p>
              <a:r>
                <a:rPr lang="en-US" sz="900" b="1" dirty="0">
                  <a:solidFill>
                    <a:srgbClr val="000000"/>
                  </a:solidFill>
                  <a:latin typeface="Calibri" panose="020F0502020204030204"/>
                </a:rPr>
                <a:t>Abbreviations</a:t>
              </a:r>
            </a:p>
            <a:p>
              <a:r>
                <a:rPr lang="en-US" sz="900" dirty="0">
                  <a:solidFill>
                    <a:srgbClr val="000000"/>
                  </a:solidFill>
                  <a:latin typeface="Calibri" panose="020F0502020204030204"/>
                </a:rPr>
                <a:t>AKI: acute kidney injury</a:t>
              </a:r>
            </a:p>
            <a:p>
              <a:r>
                <a:rPr lang="en-US" sz="900" dirty="0">
                  <a:solidFill>
                    <a:srgbClr val="000000"/>
                  </a:solidFill>
                  <a:latin typeface="Calibri" panose="020F0502020204030204"/>
                </a:rPr>
                <a:t>CKD: chronic kidney disease</a:t>
              </a:r>
            </a:p>
            <a:p>
              <a:r>
                <a:rPr lang="en-US" sz="900" dirty="0">
                  <a:solidFill>
                    <a:srgbClr val="000000"/>
                  </a:solidFill>
                  <a:latin typeface="Calibri" panose="020F0502020204030204"/>
                </a:rPr>
                <a:t>CKM: conservative kidney management</a:t>
              </a:r>
            </a:p>
            <a:p>
              <a:r>
                <a:rPr lang="en-US" sz="900" dirty="0">
                  <a:solidFill>
                    <a:srgbClr val="000000"/>
                  </a:solidFill>
                  <a:latin typeface="Calibri" panose="020F0502020204030204"/>
                </a:rPr>
                <a:t>HD: Hemodialysis </a:t>
              </a:r>
            </a:p>
          </p:txBody>
        </p:sp>
        <p:sp>
          <p:nvSpPr>
            <p:cNvPr id="26" name="TextBox 25">
              <a:extLst>
                <a:ext uri="{FF2B5EF4-FFF2-40B4-BE49-F238E27FC236}">
                  <a16:creationId xmlns:a16="http://schemas.microsoft.com/office/drawing/2014/main" id="{F51E7F10-468D-A56E-1E7E-BF1FB9967000}"/>
                </a:ext>
              </a:extLst>
            </p:cNvPr>
            <p:cNvSpPr txBox="1"/>
            <p:nvPr/>
          </p:nvSpPr>
          <p:spPr>
            <a:xfrm>
              <a:off x="10242745" y="5998159"/>
              <a:ext cx="1776545" cy="507831"/>
            </a:xfrm>
            <a:prstGeom prst="rect">
              <a:avLst/>
            </a:prstGeom>
            <a:noFill/>
          </p:spPr>
          <p:txBody>
            <a:bodyPr wrap="square">
              <a:spAutoFit/>
            </a:bodyPr>
            <a:lstStyle/>
            <a:p>
              <a:r>
                <a:rPr lang="en-US" sz="900" dirty="0">
                  <a:solidFill>
                    <a:srgbClr val="000000"/>
                  </a:solidFill>
                  <a:latin typeface="Calibri" panose="020F0502020204030204"/>
                </a:rPr>
                <a:t>KRT: kidney replacement therapy</a:t>
              </a:r>
            </a:p>
            <a:p>
              <a:r>
                <a:rPr lang="en-US" sz="900" dirty="0">
                  <a:solidFill>
                    <a:srgbClr val="000000"/>
                  </a:solidFill>
                  <a:latin typeface="Calibri" panose="020F0502020204030204"/>
                </a:rPr>
                <a:t>PD: Peritoneal Dialysis</a:t>
              </a:r>
            </a:p>
            <a:p>
              <a:r>
                <a:rPr lang="en-US" sz="900" dirty="0">
                  <a:solidFill>
                    <a:srgbClr val="000000"/>
                  </a:solidFill>
                  <a:latin typeface="Calibri" panose="020F0502020204030204"/>
                </a:rPr>
                <a:t>RRT: renal replacement therapy</a:t>
              </a:r>
            </a:p>
          </p:txBody>
        </p:sp>
      </p:grpSp>
      <p:graphicFrame>
        <p:nvGraphicFramePr>
          <p:cNvPr id="3" name="Table 2">
            <a:extLst>
              <a:ext uri="{FF2B5EF4-FFF2-40B4-BE49-F238E27FC236}">
                <a16:creationId xmlns:a16="http://schemas.microsoft.com/office/drawing/2014/main" id="{F14FC6E2-CE2F-34C2-30F5-654FB53F83E7}"/>
              </a:ext>
            </a:extLst>
          </p:cNvPr>
          <p:cNvGraphicFramePr>
            <a:graphicFrameLocks noGrp="1"/>
          </p:cNvGraphicFramePr>
          <p:nvPr>
            <p:extLst>
              <p:ext uri="{D42A27DB-BD31-4B8C-83A1-F6EECF244321}">
                <p14:modId xmlns:p14="http://schemas.microsoft.com/office/powerpoint/2010/main" val="713446348"/>
              </p:ext>
            </p:extLst>
          </p:nvPr>
        </p:nvGraphicFramePr>
        <p:xfrm>
          <a:off x="694944" y="1307592"/>
          <a:ext cx="10799057" cy="4512096"/>
        </p:xfrm>
        <a:graphic>
          <a:graphicData uri="http://schemas.openxmlformats.org/drawingml/2006/table">
            <a:tbl>
              <a:tblPr/>
              <a:tblGrid>
                <a:gridCol w="1039241">
                  <a:extLst>
                    <a:ext uri="{9D8B030D-6E8A-4147-A177-3AD203B41FA5}">
                      <a16:colId xmlns:a16="http://schemas.microsoft.com/office/drawing/2014/main" val="2354734753"/>
                    </a:ext>
                  </a:extLst>
                </a:gridCol>
                <a:gridCol w="542212">
                  <a:extLst>
                    <a:ext uri="{9D8B030D-6E8A-4147-A177-3AD203B41FA5}">
                      <a16:colId xmlns:a16="http://schemas.microsoft.com/office/drawing/2014/main" val="2648923985"/>
                    </a:ext>
                  </a:extLst>
                </a:gridCol>
                <a:gridCol w="542212">
                  <a:extLst>
                    <a:ext uri="{9D8B030D-6E8A-4147-A177-3AD203B41FA5}">
                      <a16:colId xmlns:a16="http://schemas.microsoft.com/office/drawing/2014/main" val="1723167905"/>
                    </a:ext>
                  </a:extLst>
                </a:gridCol>
                <a:gridCol w="542212">
                  <a:extLst>
                    <a:ext uri="{9D8B030D-6E8A-4147-A177-3AD203B41FA5}">
                      <a16:colId xmlns:a16="http://schemas.microsoft.com/office/drawing/2014/main" val="1558277368"/>
                    </a:ext>
                  </a:extLst>
                </a:gridCol>
                <a:gridCol w="542212">
                  <a:extLst>
                    <a:ext uri="{9D8B030D-6E8A-4147-A177-3AD203B41FA5}">
                      <a16:colId xmlns:a16="http://schemas.microsoft.com/office/drawing/2014/main" val="3073241788"/>
                    </a:ext>
                  </a:extLst>
                </a:gridCol>
                <a:gridCol w="542212">
                  <a:extLst>
                    <a:ext uri="{9D8B030D-6E8A-4147-A177-3AD203B41FA5}">
                      <a16:colId xmlns:a16="http://schemas.microsoft.com/office/drawing/2014/main" val="3624912312"/>
                    </a:ext>
                  </a:extLst>
                </a:gridCol>
                <a:gridCol w="542212">
                  <a:extLst>
                    <a:ext uri="{9D8B030D-6E8A-4147-A177-3AD203B41FA5}">
                      <a16:colId xmlns:a16="http://schemas.microsoft.com/office/drawing/2014/main" val="2175208024"/>
                    </a:ext>
                  </a:extLst>
                </a:gridCol>
                <a:gridCol w="542212">
                  <a:extLst>
                    <a:ext uri="{9D8B030D-6E8A-4147-A177-3AD203B41FA5}">
                      <a16:colId xmlns:a16="http://schemas.microsoft.com/office/drawing/2014/main" val="3791551820"/>
                    </a:ext>
                  </a:extLst>
                </a:gridCol>
                <a:gridCol w="542212">
                  <a:extLst>
                    <a:ext uri="{9D8B030D-6E8A-4147-A177-3AD203B41FA5}">
                      <a16:colId xmlns:a16="http://schemas.microsoft.com/office/drawing/2014/main" val="2495752381"/>
                    </a:ext>
                  </a:extLst>
                </a:gridCol>
                <a:gridCol w="542212">
                  <a:extLst>
                    <a:ext uri="{9D8B030D-6E8A-4147-A177-3AD203B41FA5}">
                      <a16:colId xmlns:a16="http://schemas.microsoft.com/office/drawing/2014/main" val="543565344"/>
                    </a:ext>
                  </a:extLst>
                </a:gridCol>
                <a:gridCol w="542212">
                  <a:extLst>
                    <a:ext uri="{9D8B030D-6E8A-4147-A177-3AD203B41FA5}">
                      <a16:colId xmlns:a16="http://schemas.microsoft.com/office/drawing/2014/main" val="3929702103"/>
                    </a:ext>
                  </a:extLst>
                </a:gridCol>
                <a:gridCol w="542212">
                  <a:extLst>
                    <a:ext uri="{9D8B030D-6E8A-4147-A177-3AD203B41FA5}">
                      <a16:colId xmlns:a16="http://schemas.microsoft.com/office/drawing/2014/main" val="1428980183"/>
                    </a:ext>
                  </a:extLst>
                </a:gridCol>
                <a:gridCol w="542212">
                  <a:extLst>
                    <a:ext uri="{9D8B030D-6E8A-4147-A177-3AD203B41FA5}">
                      <a16:colId xmlns:a16="http://schemas.microsoft.com/office/drawing/2014/main" val="4040779312"/>
                    </a:ext>
                  </a:extLst>
                </a:gridCol>
                <a:gridCol w="542212">
                  <a:extLst>
                    <a:ext uri="{9D8B030D-6E8A-4147-A177-3AD203B41FA5}">
                      <a16:colId xmlns:a16="http://schemas.microsoft.com/office/drawing/2014/main" val="2033667445"/>
                    </a:ext>
                  </a:extLst>
                </a:gridCol>
                <a:gridCol w="542212">
                  <a:extLst>
                    <a:ext uri="{9D8B030D-6E8A-4147-A177-3AD203B41FA5}">
                      <a16:colId xmlns:a16="http://schemas.microsoft.com/office/drawing/2014/main" val="3900968821"/>
                    </a:ext>
                  </a:extLst>
                </a:gridCol>
                <a:gridCol w="542212">
                  <a:extLst>
                    <a:ext uri="{9D8B030D-6E8A-4147-A177-3AD203B41FA5}">
                      <a16:colId xmlns:a16="http://schemas.microsoft.com/office/drawing/2014/main" val="1975944426"/>
                    </a:ext>
                  </a:extLst>
                </a:gridCol>
                <a:gridCol w="542212">
                  <a:extLst>
                    <a:ext uri="{9D8B030D-6E8A-4147-A177-3AD203B41FA5}">
                      <a16:colId xmlns:a16="http://schemas.microsoft.com/office/drawing/2014/main" val="1009041381"/>
                    </a:ext>
                  </a:extLst>
                </a:gridCol>
                <a:gridCol w="542212">
                  <a:extLst>
                    <a:ext uri="{9D8B030D-6E8A-4147-A177-3AD203B41FA5}">
                      <a16:colId xmlns:a16="http://schemas.microsoft.com/office/drawing/2014/main" val="397635594"/>
                    </a:ext>
                  </a:extLst>
                </a:gridCol>
                <a:gridCol w="542212">
                  <a:extLst>
                    <a:ext uri="{9D8B030D-6E8A-4147-A177-3AD203B41FA5}">
                      <a16:colId xmlns:a16="http://schemas.microsoft.com/office/drawing/2014/main" val="138948666"/>
                    </a:ext>
                  </a:extLst>
                </a:gridCol>
              </a:tblGrid>
              <a:tr h="124027">
                <a:tc rowSpan="2">
                  <a:txBody>
                    <a:bodyPr/>
                    <a:lstStyle/>
                    <a:p>
                      <a:pPr algn="l" rtl="0" fontAlgn="ctr"/>
                      <a:r>
                        <a:rPr lang="en-US" sz="1100" b="1" i="0" u="none" strike="noStrike">
                          <a:solidFill>
                            <a:srgbClr val="FFFFFF"/>
                          </a:solidFill>
                          <a:effectLst/>
                          <a:latin typeface="Calibri" panose="020F0502020204030204" pitchFamily="34" charset="0"/>
                        </a:rPr>
                        <a:t>Country</a:t>
                      </a:r>
                    </a:p>
                  </a:txBody>
                  <a:tcPr marL="45720" marR="3264" marT="3264"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algn="l" rtl="0" fontAlgn="ctr"/>
                      <a:r>
                        <a:rPr lang="en-US" sz="1100" b="1" i="0" u="none" strike="noStrike">
                          <a:solidFill>
                            <a:srgbClr val="FFFFFF"/>
                          </a:solidFill>
                          <a:effectLst/>
                          <a:latin typeface="Calibri" panose="020F0502020204030204" pitchFamily="34" charset="0"/>
                        </a:rPr>
                        <a:t> </a:t>
                      </a:r>
                    </a:p>
                  </a:txBody>
                  <a:tcPr marL="3264" marR="3264" marT="3264"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gridSpan="3">
                  <a:txBody>
                    <a:bodyPr/>
                    <a:lstStyle/>
                    <a:p>
                      <a:pPr algn="ctr" rtl="0" fontAlgn="b"/>
                      <a:r>
                        <a:rPr lang="en-US" sz="1100" b="1" i="0" u="none" strike="noStrike">
                          <a:solidFill>
                            <a:srgbClr val="000000"/>
                          </a:solidFill>
                          <a:effectLst/>
                          <a:latin typeface="Calibri" panose="020F0502020204030204" pitchFamily="34" charset="0"/>
                        </a:rPr>
                        <a:t>Availability of KRT</a:t>
                      </a:r>
                    </a:p>
                  </a:txBody>
                  <a:tcPr marL="3264" marR="3264" marT="3264"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b"/>
                      <a:r>
                        <a:rPr lang="en-US" sz="1100" b="1" i="0" u="none" strike="noStrike" dirty="0">
                          <a:solidFill>
                            <a:srgbClr val="000000"/>
                          </a:solidFill>
                          <a:effectLst/>
                          <a:latin typeface="Calibri" panose="020F0502020204030204" pitchFamily="34" charset="0"/>
                        </a:rPr>
                        <a:t>Availability of CKM</a:t>
                      </a:r>
                    </a:p>
                  </a:txBody>
                  <a:tcPr marL="3264" marR="3264" marT="3264"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gridSpan="3">
                  <a:txBody>
                    <a:bodyPr/>
                    <a:lstStyle/>
                    <a:p>
                      <a:pPr algn="ctr" rtl="0" fontAlgn="b"/>
                      <a:r>
                        <a:rPr lang="en-US" sz="1100" b="1" i="0" u="none" strike="noStrike">
                          <a:solidFill>
                            <a:srgbClr val="000000"/>
                          </a:solidFill>
                          <a:effectLst/>
                          <a:latin typeface="Calibri" panose="020F0502020204030204" pitchFamily="34" charset="0"/>
                        </a:rPr>
                        <a:t>Funding for Medications</a:t>
                      </a:r>
                    </a:p>
                  </a:txBody>
                  <a:tcPr marL="3264" marR="3264" marT="3264"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4">
                  <a:txBody>
                    <a:bodyPr/>
                    <a:lstStyle/>
                    <a:p>
                      <a:pPr algn="ctr" rtl="0" fontAlgn="b"/>
                      <a:r>
                        <a:rPr lang="en-US" sz="1100" b="1" i="0" u="none" strike="noStrike">
                          <a:solidFill>
                            <a:srgbClr val="000000"/>
                          </a:solidFill>
                          <a:effectLst/>
                          <a:latin typeface="Calibri" panose="020F0502020204030204" pitchFamily="34" charset="0"/>
                        </a:rPr>
                        <a:t>Availability of Distribution of Registry</a:t>
                      </a:r>
                    </a:p>
                  </a:txBody>
                  <a:tcPr marL="3264" marR="3264" marT="3264"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rtl="0" fontAlgn="b"/>
                      <a:r>
                        <a:rPr lang="en-US" sz="1100" b="1" i="0" u="none" strike="noStrike">
                          <a:solidFill>
                            <a:srgbClr val="000000"/>
                          </a:solidFill>
                          <a:effectLst/>
                          <a:latin typeface="Calibri" panose="020F0502020204030204" pitchFamily="34" charset="0"/>
                        </a:rPr>
                        <a:t>Advocacy Group</a:t>
                      </a:r>
                    </a:p>
                  </a:txBody>
                  <a:tcPr marL="3264" marR="3264" marT="3264"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b"/>
                      <a:r>
                        <a:rPr lang="en-US" sz="1100" b="1" i="0" u="none" strike="noStrike">
                          <a:solidFill>
                            <a:srgbClr val="000000"/>
                          </a:solidFill>
                          <a:effectLst/>
                          <a:latin typeface="Calibri" panose="020F0502020204030204" pitchFamily="34" charset="0"/>
                        </a:rPr>
                        <a:t>Nephrology Workforce (PMP)</a:t>
                      </a:r>
                    </a:p>
                  </a:txBody>
                  <a:tcPr marL="3264" marR="3264" marT="3264"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extLst>
                  <a:ext uri="{0D108BD9-81ED-4DB2-BD59-A6C34878D82A}">
                    <a16:rowId xmlns:a16="http://schemas.microsoft.com/office/drawing/2014/main" val="4104914925"/>
                  </a:ext>
                </a:extLst>
              </a:tr>
              <a:tr h="1097280">
                <a:tc vMerge="1">
                  <a:txBody>
                    <a:bodyPr/>
                    <a:lstStyle/>
                    <a:p>
                      <a:endParaRPr lang="en-US"/>
                    </a:p>
                  </a:txBody>
                  <a:tcPr/>
                </a:tc>
                <a:tc>
                  <a:txBody>
                    <a:bodyPr/>
                    <a:lstStyle/>
                    <a:p>
                      <a:pPr algn="l" rtl="0" fontAlgn="ctr"/>
                      <a:r>
                        <a:rPr lang="en-US" sz="1100" b="1" i="0" u="none" strike="noStrike">
                          <a:solidFill>
                            <a:srgbClr val="FFFFFF"/>
                          </a:solidFill>
                          <a:effectLst/>
                          <a:latin typeface="Calibri" panose="020F0502020204030204" pitchFamily="34" charset="0"/>
                        </a:rPr>
                        <a:t> </a:t>
                      </a:r>
                    </a:p>
                  </a:txBody>
                  <a:tcPr marL="3264" marR="3264" marT="3264"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algn="ctr" rtl="0" fontAlgn="ctr"/>
                      <a:r>
                        <a:rPr lang="en-US" sz="1100" b="0" i="0" u="none" strike="noStrike">
                          <a:solidFill>
                            <a:srgbClr val="000000"/>
                          </a:solidFill>
                          <a:effectLst/>
                          <a:latin typeface="Calibri" panose="020F0502020204030204" pitchFamily="34" charset="0"/>
                        </a:rPr>
                        <a:t>HD</a:t>
                      </a:r>
                    </a:p>
                  </a:txBody>
                  <a:tcPr marL="3264" marR="3264" marT="3264"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dirty="0">
                          <a:solidFill>
                            <a:srgbClr val="000000"/>
                          </a:solidFill>
                          <a:effectLst/>
                          <a:latin typeface="Calibri" panose="020F0502020204030204" pitchFamily="34" charset="0"/>
                        </a:rPr>
                        <a:t>PD</a:t>
                      </a:r>
                    </a:p>
                  </a:txBody>
                  <a:tcPr marL="3264" marR="3264" marT="3264"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3264" marR="3264" marT="3264"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Shared decision</a:t>
                      </a:r>
                    </a:p>
                  </a:txBody>
                  <a:tcPr marL="3264" marR="3264" marT="3264"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Choice restricted (limited)</a:t>
                      </a:r>
                    </a:p>
                  </a:txBody>
                  <a:tcPr marL="3264" marR="3264" marT="3264"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3264" marR="3264" marT="3264"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Dialysis</a:t>
                      </a:r>
                    </a:p>
                  </a:txBody>
                  <a:tcPr marL="3264" marR="3264" marT="3264"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3264" marR="3264" marT="3264"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3264" marR="3264" marT="3264"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Dialysis</a:t>
                      </a:r>
                    </a:p>
                  </a:txBody>
                  <a:tcPr marL="3264" marR="3264" marT="3264"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3264" marR="3264" marT="3264"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AKI</a:t>
                      </a:r>
                    </a:p>
                  </a:txBody>
                  <a:tcPr marL="3264" marR="3264" marT="3264"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3264" marR="3264" marT="3264"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AKI</a:t>
                      </a:r>
                    </a:p>
                  </a:txBody>
                  <a:tcPr marL="3264" marR="3264" marT="3264"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RRT</a:t>
                      </a:r>
                    </a:p>
                  </a:txBody>
                  <a:tcPr marL="3264" marR="3264" marT="3264"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Nephrologist</a:t>
                      </a:r>
                    </a:p>
                  </a:txBody>
                  <a:tcPr marL="3264" marR="3264" marT="3264"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Nephrologist trainees</a:t>
                      </a:r>
                    </a:p>
                  </a:txBody>
                  <a:tcPr marL="3264" marR="3264" marT="3264"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456635034"/>
                  </a:ext>
                </a:extLst>
              </a:tr>
              <a:tr h="97263">
                <a:tc rowSpan="2">
                  <a:txBody>
                    <a:bodyPr/>
                    <a:lstStyle/>
                    <a:p>
                      <a:pPr algn="l" rtl="0" fontAlgn="ctr"/>
                      <a:r>
                        <a:rPr lang="en-US" sz="1100" b="1" i="0" u="none" strike="noStrike">
                          <a:solidFill>
                            <a:srgbClr val="000000"/>
                          </a:solidFill>
                          <a:effectLst/>
                          <a:latin typeface="Calibri" panose="020F0502020204030204" pitchFamily="34" charset="0"/>
                        </a:rPr>
                        <a:t>Argentina</a:t>
                      </a:r>
                    </a:p>
                  </a:txBody>
                  <a:tcPr marL="45720" marR="3264" marT="3264"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100" b="0" i="0" u="none" strike="noStrike">
                          <a:solidFill>
                            <a:srgbClr val="FFFFFF"/>
                          </a:solidFill>
                          <a:effectLst/>
                          <a:latin typeface="Calibri" panose="020F0502020204030204" pitchFamily="34" charset="0"/>
                        </a:rPr>
                        <a:t>31.32</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100" b="0" i="0" u="none" strike="noStrike">
                          <a:solidFill>
                            <a:srgbClr val="FFFFFF"/>
                          </a:solidFill>
                          <a:effectLst/>
                          <a:latin typeface="Calibri" panose="020F0502020204030204" pitchFamily="34" charset="0"/>
                        </a:rPr>
                        <a:t>3.36</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14321390"/>
                  </a:ext>
                </a:extLst>
              </a:tr>
              <a:tr h="97263">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100" b="0" i="0" u="none" strike="noStrike">
                          <a:solidFill>
                            <a:srgbClr val="FFFFFF"/>
                          </a:solidFill>
                          <a:effectLst/>
                          <a:latin typeface="Calibri" panose="020F0502020204030204" pitchFamily="34" charset="0"/>
                        </a:rPr>
                        <a:t>25.95</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100" b="0" i="0" u="none" strike="noStrike">
                          <a:solidFill>
                            <a:srgbClr val="FFFFFF"/>
                          </a:solidFill>
                          <a:effectLst/>
                          <a:latin typeface="Calibri" panose="020F0502020204030204" pitchFamily="34" charset="0"/>
                        </a:rPr>
                        <a:t>3.24</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3072475376"/>
                  </a:ext>
                </a:extLst>
              </a:tr>
              <a:tr h="97263">
                <a:tc rowSpan="2">
                  <a:txBody>
                    <a:bodyPr/>
                    <a:lstStyle/>
                    <a:p>
                      <a:pPr algn="l" rtl="0" fontAlgn="ctr"/>
                      <a:r>
                        <a:rPr lang="en-US" sz="1100" b="1" i="0" u="none" strike="noStrike">
                          <a:solidFill>
                            <a:srgbClr val="000000"/>
                          </a:solidFill>
                          <a:effectLst/>
                          <a:latin typeface="Calibri" panose="020F0502020204030204" pitchFamily="34" charset="0"/>
                        </a:rPr>
                        <a:t>Bolivia</a:t>
                      </a:r>
                    </a:p>
                  </a:txBody>
                  <a:tcPr marL="45720" marR="3264" marT="3264"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b"/>
                      <a:r>
                        <a:rPr lang="en-US" sz="1100" b="0" i="0" u="none" strike="noStrike">
                          <a:solidFill>
                            <a:srgbClr val="000000"/>
                          </a:solidFill>
                          <a:effectLst/>
                          <a:latin typeface="Calibri" panose="020F0502020204030204" pitchFamily="34" charset="0"/>
                        </a:rPr>
                        <a:t>9.55</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b"/>
                      <a:r>
                        <a:rPr lang="en-US" sz="1100" b="0" i="0" u="none" strike="noStrike">
                          <a:solidFill>
                            <a:srgbClr val="FFFFFF"/>
                          </a:solidFill>
                          <a:effectLst/>
                          <a:latin typeface="Calibri" panose="020F0502020204030204" pitchFamily="34" charset="0"/>
                        </a:rPr>
                        <a:t>3.18</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2283451333"/>
                  </a:ext>
                </a:extLst>
              </a:tr>
              <a:tr h="97263">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b"/>
                      <a:r>
                        <a:rPr lang="en-US" sz="1100" b="0" i="0" u="none" strike="noStrike">
                          <a:solidFill>
                            <a:srgbClr val="000000"/>
                          </a:solidFill>
                          <a:effectLst/>
                          <a:latin typeface="Calibri" panose="020F0502020204030204" pitchFamily="34" charset="0"/>
                        </a:rPr>
                        <a:t>9.95</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b"/>
                      <a:r>
                        <a:rPr lang="en-US" sz="1100" b="0" i="0" u="none" strike="noStrike">
                          <a:solidFill>
                            <a:srgbClr val="FFFFFF"/>
                          </a:solidFill>
                          <a:effectLst/>
                          <a:latin typeface="Calibri" panose="020F0502020204030204" pitchFamily="34" charset="0"/>
                        </a:rPr>
                        <a:t>3.32</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3107923859"/>
                  </a:ext>
                </a:extLst>
              </a:tr>
              <a:tr h="97263">
                <a:tc rowSpan="2">
                  <a:txBody>
                    <a:bodyPr/>
                    <a:lstStyle/>
                    <a:p>
                      <a:pPr algn="l" rtl="0" fontAlgn="ctr"/>
                      <a:r>
                        <a:rPr lang="en-US" sz="1100" b="1" i="0" u="none" strike="noStrike">
                          <a:solidFill>
                            <a:srgbClr val="000000"/>
                          </a:solidFill>
                          <a:effectLst/>
                          <a:latin typeface="Calibri" panose="020F0502020204030204" pitchFamily="34" charset="0"/>
                        </a:rPr>
                        <a:t>Brazil</a:t>
                      </a:r>
                    </a:p>
                  </a:txBody>
                  <a:tcPr marL="45720" marR="3264" marT="3264"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100" b="0" i="0" u="none" strike="noStrike">
                          <a:solidFill>
                            <a:srgbClr val="FFFFFF"/>
                          </a:solidFill>
                          <a:effectLst/>
                          <a:latin typeface="Calibri" panose="020F0502020204030204" pitchFamily="34" charset="0"/>
                        </a:rPr>
                        <a:t>19.73</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b"/>
                      <a:r>
                        <a:rPr lang="en-US" sz="1100" b="0" i="0" u="none" strike="noStrike">
                          <a:solidFill>
                            <a:srgbClr val="FFFFFF"/>
                          </a:solidFill>
                          <a:effectLst/>
                          <a:latin typeface="Calibri" panose="020F0502020204030204" pitchFamily="34" charset="0"/>
                        </a:rPr>
                        <a:t>2.39</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3594353485"/>
                  </a:ext>
                </a:extLst>
              </a:tr>
              <a:tr h="97263">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100" b="0" i="0" u="none" strike="noStrike">
                          <a:solidFill>
                            <a:srgbClr val="FFFFFF"/>
                          </a:solidFill>
                          <a:effectLst/>
                          <a:latin typeface="Calibri" panose="020F0502020204030204" pitchFamily="34" charset="0"/>
                        </a:rPr>
                        <a:t>18.41</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b"/>
                      <a:r>
                        <a:rPr lang="en-US" sz="1100" b="0" i="0" u="none" strike="noStrike">
                          <a:solidFill>
                            <a:srgbClr val="000000"/>
                          </a:solidFill>
                          <a:effectLst/>
                          <a:latin typeface="Calibri" panose="020F0502020204030204" pitchFamily="34" charset="0"/>
                        </a:rPr>
                        <a:t>1.15</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923913510"/>
                  </a:ext>
                </a:extLst>
              </a:tr>
              <a:tr h="97263">
                <a:tc rowSpan="2">
                  <a:txBody>
                    <a:bodyPr/>
                    <a:lstStyle/>
                    <a:p>
                      <a:pPr algn="l" rtl="0" fontAlgn="ctr"/>
                      <a:r>
                        <a:rPr lang="en-US" sz="1100" b="1" i="0" u="none" strike="noStrike">
                          <a:solidFill>
                            <a:srgbClr val="000000"/>
                          </a:solidFill>
                          <a:effectLst/>
                          <a:latin typeface="Calibri" panose="020F0502020204030204" pitchFamily="34" charset="0"/>
                        </a:rPr>
                        <a:t>British Virgin Islands</a:t>
                      </a:r>
                    </a:p>
                  </a:txBody>
                  <a:tcPr marL="45720" marR="3264" marT="3264"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100" b="0" i="0" u="none" strike="noStrike">
                          <a:solidFill>
                            <a:srgbClr val="000000"/>
                          </a:solidFill>
                          <a:effectLst/>
                          <a:latin typeface="Calibri" panose="020F0502020204030204" pitchFamily="34" charset="0"/>
                        </a:rPr>
                        <a:t>0</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b"/>
                      <a:r>
                        <a:rPr lang="en-US" sz="1100" b="0" i="0" u="none" strike="noStrike">
                          <a:solidFill>
                            <a:srgbClr val="000000"/>
                          </a:solidFill>
                          <a:effectLst/>
                          <a:latin typeface="Calibri" panose="020F0502020204030204" pitchFamily="34" charset="0"/>
                        </a:rPr>
                        <a:t>0</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2454185973"/>
                  </a:ext>
                </a:extLst>
              </a:tr>
              <a:tr h="97263">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b"/>
                      <a:r>
                        <a:rPr lang="en-US" sz="1100" b="0" i="0" u="none" strike="noStrike">
                          <a:solidFill>
                            <a:srgbClr val="FFFFFF"/>
                          </a:solidFill>
                          <a:effectLst/>
                          <a:latin typeface="Calibri" panose="020F0502020204030204" pitchFamily="34" charset="0"/>
                        </a:rPr>
                        <a:t>25.89</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100" b="0" i="0" u="none" strike="noStrike">
                          <a:solidFill>
                            <a:srgbClr val="000000"/>
                          </a:solidFill>
                          <a:effectLst/>
                          <a:latin typeface="Calibri" panose="020F0502020204030204" pitchFamily="34" charset="0"/>
                        </a:rPr>
                        <a:t>0</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927101244"/>
                  </a:ext>
                </a:extLst>
              </a:tr>
              <a:tr h="97263">
                <a:tc rowSpan="2">
                  <a:txBody>
                    <a:bodyPr/>
                    <a:lstStyle/>
                    <a:p>
                      <a:pPr algn="l" rtl="0" fontAlgn="ctr"/>
                      <a:r>
                        <a:rPr lang="en-US" sz="1100" b="1" i="0" u="none" strike="noStrike">
                          <a:solidFill>
                            <a:srgbClr val="000000"/>
                          </a:solidFill>
                          <a:effectLst/>
                          <a:latin typeface="Calibri" panose="020F0502020204030204" pitchFamily="34" charset="0"/>
                        </a:rPr>
                        <a:t>Cayman Islands</a:t>
                      </a:r>
                    </a:p>
                  </a:txBody>
                  <a:tcPr marL="45720" marR="3264" marT="3264"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1483066840"/>
                  </a:ext>
                </a:extLst>
              </a:tr>
              <a:tr h="97263">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b"/>
                      <a:r>
                        <a:rPr lang="en-US" sz="1100" b="0" i="0" u="none" strike="noStrike">
                          <a:solidFill>
                            <a:srgbClr val="FFFFFF"/>
                          </a:solidFill>
                          <a:effectLst/>
                          <a:latin typeface="Calibri" panose="020F0502020204030204" pitchFamily="34" charset="0"/>
                        </a:rPr>
                        <a:t>31.1</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100" b="0" i="0" u="none" strike="noStrike">
                          <a:solidFill>
                            <a:srgbClr val="000000"/>
                          </a:solidFill>
                          <a:effectLst/>
                          <a:latin typeface="Calibri" panose="020F0502020204030204" pitchFamily="34" charset="0"/>
                        </a:rPr>
                        <a:t>0</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2905944423"/>
                  </a:ext>
                </a:extLst>
              </a:tr>
              <a:tr h="97263">
                <a:tc rowSpan="2">
                  <a:txBody>
                    <a:bodyPr/>
                    <a:lstStyle/>
                    <a:p>
                      <a:pPr algn="l" rtl="0" fontAlgn="ctr"/>
                      <a:r>
                        <a:rPr lang="en-US" sz="1100" b="1" i="0" u="none" strike="noStrike">
                          <a:solidFill>
                            <a:srgbClr val="000000"/>
                          </a:solidFill>
                          <a:effectLst/>
                          <a:latin typeface="Calibri" panose="020F0502020204030204" pitchFamily="34" charset="0"/>
                        </a:rPr>
                        <a:t>Chile</a:t>
                      </a:r>
                    </a:p>
                  </a:txBody>
                  <a:tcPr marL="45720" marR="3264" marT="3264"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100" b="0" i="0" u="none" strike="noStrike">
                          <a:solidFill>
                            <a:srgbClr val="FFFFFF"/>
                          </a:solidFill>
                          <a:effectLst/>
                          <a:latin typeface="Calibri" panose="020F0502020204030204" pitchFamily="34" charset="0"/>
                        </a:rPr>
                        <a:t>18.13</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b"/>
                      <a:r>
                        <a:rPr lang="en-US" sz="1100" b="0" i="0" u="none" strike="noStrike">
                          <a:solidFill>
                            <a:srgbClr val="000000"/>
                          </a:solidFill>
                          <a:effectLst/>
                          <a:latin typeface="Calibri" panose="020F0502020204030204" pitchFamily="34" charset="0"/>
                        </a:rPr>
                        <a:t>1.39</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3781845779"/>
                  </a:ext>
                </a:extLst>
              </a:tr>
              <a:tr h="97263">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100" b="0" i="0" u="none" strike="noStrike">
                          <a:solidFill>
                            <a:srgbClr val="FFFFFF"/>
                          </a:solidFill>
                          <a:effectLst/>
                          <a:latin typeface="Calibri" panose="020F0502020204030204" pitchFamily="34" charset="0"/>
                        </a:rPr>
                        <a:t>17.15</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b"/>
                      <a:r>
                        <a:rPr lang="en-US" sz="1100" b="0" i="0" u="none" strike="noStrike">
                          <a:solidFill>
                            <a:srgbClr val="000000"/>
                          </a:solidFill>
                          <a:effectLst/>
                          <a:latin typeface="Calibri" panose="020F0502020204030204" pitchFamily="34" charset="0"/>
                        </a:rPr>
                        <a:t>1.36</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2729574926"/>
                  </a:ext>
                </a:extLst>
              </a:tr>
              <a:tr h="97263">
                <a:tc rowSpan="2">
                  <a:txBody>
                    <a:bodyPr/>
                    <a:lstStyle/>
                    <a:p>
                      <a:pPr algn="l" rtl="0" fontAlgn="ctr"/>
                      <a:r>
                        <a:rPr lang="en-US" sz="1100" b="1" i="0" u="none" strike="noStrike">
                          <a:solidFill>
                            <a:srgbClr val="000000"/>
                          </a:solidFill>
                          <a:effectLst/>
                          <a:latin typeface="Calibri" panose="020F0502020204030204" pitchFamily="34" charset="0"/>
                        </a:rPr>
                        <a:t>Colombia</a:t>
                      </a:r>
                    </a:p>
                  </a:txBody>
                  <a:tcPr marL="45720" marR="3264" marT="3264"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b"/>
                      <a:r>
                        <a:rPr lang="en-US" sz="1100" b="0" i="0" u="none" strike="noStrike">
                          <a:solidFill>
                            <a:srgbClr val="000000"/>
                          </a:solidFill>
                          <a:effectLst/>
                          <a:latin typeface="Calibri" panose="020F0502020204030204" pitchFamily="34" charset="0"/>
                        </a:rPr>
                        <a:t>5.19</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b"/>
                      <a:r>
                        <a:rPr lang="en-US" sz="1100" b="0" i="0" u="none" strike="noStrike">
                          <a:solidFill>
                            <a:srgbClr val="000000"/>
                          </a:solidFill>
                          <a:effectLst/>
                          <a:latin typeface="Calibri" panose="020F0502020204030204" pitchFamily="34" charset="0"/>
                        </a:rPr>
                        <a:t>0.42</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1794148296"/>
                  </a:ext>
                </a:extLst>
              </a:tr>
              <a:tr h="97263">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b"/>
                      <a:r>
                        <a:rPr lang="en-US" sz="1100" b="0" i="0" u="none" strike="noStrike">
                          <a:solidFill>
                            <a:srgbClr val="000000"/>
                          </a:solidFill>
                          <a:effectLst/>
                          <a:latin typeface="Calibri" panose="020F0502020204030204" pitchFamily="34" charset="0"/>
                        </a:rPr>
                        <a:t>9.99</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2473007678"/>
                  </a:ext>
                </a:extLst>
              </a:tr>
              <a:tr h="97263">
                <a:tc rowSpan="2">
                  <a:txBody>
                    <a:bodyPr/>
                    <a:lstStyle/>
                    <a:p>
                      <a:pPr algn="l" rtl="0" fontAlgn="ctr"/>
                      <a:r>
                        <a:rPr lang="en-US" sz="1100" b="1" i="0" u="none" strike="noStrike" dirty="0">
                          <a:solidFill>
                            <a:srgbClr val="000000"/>
                          </a:solidFill>
                          <a:effectLst/>
                          <a:latin typeface="Calibri" panose="020F0502020204030204" pitchFamily="34" charset="0"/>
                        </a:rPr>
                        <a:t>Costa Rica</a:t>
                      </a:r>
                    </a:p>
                  </a:txBody>
                  <a:tcPr marL="45720" marR="3264" marT="3264"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3295436374"/>
                  </a:ext>
                </a:extLst>
              </a:tr>
              <a:tr h="97263">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100" b="0" i="0" u="none" strike="noStrike">
                          <a:solidFill>
                            <a:srgbClr val="000000"/>
                          </a:solidFill>
                          <a:effectLst/>
                          <a:latin typeface="Calibri" panose="020F0502020204030204" pitchFamily="34" charset="0"/>
                        </a:rPr>
                        <a:t>5.38</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b"/>
                      <a:r>
                        <a:rPr lang="en-US" sz="1100" b="0" i="0" u="none" strike="noStrike">
                          <a:solidFill>
                            <a:srgbClr val="000000"/>
                          </a:solidFill>
                          <a:effectLst/>
                          <a:latin typeface="Calibri" panose="020F0502020204030204" pitchFamily="34" charset="0"/>
                        </a:rPr>
                        <a:t>1.15</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3120796916"/>
                  </a:ext>
                </a:extLst>
              </a:tr>
              <a:tr h="97263">
                <a:tc rowSpan="2">
                  <a:txBody>
                    <a:bodyPr/>
                    <a:lstStyle/>
                    <a:p>
                      <a:pPr algn="l" rtl="0" fontAlgn="ctr"/>
                      <a:r>
                        <a:rPr lang="en-US" sz="1100" b="1" i="0" u="none" strike="noStrike">
                          <a:solidFill>
                            <a:srgbClr val="000000"/>
                          </a:solidFill>
                          <a:effectLst/>
                          <a:latin typeface="Calibri" panose="020F0502020204030204" pitchFamily="34" charset="0"/>
                        </a:rPr>
                        <a:t>Cuba</a:t>
                      </a:r>
                    </a:p>
                  </a:txBody>
                  <a:tcPr marL="45720" marR="3264" marT="3264"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100" b="0" i="0" u="none" strike="noStrike">
                          <a:solidFill>
                            <a:srgbClr val="FFFFFF"/>
                          </a:solidFill>
                          <a:effectLst/>
                          <a:latin typeface="Calibri" panose="020F0502020204030204" pitchFamily="34" charset="0"/>
                        </a:rPr>
                        <a:t>38.95</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100" b="0" i="0" u="none" strike="noStrike">
                          <a:solidFill>
                            <a:srgbClr val="FFFFFF"/>
                          </a:solidFill>
                          <a:effectLst/>
                          <a:latin typeface="Calibri" panose="020F0502020204030204" pitchFamily="34" charset="0"/>
                        </a:rPr>
                        <a:t>20.6</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102581355"/>
                  </a:ext>
                </a:extLst>
              </a:tr>
              <a:tr h="97263">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dirty="0">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726128478"/>
                  </a:ext>
                </a:extLst>
              </a:tr>
            </a:tbl>
          </a:graphicData>
        </a:graphic>
      </p:graphicFrame>
    </p:spTree>
    <p:extLst>
      <p:ext uri="{BB962C8B-B14F-4D97-AF65-F5344CB8AC3E}">
        <p14:creationId xmlns:p14="http://schemas.microsoft.com/office/powerpoint/2010/main" val="961210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BE57-A981-2F1E-9E22-9304016B4EA8}"/>
              </a:ext>
            </a:extLst>
          </p:cNvPr>
          <p:cNvSpPr>
            <a:spLocks noGrp="1"/>
          </p:cNvSpPr>
          <p:nvPr>
            <p:ph type="title"/>
          </p:nvPr>
        </p:nvSpPr>
        <p:spPr>
          <a:xfrm>
            <a:off x="749085" y="177062"/>
            <a:ext cx="8471087" cy="650875"/>
          </a:xfrm>
        </p:spPr>
        <p:txBody>
          <a:bodyPr>
            <a:normAutofit/>
          </a:bodyPr>
          <a:lstStyle/>
          <a:p>
            <a:r>
              <a:rPr lang="es-ES" dirty="0"/>
              <a:t>Country </a:t>
            </a:r>
            <a:r>
              <a:rPr lang="es-ES" dirty="0" err="1"/>
              <a:t>level</a:t>
            </a:r>
            <a:r>
              <a:rPr lang="es-ES" dirty="0"/>
              <a:t> </a:t>
            </a:r>
            <a:r>
              <a:rPr lang="es-ES" dirty="0" err="1"/>
              <a:t>scorecard</a:t>
            </a:r>
            <a:endParaRPr lang="en-BE" dirty="0"/>
          </a:p>
        </p:txBody>
      </p:sp>
      <p:sp>
        <p:nvSpPr>
          <p:cNvPr id="4" name="Date Placeholder 3">
            <a:extLst>
              <a:ext uri="{FF2B5EF4-FFF2-40B4-BE49-F238E27FC236}">
                <a16:creationId xmlns:a16="http://schemas.microsoft.com/office/drawing/2014/main" id="{185B74E5-CB6C-2CFF-318C-0B12E6C09E2F}"/>
              </a:ext>
            </a:extLst>
          </p:cNvPr>
          <p:cNvSpPr txBox="1">
            <a:spLocks/>
          </p:cNvSpPr>
          <p:nvPr/>
        </p:nvSpPr>
        <p:spPr>
          <a:xfrm>
            <a:off x="838200" y="6598682"/>
            <a:ext cx="18825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chemeClr val="bg1"/>
                </a:solidFill>
                <a:ea typeface="Calibri" panose="020F0502020204030204" pitchFamily="34" charset="0"/>
                <a:cs typeface="Calibri" panose="020F0502020204030204" pitchFamily="34" charset="0"/>
              </a:rPr>
              <a:t>July 2023</a:t>
            </a:r>
            <a:endParaRPr lang="en-US" sz="1100" dirty="0">
              <a:solidFill>
                <a:schemeClr val="bg1"/>
              </a:solidFill>
              <a:ea typeface="Calibri" panose="020F0502020204030204" pitchFamily="34" charset="0"/>
              <a:cs typeface="Calibri" panose="020F0502020204030204" pitchFamily="34" charset="0"/>
            </a:endParaRPr>
          </a:p>
        </p:txBody>
      </p:sp>
      <p:sp>
        <p:nvSpPr>
          <p:cNvPr id="5" name="Footer Placeholder 4">
            <a:extLst>
              <a:ext uri="{FF2B5EF4-FFF2-40B4-BE49-F238E27FC236}">
                <a16:creationId xmlns:a16="http://schemas.microsoft.com/office/drawing/2014/main" id="{84AF60A3-B55E-0483-CF2E-7DF0B65193C0}"/>
              </a:ext>
            </a:extLst>
          </p:cNvPr>
          <p:cNvSpPr>
            <a:spLocks noGrp="1"/>
          </p:cNvSpPr>
          <p:nvPr>
            <p:ph type="ftr" sz="quarter" idx="3"/>
          </p:nvPr>
        </p:nvSpPr>
        <p:spPr>
          <a:xfrm>
            <a:off x="4038600" y="6536974"/>
            <a:ext cx="4114800" cy="365125"/>
          </a:xfrm>
        </p:spPr>
        <p:txBody>
          <a:bodyPr/>
          <a:lstStyle/>
          <a:p>
            <a:r>
              <a:rPr lang="en-US" dirty="0"/>
              <a:t>International Society of Nephrology</a:t>
            </a:r>
          </a:p>
        </p:txBody>
      </p:sp>
      <p:sp>
        <p:nvSpPr>
          <p:cNvPr id="7" name="Slide Number Placeholder 5">
            <a:extLst>
              <a:ext uri="{FF2B5EF4-FFF2-40B4-BE49-F238E27FC236}">
                <a16:creationId xmlns:a16="http://schemas.microsoft.com/office/drawing/2014/main" id="{E8C5E113-75B3-DAE0-FFE1-6845F89766A6}"/>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18</a:t>
            </a:fld>
            <a:endParaRPr lang="en-US"/>
          </a:p>
        </p:txBody>
      </p:sp>
      <p:graphicFrame>
        <p:nvGraphicFramePr>
          <p:cNvPr id="22" name="Table 21">
            <a:extLst>
              <a:ext uri="{FF2B5EF4-FFF2-40B4-BE49-F238E27FC236}">
                <a16:creationId xmlns:a16="http://schemas.microsoft.com/office/drawing/2014/main" id="{143B2CFE-AF95-DA51-5D3A-B6F44DF05E9A}"/>
              </a:ext>
            </a:extLst>
          </p:cNvPr>
          <p:cNvGraphicFramePr>
            <a:graphicFrameLocks noGrp="1"/>
          </p:cNvGraphicFramePr>
          <p:nvPr/>
        </p:nvGraphicFramePr>
        <p:xfrm>
          <a:off x="867469" y="6314233"/>
          <a:ext cx="1366322" cy="243840"/>
        </p:xfrm>
        <a:graphic>
          <a:graphicData uri="http://schemas.openxmlformats.org/drawingml/2006/table">
            <a:tbl>
              <a:tblPr firstRow="1" bandRow="1"/>
              <a:tblGrid>
                <a:gridCol w="455441">
                  <a:extLst>
                    <a:ext uri="{9D8B030D-6E8A-4147-A177-3AD203B41FA5}">
                      <a16:colId xmlns:a16="http://schemas.microsoft.com/office/drawing/2014/main" val="2576486781"/>
                    </a:ext>
                  </a:extLst>
                </a:gridCol>
                <a:gridCol w="455440">
                  <a:extLst>
                    <a:ext uri="{9D8B030D-6E8A-4147-A177-3AD203B41FA5}">
                      <a16:colId xmlns:a16="http://schemas.microsoft.com/office/drawing/2014/main" val="291270416"/>
                    </a:ext>
                  </a:extLst>
                </a:gridCol>
                <a:gridCol w="455441">
                  <a:extLst>
                    <a:ext uri="{9D8B030D-6E8A-4147-A177-3AD203B41FA5}">
                      <a16:colId xmlns:a16="http://schemas.microsoft.com/office/drawing/2014/main" val="1377192177"/>
                    </a:ext>
                  </a:extLst>
                </a:gridCol>
              </a:tblGrid>
              <a:tr h="12795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b="0" dirty="0">
                          <a:solidFill>
                            <a:schemeClr val="tx1"/>
                          </a:solidFill>
                        </a:rPr>
                        <a:t>Yes</a:t>
                      </a:r>
                    </a:p>
                  </a:txBody>
                  <a:tcPr>
                    <a:lnL w="12700" cap="flat" cmpd="sng" algn="ctr">
                      <a:solidFill>
                        <a:srgbClr val="E7E6E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b="0" dirty="0">
                          <a:solidFill>
                            <a:schemeClr val="tx1"/>
                          </a:solidFill>
                        </a:rPr>
                        <a:t>No</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FF505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b="0" dirty="0">
                          <a:solidFill>
                            <a:schemeClr val="tx1"/>
                          </a:solidFill>
                        </a:rPr>
                        <a:t>N/A</a:t>
                      </a:r>
                    </a:p>
                  </a:txBody>
                  <a:tcPr>
                    <a:lnL w="12700" cap="flat" cmpd="sng" algn="ctr">
                      <a:solidFill>
                        <a:srgbClr val="FFFFFF"/>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A6A6A6"/>
                    </a:solidFill>
                  </a:tcPr>
                </a:tc>
                <a:extLst>
                  <a:ext uri="{0D108BD9-81ED-4DB2-BD59-A6C34878D82A}">
                    <a16:rowId xmlns:a16="http://schemas.microsoft.com/office/drawing/2014/main" val="403492718"/>
                  </a:ext>
                </a:extLst>
              </a:tr>
            </a:tbl>
          </a:graphicData>
        </a:graphic>
      </p:graphicFrame>
      <p:graphicFrame>
        <p:nvGraphicFramePr>
          <p:cNvPr id="23" name="Table 22">
            <a:extLst>
              <a:ext uri="{FF2B5EF4-FFF2-40B4-BE49-F238E27FC236}">
                <a16:creationId xmlns:a16="http://schemas.microsoft.com/office/drawing/2014/main" id="{C95A8BC0-92D7-7FC5-01E3-4C02F495E08F}"/>
              </a:ext>
            </a:extLst>
          </p:cNvPr>
          <p:cNvGraphicFramePr>
            <a:graphicFrameLocks noGrp="1"/>
          </p:cNvGraphicFramePr>
          <p:nvPr/>
        </p:nvGraphicFramePr>
        <p:xfrm>
          <a:off x="2310559" y="6067740"/>
          <a:ext cx="5953005" cy="487680"/>
        </p:xfrm>
        <a:graphic>
          <a:graphicData uri="http://schemas.openxmlformats.org/drawingml/2006/table">
            <a:tbl>
              <a:tblPr firstRow="1" bandRow="1"/>
              <a:tblGrid>
                <a:gridCol w="1659469">
                  <a:extLst>
                    <a:ext uri="{9D8B030D-6E8A-4147-A177-3AD203B41FA5}">
                      <a16:colId xmlns:a16="http://schemas.microsoft.com/office/drawing/2014/main" val="3051375396"/>
                    </a:ext>
                  </a:extLst>
                </a:gridCol>
                <a:gridCol w="1073384">
                  <a:extLst>
                    <a:ext uri="{9D8B030D-6E8A-4147-A177-3AD203B41FA5}">
                      <a16:colId xmlns:a16="http://schemas.microsoft.com/office/drawing/2014/main" val="828184109"/>
                    </a:ext>
                  </a:extLst>
                </a:gridCol>
                <a:gridCol w="1073384">
                  <a:extLst>
                    <a:ext uri="{9D8B030D-6E8A-4147-A177-3AD203B41FA5}">
                      <a16:colId xmlns:a16="http://schemas.microsoft.com/office/drawing/2014/main" val="377923422"/>
                    </a:ext>
                  </a:extLst>
                </a:gridCol>
                <a:gridCol w="1073384">
                  <a:extLst>
                    <a:ext uri="{9D8B030D-6E8A-4147-A177-3AD203B41FA5}">
                      <a16:colId xmlns:a16="http://schemas.microsoft.com/office/drawing/2014/main" val="4194818282"/>
                    </a:ext>
                  </a:extLst>
                </a:gridCol>
                <a:gridCol w="1073384">
                  <a:extLst>
                    <a:ext uri="{9D8B030D-6E8A-4147-A177-3AD203B41FA5}">
                      <a16:colId xmlns:a16="http://schemas.microsoft.com/office/drawing/2014/main" val="2610921000"/>
                    </a:ext>
                  </a:extLst>
                </a:gridCol>
              </a:tblGrid>
              <a:tr h="18872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r"/>
                      <a:r>
                        <a:rPr lang="en-US" sz="1000" b="0" dirty="0">
                          <a:solidFill>
                            <a:schemeClr val="tx1"/>
                          </a:solidFill>
                        </a:rPr>
                        <a:t>Nephrologist density</a:t>
                      </a:r>
                    </a:p>
                  </a:txBody>
                  <a:tcPr>
                    <a:lnL w="635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b="0" dirty="0">
                          <a:solidFill>
                            <a:schemeClr val="tx1"/>
                          </a:solidFill>
                        </a:rPr>
                        <a:t>&lt;1.2 PMP</a:t>
                      </a:r>
                    </a:p>
                  </a:txBody>
                  <a:tcP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b="0" dirty="0">
                          <a:solidFill>
                            <a:schemeClr val="tx1"/>
                          </a:solidFill>
                        </a:rPr>
                        <a:t>1.2 – 10.0 PMP</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b="0" dirty="0">
                          <a:solidFill>
                            <a:schemeClr val="bg1"/>
                          </a:solidFill>
                        </a:rPr>
                        <a:t>10.1 – 22.9 PMP</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b="0" dirty="0">
                          <a:solidFill>
                            <a:schemeClr val="bg1"/>
                          </a:solidFill>
                        </a:rPr>
                        <a:t>&gt;22.9 PMP</a:t>
                      </a:r>
                    </a:p>
                  </a:txBody>
                  <a:tcPr>
                    <a:lnL w="12700" cap="flat" cmpd="sng" algn="ctr">
                      <a:solidFill>
                        <a:srgbClr val="FFFFFF"/>
                      </a:solidFill>
                      <a:prstDash val="solid"/>
                      <a:round/>
                      <a:headEnd type="none" w="med" len="med"/>
                      <a:tailEnd type="none" w="med" len="med"/>
                    </a:lnL>
                    <a:lnR w="6350" cap="flat" cmpd="sng" algn="ctr">
                      <a:solidFill>
                        <a:srgbClr val="FFFFFF">
                          <a:lumMod val="75000"/>
                        </a:srgbClr>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728375718"/>
                  </a:ext>
                </a:extLst>
              </a:tr>
              <a:tr h="18872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000" b="0" dirty="0">
                          <a:solidFill>
                            <a:schemeClr val="tx1"/>
                          </a:solidFill>
                        </a:rPr>
                        <a:t>Nephrology trainees density</a:t>
                      </a:r>
                    </a:p>
                  </a:txBody>
                  <a:tcPr>
                    <a:lnL w="635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000" b="0" dirty="0">
                          <a:solidFill>
                            <a:schemeClr val="tx1"/>
                          </a:solidFill>
                        </a:rPr>
                        <a:t>&lt;0.3 PMP</a:t>
                      </a:r>
                    </a:p>
                  </a:txBody>
                  <a:tcP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000" b="0" dirty="0">
                          <a:solidFill>
                            <a:schemeClr val="tx1"/>
                          </a:solidFill>
                        </a:rPr>
                        <a:t>0.3 – 1.4 PMP</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000" b="0" dirty="0">
                          <a:solidFill>
                            <a:schemeClr val="bg1"/>
                          </a:solidFill>
                        </a:rPr>
                        <a:t>1.5-3.7 PMP</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000" b="0" dirty="0">
                          <a:solidFill>
                            <a:schemeClr val="bg1"/>
                          </a:solidFill>
                        </a:rPr>
                        <a:t>&gt;3.7 PMP</a:t>
                      </a:r>
                    </a:p>
                  </a:txBody>
                  <a:tcPr>
                    <a:lnL w="12700" cap="flat" cmpd="sng" algn="ctr">
                      <a:solidFill>
                        <a:srgbClr val="FFFFFF"/>
                      </a:solidFill>
                      <a:prstDash val="solid"/>
                      <a:round/>
                      <a:headEnd type="none" w="med" len="med"/>
                      <a:tailEnd type="none" w="med" len="med"/>
                    </a:lnL>
                    <a:lnR w="6350" cap="flat" cmpd="sng" algn="ctr">
                      <a:solidFill>
                        <a:srgbClr val="FFFFFF">
                          <a:lumMod val="7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1107474981"/>
                  </a:ext>
                </a:extLst>
              </a:tr>
            </a:tbl>
          </a:graphicData>
        </a:graphic>
      </p:graphicFrame>
      <p:grpSp>
        <p:nvGrpSpPr>
          <p:cNvPr id="24" name="Group 23">
            <a:extLst>
              <a:ext uri="{FF2B5EF4-FFF2-40B4-BE49-F238E27FC236}">
                <a16:creationId xmlns:a16="http://schemas.microsoft.com/office/drawing/2014/main" id="{4F0D939F-C05D-4549-E512-BBCBC2638BC9}"/>
              </a:ext>
            </a:extLst>
          </p:cNvPr>
          <p:cNvGrpSpPr/>
          <p:nvPr/>
        </p:nvGrpSpPr>
        <p:grpSpPr>
          <a:xfrm>
            <a:off x="8340332" y="5860436"/>
            <a:ext cx="3765022" cy="784830"/>
            <a:chOff x="8254268" y="5860436"/>
            <a:chExt cx="3765022" cy="784830"/>
          </a:xfrm>
        </p:grpSpPr>
        <p:sp>
          <p:nvSpPr>
            <p:cNvPr id="25" name="TextBox 24">
              <a:extLst>
                <a:ext uri="{FF2B5EF4-FFF2-40B4-BE49-F238E27FC236}">
                  <a16:creationId xmlns:a16="http://schemas.microsoft.com/office/drawing/2014/main" id="{C197DE41-8554-D7BB-5D4B-0415983A4EB9}"/>
                </a:ext>
              </a:extLst>
            </p:cNvPr>
            <p:cNvSpPr txBox="1"/>
            <p:nvPr/>
          </p:nvSpPr>
          <p:spPr>
            <a:xfrm>
              <a:off x="8254268" y="5860436"/>
              <a:ext cx="2083831" cy="784830"/>
            </a:xfrm>
            <a:prstGeom prst="rect">
              <a:avLst/>
            </a:prstGeom>
            <a:noFill/>
          </p:spPr>
          <p:txBody>
            <a:bodyPr wrap="square" numCol="1" rtlCol="0">
              <a:spAutoFit/>
            </a:bodyPr>
            <a:lstStyle/>
            <a:p>
              <a:r>
                <a:rPr lang="en-US" sz="900" b="1" dirty="0">
                  <a:solidFill>
                    <a:srgbClr val="000000"/>
                  </a:solidFill>
                  <a:latin typeface="Calibri" panose="020F0502020204030204"/>
                </a:rPr>
                <a:t>Abbreviations</a:t>
              </a:r>
            </a:p>
            <a:p>
              <a:r>
                <a:rPr lang="en-US" sz="900" dirty="0">
                  <a:solidFill>
                    <a:srgbClr val="000000"/>
                  </a:solidFill>
                  <a:latin typeface="Calibri" panose="020F0502020204030204"/>
                </a:rPr>
                <a:t>AKI: acute kidney injury</a:t>
              </a:r>
            </a:p>
            <a:p>
              <a:r>
                <a:rPr lang="en-US" sz="900" dirty="0">
                  <a:solidFill>
                    <a:srgbClr val="000000"/>
                  </a:solidFill>
                  <a:latin typeface="Calibri" panose="020F0502020204030204"/>
                </a:rPr>
                <a:t>CKD: chronic kidney disease</a:t>
              </a:r>
            </a:p>
            <a:p>
              <a:r>
                <a:rPr lang="en-US" sz="900" dirty="0">
                  <a:solidFill>
                    <a:srgbClr val="000000"/>
                  </a:solidFill>
                  <a:latin typeface="Calibri" panose="020F0502020204030204"/>
                </a:rPr>
                <a:t>CKM: conservative kidney management</a:t>
              </a:r>
            </a:p>
            <a:p>
              <a:r>
                <a:rPr lang="en-US" sz="900" dirty="0">
                  <a:solidFill>
                    <a:srgbClr val="000000"/>
                  </a:solidFill>
                  <a:latin typeface="Calibri" panose="020F0502020204030204"/>
                </a:rPr>
                <a:t>HD: Hemodialysis </a:t>
              </a:r>
            </a:p>
          </p:txBody>
        </p:sp>
        <p:sp>
          <p:nvSpPr>
            <p:cNvPr id="26" name="TextBox 25">
              <a:extLst>
                <a:ext uri="{FF2B5EF4-FFF2-40B4-BE49-F238E27FC236}">
                  <a16:creationId xmlns:a16="http://schemas.microsoft.com/office/drawing/2014/main" id="{F51E7F10-468D-A56E-1E7E-BF1FB9967000}"/>
                </a:ext>
              </a:extLst>
            </p:cNvPr>
            <p:cNvSpPr txBox="1"/>
            <p:nvPr/>
          </p:nvSpPr>
          <p:spPr>
            <a:xfrm>
              <a:off x="10242745" y="5998159"/>
              <a:ext cx="1776545" cy="507831"/>
            </a:xfrm>
            <a:prstGeom prst="rect">
              <a:avLst/>
            </a:prstGeom>
            <a:noFill/>
          </p:spPr>
          <p:txBody>
            <a:bodyPr wrap="square">
              <a:spAutoFit/>
            </a:bodyPr>
            <a:lstStyle/>
            <a:p>
              <a:r>
                <a:rPr lang="en-US" sz="900" dirty="0">
                  <a:solidFill>
                    <a:srgbClr val="000000"/>
                  </a:solidFill>
                  <a:latin typeface="Calibri" panose="020F0502020204030204"/>
                </a:rPr>
                <a:t>KRT: kidney replacement therapy</a:t>
              </a:r>
            </a:p>
            <a:p>
              <a:r>
                <a:rPr lang="en-US" sz="900" dirty="0">
                  <a:solidFill>
                    <a:srgbClr val="000000"/>
                  </a:solidFill>
                  <a:latin typeface="Calibri" panose="020F0502020204030204"/>
                </a:rPr>
                <a:t>PD: Peritoneal Dialysis</a:t>
              </a:r>
            </a:p>
            <a:p>
              <a:r>
                <a:rPr lang="en-US" sz="900" dirty="0">
                  <a:solidFill>
                    <a:srgbClr val="000000"/>
                  </a:solidFill>
                  <a:latin typeface="Calibri" panose="020F0502020204030204"/>
                </a:rPr>
                <a:t>RRT: renal replacement therapy</a:t>
              </a:r>
            </a:p>
          </p:txBody>
        </p:sp>
      </p:grpSp>
      <p:graphicFrame>
        <p:nvGraphicFramePr>
          <p:cNvPr id="3" name="Table 2">
            <a:extLst>
              <a:ext uri="{FF2B5EF4-FFF2-40B4-BE49-F238E27FC236}">
                <a16:creationId xmlns:a16="http://schemas.microsoft.com/office/drawing/2014/main" id="{F14FC6E2-CE2F-34C2-30F5-654FB53F83E7}"/>
              </a:ext>
            </a:extLst>
          </p:cNvPr>
          <p:cNvGraphicFramePr>
            <a:graphicFrameLocks noGrp="1"/>
          </p:cNvGraphicFramePr>
          <p:nvPr>
            <p:extLst>
              <p:ext uri="{D42A27DB-BD31-4B8C-83A1-F6EECF244321}">
                <p14:modId xmlns:p14="http://schemas.microsoft.com/office/powerpoint/2010/main" val="2557091882"/>
              </p:ext>
            </p:extLst>
          </p:nvPr>
        </p:nvGraphicFramePr>
        <p:xfrm>
          <a:off x="694944" y="1307592"/>
          <a:ext cx="10799057" cy="4512096"/>
        </p:xfrm>
        <a:graphic>
          <a:graphicData uri="http://schemas.openxmlformats.org/drawingml/2006/table">
            <a:tbl>
              <a:tblPr/>
              <a:tblGrid>
                <a:gridCol w="1039241">
                  <a:extLst>
                    <a:ext uri="{9D8B030D-6E8A-4147-A177-3AD203B41FA5}">
                      <a16:colId xmlns:a16="http://schemas.microsoft.com/office/drawing/2014/main" val="2354734753"/>
                    </a:ext>
                  </a:extLst>
                </a:gridCol>
                <a:gridCol w="542212">
                  <a:extLst>
                    <a:ext uri="{9D8B030D-6E8A-4147-A177-3AD203B41FA5}">
                      <a16:colId xmlns:a16="http://schemas.microsoft.com/office/drawing/2014/main" val="2648923985"/>
                    </a:ext>
                  </a:extLst>
                </a:gridCol>
                <a:gridCol w="542212">
                  <a:extLst>
                    <a:ext uri="{9D8B030D-6E8A-4147-A177-3AD203B41FA5}">
                      <a16:colId xmlns:a16="http://schemas.microsoft.com/office/drawing/2014/main" val="1723167905"/>
                    </a:ext>
                  </a:extLst>
                </a:gridCol>
                <a:gridCol w="542212">
                  <a:extLst>
                    <a:ext uri="{9D8B030D-6E8A-4147-A177-3AD203B41FA5}">
                      <a16:colId xmlns:a16="http://schemas.microsoft.com/office/drawing/2014/main" val="1558277368"/>
                    </a:ext>
                  </a:extLst>
                </a:gridCol>
                <a:gridCol w="542212">
                  <a:extLst>
                    <a:ext uri="{9D8B030D-6E8A-4147-A177-3AD203B41FA5}">
                      <a16:colId xmlns:a16="http://schemas.microsoft.com/office/drawing/2014/main" val="3073241788"/>
                    </a:ext>
                  </a:extLst>
                </a:gridCol>
                <a:gridCol w="542212">
                  <a:extLst>
                    <a:ext uri="{9D8B030D-6E8A-4147-A177-3AD203B41FA5}">
                      <a16:colId xmlns:a16="http://schemas.microsoft.com/office/drawing/2014/main" val="3624912312"/>
                    </a:ext>
                  </a:extLst>
                </a:gridCol>
                <a:gridCol w="542212">
                  <a:extLst>
                    <a:ext uri="{9D8B030D-6E8A-4147-A177-3AD203B41FA5}">
                      <a16:colId xmlns:a16="http://schemas.microsoft.com/office/drawing/2014/main" val="2175208024"/>
                    </a:ext>
                  </a:extLst>
                </a:gridCol>
                <a:gridCol w="542212">
                  <a:extLst>
                    <a:ext uri="{9D8B030D-6E8A-4147-A177-3AD203B41FA5}">
                      <a16:colId xmlns:a16="http://schemas.microsoft.com/office/drawing/2014/main" val="3791551820"/>
                    </a:ext>
                  </a:extLst>
                </a:gridCol>
                <a:gridCol w="542212">
                  <a:extLst>
                    <a:ext uri="{9D8B030D-6E8A-4147-A177-3AD203B41FA5}">
                      <a16:colId xmlns:a16="http://schemas.microsoft.com/office/drawing/2014/main" val="2495752381"/>
                    </a:ext>
                  </a:extLst>
                </a:gridCol>
                <a:gridCol w="542212">
                  <a:extLst>
                    <a:ext uri="{9D8B030D-6E8A-4147-A177-3AD203B41FA5}">
                      <a16:colId xmlns:a16="http://schemas.microsoft.com/office/drawing/2014/main" val="543565344"/>
                    </a:ext>
                  </a:extLst>
                </a:gridCol>
                <a:gridCol w="542212">
                  <a:extLst>
                    <a:ext uri="{9D8B030D-6E8A-4147-A177-3AD203B41FA5}">
                      <a16:colId xmlns:a16="http://schemas.microsoft.com/office/drawing/2014/main" val="3929702103"/>
                    </a:ext>
                  </a:extLst>
                </a:gridCol>
                <a:gridCol w="542212">
                  <a:extLst>
                    <a:ext uri="{9D8B030D-6E8A-4147-A177-3AD203B41FA5}">
                      <a16:colId xmlns:a16="http://schemas.microsoft.com/office/drawing/2014/main" val="1428980183"/>
                    </a:ext>
                  </a:extLst>
                </a:gridCol>
                <a:gridCol w="542212">
                  <a:extLst>
                    <a:ext uri="{9D8B030D-6E8A-4147-A177-3AD203B41FA5}">
                      <a16:colId xmlns:a16="http://schemas.microsoft.com/office/drawing/2014/main" val="4040779312"/>
                    </a:ext>
                  </a:extLst>
                </a:gridCol>
                <a:gridCol w="542212">
                  <a:extLst>
                    <a:ext uri="{9D8B030D-6E8A-4147-A177-3AD203B41FA5}">
                      <a16:colId xmlns:a16="http://schemas.microsoft.com/office/drawing/2014/main" val="2033667445"/>
                    </a:ext>
                  </a:extLst>
                </a:gridCol>
                <a:gridCol w="542212">
                  <a:extLst>
                    <a:ext uri="{9D8B030D-6E8A-4147-A177-3AD203B41FA5}">
                      <a16:colId xmlns:a16="http://schemas.microsoft.com/office/drawing/2014/main" val="3900968821"/>
                    </a:ext>
                  </a:extLst>
                </a:gridCol>
                <a:gridCol w="542212">
                  <a:extLst>
                    <a:ext uri="{9D8B030D-6E8A-4147-A177-3AD203B41FA5}">
                      <a16:colId xmlns:a16="http://schemas.microsoft.com/office/drawing/2014/main" val="1975944426"/>
                    </a:ext>
                  </a:extLst>
                </a:gridCol>
                <a:gridCol w="542212">
                  <a:extLst>
                    <a:ext uri="{9D8B030D-6E8A-4147-A177-3AD203B41FA5}">
                      <a16:colId xmlns:a16="http://schemas.microsoft.com/office/drawing/2014/main" val="1009041381"/>
                    </a:ext>
                  </a:extLst>
                </a:gridCol>
                <a:gridCol w="542212">
                  <a:extLst>
                    <a:ext uri="{9D8B030D-6E8A-4147-A177-3AD203B41FA5}">
                      <a16:colId xmlns:a16="http://schemas.microsoft.com/office/drawing/2014/main" val="397635594"/>
                    </a:ext>
                  </a:extLst>
                </a:gridCol>
                <a:gridCol w="542212">
                  <a:extLst>
                    <a:ext uri="{9D8B030D-6E8A-4147-A177-3AD203B41FA5}">
                      <a16:colId xmlns:a16="http://schemas.microsoft.com/office/drawing/2014/main" val="138948666"/>
                    </a:ext>
                  </a:extLst>
                </a:gridCol>
              </a:tblGrid>
              <a:tr h="124027">
                <a:tc rowSpan="2">
                  <a:txBody>
                    <a:bodyPr/>
                    <a:lstStyle/>
                    <a:p>
                      <a:pPr algn="l" rtl="0" fontAlgn="ctr"/>
                      <a:r>
                        <a:rPr lang="en-US" sz="1100" b="1" i="0" u="none" strike="noStrike">
                          <a:solidFill>
                            <a:srgbClr val="FFFFFF"/>
                          </a:solidFill>
                          <a:effectLst/>
                          <a:latin typeface="Calibri" panose="020F0502020204030204" pitchFamily="34" charset="0"/>
                        </a:rPr>
                        <a:t>Country</a:t>
                      </a:r>
                    </a:p>
                  </a:txBody>
                  <a:tcPr marL="45720" marR="3264" marT="3264"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algn="l" rtl="0" fontAlgn="ctr"/>
                      <a:r>
                        <a:rPr lang="en-US" sz="1100" b="1" i="0" u="none" strike="noStrike">
                          <a:solidFill>
                            <a:srgbClr val="FFFFFF"/>
                          </a:solidFill>
                          <a:effectLst/>
                          <a:latin typeface="Calibri" panose="020F0502020204030204" pitchFamily="34" charset="0"/>
                        </a:rPr>
                        <a:t> </a:t>
                      </a:r>
                    </a:p>
                  </a:txBody>
                  <a:tcPr marL="3264" marR="3264" marT="3264"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gridSpan="3">
                  <a:txBody>
                    <a:bodyPr/>
                    <a:lstStyle/>
                    <a:p>
                      <a:pPr algn="ctr" rtl="0" fontAlgn="b"/>
                      <a:r>
                        <a:rPr lang="en-US" sz="1100" b="1" i="0" u="none" strike="noStrike">
                          <a:solidFill>
                            <a:srgbClr val="000000"/>
                          </a:solidFill>
                          <a:effectLst/>
                          <a:latin typeface="Calibri" panose="020F0502020204030204" pitchFamily="34" charset="0"/>
                        </a:rPr>
                        <a:t>Availability of KRT</a:t>
                      </a:r>
                    </a:p>
                  </a:txBody>
                  <a:tcPr marL="3264" marR="3264" marT="3264"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b"/>
                      <a:r>
                        <a:rPr lang="en-US" sz="1100" b="1" i="0" u="none" strike="noStrike" dirty="0">
                          <a:solidFill>
                            <a:srgbClr val="000000"/>
                          </a:solidFill>
                          <a:effectLst/>
                          <a:latin typeface="Calibri" panose="020F0502020204030204" pitchFamily="34" charset="0"/>
                        </a:rPr>
                        <a:t>Availability of CKM</a:t>
                      </a:r>
                    </a:p>
                  </a:txBody>
                  <a:tcPr marL="3264" marR="3264" marT="3264"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gridSpan="3">
                  <a:txBody>
                    <a:bodyPr/>
                    <a:lstStyle/>
                    <a:p>
                      <a:pPr algn="ctr" rtl="0" fontAlgn="b"/>
                      <a:r>
                        <a:rPr lang="en-US" sz="1100" b="1" i="0" u="none" strike="noStrike">
                          <a:solidFill>
                            <a:srgbClr val="000000"/>
                          </a:solidFill>
                          <a:effectLst/>
                          <a:latin typeface="Calibri" panose="020F0502020204030204" pitchFamily="34" charset="0"/>
                        </a:rPr>
                        <a:t>Funding for Medications</a:t>
                      </a:r>
                    </a:p>
                  </a:txBody>
                  <a:tcPr marL="3264" marR="3264" marT="3264"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4">
                  <a:txBody>
                    <a:bodyPr/>
                    <a:lstStyle/>
                    <a:p>
                      <a:pPr algn="ctr" rtl="0" fontAlgn="b"/>
                      <a:r>
                        <a:rPr lang="en-US" sz="1100" b="1" i="0" u="none" strike="noStrike">
                          <a:solidFill>
                            <a:srgbClr val="000000"/>
                          </a:solidFill>
                          <a:effectLst/>
                          <a:latin typeface="Calibri" panose="020F0502020204030204" pitchFamily="34" charset="0"/>
                        </a:rPr>
                        <a:t>Availability of Distribution of Registry</a:t>
                      </a:r>
                    </a:p>
                  </a:txBody>
                  <a:tcPr marL="3264" marR="3264" marT="3264"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rtl="0" fontAlgn="b"/>
                      <a:r>
                        <a:rPr lang="en-US" sz="1100" b="1" i="0" u="none" strike="noStrike">
                          <a:solidFill>
                            <a:srgbClr val="000000"/>
                          </a:solidFill>
                          <a:effectLst/>
                          <a:latin typeface="Calibri" panose="020F0502020204030204" pitchFamily="34" charset="0"/>
                        </a:rPr>
                        <a:t>Advocacy Group</a:t>
                      </a:r>
                    </a:p>
                  </a:txBody>
                  <a:tcPr marL="3264" marR="3264" marT="3264"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b"/>
                      <a:r>
                        <a:rPr lang="en-US" sz="1100" b="1" i="0" u="none" strike="noStrike">
                          <a:solidFill>
                            <a:srgbClr val="000000"/>
                          </a:solidFill>
                          <a:effectLst/>
                          <a:latin typeface="Calibri" panose="020F0502020204030204" pitchFamily="34" charset="0"/>
                        </a:rPr>
                        <a:t>Nephrology Workforce (PMP)</a:t>
                      </a:r>
                    </a:p>
                  </a:txBody>
                  <a:tcPr marL="3264" marR="3264" marT="3264"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extLst>
                  <a:ext uri="{0D108BD9-81ED-4DB2-BD59-A6C34878D82A}">
                    <a16:rowId xmlns:a16="http://schemas.microsoft.com/office/drawing/2014/main" val="4104914925"/>
                  </a:ext>
                </a:extLst>
              </a:tr>
              <a:tr h="1097280">
                <a:tc vMerge="1">
                  <a:txBody>
                    <a:bodyPr/>
                    <a:lstStyle/>
                    <a:p>
                      <a:endParaRPr lang="en-US"/>
                    </a:p>
                  </a:txBody>
                  <a:tcPr/>
                </a:tc>
                <a:tc>
                  <a:txBody>
                    <a:bodyPr/>
                    <a:lstStyle/>
                    <a:p>
                      <a:pPr algn="l" rtl="0" fontAlgn="ctr"/>
                      <a:r>
                        <a:rPr lang="en-US" sz="1100" b="1" i="0" u="none" strike="noStrike">
                          <a:solidFill>
                            <a:srgbClr val="FFFFFF"/>
                          </a:solidFill>
                          <a:effectLst/>
                          <a:latin typeface="Calibri" panose="020F0502020204030204" pitchFamily="34" charset="0"/>
                        </a:rPr>
                        <a:t> </a:t>
                      </a:r>
                    </a:p>
                  </a:txBody>
                  <a:tcPr marL="3264" marR="3264" marT="3264"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algn="ctr" rtl="0" fontAlgn="ctr"/>
                      <a:r>
                        <a:rPr lang="en-US" sz="1100" b="0" i="0" u="none" strike="noStrike">
                          <a:solidFill>
                            <a:srgbClr val="000000"/>
                          </a:solidFill>
                          <a:effectLst/>
                          <a:latin typeface="Calibri" panose="020F0502020204030204" pitchFamily="34" charset="0"/>
                        </a:rPr>
                        <a:t>HD</a:t>
                      </a:r>
                    </a:p>
                  </a:txBody>
                  <a:tcPr marL="3264" marR="3264" marT="3264"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dirty="0">
                          <a:solidFill>
                            <a:srgbClr val="000000"/>
                          </a:solidFill>
                          <a:effectLst/>
                          <a:latin typeface="Calibri" panose="020F0502020204030204" pitchFamily="34" charset="0"/>
                        </a:rPr>
                        <a:t>PD</a:t>
                      </a:r>
                    </a:p>
                  </a:txBody>
                  <a:tcPr marL="3264" marR="3264" marT="3264"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3264" marR="3264" marT="3264"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Shared decision</a:t>
                      </a:r>
                    </a:p>
                  </a:txBody>
                  <a:tcPr marL="3264" marR="3264" marT="3264"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Choice restricted (limited)</a:t>
                      </a:r>
                    </a:p>
                  </a:txBody>
                  <a:tcPr marL="3264" marR="3264" marT="3264"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3264" marR="3264" marT="3264"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Dialysis</a:t>
                      </a:r>
                    </a:p>
                  </a:txBody>
                  <a:tcPr marL="3264" marR="3264" marT="3264"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3264" marR="3264" marT="3264"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3264" marR="3264" marT="3264"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Dialysis</a:t>
                      </a:r>
                    </a:p>
                  </a:txBody>
                  <a:tcPr marL="3264" marR="3264" marT="3264"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3264" marR="3264" marT="3264"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AKI</a:t>
                      </a:r>
                    </a:p>
                  </a:txBody>
                  <a:tcPr marL="3264" marR="3264" marT="3264"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3264" marR="3264" marT="3264"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AKI</a:t>
                      </a:r>
                    </a:p>
                  </a:txBody>
                  <a:tcPr marL="3264" marR="3264" marT="3264"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RRT</a:t>
                      </a:r>
                    </a:p>
                  </a:txBody>
                  <a:tcPr marL="3264" marR="3264" marT="3264"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Nephrologist</a:t>
                      </a:r>
                    </a:p>
                  </a:txBody>
                  <a:tcPr marL="3264" marR="3264" marT="3264"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Nephrologist trainees</a:t>
                      </a:r>
                    </a:p>
                  </a:txBody>
                  <a:tcPr marL="3264" marR="3264" marT="3264"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456635034"/>
                  </a:ext>
                </a:extLst>
              </a:tr>
              <a:tr h="97263">
                <a:tc rowSpan="2">
                  <a:txBody>
                    <a:bodyPr/>
                    <a:lstStyle/>
                    <a:p>
                      <a:pPr algn="l" rtl="0" fontAlgn="ctr"/>
                      <a:r>
                        <a:rPr lang="en-US" sz="1100" b="1" i="0" u="none" strike="noStrike">
                          <a:solidFill>
                            <a:srgbClr val="000000"/>
                          </a:solidFill>
                          <a:effectLst/>
                          <a:latin typeface="Calibri" panose="020F0502020204030204" pitchFamily="34" charset="0"/>
                        </a:rPr>
                        <a:t>Curaçao</a:t>
                      </a:r>
                    </a:p>
                  </a:txBody>
                  <a:tcPr marL="45720" marR="3264" marT="3264"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dirty="0">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1199768961"/>
                  </a:ext>
                </a:extLst>
              </a:tr>
              <a:tr h="97263">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100" b="0" i="0" u="none" strike="noStrike">
                          <a:solidFill>
                            <a:srgbClr val="FFFFFF"/>
                          </a:solidFill>
                          <a:effectLst/>
                          <a:latin typeface="Calibri" panose="020F0502020204030204" pitchFamily="34" charset="0"/>
                        </a:rPr>
                        <a:t>45.94</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100" b="0" i="0" u="none" strike="noStrike">
                          <a:solidFill>
                            <a:srgbClr val="000000"/>
                          </a:solidFill>
                          <a:effectLst/>
                          <a:latin typeface="Calibri" panose="020F0502020204030204" pitchFamily="34" charset="0"/>
                        </a:rPr>
                        <a:t>0</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497906773"/>
                  </a:ext>
                </a:extLst>
              </a:tr>
              <a:tr h="97263">
                <a:tc rowSpan="2">
                  <a:txBody>
                    <a:bodyPr/>
                    <a:lstStyle/>
                    <a:p>
                      <a:pPr algn="l" rtl="0" fontAlgn="ctr"/>
                      <a:r>
                        <a:rPr lang="en-US" sz="1100" b="1" i="0" u="none" strike="noStrike">
                          <a:solidFill>
                            <a:srgbClr val="000000"/>
                          </a:solidFill>
                          <a:effectLst/>
                          <a:latin typeface="Calibri" panose="020F0502020204030204" pitchFamily="34" charset="0"/>
                        </a:rPr>
                        <a:t>Dominican Republic</a:t>
                      </a:r>
                    </a:p>
                  </a:txBody>
                  <a:tcPr marL="45720" marR="3264" marT="3264"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100" b="0" i="0" u="none" strike="noStrike">
                          <a:solidFill>
                            <a:srgbClr val="FFFFFF"/>
                          </a:solidFill>
                          <a:effectLst/>
                          <a:latin typeface="Calibri" panose="020F0502020204030204" pitchFamily="34" charset="0"/>
                        </a:rPr>
                        <a:t>15.92</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b"/>
                      <a:r>
                        <a:rPr lang="en-US" sz="1100" b="0" i="0" u="none" strike="noStrike" dirty="0">
                          <a:solidFill>
                            <a:srgbClr val="FFFFFF"/>
                          </a:solidFill>
                          <a:effectLst/>
                          <a:latin typeface="Calibri" panose="020F0502020204030204" pitchFamily="34" charset="0"/>
                        </a:rPr>
                        <a:t>3.4</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4094740672"/>
                  </a:ext>
                </a:extLst>
              </a:tr>
              <a:tr h="97263">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100" b="0" i="0" u="none" strike="noStrike">
                          <a:solidFill>
                            <a:srgbClr val="FFFFFF"/>
                          </a:solidFill>
                          <a:effectLst/>
                          <a:latin typeface="Calibri" panose="020F0502020204030204" pitchFamily="34" charset="0"/>
                        </a:rPr>
                        <a:t>20.01</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b"/>
                      <a:r>
                        <a:rPr lang="en-US" sz="1100" b="0" i="0" u="none" strike="noStrike" dirty="0">
                          <a:solidFill>
                            <a:srgbClr val="FFFFFF"/>
                          </a:solidFill>
                          <a:effectLst/>
                          <a:latin typeface="Calibri" panose="020F0502020204030204" pitchFamily="34" charset="0"/>
                        </a:rPr>
                        <a:t>3.09</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641331713"/>
                  </a:ext>
                </a:extLst>
              </a:tr>
              <a:tr h="97263">
                <a:tc rowSpan="2">
                  <a:txBody>
                    <a:bodyPr/>
                    <a:lstStyle/>
                    <a:p>
                      <a:pPr algn="l" rtl="0" fontAlgn="ctr"/>
                      <a:r>
                        <a:rPr lang="en-US" sz="1100" b="1" i="0" u="none" strike="noStrike">
                          <a:solidFill>
                            <a:srgbClr val="000000"/>
                          </a:solidFill>
                          <a:effectLst/>
                          <a:latin typeface="Calibri" panose="020F0502020204030204" pitchFamily="34" charset="0"/>
                        </a:rPr>
                        <a:t>Ecuador</a:t>
                      </a:r>
                    </a:p>
                  </a:txBody>
                  <a:tcPr marL="45720" marR="3264" marT="3264"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dirty="0">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2959877989"/>
                  </a:ext>
                </a:extLst>
              </a:tr>
              <a:tr h="97263">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100" b="0" i="0" u="none" strike="noStrike">
                          <a:solidFill>
                            <a:srgbClr val="FFFFFF"/>
                          </a:solidFill>
                          <a:effectLst/>
                          <a:latin typeface="Calibri" panose="020F0502020204030204" pitchFamily="34" charset="0"/>
                        </a:rPr>
                        <a:t>12.26</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b"/>
                      <a:r>
                        <a:rPr lang="en-US" sz="1100" b="0" i="0" u="none" strike="noStrike" dirty="0">
                          <a:solidFill>
                            <a:srgbClr val="000000"/>
                          </a:solidFill>
                          <a:effectLst/>
                          <a:latin typeface="Calibri" panose="020F0502020204030204" pitchFamily="34" charset="0"/>
                        </a:rPr>
                        <a:t>1.16</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1811007353"/>
                  </a:ext>
                </a:extLst>
              </a:tr>
              <a:tr h="97263">
                <a:tc rowSpan="2">
                  <a:txBody>
                    <a:bodyPr/>
                    <a:lstStyle/>
                    <a:p>
                      <a:pPr algn="l" rtl="0" fontAlgn="ctr"/>
                      <a:r>
                        <a:rPr lang="en-US" sz="1100" b="1" i="0" u="none" strike="noStrike">
                          <a:solidFill>
                            <a:srgbClr val="000000"/>
                          </a:solidFill>
                          <a:effectLst/>
                          <a:latin typeface="Calibri" panose="020F0502020204030204" pitchFamily="34" charset="0"/>
                        </a:rPr>
                        <a:t>El Salvador</a:t>
                      </a:r>
                    </a:p>
                  </a:txBody>
                  <a:tcPr marL="45720" marR="3264" marT="3264"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100" b="0" i="0" u="none" strike="noStrike">
                          <a:solidFill>
                            <a:srgbClr val="000000"/>
                          </a:solidFill>
                          <a:effectLst/>
                          <a:latin typeface="Calibri" panose="020F0502020204030204" pitchFamily="34" charset="0"/>
                        </a:rPr>
                        <a:t>8.73</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b"/>
                      <a:r>
                        <a:rPr lang="en-US" sz="1100" b="0" i="0" u="none" strike="noStrike" dirty="0">
                          <a:solidFill>
                            <a:srgbClr val="000000"/>
                          </a:solidFill>
                          <a:effectLst/>
                          <a:latin typeface="Calibri" panose="020F0502020204030204" pitchFamily="34" charset="0"/>
                        </a:rPr>
                        <a:t>1.29</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583919436"/>
                  </a:ext>
                </a:extLst>
              </a:tr>
              <a:tr h="97263">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b"/>
                      <a:r>
                        <a:rPr lang="en-US" sz="1100" b="0" i="0" u="none" strike="noStrike">
                          <a:solidFill>
                            <a:srgbClr val="000000"/>
                          </a:solidFill>
                          <a:effectLst/>
                          <a:latin typeface="Calibri" panose="020F0502020204030204" pitchFamily="34" charset="0"/>
                        </a:rPr>
                        <a:t>5.94</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b"/>
                      <a:r>
                        <a:rPr lang="en-US" sz="1100" b="0" i="0" u="none" strike="noStrike" dirty="0">
                          <a:solidFill>
                            <a:srgbClr val="FFFFFF"/>
                          </a:solidFill>
                          <a:effectLst/>
                          <a:latin typeface="Calibri" panose="020F0502020204030204" pitchFamily="34" charset="0"/>
                        </a:rPr>
                        <a:t>7.61</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529003333"/>
                  </a:ext>
                </a:extLst>
              </a:tr>
              <a:tr h="97263">
                <a:tc rowSpan="2">
                  <a:txBody>
                    <a:bodyPr/>
                    <a:lstStyle/>
                    <a:p>
                      <a:pPr algn="l" rtl="0" fontAlgn="ctr"/>
                      <a:r>
                        <a:rPr lang="en-US" sz="1100" b="1" i="0" u="none" strike="noStrike">
                          <a:solidFill>
                            <a:srgbClr val="000000"/>
                          </a:solidFill>
                          <a:effectLst/>
                          <a:latin typeface="Calibri" panose="020F0502020204030204" pitchFamily="34" charset="0"/>
                        </a:rPr>
                        <a:t>Guatemala</a:t>
                      </a:r>
                    </a:p>
                  </a:txBody>
                  <a:tcPr marL="45720" marR="3264" marT="3264"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100" b="0" i="0" u="none" strike="noStrike">
                          <a:solidFill>
                            <a:srgbClr val="000000"/>
                          </a:solidFill>
                          <a:effectLst/>
                          <a:latin typeface="Calibri" panose="020F0502020204030204" pitchFamily="34" charset="0"/>
                        </a:rPr>
                        <a:t>4.34</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b"/>
                      <a:r>
                        <a:rPr lang="en-US" sz="1100" b="0" i="0" u="none" strike="noStrike" dirty="0">
                          <a:solidFill>
                            <a:srgbClr val="000000"/>
                          </a:solidFill>
                          <a:effectLst/>
                          <a:latin typeface="Calibri" panose="020F0502020204030204" pitchFamily="34" charset="0"/>
                        </a:rPr>
                        <a:t>0.84</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3986964832"/>
                  </a:ext>
                </a:extLst>
              </a:tr>
              <a:tr h="97263">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100" b="0" i="0" u="none" strike="noStrike">
                          <a:solidFill>
                            <a:srgbClr val="000000"/>
                          </a:solidFill>
                          <a:effectLst/>
                          <a:latin typeface="Calibri" panose="020F0502020204030204" pitchFamily="34" charset="0"/>
                        </a:rPr>
                        <a:t>6.27</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b"/>
                      <a:r>
                        <a:rPr lang="en-US" sz="1100" b="0" i="0" u="none" strike="noStrike" dirty="0">
                          <a:solidFill>
                            <a:srgbClr val="000000"/>
                          </a:solidFill>
                          <a:effectLst/>
                          <a:latin typeface="Calibri" panose="020F0502020204030204" pitchFamily="34" charset="0"/>
                        </a:rPr>
                        <a:t>0.9</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3034035345"/>
                  </a:ext>
                </a:extLst>
              </a:tr>
              <a:tr h="97263">
                <a:tc rowSpan="2">
                  <a:txBody>
                    <a:bodyPr/>
                    <a:lstStyle/>
                    <a:p>
                      <a:pPr algn="l" rtl="0" fontAlgn="ctr"/>
                      <a:r>
                        <a:rPr lang="en-US" sz="1100" b="1" i="0" u="none" strike="noStrike">
                          <a:solidFill>
                            <a:srgbClr val="000000"/>
                          </a:solidFill>
                          <a:effectLst/>
                          <a:latin typeface="Calibri" panose="020F0502020204030204" pitchFamily="34" charset="0"/>
                        </a:rPr>
                        <a:t>Haiti</a:t>
                      </a:r>
                    </a:p>
                  </a:txBody>
                  <a:tcPr marL="45720" marR="3264" marT="3264"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100" b="0" i="0" u="none" strike="noStrike">
                          <a:solidFill>
                            <a:srgbClr val="000000"/>
                          </a:solidFill>
                          <a:effectLst/>
                          <a:latin typeface="Calibri" panose="020F0502020204030204" pitchFamily="34" charset="0"/>
                        </a:rPr>
                        <a:t>0.56</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b"/>
                      <a:r>
                        <a:rPr lang="en-US" sz="1100" b="0" i="0" u="none" strike="noStrike">
                          <a:solidFill>
                            <a:srgbClr val="000000"/>
                          </a:solidFill>
                          <a:effectLst/>
                          <a:latin typeface="Calibri" panose="020F0502020204030204" pitchFamily="34" charset="0"/>
                        </a:rPr>
                        <a:t>0</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666114918"/>
                  </a:ext>
                </a:extLst>
              </a:tr>
              <a:tr h="97263">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100" b="0" i="0" u="none" strike="noStrike">
                          <a:solidFill>
                            <a:srgbClr val="000000"/>
                          </a:solidFill>
                          <a:effectLst/>
                          <a:latin typeface="Calibri" panose="020F0502020204030204" pitchFamily="34" charset="0"/>
                        </a:rPr>
                        <a:t>0.44</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b"/>
                      <a:r>
                        <a:rPr lang="en-US" sz="1100" b="0" i="0" u="none" strike="noStrike">
                          <a:solidFill>
                            <a:srgbClr val="000000"/>
                          </a:solidFill>
                          <a:effectLst/>
                          <a:latin typeface="Calibri" panose="020F0502020204030204" pitchFamily="34" charset="0"/>
                        </a:rPr>
                        <a:t>0.18</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2276680123"/>
                  </a:ext>
                </a:extLst>
              </a:tr>
              <a:tr h="97263">
                <a:tc rowSpan="2">
                  <a:txBody>
                    <a:bodyPr/>
                    <a:lstStyle/>
                    <a:p>
                      <a:pPr algn="l" rtl="0" fontAlgn="ctr"/>
                      <a:r>
                        <a:rPr lang="en-US" sz="1100" b="1" i="0" u="none" strike="noStrike">
                          <a:solidFill>
                            <a:srgbClr val="000000"/>
                          </a:solidFill>
                          <a:effectLst/>
                          <a:latin typeface="Calibri" panose="020F0502020204030204" pitchFamily="34" charset="0"/>
                        </a:rPr>
                        <a:t>Mexico</a:t>
                      </a:r>
                    </a:p>
                  </a:txBody>
                  <a:tcPr marL="45720" marR="3264" marT="3264"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100" b="0" i="0" u="none" strike="noStrike">
                          <a:solidFill>
                            <a:srgbClr val="000000"/>
                          </a:solidFill>
                          <a:effectLst/>
                          <a:latin typeface="Calibri" panose="020F0502020204030204" pitchFamily="34" charset="0"/>
                        </a:rPr>
                        <a:t>8.73</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b"/>
                      <a:r>
                        <a:rPr lang="en-US" sz="1100" b="0" i="0" u="none" strike="noStrike">
                          <a:solidFill>
                            <a:srgbClr val="000000"/>
                          </a:solidFill>
                          <a:effectLst/>
                          <a:latin typeface="Calibri" panose="020F0502020204030204" pitchFamily="34" charset="0"/>
                        </a:rPr>
                        <a:t>1.19</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3376367797"/>
                  </a:ext>
                </a:extLst>
              </a:tr>
              <a:tr h="97263">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100" b="0" i="0" u="none" strike="noStrike">
                          <a:solidFill>
                            <a:srgbClr val="FFFFFF"/>
                          </a:solidFill>
                          <a:effectLst/>
                          <a:latin typeface="Calibri" panose="020F0502020204030204" pitchFamily="34" charset="0"/>
                        </a:rPr>
                        <a:t>10.45</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b"/>
                      <a:r>
                        <a:rPr lang="en-US" sz="1100" b="0" i="0" u="none" strike="noStrike">
                          <a:solidFill>
                            <a:srgbClr val="000000"/>
                          </a:solidFill>
                          <a:effectLst/>
                          <a:latin typeface="Calibri" panose="020F0502020204030204" pitchFamily="34" charset="0"/>
                        </a:rPr>
                        <a:t>0.93</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610309717"/>
                  </a:ext>
                </a:extLst>
              </a:tr>
              <a:tr h="97263">
                <a:tc rowSpan="2">
                  <a:txBody>
                    <a:bodyPr/>
                    <a:lstStyle/>
                    <a:p>
                      <a:pPr algn="l" rtl="0" fontAlgn="ctr"/>
                      <a:r>
                        <a:rPr lang="en-US" sz="1100" b="1" i="0" u="none" strike="noStrike">
                          <a:solidFill>
                            <a:srgbClr val="000000"/>
                          </a:solidFill>
                          <a:effectLst/>
                          <a:latin typeface="Calibri" panose="020F0502020204030204" pitchFamily="34" charset="0"/>
                        </a:rPr>
                        <a:t>Nicaragua</a:t>
                      </a:r>
                    </a:p>
                  </a:txBody>
                  <a:tcPr marL="45720" marR="3264" marT="3264"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583820727"/>
                  </a:ext>
                </a:extLst>
              </a:tr>
              <a:tr h="97263">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100" b="0" i="0" u="none" strike="noStrike">
                          <a:solidFill>
                            <a:srgbClr val="000000"/>
                          </a:solidFill>
                          <a:effectLst/>
                          <a:latin typeface="Calibri" panose="020F0502020204030204" pitchFamily="34" charset="0"/>
                        </a:rPr>
                        <a:t>5.08</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b"/>
                      <a:r>
                        <a:rPr lang="en-US" sz="1100" b="0" i="0" u="none" strike="noStrike">
                          <a:solidFill>
                            <a:srgbClr val="FFFFFF"/>
                          </a:solidFill>
                          <a:effectLst/>
                          <a:latin typeface="Calibri" panose="020F0502020204030204" pitchFamily="34" charset="0"/>
                        </a:rPr>
                        <a:t>2.38</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3286983240"/>
                  </a:ext>
                </a:extLst>
              </a:tr>
              <a:tr h="97263">
                <a:tc rowSpan="2">
                  <a:txBody>
                    <a:bodyPr/>
                    <a:lstStyle/>
                    <a:p>
                      <a:pPr algn="l" rtl="0" fontAlgn="ctr"/>
                      <a:r>
                        <a:rPr lang="en-US" sz="1100" b="1" i="0" u="none" strike="noStrike">
                          <a:solidFill>
                            <a:srgbClr val="000000"/>
                          </a:solidFill>
                          <a:effectLst/>
                          <a:latin typeface="Calibri" panose="020F0502020204030204" pitchFamily="34" charset="0"/>
                        </a:rPr>
                        <a:t>Panama</a:t>
                      </a:r>
                    </a:p>
                  </a:txBody>
                  <a:tcPr marL="45720" marR="3264" marT="3264"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100" b="0" i="0" u="none" strike="noStrike">
                          <a:solidFill>
                            <a:srgbClr val="000000"/>
                          </a:solidFill>
                          <a:effectLst/>
                          <a:latin typeface="Calibri" panose="020F0502020204030204" pitchFamily="34" charset="0"/>
                        </a:rPr>
                        <a:t>9.21</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b"/>
                      <a:r>
                        <a:rPr lang="en-US" sz="1100" b="0" i="0" u="none" strike="noStrike">
                          <a:solidFill>
                            <a:srgbClr val="000000"/>
                          </a:solidFill>
                          <a:effectLst/>
                          <a:latin typeface="Calibri" panose="020F0502020204030204" pitchFamily="34" charset="0"/>
                        </a:rPr>
                        <a:t>0.92</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761559260"/>
                  </a:ext>
                </a:extLst>
              </a:tr>
              <a:tr h="97263">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b"/>
                      <a:r>
                        <a:rPr lang="en-US" sz="1100" b="0" i="0" u="none" strike="noStrike">
                          <a:solidFill>
                            <a:srgbClr val="000000"/>
                          </a:solidFill>
                          <a:effectLst/>
                          <a:latin typeface="Calibri" panose="020F0502020204030204" pitchFamily="34" charset="0"/>
                        </a:rPr>
                        <a:t>8.53</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b"/>
                      <a:r>
                        <a:rPr lang="en-US" sz="1100" b="0" i="0" u="none" strike="noStrike" dirty="0">
                          <a:solidFill>
                            <a:srgbClr val="000000"/>
                          </a:solidFill>
                          <a:effectLst/>
                          <a:latin typeface="Calibri" panose="020F0502020204030204" pitchFamily="34" charset="0"/>
                        </a:rPr>
                        <a:t>0.92</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2114346990"/>
                  </a:ext>
                </a:extLst>
              </a:tr>
            </a:tbl>
          </a:graphicData>
        </a:graphic>
      </p:graphicFrame>
    </p:spTree>
    <p:extLst>
      <p:ext uri="{BB962C8B-B14F-4D97-AF65-F5344CB8AC3E}">
        <p14:creationId xmlns:p14="http://schemas.microsoft.com/office/powerpoint/2010/main" val="4292969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BE57-A981-2F1E-9E22-9304016B4EA8}"/>
              </a:ext>
            </a:extLst>
          </p:cNvPr>
          <p:cNvSpPr>
            <a:spLocks noGrp="1"/>
          </p:cNvSpPr>
          <p:nvPr>
            <p:ph type="title"/>
          </p:nvPr>
        </p:nvSpPr>
        <p:spPr>
          <a:xfrm>
            <a:off x="749085" y="177062"/>
            <a:ext cx="8471087" cy="650875"/>
          </a:xfrm>
        </p:spPr>
        <p:txBody>
          <a:bodyPr>
            <a:normAutofit/>
          </a:bodyPr>
          <a:lstStyle/>
          <a:p>
            <a:r>
              <a:rPr lang="es-ES" dirty="0"/>
              <a:t>Country </a:t>
            </a:r>
            <a:r>
              <a:rPr lang="es-ES" dirty="0" err="1"/>
              <a:t>level</a:t>
            </a:r>
            <a:r>
              <a:rPr lang="es-ES" dirty="0"/>
              <a:t> </a:t>
            </a:r>
            <a:r>
              <a:rPr lang="es-ES" dirty="0" err="1"/>
              <a:t>scorecard</a:t>
            </a:r>
            <a:endParaRPr lang="en-BE" dirty="0"/>
          </a:p>
        </p:txBody>
      </p:sp>
      <p:sp>
        <p:nvSpPr>
          <p:cNvPr id="4" name="Date Placeholder 3">
            <a:extLst>
              <a:ext uri="{FF2B5EF4-FFF2-40B4-BE49-F238E27FC236}">
                <a16:creationId xmlns:a16="http://schemas.microsoft.com/office/drawing/2014/main" id="{185B74E5-CB6C-2CFF-318C-0B12E6C09E2F}"/>
              </a:ext>
            </a:extLst>
          </p:cNvPr>
          <p:cNvSpPr txBox="1">
            <a:spLocks/>
          </p:cNvSpPr>
          <p:nvPr/>
        </p:nvSpPr>
        <p:spPr>
          <a:xfrm>
            <a:off x="838200" y="6598682"/>
            <a:ext cx="18825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chemeClr val="bg1"/>
                </a:solidFill>
                <a:ea typeface="Calibri" panose="020F0502020204030204" pitchFamily="34" charset="0"/>
                <a:cs typeface="Calibri" panose="020F0502020204030204" pitchFamily="34" charset="0"/>
              </a:rPr>
              <a:t>July 2023</a:t>
            </a:r>
            <a:endParaRPr lang="en-US" sz="1100" dirty="0">
              <a:solidFill>
                <a:schemeClr val="bg1"/>
              </a:solidFill>
              <a:ea typeface="Calibri" panose="020F0502020204030204" pitchFamily="34" charset="0"/>
              <a:cs typeface="Calibri" panose="020F0502020204030204" pitchFamily="34" charset="0"/>
            </a:endParaRPr>
          </a:p>
        </p:txBody>
      </p:sp>
      <p:sp>
        <p:nvSpPr>
          <p:cNvPr id="5" name="Footer Placeholder 4">
            <a:extLst>
              <a:ext uri="{FF2B5EF4-FFF2-40B4-BE49-F238E27FC236}">
                <a16:creationId xmlns:a16="http://schemas.microsoft.com/office/drawing/2014/main" id="{84AF60A3-B55E-0483-CF2E-7DF0B65193C0}"/>
              </a:ext>
            </a:extLst>
          </p:cNvPr>
          <p:cNvSpPr>
            <a:spLocks noGrp="1"/>
          </p:cNvSpPr>
          <p:nvPr>
            <p:ph type="ftr" sz="quarter" idx="3"/>
          </p:nvPr>
        </p:nvSpPr>
        <p:spPr>
          <a:xfrm>
            <a:off x="4038600" y="6536974"/>
            <a:ext cx="4114800" cy="365125"/>
          </a:xfrm>
        </p:spPr>
        <p:txBody>
          <a:bodyPr/>
          <a:lstStyle/>
          <a:p>
            <a:r>
              <a:rPr lang="en-US" dirty="0"/>
              <a:t>International Society of Nephrology</a:t>
            </a:r>
          </a:p>
        </p:txBody>
      </p:sp>
      <p:sp>
        <p:nvSpPr>
          <p:cNvPr id="7" name="Slide Number Placeholder 5">
            <a:extLst>
              <a:ext uri="{FF2B5EF4-FFF2-40B4-BE49-F238E27FC236}">
                <a16:creationId xmlns:a16="http://schemas.microsoft.com/office/drawing/2014/main" id="{E8C5E113-75B3-DAE0-FFE1-6845F89766A6}"/>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19</a:t>
            </a:fld>
            <a:endParaRPr lang="en-US"/>
          </a:p>
        </p:txBody>
      </p:sp>
      <p:graphicFrame>
        <p:nvGraphicFramePr>
          <p:cNvPr id="22" name="Table 21">
            <a:extLst>
              <a:ext uri="{FF2B5EF4-FFF2-40B4-BE49-F238E27FC236}">
                <a16:creationId xmlns:a16="http://schemas.microsoft.com/office/drawing/2014/main" id="{143B2CFE-AF95-DA51-5D3A-B6F44DF05E9A}"/>
              </a:ext>
            </a:extLst>
          </p:cNvPr>
          <p:cNvGraphicFramePr>
            <a:graphicFrameLocks noGrp="1"/>
          </p:cNvGraphicFramePr>
          <p:nvPr/>
        </p:nvGraphicFramePr>
        <p:xfrm>
          <a:off x="867469" y="6314233"/>
          <a:ext cx="1366322" cy="243840"/>
        </p:xfrm>
        <a:graphic>
          <a:graphicData uri="http://schemas.openxmlformats.org/drawingml/2006/table">
            <a:tbl>
              <a:tblPr firstRow="1" bandRow="1"/>
              <a:tblGrid>
                <a:gridCol w="455441">
                  <a:extLst>
                    <a:ext uri="{9D8B030D-6E8A-4147-A177-3AD203B41FA5}">
                      <a16:colId xmlns:a16="http://schemas.microsoft.com/office/drawing/2014/main" val="2576486781"/>
                    </a:ext>
                  </a:extLst>
                </a:gridCol>
                <a:gridCol w="455440">
                  <a:extLst>
                    <a:ext uri="{9D8B030D-6E8A-4147-A177-3AD203B41FA5}">
                      <a16:colId xmlns:a16="http://schemas.microsoft.com/office/drawing/2014/main" val="291270416"/>
                    </a:ext>
                  </a:extLst>
                </a:gridCol>
                <a:gridCol w="455441">
                  <a:extLst>
                    <a:ext uri="{9D8B030D-6E8A-4147-A177-3AD203B41FA5}">
                      <a16:colId xmlns:a16="http://schemas.microsoft.com/office/drawing/2014/main" val="1377192177"/>
                    </a:ext>
                  </a:extLst>
                </a:gridCol>
              </a:tblGrid>
              <a:tr h="12795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b="0" dirty="0">
                          <a:solidFill>
                            <a:schemeClr val="tx1"/>
                          </a:solidFill>
                        </a:rPr>
                        <a:t>Yes</a:t>
                      </a:r>
                    </a:p>
                  </a:txBody>
                  <a:tcPr>
                    <a:lnL w="12700" cap="flat" cmpd="sng" algn="ctr">
                      <a:solidFill>
                        <a:srgbClr val="E7E6E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b="0" dirty="0">
                          <a:solidFill>
                            <a:schemeClr val="tx1"/>
                          </a:solidFill>
                        </a:rPr>
                        <a:t>No</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FF505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b="0" dirty="0">
                          <a:solidFill>
                            <a:schemeClr val="tx1"/>
                          </a:solidFill>
                        </a:rPr>
                        <a:t>N/A</a:t>
                      </a:r>
                    </a:p>
                  </a:txBody>
                  <a:tcPr>
                    <a:lnL w="12700" cap="flat" cmpd="sng" algn="ctr">
                      <a:solidFill>
                        <a:srgbClr val="FFFFFF"/>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A6A6A6"/>
                    </a:solidFill>
                  </a:tcPr>
                </a:tc>
                <a:extLst>
                  <a:ext uri="{0D108BD9-81ED-4DB2-BD59-A6C34878D82A}">
                    <a16:rowId xmlns:a16="http://schemas.microsoft.com/office/drawing/2014/main" val="403492718"/>
                  </a:ext>
                </a:extLst>
              </a:tr>
            </a:tbl>
          </a:graphicData>
        </a:graphic>
      </p:graphicFrame>
      <p:graphicFrame>
        <p:nvGraphicFramePr>
          <p:cNvPr id="23" name="Table 22">
            <a:extLst>
              <a:ext uri="{FF2B5EF4-FFF2-40B4-BE49-F238E27FC236}">
                <a16:creationId xmlns:a16="http://schemas.microsoft.com/office/drawing/2014/main" id="{C95A8BC0-92D7-7FC5-01E3-4C02F495E08F}"/>
              </a:ext>
            </a:extLst>
          </p:cNvPr>
          <p:cNvGraphicFramePr>
            <a:graphicFrameLocks noGrp="1"/>
          </p:cNvGraphicFramePr>
          <p:nvPr/>
        </p:nvGraphicFramePr>
        <p:xfrm>
          <a:off x="2310559" y="6067740"/>
          <a:ext cx="5953005" cy="487680"/>
        </p:xfrm>
        <a:graphic>
          <a:graphicData uri="http://schemas.openxmlformats.org/drawingml/2006/table">
            <a:tbl>
              <a:tblPr firstRow="1" bandRow="1"/>
              <a:tblGrid>
                <a:gridCol w="1659469">
                  <a:extLst>
                    <a:ext uri="{9D8B030D-6E8A-4147-A177-3AD203B41FA5}">
                      <a16:colId xmlns:a16="http://schemas.microsoft.com/office/drawing/2014/main" val="3051375396"/>
                    </a:ext>
                  </a:extLst>
                </a:gridCol>
                <a:gridCol w="1073384">
                  <a:extLst>
                    <a:ext uri="{9D8B030D-6E8A-4147-A177-3AD203B41FA5}">
                      <a16:colId xmlns:a16="http://schemas.microsoft.com/office/drawing/2014/main" val="828184109"/>
                    </a:ext>
                  </a:extLst>
                </a:gridCol>
                <a:gridCol w="1073384">
                  <a:extLst>
                    <a:ext uri="{9D8B030D-6E8A-4147-A177-3AD203B41FA5}">
                      <a16:colId xmlns:a16="http://schemas.microsoft.com/office/drawing/2014/main" val="377923422"/>
                    </a:ext>
                  </a:extLst>
                </a:gridCol>
                <a:gridCol w="1073384">
                  <a:extLst>
                    <a:ext uri="{9D8B030D-6E8A-4147-A177-3AD203B41FA5}">
                      <a16:colId xmlns:a16="http://schemas.microsoft.com/office/drawing/2014/main" val="4194818282"/>
                    </a:ext>
                  </a:extLst>
                </a:gridCol>
                <a:gridCol w="1073384">
                  <a:extLst>
                    <a:ext uri="{9D8B030D-6E8A-4147-A177-3AD203B41FA5}">
                      <a16:colId xmlns:a16="http://schemas.microsoft.com/office/drawing/2014/main" val="2610921000"/>
                    </a:ext>
                  </a:extLst>
                </a:gridCol>
              </a:tblGrid>
              <a:tr h="18872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r"/>
                      <a:r>
                        <a:rPr lang="en-US" sz="1000" b="0" dirty="0">
                          <a:solidFill>
                            <a:schemeClr val="tx1"/>
                          </a:solidFill>
                        </a:rPr>
                        <a:t>Nephrologist density</a:t>
                      </a:r>
                    </a:p>
                  </a:txBody>
                  <a:tcPr>
                    <a:lnL w="635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b="0" dirty="0">
                          <a:solidFill>
                            <a:schemeClr val="tx1"/>
                          </a:solidFill>
                        </a:rPr>
                        <a:t>&lt;1.2 PMP</a:t>
                      </a:r>
                    </a:p>
                  </a:txBody>
                  <a:tcP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b="0" dirty="0">
                          <a:solidFill>
                            <a:schemeClr val="tx1"/>
                          </a:solidFill>
                        </a:rPr>
                        <a:t>1.2 – 10.0 PMP</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b="0" dirty="0">
                          <a:solidFill>
                            <a:schemeClr val="bg1"/>
                          </a:solidFill>
                        </a:rPr>
                        <a:t>10.1 – 22.9 PMP</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000" b="0" dirty="0">
                          <a:solidFill>
                            <a:schemeClr val="bg1"/>
                          </a:solidFill>
                        </a:rPr>
                        <a:t>&gt;22.9 PMP</a:t>
                      </a:r>
                    </a:p>
                  </a:txBody>
                  <a:tcPr>
                    <a:lnL w="12700" cap="flat" cmpd="sng" algn="ctr">
                      <a:solidFill>
                        <a:srgbClr val="FFFFFF"/>
                      </a:solidFill>
                      <a:prstDash val="solid"/>
                      <a:round/>
                      <a:headEnd type="none" w="med" len="med"/>
                      <a:tailEnd type="none" w="med" len="med"/>
                    </a:lnL>
                    <a:lnR w="6350" cap="flat" cmpd="sng" algn="ctr">
                      <a:solidFill>
                        <a:srgbClr val="FFFFFF">
                          <a:lumMod val="75000"/>
                        </a:srgbClr>
                      </a:solidFill>
                      <a:prstDash val="solid"/>
                      <a:round/>
                      <a:headEnd type="none" w="med" len="med"/>
                      <a:tailEnd type="none" w="med" len="med"/>
                    </a:lnR>
                    <a:lnT w="6350" cap="flat" cmpd="sng" algn="ctr">
                      <a:solidFill>
                        <a:srgbClr val="FFFFFF">
                          <a:lumMod val="75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728375718"/>
                  </a:ext>
                </a:extLst>
              </a:tr>
              <a:tr h="18872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1000" b="0" dirty="0">
                          <a:solidFill>
                            <a:schemeClr val="tx1"/>
                          </a:solidFill>
                        </a:rPr>
                        <a:t>Nephrology trainees density</a:t>
                      </a:r>
                    </a:p>
                  </a:txBody>
                  <a:tcPr>
                    <a:lnL w="635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000" b="0" dirty="0">
                          <a:solidFill>
                            <a:schemeClr val="tx1"/>
                          </a:solidFill>
                        </a:rPr>
                        <a:t>&lt;0.3 PMP</a:t>
                      </a:r>
                    </a:p>
                  </a:txBody>
                  <a:tcP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000" b="0" dirty="0">
                          <a:solidFill>
                            <a:schemeClr val="tx1"/>
                          </a:solidFill>
                        </a:rPr>
                        <a:t>0.3 – 1.4 PMP</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000" b="0" dirty="0">
                          <a:solidFill>
                            <a:schemeClr val="bg1"/>
                          </a:solidFill>
                        </a:rPr>
                        <a:t>1.5-3.7 PMP</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000" b="0" dirty="0">
                          <a:solidFill>
                            <a:schemeClr val="bg1"/>
                          </a:solidFill>
                        </a:rPr>
                        <a:t>&gt;3.7 PMP</a:t>
                      </a:r>
                    </a:p>
                  </a:txBody>
                  <a:tcPr>
                    <a:lnL w="12700" cap="flat" cmpd="sng" algn="ctr">
                      <a:solidFill>
                        <a:srgbClr val="FFFFFF"/>
                      </a:solidFill>
                      <a:prstDash val="solid"/>
                      <a:round/>
                      <a:headEnd type="none" w="med" len="med"/>
                      <a:tailEnd type="none" w="med" len="med"/>
                    </a:lnL>
                    <a:lnR w="6350" cap="flat" cmpd="sng" algn="ctr">
                      <a:solidFill>
                        <a:srgbClr val="FFFFFF">
                          <a:lumMod val="7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1107474981"/>
                  </a:ext>
                </a:extLst>
              </a:tr>
            </a:tbl>
          </a:graphicData>
        </a:graphic>
      </p:graphicFrame>
      <p:grpSp>
        <p:nvGrpSpPr>
          <p:cNvPr id="24" name="Group 23">
            <a:extLst>
              <a:ext uri="{FF2B5EF4-FFF2-40B4-BE49-F238E27FC236}">
                <a16:creationId xmlns:a16="http://schemas.microsoft.com/office/drawing/2014/main" id="{4F0D939F-C05D-4549-E512-BBCBC2638BC9}"/>
              </a:ext>
            </a:extLst>
          </p:cNvPr>
          <p:cNvGrpSpPr/>
          <p:nvPr/>
        </p:nvGrpSpPr>
        <p:grpSpPr>
          <a:xfrm>
            <a:off x="8340332" y="5860436"/>
            <a:ext cx="3765022" cy="784830"/>
            <a:chOff x="8254268" y="5860436"/>
            <a:chExt cx="3765022" cy="784830"/>
          </a:xfrm>
        </p:grpSpPr>
        <p:sp>
          <p:nvSpPr>
            <p:cNvPr id="25" name="TextBox 24">
              <a:extLst>
                <a:ext uri="{FF2B5EF4-FFF2-40B4-BE49-F238E27FC236}">
                  <a16:creationId xmlns:a16="http://schemas.microsoft.com/office/drawing/2014/main" id="{C197DE41-8554-D7BB-5D4B-0415983A4EB9}"/>
                </a:ext>
              </a:extLst>
            </p:cNvPr>
            <p:cNvSpPr txBox="1"/>
            <p:nvPr/>
          </p:nvSpPr>
          <p:spPr>
            <a:xfrm>
              <a:off x="8254268" y="5860436"/>
              <a:ext cx="2083831" cy="784830"/>
            </a:xfrm>
            <a:prstGeom prst="rect">
              <a:avLst/>
            </a:prstGeom>
            <a:noFill/>
          </p:spPr>
          <p:txBody>
            <a:bodyPr wrap="square" numCol="1" rtlCol="0">
              <a:spAutoFit/>
            </a:bodyPr>
            <a:lstStyle/>
            <a:p>
              <a:r>
                <a:rPr lang="en-US" sz="900" b="1" dirty="0">
                  <a:solidFill>
                    <a:srgbClr val="000000"/>
                  </a:solidFill>
                  <a:latin typeface="Calibri" panose="020F0502020204030204"/>
                </a:rPr>
                <a:t>Abbreviations</a:t>
              </a:r>
            </a:p>
            <a:p>
              <a:r>
                <a:rPr lang="en-US" sz="900" dirty="0">
                  <a:solidFill>
                    <a:srgbClr val="000000"/>
                  </a:solidFill>
                  <a:latin typeface="Calibri" panose="020F0502020204030204"/>
                </a:rPr>
                <a:t>AKI: acute kidney injury</a:t>
              </a:r>
            </a:p>
            <a:p>
              <a:r>
                <a:rPr lang="en-US" sz="900" dirty="0">
                  <a:solidFill>
                    <a:srgbClr val="000000"/>
                  </a:solidFill>
                  <a:latin typeface="Calibri" panose="020F0502020204030204"/>
                </a:rPr>
                <a:t>CKD: chronic kidney disease</a:t>
              </a:r>
            </a:p>
            <a:p>
              <a:r>
                <a:rPr lang="en-US" sz="900" dirty="0">
                  <a:solidFill>
                    <a:srgbClr val="000000"/>
                  </a:solidFill>
                  <a:latin typeface="Calibri" panose="020F0502020204030204"/>
                </a:rPr>
                <a:t>CKM: conservative kidney management</a:t>
              </a:r>
            </a:p>
            <a:p>
              <a:r>
                <a:rPr lang="en-US" sz="900" dirty="0">
                  <a:solidFill>
                    <a:srgbClr val="000000"/>
                  </a:solidFill>
                  <a:latin typeface="Calibri" panose="020F0502020204030204"/>
                </a:rPr>
                <a:t>HD: Hemodialysis </a:t>
              </a:r>
            </a:p>
          </p:txBody>
        </p:sp>
        <p:sp>
          <p:nvSpPr>
            <p:cNvPr id="26" name="TextBox 25">
              <a:extLst>
                <a:ext uri="{FF2B5EF4-FFF2-40B4-BE49-F238E27FC236}">
                  <a16:creationId xmlns:a16="http://schemas.microsoft.com/office/drawing/2014/main" id="{F51E7F10-468D-A56E-1E7E-BF1FB9967000}"/>
                </a:ext>
              </a:extLst>
            </p:cNvPr>
            <p:cNvSpPr txBox="1"/>
            <p:nvPr/>
          </p:nvSpPr>
          <p:spPr>
            <a:xfrm>
              <a:off x="10242745" y="5998159"/>
              <a:ext cx="1776545" cy="507831"/>
            </a:xfrm>
            <a:prstGeom prst="rect">
              <a:avLst/>
            </a:prstGeom>
            <a:noFill/>
          </p:spPr>
          <p:txBody>
            <a:bodyPr wrap="square">
              <a:spAutoFit/>
            </a:bodyPr>
            <a:lstStyle/>
            <a:p>
              <a:r>
                <a:rPr lang="en-US" sz="900" dirty="0">
                  <a:solidFill>
                    <a:srgbClr val="000000"/>
                  </a:solidFill>
                  <a:latin typeface="Calibri" panose="020F0502020204030204"/>
                </a:rPr>
                <a:t>KRT: kidney replacement therapy</a:t>
              </a:r>
            </a:p>
            <a:p>
              <a:r>
                <a:rPr lang="en-US" sz="900" dirty="0">
                  <a:solidFill>
                    <a:srgbClr val="000000"/>
                  </a:solidFill>
                  <a:latin typeface="Calibri" panose="020F0502020204030204"/>
                </a:rPr>
                <a:t>PD: Peritoneal Dialysis</a:t>
              </a:r>
            </a:p>
            <a:p>
              <a:r>
                <a:rPr lang="en-US" sz="900" dirty="0">
                  <a:solidFill>
                    <a:srgbClr val="000000"/>
                  </a:solidFill>
                  <a:latin typeface="Calibri" panose="020F0502020204030204"/>
                </a:rPr>
                <a:t>RRT: renal replacement therapy</a:t>
              </a:r>
            </a:p>
          </p:txBody>
        </p:sp>
      </p:grpSp>
      <p:graphicFrame>
        <p:nvGraphicFramePr>
          <p:cNvPr id="3" name="Table 2">
            <a:extLst>
              <a:ext uri="{FF2B5EF4-FFF2-40B4-BE49-F238E27FC236}">
                <a16:creationId xmlns:a16="http://schemas.microsoft.com/office/drawing/2014/main" id="{F14FC6E2-CE2F-34C2-30F5-654FB53F83E7}"/>
              </a:ext>
            </a:extLst>
          </p:cNvPr>
          <p:cNvGraphicFramePr>
            <a:graphicFrameLocks noGrp="1"/>
          </p:cNvGraphicFramePr>
          <p:nvPr>
            <p:extLst>
              <p:ext uri="{D42A27DB-BD31-4B8C-83A1-F6EECF244321}">
                <p14:modId xmlns:p14="http://schemas.microsoft.com/office/powerpoint/2010/main" val="27173722"/>
              </p:ext>
            </p:extLst>
          </p:nvPr>
        </p:nvGraphicFramePr>
        <p:xfrm>
          <a:off x="694944" y="1307592"/>
          <a:ext cx="10799057" cy="3144864"/>
        </p:xfrm>
        <a:graphic>
          <a:graphicData uri="http://schemas.openxmlformats.org/drawingml/2006/table">
            <a:tbl>
              <a:tblPr/>
              <a:tblGrid>
                <a:gridCol w="1039241">
                  <a:extLst>
                    <a:ext uri="{9D8B030D-6E8A-4147-A177-3AD203B41FA5}">
                      <a16:colId xmlns:a16="http://schemas.microsoft.com/office/drawing/2014/main" val="2354734753"/>
                    </a:ext>
                  </a:extLst>
                </a:gridCol>
                <a:gridCol w="542212">
                  <a:extLst>
                    <a:ext uri="{9D8B030D-6E8A-4147-A177-3AD203B41FA5}">
                      <a16:colId xmlns:a16="http://schemas.microsoft.com/office/drawing/2014/main" val="2648923985"/>
                    </a:ext>
                  </a:extLst>
                </a:gridCol>
                <a:gridCol w="542212">
                  <a:extLst>
                    <a:ext uri="{9D8B030D-6E8A-4147-A177-3AD203B41FA5}">
                      <a16:colId xmlns:a16="http://schemas.microsoft.com/office/drawing/2014/main" val="1723167905"/>
                    </a:ext>
                  </a:extLst>
                </a:gridCol>
                <a:gridCol w="542212">
                  <a:extLst>
                    <a:ext uri="{9D8B030D-6E8A-4147-A177-3AD203B41FA5}">
                      <a16:colId xmlns:a16="http://schemas.microsoft.com/office/drawing/2014/main" val="1558277368"/>
                    </a:ext>
                  </a:extLst>
                </a:gridCol>
                <a:gridCol w="542212">
                  <a:extLst>
                    <a:ext uri="{9D8B030D-6E8A-4147-A177-3AD203B41FA5}">
                      <a16:colId xmlns:a16="http://schemas.microsoft.com/office/drawing/2014/main" val="3073241788"/>
                    </a:ext>
                  </a:extLst>
                </a:gridCol>
                <a:gridCol w="542212">
                  <a:extLst>
                    <a:ext uri="{9D8B030D-6E8A-4147-A177-3AD203B41FA5}">
                      <a16:colId xmlns:a16="http://schemas.microsoft.com/office/drawing/2014/main" val="3624912312"/>
                    </a:ext>
                  </a:extLst>
                </a:gridCol>
                <a:gridCol w="542212">
                  <a:extLst>
                    <a:ext uri="{9D8B030D-6E8A-4147-A177-3AD203B41FA5}">
                      <a16:colId xmlns:a16="http://schemas.microsoft.com/office/drawing/2014/main" val="2175208024"/>
                    </a:ext>
                  </a:extLst>
                </a:gridCol>
                <a:gridCol w="542212">
                  <a:extLst>
                    <a:ext uri="{9D8B030D-6E8A-4147-A177-3AD203B41FA5}">
                      <a16:colId xmlns:a16="http://schemas.microsoft.com/office/drawing/2014/main" val="3791551820"/>
                    </a:ext>
                  </a:extLst>
                </a:gridCol>
                <a:gridCol w="542212">
                  <a:extLst>
                    <a:ext uri="{9D8B030D-6E8A-4147-A177-3AD203B41FA5}">
                      <a16:colId xmlns:a16="http://schemas.microsoft.com/office/drawing/2014/main" val="2495752381"/>
                    </a:ext>
                  </a:extLst>
                </a:gridCol>
                <a:gridCol w="542212">
                  <a:extLst>
                    <a:ext uri="{9D8B030D-6E8A-4147-A177-3AD203B41FA5}">
                      <a16:colId xmlns:a16="http://schemas.microsoft.com/office/drawing/2014/main" val="543565344"/>
                    </a:ext>
                  </a:extLst>
                </a:gridCol>
                <a:gridCol w="542212">
                  <a:extLst>
                    <a:ext uri="{9D8B030D-6E8A-4147-A177-3AD203B41FA5}">
                      <a16:colId xmlns:a16="http://schemas.microsoft.com/office/drawing/2014/main" val="3929702103"/>
                    </a:ext>
                  </a:extLst>
                </a:gridCol>
                <a:gridCol w="542212">
                  <a:extLst>
                    <a:ext uri="{9D8B030D-6E8A-4147-A177-3AD203B41FA5}">
                      <a16:colId xmlns:a16="http://schemas.microsoft.com/office/drawing/2014/main" val="1428980183"/>
                    </a:ext>
                  </a:extLst>
                </a:gridCol>
                <a:gridCol w="542212">
                  <a:extLst>
                    <a:ext uri="{9D8B030D-6E8A-4147-A177-3AD203B41FA5}">
                      <a16:colId xmlns:a16="http://schemas.microsoft.com/office/drawing/2014/main" val="4040779312"/>
                    </a:ext>
                  </a:extLst>
                </a:gridCol>
                <a:gridCol w="542212">
                  <a:extLst>
                    <a:ext uri="{9D8B030D-6E8A-4147-A177-3AD203B41FA5}">
                      <a16:colId xmlns:a16="http://schemas.microsoft.com/office/drawing/2014/main" val="2033667445"/>
                    </a:ext>
                  </a:extLst>
                </a:gridCol>
                <a:gridCol w="542212">
                  <a:extLst>
                    <a:ext uri="{9D8B030D-6E8A-4147-A177-3AD203B41FA5}">
                      <a16:colId xmlns:a16="http://schemas.microsoft.com/office/drawing/2014/main" val="3900968821"/>
                    </a:ext>
                  </a:extLst>
                </a:gridCol>
                <a:gridCol w="542212">
                  <a:extLst>
                    <a:ext uri="{9D8B030D-6E8A-4147-A177-3AD203B41FA5}">
                      <a16:colId xmlns:a16="http://schemas.microsoft.com/office/drawing/2014/main" val="1975944426"/>
                    </a:ext>
                  </a:extLst>
                </a:gridCol>
                <a:gridCol w="542212">
                  <a:extLst>
                    <a:ext uri="{9D8B030D-6E8A-4147-A177-3AD203B41FA5}">
                      <a16:colId xmlns:a16="http://schemas.microsoft.com/office/drawing/2014/main" val="1009041381"/>
                    </a:ext>
                  </a:extLst>
                </a:gridCol>
                <a:gridCol w="542212">
                  <a:extLst>
                    <a:ext uri="{9D8B030D-6E8A-4147-A177-3AD203B41FA5}">
                      <a16:colId xmlns:a16="http://schemas.microsoft.com/office/drawing/2014/main" val="397635594"/>
                    </a:ext>
                  </a:extLst>
                </a:gridCol>
                <a:gridCol w="542212">
                  <a:extLst>
                    <a:ext uri="{9D8B030D-6E8A-4147-A177-3AD203B41FA5}">
                      <a16:colId xmlns:a16="http://schemas.microsoft.com/office/drawing/2014/main" val="138948666"/>
                    </a:ext>
                  </a:extLst>
                </a:gridCol>
              </a:tblGrid>
              <a:tr h="124027">
                <a:tc rowSpan="2">
                  <a:txBody>
                    <a:bodyPr/>
                    <a:lstStyle/>
                    <a:p>
                      <a:pPr algn="l" rtl="0" fontAlgn="ctr"/>
                      <a:r>
                        <a:rPr lang="en-US" sz="1100" b="1" i="0" u="none" strike="noStrike">
                          <a:solidFill>
                            <a:srgbClr val="FFFFFF"/>
                          </a:solidFill>
                          <a:effectLst/>
                          <a:latin typeface="Calibri" panose="020F0502020204030204" pitchFamily="34" charset="0"/>
                        </a:rPr>
                        <a:t>Country</a:t>
                      </a:r>
                    </a:p>
                  </a:txBody>
                  <a:tcPr marL="45720" marR="3264" marT="3264"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algn="l" rtl="0" fontAlgn="ctr"/>
                      <a:r>
                        <a:rPr lang="en-US" sz="1100" b="1" i="0" u="none" strike="noStrike">
                          <a:solidFill>
                            <a:srgbClr val="FFFFFF"/>
                          </a:solidFill>
                          <a:effectLst/>
                          <a:latin typeface="Calibri" panose="020F0502020204030204" pitchFamily="34" charset="0"/>
                        </a:rPr>
                        <a:t> </a:t>
                      </a:r>
                    </a:p>
                  </a:txBody>
                  <a:tcPr marL="3264" marR="3264" marT="3264"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gridSpan="3">
                  <a:txBody>
                    <a:bodyPr/>
                    <a:lstStyle/>
                    <a:p>
                      <a:pPr algn="ctr" rtl="0" fontAlgn="b"/>
                      <a:r>
                        <a:rPr lang="en-US" sz="1100" b="1" i="0" u="none" strike="noStrike">
                          <a:solidFill>
                            <a:srgbClr val="000000"/>
                          </a:solidFill>
                          <a:effectLst/>
                          <a:latin typeface="Calibri" panose="020F0502020204030204" pitchFamily="34" charset="0"/>
                        </a:rPr>
                        <a:t>Availability of KRT</a:t>
                      </a:r>
                    </a:p>
                  </a:txBody>
                  <a:tcPr marL="3264" marR="3264" marT="3264"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b"/>
                      <a:r>
                        <a:rPr lang="en-US" sz="1100" b="1" i="0" u="none" strike="noStrike" dirty="0">
                          <a:solidFill>
                            <a:srgbClr val="000000"/>
                          </a:solidFill>
                          <a:effectLst/>
                          <a:latin typeface="Calibri" panose="020F0502020204030204" pitchFamily="34" charset="0"/>
                        </a:rPr>
                        <a:t>Availability of CKM</a:t>
                      </a:r>
                    </a:p>
                  </a:txBody>
                  <a:tcPr marL="3264" marR="3264" marT="3264"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gridSpan="3">
                  <a:txBody>
                    <a:bodyPr/>
                    <a:lstStyle/>
                    <a:p>
                      <a:pPr algn="ctr" rtl="0" fontAlgn="b"/>
                      <a:r>
                        <a:rPr lang="en-US" sz="1100" b="1" i="0" u="none" strike="noStrike">
                          <a:solidFill>
                            <a:srgbClr val="000000"/>
                          </a:solidFill>
                          <a:effectLst/>
                          <a:latin typeface="Calibri" panose="020F0502020204030204" pitchFamily="34" charset="0"/>
                        </a:rPr>
                        <a:t>Funding for Medications</a:t>
                      </a:r>
                    </a:p>
                  </a:txBody>
                  <a:tcPr marL="3264" marR="3264" marT="3264"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4">
                  <a:txBody>
                    <a:bodyPr/>
                    <a:lstStyle/>
                    <a:p>
                      <a:pPr algn="ctr" rtl="0" fontAlgn="b"/>
                      <a:r>
                        <a:rPr lang="en-US" sz="1100" b="1" i="0" u="none" strike="noStrike">
                          <a:solidFill>
                            <a:srgbClr val="000000"/>
                          </a:solidFill>
                          <a:effectLst/>
                          <a:latin typeface="Calibri" panose="020F0502020204030204" pitchFamily="34" charset="0"/>
                        </a:rPr>
                        <a:t>Availability of Distribution of Registry</a:t>
                      </a:r>
                    </a:p>
                  </a:txBody>
                  <a:tcPr marL="3264" marR="3264" marT="3264"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rtl="0" fontAlgn="b"/>
                      <a:r>
                        <a:rPr lang="en-US" sz="1100" b="1" i="0" u="none" strike="noStrike">
                          <a:solidFill>
                            <a:srgbClr val="000000"/>
                          </a:solidFill>
                          <a:effectLst/>
                          <a:latin typeface="Calibri" panose="020F0502020204030204" pitchFamily="34" charset="0"/>
                        </a:rPr>
                        <a:t>Advocacy Group</a:t>
                      </a:r>
                    </a:p>
                  </a:txBody>
                  <a:tcPr marL="3264" marR="3264" marT="3264"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b"/>
                      <a:r>
                        <a:rPr lang="en-US" sz="1100" b="1" i="0" u="none" strike="noStrike">
                          <a:solidFill>
                            <a:srgbClr val="000000"/>
                          </a:solidFill>
                          <a:effectLst/>
                          <a:latin typeface="Calibri" panose="020F0502020204030204" pitchFamily="34" charset="0"/>
                        </a:rPr>
                        <a:t>Nephrology Workforce (PMP)</a:t>
                      </a:r>
                    </a:p>
                  </a:txBody>
                  <a:tcPr marL="3264" marR="3264" marT="3264"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extLst>
                  <a:ext uri="{0D108BD9-81ED-4DB2-BD59-A6C34878D82A}">
                    <a16:rowId xmlns:a16="http://schemas.microsoft.com/office/drawing/2014/main" val="4104914925"/>
                  </a:ext>
                </a:extLst>
              </a:tr>
              <a:tr h="1097280">
                <a:tc vMerge="1">
                  <a:txBody>
                    <a:bodyPr/>
                    <a:lstStyle/>
                    <a:p>
                      <a:endParaRPr lang="en-US"/>
                    </a:p>
                  </a:txBody>
                  <a:tcPr/>
                </a:tc>
                <a:tc>
                  <a:txBody>
                    <a:bodyPr/>
                    <a:lstStyle/>
                    <a:p>
                      <a:pPr algn="l" rtl="0" fontAlgn="ctr"/>
                      <a:r>
                        <a:rPr lang="en-US" sz="1100" b="1" i="0" u="none" strike="noStrike">
                          <a:solidFill>
                            <a:srgbClr val="FFFFFF"/>
                          </a:solidFill>
                          <a:effectLst/>
                          <a:latin typeface="Calibri" panose="020F0502020204030204" pitchFamily="34" charset="0"/>
                        </a:rPr>
                        <a:t> </a:t>
                      </a:r>
                    </a:p>
                  </a:txBody>
                  <a:tcPr marL="3264" marR="3264" marT="3264"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algn="ctr" rtl="0" fontAlgn="ctr"/>
                      <a:r>
                        <a:rPr lang="en-US" sz="1100" b="0" i="0" u="none" strike="noStrike">
                          <a:solidFill>
                            <a:srgbClr val="000000"/>
                          </a:solidFill>
                          <a:effectLst/>
                          <a:latin typeface="Calibri" panose="020F0502020204030204" pitchFamily="34" charset="0"/>
                        </a:rPr>
                        <a:t>HD</a:t>
                      </a:r>
                    </a:p>
                  </a:txBody>
                  <a:tcPr marL="3264" marR="3264" marT="3264"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dirty="0">
                          <a:solidFill>
                            <a:srgbClr val="000000"/>
                          </a:solidFill>
                          <a:effectLst/>
                          <a:latin typeface="Calibri" panose="020F0502020204030204" pitchFamily="34" charset="0"/>
                        </a:rPr>
                        <a:t>PD</a:t>
                      </a:r>
                    </a:p>
                  </a:txBody>
                  <a:tcPr marL="3264" marR="3264" marT="3264"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3264" marR="3264" marT="3264"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Shared decision</a:t>
                      </a:r>
                    </a:p>
                  </a:txBody>
                  <a:tcPr marL="3264" marR="3264" marT="3264"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Choice restricted (limited)</a:t>
                      </a:r>
                    </a:p>
                  </a:txBody>
                  <a:tcPr marL="3264" marR="3264" marT="3264"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3264" marR="3264" marT="3264"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Dialysis</a:t>
                      </a:r>
                    </a:p>
                  </a:txBody>
                  <a:tcPr marL="3264" marR="3264" marT="3264"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3264" marR="3264" marT="3264"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3264" marR="3264" marT="3264"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Dialysis</a:t>
                      </a:r>
                    </a:p>
                  </a:txBody>
                  <a:tcPr marL="3264" marR="3264" marT="3264"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3264" marR="3264" marT="3264"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AKI</a:t>
                      </a:r>
                    </a:p>
                  </a:txBody>
                  <a:tcPr marL="3264" marR="3264" marT="3264"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3264" marR="3264" marT="3264"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AKI</a:t>
                      </a:r>
                    </a:p>
                  </a:txBody>
                  <a:tcPr marL="3264" marR="3264" marT="3264"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RRT</a:t>
                      </a:r>
                    </a:p>
                  </a:txBody>
                  <a:tcPr marL="3264" marR="3264" marT="3264"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Nephrologist</a:t>
                      </a:r>
                    </a:p>
                  </a:txBody>
                  <a:tcPr marL="3264" marR="3264" marT="3264"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Nephrologist trainees</a:t>
                      </a:r>
                    </a:p>
                  </a:txBody>
                  <a:tcPr marL="3264" marR="3264" marT="3264"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456635034"/>
                  </a:ext>
                </a:extLst>
              </a:tr>
              <a:tr h="97263">
                <a:tc rowSpan="2">
                  <a:txBody>
                    <a:bodyPr/>
                    <a:lstStyle/>
                    <a:p>
                      <a:pPr algn="l" rtl="0" fontAlgn="ctr"/>
                      <a:r>
                        <a:rPr lang="en-US" sz="1100" b="1" i="0" u="none" strike="noStrike">
                          <a:solidFill>
                            <a:srgbClr val="000000"/>
                          </a:solidFill>
                          <a:effectLst/>
                          <a:latin typeface="Calibri" panose="020F0502020204030204" pitchFamily="34" charset="0"/>
                        </a:rPr>
                        <a:t>Paraguay</a:t>
                      </a:r>
                    </a:p>
                  </a:txBody>
                  <a:tcPr marL="45720" marR="3264" marT="3264"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100" b="0" i="0" u="none" strike="noStrike">
                          <a:solidFill>
                            <a:srgbClr val="000000"/>
                          </a:solidFill>
                          <a:effectLst/>
                          <a:latin typeface="Calibri" panose="020F0502020204030204" pitchFamily="34" charset="0"/>
                        </a:rPr>
                        <a:t>9.96</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b"/>
                      <a:r>
                        <a:rPr lang="en-US" sz="1100" b="0" i="0" u="none" strike="noStrike" dirty="0">
                          <a:solidFill>
                            <a:srgbClr val="000000"/>
                          </a:solidFill>
                          <a:effectLst/>
                          <a:latin typeface="Calibri" panose="020F0502020204030204" pitchFamily="34" charset="0"/>
                        </a:rPr>
                        <a:t>1.35</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2601255310"/>
                  </a:ext>
                </a:extLst>
              </a:tr>
              <a:tr h="97263">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100" b="0" i="0" u="none" strike="noStrike">
                          <a:solidFill>
                            <a:srgbClr val="FFFFFF"/>
                          </a:solidFill>
                          <a:effectLst/>
                          <a:latin typeface="Calibri" panose="020F0502020204030204" pitchFamily="34" charset="0"/>
                        </a:rPr>
                        <a:t>12.51</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b"/>
                      <a:r>
                        <a:rPr lang="en-US" sz="1100" b="0" i="0" u="none" strike="noStrike" dirty="0">
                          <a:solidFill>
                            <a:srgbClr val="FFFFFF"/>
                          </a:solidFill>
                          <a:effectLst/>
                          <a:latin typeface="Calibri" panose="020F0502020204030204" pitchFamily="34" charset="0"/>
                        </a:rPr>
                        <a:t>2.72</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3698352363"/>
                  </a:ext>
                </a:extLst>
              </a:tr>
              <a:tr h="97263">
                <a:tc rowSpan="2">
                  <a:txBody>
                    <a:bodyPr/>
                    <a:lstStyle/>
                    <a:p>
                      <a:pPr algn="l" rtl="0" fontAlgn="ctr"/>
                      <a:r>
                        <a:rPr lang="en-US" sz="1100" b="1" i="0" u="none" strike="noStrike">
                          <a:solidFill>
                            <a:srgbClr val="000000"/>
                          </a:solidFill>
                          <a:effectLst/>
                          <a:latin typeface="Calibri" panose="020F0502020204030204" pitchFamily="34" charset="0"/>
                        </a:rPr>
                        <a:t>Peru</a:t>
                      </a:r>
                    </a:p>
                  </a:txBody>
                  <a:tcPr marL="45720" marR="3264" marT="3264"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100" b="0" i="0" u="none" strike="noStrike">
                          <a:solidFill>
                            <a:srgbClr val="000000"/>
                          </a:solidFill>
                          <a:effectLst/>
                          <a:latin typeface="Calibri" panose="020F0502020204030204" pitchFamily="34" charset="0"/>
                        </a:rPr>
                        <a:t>9.26</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b"/>
                      <a:r>
                        <a:rPr lang="en-US" sz="1100" b="0" i="0" u="none" strike="noStrike">
                          <a:solidFill>
                            <a:srgbClr val="000000"/>
                          </a:solidFill>
                          <a:effectLst/>
                          <a:latin typeface="Calibri" panose="020F0502020204030204" pitchFamily="34" charset="0"/>
                        </a:rPr>
                        <a:t>0.77</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1906181925"/>
                  </a:ext>
                </a:extLst>
              </a:tr>
              <a:tr h="97263">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100" b="0" i="0" u="none" strike="noStrike">
                          <a:solidFill>
                            <a:srgbClr val="FFFFFF"/>
                          </a:solidFill>
                          <a:effectLst/>
                          <a:latin typeface="Calibri" panose="020F0502020204030204" pitchFamily="34" charset="0"/>
                        </a:rPr>
                        <a:t>18.06</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b"/>
                      <a:r>
                        <a:rPr lang="en-US" sz="1100" b="0" i="0" u="none" strike="noStrike">
                          <a:solidFill>
                            <a:srgbClr val="000000"/>
                          </a:solidFill>
                          <a:effectLst/>
                          <a:latin typeface="Calibri" panose="020F0502020204030204" pitchFamily="34" charset="0"/>
                        </a:rPr>
                        <a:t>1.43</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226337177"/>
                  </a:ext>
                </a:extLst>
              </a:tr>
              <a:tr h="97263">
                <a:tc rowSpan="2">
                  <a:txBody>
                    <a:bodyPr/>
                    <a:lstStyle/>
                    <a:p>
                      <a:pPr algn="l" rtl="0" fontAlgn="ctr"/>
                      <a:r>
                        <a:rPr lang="en-US" sz="1100" b="1" i="0" u="none" strike="noStrike">
                          <a:solidFill>
                            <a:srgbClr val="000000"/>
                          </a:solidFill>
                          <a:effectLst/>
                          <a:latin typeface="Calibri" panose="020F0502020204030204" pitchFamily="34" charset="0"/>
                        </a:rPr>
                        <a:t>Puerto Rico</a:t>
                      </a:r>
                    </a:p>
                  </a:txBody>
                  <a:tcPr marL="45720" marR="3264" marT="3264"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100" b="0" i="0" u="none" strike="noStrike">
                          <a:solidFill>
                            <a:srgbClr val="FFFFFF"/>
                          </a:solidFill>
                          <a:effectLst/>
                          <a:latin typeface="Calibri" panose="020F0502020204030204" pitchFamily="34" charset="0"/>
                        </a:rPr>
                        <a:t>30.35</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100" b="0" i="0" u="none" strike="noStrike">
                          <a:solidFill>
                            <a:srgbClr val="FFFFFF"/>
                          </a:solidFill>
                          <a:effectLst/>
                          <a:latin typeface="Calibri" panose="020F0502020204030204" pitchFamily="34" charset="0"/>
                        </a:rPr>
                        <a:t>1.52</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3387175186"/>
                  </a:ext>
                </a:extLst>
              </a:tr>
              <a:tr h="97263">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100" b="0" i="0" u="none" strike="noStrike">
                          <a:solidFill>
                            <a:srgbClr val="FFFFFF"/>
                          </a:solidFill>
                          <a:effectLst/>
                          <a:latin typeface="Calibri" panose="020F0502020204030204" pitchFamily="34" charset="0"/>
                        </a:rPr>
                        <a:t>27.43</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100" b="0" i="0" u="none" strike="noStrike">
                          <a:solidFill>
                            <a:srgbClr val="FFFFFF"/>
                          </a:solidFill>
                          <a:effectLst/>
                          <a:latin typeface="Calibri" panose="020F0502020204030204" pitchFamily="34" charset="0"/>
                        </a:rPr>
                        <a:t>1.94</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1894041336"/>
                  </a:ext>
                </a:extLst>
              </a:tr>
              <a:tr h="97263">
                <a:tc rowSpan="2">
                  <a:txBody>
                    <a:bodyPr/>
                    <a:lstStyle/>
                    <a:p>
                      <a:pPr algn="l" rtl="0" fontAlgn="ctr"/>
                      <a:r>
                        <a:rPr lang="en-US" sz="1100" b="1" i="0" u="none" strike="noStrike">
                          <a:solidFill>
                            <a:srgbClr val="000000"/>
                          </a:solidFill>
                          <a:effectLst/>
                          <a:latin typeface="Calibri" panose="020F0502020204030204" pitchFamily="34" charset="0"/>
                        </a:rPr>
                        <a:t>Uruguay</a:t>
                      </a:r>
                    </a:p>
                  </a:txBody>
                  <a:tcPr marL="45720" marR="3264" marT="3264"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100" b="0" i="0" u="none" strike="noStrike">
                          <a:solidFill>
                            <a:srgbClr val="FFFFFF"/>
                          </a:solidFill>
                          <a:effectLst/>
                          <a:latin typeface="Calibri" panose="020F0502020204030204" pitchFamily="34" charset="0"/>
                        </a:rPr>
                        <a:t>53.42</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100" b="0" i="0" u="none" strike="noStrike">
                          <a:solidFill>
                            <a:srgbClr val="FFFFFF"/>
                          </a:solidFill>
                          <a:effectLst/>
                          <a:latin typeface="Calibri" panose="020F0502020204030204" pitchFamily="34" charset="0"/>
                        </a:rPr>
                        <a:t>4.45</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4285615894"/>
                  </a:ext>
                </a:extLst>
              </a:tr>
              <a:tr h="97263">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100" b="0" i="0" u="none" strike="noStrike">
                          <a:solidFill>
                            <a:srgbClr val="FFFFFF"/>
                          </a:solidFill>
                          <a:effectLst/>
                          <a:latin typeface="Calibri" panose="020F0502020204030204" pitchFamily="34" charset="0"/>
                        </a:rPr>
                        <a:t>64.57</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100" b="0" i="0" u="none" strike="noStrike">
                          <a:solidFill>
                            <a:srgbClr val="FFFFFF"/>
                          </a:solidFill>
                          <a:effectLst/>
                          <a:latin typeface="Calibri" panose="020F0502020204030204" pitchFamily="34" charset="0"/>
                        </a:rPr>
                        <a:t>13.21</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694804798"/>
                  </a:ext>
                </a:extLst>
              </a:tr>
              <a:tr h="97263">
                <a:tc rowSpan="2">
                  <a:txBody>
                    <a:bodyPr/>
                    <a:lstStyle/>
                    <a:p>
                      <a:pPr algn="l" rtl="0" fontAlgn="ctr"/>
                      <a:r>
                        <a:rPr lang="en-US" sz="1100" b="1" i="0" u="none" strike="noStrike" dirty="0">
                          <a:solidFill>
                            <a:srgbClr val="000000"/>
                          </a:solidFill>
                          <a:effectLst/>
                          <a:latin typeface="Calibri" panose="020F0502020204030204" pitchFamily="34" charset="0"/>
                        </a:rPr>
                        <a:t>Venezuela </a:t>
                      </a:r>
                    </a:p>
                  </a:txBody>
                  <a:tcPr marL="45720" marR="3264" marT="3264"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100" b="0" i="0" u="none" strike="noStrike">
                          <a:solidFill>
                            <a:srgbClr val="000000"/>
                          </a:solidFill>
                          <a:effectLst/>
                          <a:latin typeface="Calibri" panose="020F0502020204030204" pitchFamily="34" charset="0"/>
                        </a:rPr>
                        <a:t>2019</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100" b="0" i="0" u="none" strike="noStrike">
                          <a:solidFill>
                            <a:srgbClr val="FFFFFF"/>
                          </a:solidFill>
                          <a:effectLst/>
                          <a:latin typeface="Calibri" panose="020F0502020204030204" pitchFamily="34" charset="0"/>
                        </a:rPr>
                        <a:t>15.94</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b"/>
                      <a:r>
                        <a:rPr lang="en-US" sz="1100" b="0" i="0" u="none" strike="noStrike">
                          <a:solidFill>
                            <a:srgbClr val="FFFFFF"/>
                          </a:solidFill>
                          <a:effectLst/>
                          <a:latin typeface="Calibri" panose="020F0502020204030204" pitchFamily="34" charset="0"/>
                        </a:rPr>
                        <a:t>1.64</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567777021"/>
                  </a:ext>
                </a:extLst>
              </a:tr>
              <a:tr h="97263">
                <a:tc vMerge="1">
                  <a:txBody>
                    <a:bodyPr/>
                    <a:lstStyle/>
                    <a:p>
                      <a:endParaRPr lang="en-US"/>
                    </a:p>
                  </a:txBody>
                  <a:tcPr/>
                </a:tc>
                <a:tc>
                  <a:txBody>
                    <a:bodyPr/>
                    <a:lstStyle/>
                    <a:p>
                      <a:pPr algn="ctr" rtl="0" fontAlgn="b"/>
                      <a:r>
                        <a:rPr lang="en-US" sz="1100" b="0" i="0" u="none" strike="noStrike">
                          <a:solidFill>
                            <a:srgbClr val="000000"/>
                          </a:solidFill>
                          <a:effectLst/>
                          <a:latin typeface="Calibri" panose="020F0502020204030204" pitchFamily="34" charset="0"/>
                        </a:rPr>
                        <a:t>2023</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A6A6A6"/>
                    </a:solidFill>
                  </a:tcPr>
                </a:tc>
                <a:tc>
                  <a:txBody>
                    <a:bodyPr/>
                    <a:lstStyle/>
                    <a:p>
                      <a:pPr algn="ctr" fontAlgn="b"/>
                      <a:r>
                        <a:rPr lang="en-US" sz="1100" b="0" i="0" u="none" strike="noStrike">
                          <a:solidFill>
                            <a:srgbClr val="000000"/>
                          </a:solidFill>
                          <a:effectLst/>
                          <a:latin typeface="Arial" panose="020B0604020202020204" pitchFamily="34" charset="0"/>
                        </a:rPr>
                        <a:t> </a:t>
                      </a:r>
                    </a:p>
                  </a:txBody>
                  <a:tcPr marL="3264" marR="3264" marT="3264"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A6A6A6"/>
                    </a:solidFill>
                  </a:tcPr>
                </a:tc>
                <a:tc>
                  <a:txBody>
                    <a:bodyPr/>
                    <a:lstStyle/>
                    <a:p>
                      <a:pPr algn="ctr" rtl="0" fontAlgn="b"/>
                      <a:r>
                        <a:rPr lang="en-US" sz="1100" b="0" i="0" u="none" strike="noStrike" dirty="0">
                          <a:solidFill>
                            <a:srgbClr val="FFFFFF"/>
                          </a:solidFill>
                          <a:effectLst/>
                          <a:latin typeface="Calibri" panose="020F0502020204030204" pitchFamily="34" charset="0"/>
                        </a:rPr>
                        <a:t>1.68</a:t>
                      </a:r>
                    </a:p>
                  </a:txBody>
                  <a:tcPr marL="3264" marR="3264" marT="3264"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23798375"/>
                  </a:ext>
                </a:extLst>
              </a:tr>
            </a:tbl>
          </a:graphicData>
        </a:graphic>
      </p:graphicFrame>
    </p:spTree>
    <p:extLst>
      <p:ext uri="{BB962C8B-B14F-4D97-AF65-F5344CB8AC3E}">
        <p14:creationId xmlns:p14="http://schemas.microsoft.com/office/powerpoint/2010/main" val="3802050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bwMode="gray">
          <a:xfrm>
            <a:off x="3657600" y="1294877"/>
            <a:ext cx="8534400" cy="3247385"/>
          </a:xfrm>
          <a:solidFill>
            <a:schemeClr val="bg1"/>
          </a:solidFill>
        </p:spPr>
        <p:txBody>
          <a:bodyPr>
            <a:normAutofit/>
          </a:bodyPr>
          <a:lstStyle/>
          <a:p>
            <a:pPr algn="l">
              <a:lnSpc>
                <a:spcPct val="100000"/>
              </a:lnSpc>
            </a:pPr>
            <a:r>
              <a:rPr lang="en-US" sz="4000" dirty="0">
                <a:solidFill>
                  <a:schemeClr val="accent3"/>
                </a:solidFill>
                <a:latin typeface="Arial"/>
                <a:cs typeface="Arial"/>
              </a:rPr>
              <a:t>2023 ISN-GLOBAL </a:t>
            </a:r>
            <a:br>
              <a:rPr lang="en-US" sz="4000" dirty="0">
                <a:solidFill>
                  <a:schemeClr val="accent3"/>
                </a:solidFill>
                <a:latin typeface="Arial"/>
                <a:cs typeface="Arial"/>
              </a:rPr>
            </a:br>
            <a:r>
              <a:rPr lang="en-US" sz="4000" dirty="0">
                <a:solidFill>
                  <a:schemeClr val="accent3"/>
                </a:solidFill>
                <a:latin typeface="Arial"/>
                <a:cs typeface="Arial"/>
              </a:rPr>
              <a:t>KIDNEY HEALTH ATLAS </a:t>
            </a:r>
            <a:br>
              <a:rPr lang="en-US" sz="4000" dirty="0">
                <a:solidFill>
                  <a:schemeClr val="accent3"/>
                </a:solidFill>
                <a:latin typeface="Arial"/>
                <a:cs typeface="Arial"/>
              </a:rPr>
            </a:br>
            <a:r>
              <a:rPr lang="en-US" sz="4000" dirty="0">
                <a:solidFill>
                  <a:schemeClr val="accent3"/>
                </a:solidFill>
                <a:latin typeface="Arial"/>
                <a:cs typeface="Arial"/>
              </a:rPr>
              <a:t>(ISN-GKHA)</a:t>
            </a:r>
            <a:br>
              <a:rPr lang="en-US" sz="4000" dirty="0">
                <a:solidFill>
                  <a:schemeClr val="accent3"/>
                </a:solidFill>
                <a:latin typeface="Arial"/>
                <a:cs typeface="Arial"/>
              </a:rPr>
            </a:br>
            <a:br>
              <a:rPr lang="en-US" sz="4000" dirty="0">
                <a:solidFill>
                  <a:schemeClr val="accent3"/>
                </a:solidFill>
                <a:latin typeface="Arial"/>
                <a:cs typeface="Arial"/>
              </a:rPr>
            </a:br>
            <a:r>
              <a:rPr lang="en-US" sz="3200" dirty="0">
                <a:latin typeface="Arial"/>
                <a:cs typeface="Arial"/>
              </a:rPr>
              <a:t>ISN LATIN AMERICA REGION</a:t>
            </a:r>
            <a:endParaRPr lang="en-GB" sz="2400" dirty="0">
              <a:latin typeface="Arial"/>
              <a:cs typeface="Arial"/>
            </a:endParaRPr>
          </a:p>
        </p:txBody>
      </p:sp>
      <p:sp>
        <p:nvSpPr>
          <p:cNvPr id="7" name="Rectangle 6">
            <a:extLst>
              <a:ext uri="{FF2B5EF4-FFF2-40B4-BE49-F238E27FC236}">
                <a16:creationId xmlns:a16="http://schemas.microsoft.com/office/drawing/2014/main" id="{BB9A028A-9E8A-3740-8F27-24AE7C483696}"/>
              </a:ext>
            </a:extLst>
          </p:cNvPr>
          <p:cNvSpPr/>
          <p:nvPr/>
        </p:nvSpPr>
        <p:spPr bwMode="gray">
          <a:xfrm>
            <a:off x="222698" y="5620139"/>
            <a:ext cx="5309281" cy="461665"/>
          </a:xfrm>
          <a:prstGeom prst="rect">
            <a:avLst/>
          </a:prstGeom>
        </p:spPr>
        <p:txBody>
          <a:bodyPr wrap="square" lIns="0" rIns="0">
            <a:spAutoFit/>
          </a:bodyPr>
          <a:lstStyle/>
          <a:p>
            <a:r>
              <a:rPr lang="en-GB" sz="2400" b="1" u="sng">
                <a:solidFill>
                  <a:srgbClr val="FE7055"/>
                </a:solidFill>
                <a:latin typeface="+mj-lt"/>
                <a:ea typeface="+mj-ea"/>
                <a:cs typeface="+mj-cs"/>
              </a:rPr>
              <a:t>www.theisn.org/global-atlas</a:t>
            </a:r>
            <a:endParaRPr lang="en-GB" sz="2400" u="sng">
              <a:solidFill>
                <a:srgbClr val="FE7055"/>
              </a:solidFill>
            </a:endParaRPr>
          </a:p>
        </p:txBody>
      </p:sp>
      <p:sp>
        <p:nvSpPr>
          <p:cNvPr id="2" name="Date Placeholder 3">
            <a:extLst>
              <a:ext uri="{FF2B5EF4-FFF2-40B4-BE49-F238E27FC236}">
                <a16:creationId xmlns:a16="http://schemas.microsoft.com/office/drawing/2014/main" id="{8D69573F-3733-24DE-5A78-55852939E23E}"/>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EBDEA204-40D9-AF90-C978-4EC23D930452}"/>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4" name="Slide Number Placeholder 5">
            <a:extLst>
              <a:ext uri="{FF2B5EF4-FFF2-40B4-BE49-F238E27FC236}">
                <a16:creationId xmlns:a16="http://schemas.microsoft.com/office/drawing/2014/main" id="{026AF88F-F640-A796-48B1-66B5B96F239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a:t>
            </a:fld>
            <a:endParaRPr lang="en-US"/>
          </a:p>
        </p:txBody>
      </p:sp>
      <p:pic>
        <p:nvPicPr>
          <p:cNvPr id="13" name="Picture 12" descr="A picture containing text, screenshot, graphics, logo&#10;&#10;Description automatically generated">
            <a:extLst>
              <a:ext uri="{FF2B5EF4-FFF2-40B4-BE49-F238E27FC236}">
                <a16:creationId xmlns:a16="http://schemas.microsoft.com/office/drawing/2014/main" id="{5CF77382-2FB2-0D5C-1B35-60F2C300569D}"/>
              </a:ext>
            </a:extLst>
          </p:cNvPr>
          <p:cNvPicPr>
            <a:picLocks noChangeAspect="1"/>
          </p:cNvPicPr>
          <p:nvPr/>
        </p:nvPicPr>
        <p:blipFill>
          <a:blip r:embed="rId3"/>
          <a:stretch>
            <a:fillRect/>
          </a:stretch>
        </p:blipFill>
        <p:spPr>
          <a:xfrm>
            <a:off x="716362" y="1067357"/>
            <a:ext cx="2865038" cy="3989294"/>
          </a:xfrm>
          <a:prstGeom prst="rect">
            <a:avLst/>
          </a:prstGeom>
        </p:spPr>
      </p:pic>
    </p:spTree>
    <p:extLst>
      <p:ext uri="{BB962C8B-B14F-4D97-AF65-F5344CB8AC3E}">
        <p14:creationId xmlns:p14="http://schemas.microsoft.com/office/powerpoint/2010/main" val="52476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972C2C8-7740-770C-EA91-5AC276551B95}"/>
              </a:ext>
            </a:extLst>
          </p:cNvPr>
          <p:cNvPicPr>
            <a:picLocks noChangeAspect="1"/>
          </p:cNvPicPr>
          <p:nvPr/>
        </p:nvPicPr>
        <p:blipFill>
          <a:blip r:embed="rId2"/>
          <a:stretch>
            <a:fillRect/>
          </a:stretch>
        </p:blipFill>
        <p:spPr>
          <a:xfrm>
            <a:off x="226918" y="1688675"/>
            <a:ext cx="5495728" cy="348965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474141316"/>
              </p:ext>
            </p:extLst>
          </p:nvPr>
        </p:nvGraphicFramePr>
        <p:xfrm>
          <a:off x="5835462" y="1182526"/>
          <a:ext cx="6064897" cy="4492948"/>
        </p:xfrm>
        <a:graphic>
          <a:graphicData uri="http://schemas.openxmlformats.org/drawingml/2006/table">
            <a:tbl>
              <a:tblPr firstRow="1" firstCol="1" bandRow="1">
                <a:tableStyleId>{F5AB1C69-6EDB-4FF4-983F-18BD219EF322}</a:tableStyleId>
              </a:tblPr>
              <a:tblGrid>
                <a:gridCol w="1269221">
                  <a:extLst>
                    <a:ext uri="{9D8B030D-6E8A-4147-A177-3AD203B41FA5}">
                      <a16:colId xmlns:a16="http://schemas.microsoft.com/office/drawing/2014/main" val="3461468453"/>
                    </a:ext>
                  </a:extLst>
                </a:gridCol>
                <a:gridCol w="685024">
                  <a:extLst>
                    <a:ext uri="{9D8B030D-6E8A-4147-A177-3AD203B41FA5}">
                      <a16:colId xmlns:a16="http://schemas.microsoft.com/office/drawing/2014/main" val="1313665106"/>
                    </a:ext>
                  </a:extLst>
                </a:gridCol>
                <a:gridCol w="685024">
                  <a:extLst>
                    <a:ext uri="{9D8B030D-6E8A-4147-A177-3AD203B41FA5}">
                      <a16:colId xmlns:a16="http://schemas.microsoft.com/office/drawing/2014/main" val="1868092536"/>
                    </a:ext>
                  </a:extLst>
                </a:gridCol>
                <a:gridCol w="685024">
                  <a:extLst>
                    <a:ext uri="{9D8B030D-6E8A-4147-A177-3AD203B41FA5}">
                      <a16:colId xmlns:a16="http://schemas.microsoft.com/office/drawing/2014/main" val="1134920060"/>
                    </a:ext>
                  </a:extLst>
                </a:gridCol>
                <a:gridCol w="685024">
                  <a:extLst>
                    <a:ext uri="{9D8B030D-6E8A-4147-A177-3AD203B41FA5}">
                      <a16:colId xmlns:a16="http://schemas.microsoft.com/office/drawing/2014/main" val="2833054255"/>
                    </a:ext>
                  </a:extLst>
                </a:gridCol>
                <a:gridCol w="685024">
                  <a:extLst>
                    <a:ext uri="{9D8B030D-6E8A-4147-A177-3AD203B41FA5}">
                      <a16:colId xmlns:a16="http://schemas.microsoft.com/office/drawing/2014/main" val="1592479724"/>
                    </a:ext>
                  </a:extLst>
                </a:gridCol>
                <a:gridCol w="685024">
                  <a:extLst>
                    <a:ext uri="{9D8B030D-6E8A-4147-A177-3AD203B41FA5}">
                      <a16:colId xmlns:a16="http://schemas.microsoft.com/office/drawing/2014/main" val="779753756"/>
                    </a:ext>
                  </a:extLst>
                </a:gridCol>
                <a:gridCol w="685532">
                  <a:extLst>
                    <a:ext uri="{9D8B030D-6E8A-4147-A177-3AD203B41FA5}">
                      <a16:colId xmlns:a16="http://schemas.microsoft.com/office/drawing/2014/main" val="1069361769"/>
                    </a:ext>
                  </a:extLst>
                </a:gridCol>
              </a:tblGrid>
              <a:tr h="875149">
                <a:tc>
                  <a:txBody>
                    <a:bodyPr/>
                    <a:lstStyle/>
                    <a:p>
                      <a:pPr marL="0" marR="0" algn="ctr">
                        <a:spcBef>
                          <a:spcPts val="0"/>
                        </a:spcBef>
                        <a:spcAft>
                          <a:spcPts val="0"/>
                        </a:spcAft>
                      </a:pPr>
                      <a:r>
                        <a:rPr lang="en-US" sz="900" dirty="0">
                          <a:solidFill>
                            <a:schemeClr val="bg1"/>
                          </a:solidFill>
                          <a:effectLst/>
                          <a:latin typeface="Calibri" panose="020F0502020204030204" pitchFamily="34" charset="0"/>
                          <a:cs typeface="Calibri" panose="020F0502020204030204" pitchFamily="34" charset="0"/>
                        </a:rPr>
                        <a:t>Country </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Publicly funded by </a:t>
                      </a:r>
                      <a:r>
                        <a:rPr lang="en-US" sz="800" dirty="0" err="1">
                          <a:solidFill>
                            <a:schemeClr val="tx1">
                              <a:lumMod val="75000"/>
                              <a:lumOff val="25000"/>
                            </a:schemeClr>
                          </a:solidFill>
                          <a:effectLst/>
                          <a:latin typeface="Calibri" panose="020F0502020204030204" pitchFamily="34" charset="0"/>
                          <a:cs typeface="Calibri" panose="020F0502020204030204" pitchFamily="34" charset="0"/>
                        </a:rPr>
                        <a:t>govt</a:t>
                      </a:r>
                      <a:r>
                        <a:rPr lang="en-US" sz="800" dirty="0">
                          <a:solidFill>
                            <a:schemeClr val="tx1">
                              <a:lumMod val="75000"/>
                              <a:lumOff val="25000"/>
                            </a:schemeClr>
                          </a:solidFill>
                          <a:effectLst/>
                          <a:latin typeface="Calibri" panose="020F0502020204030204" pitchFamily="34" charset="0"/>
                          <a:cs typeface="Calibri" panose="020F0502020204030204" pitchFamily="34" charset="0"/>
                        </a:rPr>
                        <a:t>; free at the point of delivery</a:t>
                      </a:r>
                      <a:endParaRPr lang="en-US" sz="105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Publicly funded by </a:t>
                      </a:r>
                      <a:r>
                        <a:rPr lang="en-US" sz="800" dirty="0" err="1">
                          <a:solidFill>
                            <a:schemeClr val="tx1">
                              <a:lumMod val="75000"/>
                              <a:lumOff val="25000"/>
                            </a:schemeClr>
                          </a:solidFill>
                          <a:effectLst/>
                          <a:latin typeface="Calibri" panose="020F0502020204030204" pitchFamily="34" charset="0"/>
                          <a:cs typeface="Calibri" panose="020F0502020204030204" pitchFamily="34" charset="0"/>
                        </a:rPr>
                        <a:t>govt</a:t>
                      </a:r>
                      <a:r>
                        <a:rPr lang="en-US" sz="800" dirty="0">
                          <a:solidFill>
                            <a:schemeClr val="tx1">
                              <a:lumMod val="75000"/>
                              <a:lumOff val="25000"/>
                            </a:schemeClr>
                          </a:solidFill>
                          <a:effectLst/>
                          <a:latin typeface="Calibri" panose="020F0502020204030204" pitchFamily="34" charset="0"/>
                          <a:cs typeface="Calibri" panose="020F0502020204030204" pitchFamily="34" charset="0"/>
                        </a:rPr>
                        <a:t> but with some fees at the point of delivery</a:t>
                      </a:r>
                      <a:endParaRPr lang="en-US" sz="105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Mix of public and private funding systems</a:t>
                      </a:r>
                      <a:endParaRPr lang="en-US" sz="105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Solely private and out-of-pocket</a:t>
                      </a:r>
                      <a:endParaRPr lang="en-US" sz="105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Solely private through health insurance</a:t>
                      </a:r>
                      <a:endParaRPr lang="en-US" sz="105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Multiple systems</a:t>
                      </a:r>
                      <a:endParaRPr lang="en-US" sz="105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Other</a:t>
                      </a:r>
                      <a:endParaRPr lang="en-US" sz="105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835586321"/>
                  </a:ext>
                </a:extLst>
              </a:tr>
              <a:tr h="158881">
                <a:tc>
                  <a:txBody>
                    <a:bodyPr/>
                    <a:lstStyle/>
                    <a:p>
                      <a:pPr marL="0" marR="0" algn="l">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Argentina</a:t>
                      </a:r>
                      <a:endParaRPr lang="en-US" sz="11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911933472"/>
                  </a:ext>
                </a:extLst>
              </a:tr>
              <a:tr h="158881">
                <a:tc>
                  <a:txBody>
                    <a:bodyPr/>
                    <a:lstStyle/>
                    <a:p>
                      <a:pPr marL="0" marR="0" algn="l">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Bolivia</a:t>
                      </a:r>
                      <a:endParaRPr lang="en-US" sz="11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kumimoji="0" lang="en-US" sz="10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885398779"/>
                  </a:ext>
                </a:extLst>
              </a:tr>
              <a:tr h="158881">
                <a:tc>
                  <a:txBody>
                    <a:bodyPr/>
                    <a:lstStyle/>
                    <a:p>
                      <a:pPr marL="0" marR="0" algn="l">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Brazil</a:t>
                      </a:r>
                      <a:endParaRPr lang="en-US" sz="11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0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907272436"/>
                  </a:ext>
                </a:extLst>
              </a:tr>
              <a:tr h="281298">
                <a:tc>
                  <a:txBody>
                    <a:bodyPr/>
                    <a:lstStyle/>
                    <a:p>
                      <a:pPr marL="0" marR="0" algn="l">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British Virgin Islands</a:t>
                      </a:r>
                      <a:endParaRPr lang="en-US" sz="11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0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825583452"/>
                  </a:ext>
                </a:extLst>
              </a:tr>
              <a:tr h="158881">
                <a:tc>
                  <a:txBody>
                    <a:bodyPr/>
                    <a:lstStyle/>
                    <a:p>
                      <a:pPr marL="0" marR="0" algn="l">
                        <a:spcBef>
                          <a:spcPts val="0"/>
                        </a:spcBef>
                        <a:spcAft>
                          <a:spcPts val="0"/>
                        </a:spcAft>
                      </a:pPr>
                      <a:r>
                        <a:rPr lang="en-US" sz="900" b="1" dirty="0">
                          <a:solidFill>
                            <a:schemeClr val="tx1">
                              <a:lumMod val="75000"/>
                              <a:lumOff val="25000"/>
                            </a:schemeClr>
                          </a:solidFill>
                          <a:effectLst/>
                          <a:latin typeface="Calibri" panose="020F0502020204030204" pitchFamily="34" charset="0"/>
                          <a:cs typeface="Calibri" panose="020F0502020204030204" pitchFamily="34" charset="0"/>
                        </a:rPr>
                        <a:t>Cayman Islands</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kumimoji="0" lang="en-US" sz="10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472943884"/>
                  </a:ext>
                </a:extLst>
              </a:tr>
              <a:tr h="158881">
                <a:tc>
                  <a:txBody>
                    <a:bodyPr/>
                    <a:lstStyle/>
                    <a:p>
                      <a:pPr marL="0" marR="0" algn="l">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Chile</a:t>
                      </a:r>
                      <a:endParaRPr lang="en-US" sz="11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kumimoji="0" lang="en-US" sz="10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808771974"/>
                  </a:ext>
                </a:extLst>
              </a:tr>
              <a:tr h="158881">
                <a:tc>
                  <a:txBody>
                    <a:bodyPr/>
                    <a:lstStyle/>
                    <a:p>
                      <a:pPr marL="0" marR="0" algn="l">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Colombia</a:t>
                      </a:r>
                      <a:endParaRPr lang="en-US" sz="11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259672296"/>
                  </a:ext>
                </a:extLst>
              </a:tr>
              <a:tr h="158881">
                <a:tc>
                  <a:txBody>
                    <a:bodyPr/>
                    <a:lstStyle/>
                    <a:p>
                      <a:pPr marL="0" marR="0" algn="l">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Costa Rica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kumimoji="0" lang="en-US" sz="10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510229450"/>
                  </a:ext>
                </a:extLst>
              </a:tr>
              <a:tr h="158881">
                <a:tc>
                  <a:txBody>
                    <a:bodyPr/>
                    <a:lstStyle/>
                    <a:p>
                      <a:pPr marL="0" marR="0" algn="l">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Curaçao</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63039934"/>
                  </a:ext>
                </a:extLst>
              </a:tr>
              <a:tr h="158881">
                <a:tc>
                  <a:txBody>
                    <a:bodyPr/>
                    <a:lstStyle/>
                    <a:p>
                      <a:pPr marL="0" marR="0" algn="l">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Dominican Republic</a:t>
                      </a:r>
                      <a:endParaRPr lang="en-US" sz="11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kumimoji="0" lang="en-US" sz="10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651140981"/>
                  </a:ext>
                </a:extLst>
              </a:tr>
              <a:tr h="158881">
                <a:tc>
                  <a:txBody>
                    <a:bodyPr/>
                    <a:lstStyle/>
                    <a:p>
                      <a:pPr marL="0" marR="0" algn="l">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Ecuador</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kumimoji="0" lang="en-US" sz="10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95253308"/>
                  </a:ext>
                </a:extLst>
              </a:tr>
              <a:tr h="158881">
                <a:tc>
                  <a:txBody>
                    <a:bodyPr/>
                    <a:lstStyle/>
                    <a:p>
                      <a:pPr marL="0" marR="0" algn="l">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El Salvador</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611557118"/>
                  </a:ext>
                </a:extLst>
              </a:tr>
              <a:tr h="158881">
                <a:tc>
                  <a:txBody>
                    <a:bodyPr/>
                    <a:lstStyle/>
                    <a:p>
                      <a:pPr marL="0" marR="0" algn="l">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Guatemala</a:t>
                      </a:r>
                      <a:endParaRPr lang="en-US" sz="11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kumimoji="0" lang="en-US" sz="10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777676912"/>
                  </a:ext>
                </a:extLst>
              </a:tr>
              <a:tr h="158881">
                <a:tc>
                  <a:txBody>
                    <a:bodyPr/>
                    <a:lstStyle/>
                    <a:p>
                      <a:pPr marL="0" marR="0" algn="l">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Haiti</a:t>
                      </a:r>
                      <a:endParaRPr lang="en-US" sz="11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083099924"/>
                  </a:ext>
                </a:extLst>
              </a:tr>
              <a:tr h="158881">
                <a:tc>
                  <a:txBody>
                    <a:bodyPr/>
                    <a:lstStyle/>
                    <a:p>
                      <a:pPr marL="0" marR="0" algn="l">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Mexico</a:t>
                      </a:r>
                      <a:endParaRPr lang="en-US" sz="11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kumimoji="0" lang="en-US" sz="10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613149657"/>
                  </a:ext>
                </a:extLst>
              </a:tr>
              <a:tr h="158881">
                <a:tc>
                  <a:txBody>
                    <a:bodyPr/>
                    <a:lstStyle/>
                    <a:p>
                      <a:pPr marL="0" marR="0" algn="l">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Nicaragua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kumimoji="0" lang="en-US" sz="10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039823314"/>
                  </a:ext>
                </a:extLst>
              </a:tr>
              <a:tr h="158881">
                <a:tc>
                  <a:txBody>
                    <a:bodyPr/>
                    <a:lstStyle/>
                    <a:p>
                      <a:pPr marL="0" marR="0" algn="l">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Panama</a:t>
                      </a:r>
                      <a:endParaRPr lang="en-US" sz="11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507179069"/>
                  </a:ext>
                </a:extLst>
              </a:tr>
              <a:tr h="158881">
                <a:tc>
                  <a:txBody>
                    <a:bodyPr/>
                    <a:lstStyle/>
                    <a:p>
                      <a:pPr marL="0" marR="0" algn="l">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Paraguay</a:t>
                      </a:r>
                      <a:endParaRPr lang="en-US" sz="11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42664179"/>
                  </a:ext>
                </a:extLst>
              </a:tr>
              <a:tr h="158881">
                <a:tc>
                  <a:txBody>
                    <a:bodyPr/>
                    <a:lstStyle/>
                    <a:p>
                      <a:pPr marL="0" marR="0" algn="l">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Peru</a:t>
                      </a:r>
                      <a:endParaRPr lang="en-US" sz="11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584358025"/>
                  </a:ext>
                </a:extLst>
              </a:tr>
              <a:tr h="158881">
                <a:tc>
                  <a:txBody>
                    <a:bodyPr/>
                    <a:lstStyle/>
                    <a:p>
                      <a:pPr marL="0" marR="0" algn="l">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Puerto Rico</a:t>
                      </a:r>
                      <a:endParaRPr lang="en-US" sz="11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96491896"/>
                  </a:ext>
                </a:extLst>
              </a:tr>
              <a:tr h="158881">
                <a:tc>
                  <a:txBody>
                    <a:bodyPr/>
                    <a:lstStyle/>
                    <a:p>
                      <a:pPr marL="0" marR="0" algn="l">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Uruguay</a:t>
                      </a:r>
                      <a:endParaRPr lang="en-US" sz="11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kumimoji="0" lang="en-US" sz="10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904745295"/>
                  </a:ext>
                </a:extLst>
              </a:tr>
              <a:tr h="158881">
                <a:tc>
                  <a:txBody>
                    <a:bodyPr/>
                    <a:lstStyle/>
                    <a:p>
                      <a:pPr marL="0" marR="0" algn="l">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Venezuela, RB</a:t>
                      </a:r>
                      <a:endParaRPr lang="en-US" sz="11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kumimoji="0" lang="en-US" sz="10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818116239"/>
                  </a:ext>
                </a:extLst>
              </a:tr>
            </a:tbl>
          </a:graphicData>
        </a:graphic>
      </p:graphicFrame>
      <p:sp>
        <p:nvSpPr>
          <p:cNvPr id="5" name="Oval 4"/>
          <p:cNvSpPr/>
          <p:nvPr/>
        </p:nvSpPr>
        <p:spPr>
          <a:xfrm>
            <a:off x="1995325" y="1745380"/>
            <a:ext cx="2832401" cy="147253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207731" y="1679675"/>
            <a:ext cx="5495728" cy="348965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835462" y="5742234"/>
            <a:ext cx="687299" cy="230832"/>
          </a:xfrm>
          <a:prstGeom prst="rect">
            <a:avLst/>
          </a:prstGeom>
          <a:noFill/>
        </p:spPr>
        <p:txBody>
          <a:bodyPr wrap="square" rtlCol="0">
            <a:spAutoFit/>
          </a:bodyPr>
          <a:lstStyle/>
          <a:p>
            <a:r>
              <a:rPr lang="en-US" sz="900" dirty="0">
                <a:latin typeface="Calibri" panose="020F0502020204030204" pitchFamily="34" charset="0"/>
                <a:cs typeface="Calibri" panose="020F0502020204030204" pitchFamily="34" charset="0"/>
              </a:rPr>
              <a:t>X : Yes</a:t>
            </a:r>
          </a:p>
        </p:txBody>
      </p:sp>
      <p:sp>
        <p:nvSpPr>
          <p:cNvPr id="2" name="Date Placeholder 3">
            <a:extLst>
              <a:ext uri="{FF2B5EF4-FFF2-40B4-BE49-F238E27FC236}">
                <a16:creationId xmlns:a16="http://schemas.microsoft.com/office/drawing/2014/main" id="{30E98B39-8319-CFA4-8264-D435FFACC675}"/>
              </a:ext>
            </a:extLst>
          </p:cNvPr>
          <p:cNvSpPr txBox="1">
            <a:spLocks/>
          </p:cNvSpPr>
          <p:nvPr/>
        </p:nvSpPr>
        <p:spPr>
          <a:xfrm>
            <a:off x="838200" y="6598682"/>
            <a:ext cx="18825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chemeClr val="bg1"/>
                </a:solidFill>
                <a:ea typeface="Calibri" panose="020F0502020204030204" pitchFamily="34" charset="0"/>
                <a:cs typeface="Calibri" panose="020F0502020204030204" pitchFamily="34" charset="0"/>
              </a:rPr>
              <a:t>July 2023</a:t>
            </a:r>
            <a:endParaRPr lang="en-US" sz="1100" dirty="0">
              <a:solidFill>
                <a:schemeClr val="bg1"/>
              </a:solidFill>
              <a:ea typeface="Calibri" panose="020F0502020204030204" pitchFamily="34" charset="0"/>
              <a:cs typeface="Calibri" panose="020F0502020204030204" pitchFamily="34" charset="0"/>
            </a:endParaRPr>
          </a:p>
        </p:txBody>
      </p:sp>
      <p:sp>
        <p:nvSpPr>
          <p:cNvPr id="11" name="Title 10">
            <a:extLst>
              <a:ext uri="{FF2B5EF4-FFF2-40B4-BE49-F238E27FC236}">
                <a16:creationId xmlns:a16="http://schemas.microsoft.com/office/drawing/2014/main" id="{986851E8-C7BF-58ED-EED6-BE83E69326F0}"/>
              </a:ext>
            </a:extLst>
          </p:cNvPr>
          <p:cNvSpPr>
            <a:spLocks noGrp="1"/>
          </p:cNvSpPr>
          <p:nvPr>
            <p:ph type="title"/>
          </p:nvPr>
        </p:nvSpPr>
        <p:spPr/>
        <p:txBody>
          <a:bodyPr>
            <a:normAutofit/>
          </a:bodyPr>
          <a:lstStyle/>
          <a:p>
            <a:r>
              <a:rPr lang="es-ES" dirty="0" err="1"/>
              <a:t>Funding</a:t>
            </a:r>
            <a:r>
              <a:rPr lang="es-ES" dirty="0"/>
              <a:t> </a:t>
            </a:r>
            <a:r>
              <a:rPr lang="es-ES" dirty="0" err="1"/>
              <a:t>for</a:t>
            </a:r>
            <a:r>
              <a:rPr lang="es-ES" dirty="0"/>
              <a:t> non-</a:t>
            </a:r>
            <a:r>
              <a:rPr lang="es-ES" dirty="0" err="1"/>
              <a:t>dialysis</a:t>
            </a:r>
            <a:r>
              <a:rPr lang="es-ES" dirty="0"/>
              <a:t> CKD</a:t>
            </a:r>
            <a:endParaRPr lang="en-BE" dirty="0"/>
          </a:p>
        </p:txBody>
      </p:sp>
      <p:sp>
        <p:nvSpPr>
          <p:cNvPr id="3" name="Footer Placeholder 4">
            <a:extLst>
              <a:ext uri="{FF2B5EF4-FFF2-40B4-BE49-F238E27FC236}">
                <a16:creationId xmlns:a16="http://schemas.microsoft.com/office/drawing/2014/main" id="{028C9235-68EC-C4C4-6A8A-0BC5C4BA4582}"/>
              </a:ext>
            </a:extLst>
          </p:cNvPr>
          <p:cNvSpPr>
            <a:spLocks noGrp="1"/>
          </p:cNvSpPr>
          <p:nvPr>
            <p:ph type="ftr" sz="quarter" idx="3"/>
          </p:nvPr>
        </p:nvSpPr>
        <p:spPr/>
        <p:txBody>
          <a:bodyPr/>
          <a:lstStyle/>
          <a:p>
            <a:r>
              <a:rPr lang="en-US" dirty="0"/>
              <a:t>International Society of Nephrology</a:t>
            </a:r>
          </a:p>
        </p:txBody>
      </p:sp>
      <p:sp>
        <p:nvSpPr>
          <p:cNvPr id="10" name="Slide Number Placeholder 5">
            <a:extLst>
              <a:ext uri="{FF2B5EF4-FFF2-40B4-BE49-F238E27FC236}">
                <a16:creationId xmlns:a16="http://schemas.microsoft.com/office/drawing/2014/main" id="{FEF5C6E9-14F4-7240-08B4-903B5481E528}"/>
              </a:ext>
            </a:extLst>
          </p:cNvPr>
          <p:cNvSpPr>
            <a:spLocks noGrp="1"/>
          </p:cNvSpPr>
          <p:nvPr>
            <p:ph type="sldNum" sz="quarter" idx="4"/>
          </p:nvPr>
        </p:nvSpPr>
        <p:spPr/>
        <p:txBody>
          <a:bodyPr/>
          <a:lstStyle/>
          <a:p>
            <a:fld id="{4A9CEFBC-9863-BD47-BA2B-008170C231CB}" type="slidenum">
              <a:rPr lang="en-US" smtClean="0"/>
              <a:pPr/>
              <a:t>20</a:t>
            </a:fld>
            <a:endParaRPr lang="en-US"/>
          </a:p>
        </p:txBody>
      </p:sp>
    </p:spTree>
    <p:extLst>
      <p:ext uri="{BB962C8B-B14F-4D97-AF65-F5344CB8AC3E}">
        <p14:creationId xmlns:p14="http://schemas.microsoft.com/office/powerpoint/2010/main" val="59958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8CA599F-5503-8743-E497-EDC385222BD1}"/>
              </a:ext>
            </a:extLst>
          </p:cNvPr>
          <p:cNvGraphicFramePr>
            <a:graphicFrameLocks noGrp="1"/>
          </p:cNvGraphicFramePr>
          <p:nvPr>
            <p:extLst>
              <p:ext uri="{D42A27DB-BD31-4B8C-83A1-F6EECF244321}">
                <p14:modId xmlns:p14="http://schemas.microsoft.com/office/powerpoint/2010/main" val="4054636124"/>
              </p:ext>
            </p:extLst>
          </p:nvPr>
        </p:nvGraphicFramePr>
        <p:xfrm>
          <a:off x="853636" y="1277205"/>
          <a:ext cx="10484728" cy="4303589"/>
        </p:xfrm>
        <a:graphic>
          <a:graphicData uri="http://schemas.openxmlformats.org/drawingml/2006/table">
            <a:tbl>
              <a:tblPr firstRow="1" bandRow="1">
                <a:tableStyleId>{F5AB1C69-6EDB-4FF4-983F-18BD219EF322}</a:tableStyleId>
              </a:tblPr>
              <a:tblGrid>
                <a:gridCol w="1284056">
                  <a:extLst>
                    <a:ext uri="{9D8B030D-6E8A-4147-A177-3AD203B41FA5}">
                      <a16:colId xmlns:a16="http://schemas.microsoft.com/office/drawing/2014/main" val="2792514986"/>
                    </a:ext>
                  </a:extLst>
                </a:gridCol>
                <a:gridCol w="287521">
                  <a:extLst>
                    <a:ext uri="{9D8B030D-6E8A-4147-A177-3AD203B41FA5}">
                      <a16:colId xmlns:a16="http://schemas.microsoft.com/office/drawing/2014/main" val="2633944251"/>
                    </a:ext>
                  </a:extLst>
                </a:gridCol>
                <a:gridCol w="287521">
                  <a:extLst>
                    <a:ext uri="{9D8B030D-6E8A-4147-A177-3AD203B41FA5}">
                      <a16:colId xmlns:a16="http://schemas.microsoft.com/office/drawing/2014/main" val="3550613612"/>
                    </a:ext>
                  </a:extLst>
                </a:gridCol>
                <a:gridCol w="287521">
                  <a:extLst>
                    <a:ext uri="{9D8B030D-6E8A-4147-A177-3AD203B41FA5}">
                      <a16:colId xmlns:a16="http://schemas.microsoft.com/office/drawing/2014/main" val="2263718374"/>
                    </a:ext>
                  </a:extLst>
                </a:gridCol>
                <a:gridCol w="287521">
                  <a:extLst>
                    <a:ext uri="{9D8B030D-6E8A-4147-A177-3AD203B41FA5}">
                      <a16:colId xmlns:a16="http://schemas.microsoft.com/office/drawing/2014/main" val="460151771"/>
                    </a:ext>
                  </a:extLst>
                </a:gridCol>
                <a:gridCol w="287521">
                  <a:extLst>
                    <a:ext uri="{9D8B030D-6E8A-4147-A177-3AD203B41FA5}">
                      <a16:colId xmlns:a16="http://schemas.microsoft.com/office/drawing/2014/main" val="3613049688"/>
                    </a:ext>
                  </a:extLst>
                </a:gridCol>
                <a:gridCol w="287521">
                  <a:extLst>
                    <a:ext uri="{9D8B030D-6E8A-4147-A177-3AD203B41FA5}">
                      <a16:colId xmlns:a16="http://schemas.microsoft.com/office/drawing/2014/main" val="2246314241"/>
                    </a:ext>
                  </a:extLst>
                </a:gridCol>
                <a:gridCol w="287521">
                  <a:extLst>
                    <a:ext uri="{9D8B030D-6E8A-4147-A177-3AD203B41FA5}">
                      <a16:colId xmlns:a16="http://schemas.microsoft.com/office/drawing/2014/main" val="2099406820"/>
                    </a:ext>
                  </a:extLst>
                </a:gridCol>
                <a:gridCol w="287521">
                  <a:extLst>
                    <a:ext uri="{9D8B030D-6E8A-4147-A177-3AD203B41FA5}">
                      <a16:colId xmlns:a16="http://schemas.microsoft.com/office/drawing/2014/main" val="1470892473"/>
                    </a:ext>
                  </a:extLst>
                </a:gridCol>
                <a:gridCol w="287521">
                  <a:extLst>
                    <a:ext uri="{9D8B030D-6E8A-4147-A177-3AD203B41FA5}">
                      <a16:colId xmlns:a16="http://schemas.microsoft.com/office/drawing/2014/main" val="2221227896"/>
                    </a:ext>
                  </a:extLst>
                </a:gridCol>
                <a:gridCol w="287521">
                  <a:extLst>
                    <a:ext uri="{9D8B030D-6E8A-4147-A177-3AD203B41FA5}">
                      <a16:colId xmlns:a16="http://schemas.microsoft.com/office/drawing/2014/main" val="2930033673"/>
                    </a:ext>
                  </a:extLst>
                </a:gridCol>
                <a:gridCol w="287521">
                  <a:extLst>
                    <a:ext uri="{9D8B030D-6E8A-4147-A177-3AD203B41FA5}">
                      <a16:colId xmlns:a16="http://schemas.microsoft.com/office/drawing/2014/main" val="2334511375"/>
                    </a:ext>
                  </a:extLst>
                </a:gridCol>
                <a:gridCol w="287521">
                  <a:extLst>
                    <a:ext uri="{9D8B030D-6E8A-4147-A177-3AD203B41FA5}">
                      <a16:colId xmlns:a16="http://schemas.microsoft.com/office/drawing/2014/main" val="1961870698"/>
                    </a:ext>
                  </a:extLst>
                </a:gridCol>
                <a:gridCol w="287521">
                  <a:extLst>
                    <a:ext uri="{9D8B030D-6E8A-4147-A177-3AD203B41FA5}">
                      <a16:colId xmlns:a16="http://schemas.microsoft.com/office/drawing/2014/main" val="3584927765"/>
                    </a:ext>
                  </a:extLst>
                </a:gridCol>
                <a:gridCol w="287521">
                  <a:extLst>
                    <a:ext uri="{9D8B030D-6E8A-4147-A177-3AD203B41FA5}">
                      <a16:colId xmlns:a16="http://schemas.microsoft.com/office/drawing/2014/main" val="3300533498"/>
                    </a:ext>
                  </a:extLst>
                </a:gridCol>
                <a:gridCol w="287521">
                  <a:extLst>
                    <a:ext uri="{9D8B030D-6E8A-4147-A177-3AD203B41FA5}">
                      <a16:colId xmlns:a16="http://schemas.microsoft.com/office/drawing/2014/main" val="1467591664"/>
                    </a:ext>
                  </a:extLst>
                </a:gridCol>
                <a:gridCol w="287521">
                  <a:extLst>
                    <a:ext uri="{9D8B030D-6E8A-4147-A177-3AD203B41FA5}">
                      <a16:colId xmlns:a16="http://schemas.microsoft.com/office/drawing/2014/main" val="1693427831"/>
                    </a:ext>
                  </a:extLst>
                </a:gridCol>
                <a:gridCol w="287521">
                  <a:extLst>
                    <a:ext uri="{9D8B030D-6E8A-4147-A177-3AD203B41FA5}">
                      <a16:colId xmlns:a16="http://schemas.microsoft.com/office/drawing/2014/main" val="1854337972"/>
                    </a:ext>
                  </a:extLst>
                </a:gridCol>
                <a:gridCol w="287521">
                  <a:extLst>
                    <a:ext uri="{9D8B030D-6E8A-4147-A177-3AD203B41FA5}">
                      <a16:colId xmlns:a16="http://schemas.microsoft.com/office/drawing/2014/main" val="3443567377"/>
                    </a:ext>
                  </a:extLst>
                </a:gridCol>
                <a:gridCol w="287521">
                  <a:extLst>
                    <a:ext uri="{9D8B030D-6E8A-4147-A177-3AD203B41FA5}">
                      <a16:colId xmlns:a16="http://schemas.microsoft.com/office/drawing/2014/main" val="1903315268"/>
                    </a:ext>
                  </a:extLst>
                </a:gridCol>
                <a:gridCol w="287521">
                  <a:extLst>
                    <a:ext uri="{9D8B030D-6E8A-4147-A177-3AD203B41FA5}">
                      <a16:colId xmlns:a16="http://schemas.microsoft.com/office/drawing/2014/main" val="1209768422"/>
                    </a:ext>
                  </a:extLst>
                </a:gridCol>
                <a:gridCol w="287521">
                  <a:extLst>
                    <a:ext uri="{9D8B030D-6E8A-4147-A177-3AD203B41FA5}">
                      <a16:colId xmlns:a16="http://schemas.microsoft.com/office/drawing/2014/main" val="3375085976"/>
                    </a:ext>
                  </a:extLst>
                </a:gridCol>
                <a:gridCol w="287521">
                  <a:extLst>
                    <a:ext uri="{9D8B030D-6E8A-4147-A177-3AD203B41FA5}">
                      <a16:colId xmlns:a16="http://schemas.microsoft.com/office/drawing/2014/main" val="3364386961"/>
                    </a:ext>
                  </a:extLst>
                </a:gridCol>
                <a:gridCol w="287521">
                  <a:extLst>
                    <a:ext uri="{9D8B030D-6E8A-4147-A177-3AD203B41FA5}">
                      <a16:colId xmlns:a16="http://schemas.microsoft.com/office/drawing/2014/main" val="653203069"/>
                    </a:ext>
                  </a:extLst>
                </a:gridCol>
                <a:gridCol w="287521">
                  <a:extLst>
                    <a:ext uri="{9D8B030D-6E8A-4147-A177-3AD203B41FA5}">
                      <a16:colId xmlns:a16="http://schemas.microsoft.com/office/drawing/2014/main" val="2364379802"/>
                    </a:ext>
                  </a:extLst>
                </a:gridCol>
                <a:gridCol w="287521">
                  <a:extLst>
                    <a:ext uri="{9D8B030D-6E8A-4147-A177-3AD203B41FA5}">
                      <a16:colId xmlns:a16="http://schemas.microsoft.com/office/drawing/2014/main" val="999222288"/>
                    </a:ext>
                  </a:extLst>
                </a:gridCol>
                <a:gridCol w="287521">
                  <a:extLst>
                    <a:ext uri="{9D8B030D-6E8A-4147-A177-3AD203B41FA5}">
                      <a16:colId xmlns:a16="http://schemas.microsoft.com/office/drawing/2014/main" val="3968340642"/>
                    </a:ext>
                  </a:extLst>
                </a:gridCol>
                <a:gridCol w="287521">
                  <a:extLst>
                    <a:ext uri="{9D8B030D-6E8A-4147-A177-3AD203B41FA5}">
                      <a16:colId xmlns:a16="http://schemas.microsoft.com/office/drawing/2014/main" val="1656864450"/>
                    </a:ext>
                  </a:extLst>
                </a:gridCol>
                <a:gridCol w="287521">
                  <a:extLst>
                    <a:ext uri="{9D8B030D-6E8A-4147-A177-3AD203B41FA5}">
                      <a16:colId xmlns:a16="http://schemas.microsoft.com/office/drawing/2014/main" val="65715550"/>
                    </a:ext>
                  </a:extLst>
                </a:gridCol>
                <a:gridCol w="287521">
                  <a:extLst>
                    <a:ext uri="{9D8B030D-6E8A-4147-A177-3AD203B41FA5}">
                      <a16:colId xmlns:a16="http://schemas.microsoft.com/office/drawing/2014/main" val="2283513883"/>
                    </a:ext>
                  </a:extLst>
                </a:gridCol>
                <a:gridCol w="287521">
                  <a:extLst>
                    <a:ext uri="{9D8B030D-6E8A-4147-A177-3AD203B41FA5}">
                      <a16:colId xmlns:a16="http://schemas.microsoft.com/office/drawing/2014/main" val="3387470833"/>
                    </a:ext>
                  </a:extLst>
                </a:gridCol>
                <a:gridCol w="287521">
                  <a:extLst>
                    <a:ext uri="{9D8B030D-6E8A-4147-A177-3AD203B41FA5}">
                      <a16:colId xmlns:a16="http://schemas.microsoft.com/office/drawing/2014/main" val="1558149467"/>
                    </a:ext>
                  </a:extLst>
                </a:gridCol>
                <a:gridCol w="287521">
                  <a:extLst>
                    <a:ext uri="{9D8B030D-6E8A-4147-A177-3AD203B41FA5}">
                      <a16:colId xmlns:a16="http://schemas.microsoft.com/office/drawing/2014/main" val="3581383538"/>
                    </a:ext>
                  </a:extLst>
                </a:gridCol>
              </a:tblGrid>
              <a:tr h="642941">
                <a:tc rowSpan="2">
                  <a:txBody>
                    <a:bodyPr/>
                    <a:lstStyle/>
                    <a:p>
                      <a:pPr marL="0" marR="0" algn="ctr">
                        <a:lnSpc>
                          <a:spcPct val="115000"/>
                        </a:lnSpc>
                        <a:spcBef>
                          <a:spcPts val="0"/>
                        </a:spcBef>
                        <a:spcAft>
                          <a:spcPts val="0"/>
                        </a:spcAft>
                      </a:pPr>
                      <a:r>
                        <a:rPr lang="en-US" sz="900" dirty="0">
                          <a:effectLst/>
                          <a:latin typeface="Calibri" panose="020F0502020204030204" pitchFamily="34" charset="0"/>
                          <a:cs typeface="Calibri" panose="020F0502020204030204" pitchFamily="34" charset="0"/>
                        </a:rPr>
                        <a:t>Country </a:t>
                      </a:r>
                      <a:endParaRPr lang="en-GB" sz="9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solidFill>
                      <a:schemeClr val="accent3"/>
                    </a:solidFill>
                  </a:tcPr>
                </a:tc>
                <a:tc gridSpan="4">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Publicly funded (free)</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Publicly funded (some fees)</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Mixed</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Solely private (out-of-pocket)</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Solely private (health insurance)</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Multiple</a:t>
                      </a:r>
                    </a:p>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systems </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N/A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Other</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5288700"/>
                  </a:ext>
                </a:extLst>
              </a:tr>
              <a:tr h="167192">
                <a:tc vMerge="1">
                  <a:txBody>
                    <a:bodyPr/>
                    <a:lstStyle/>
                    <a:p>
                      <a:pPr marL="0" marR="0" algn="l">
                        <a:lnSpc>
                          <a:spcPct val="115000"/>
                        </a:lnSpc>
                        <a:spcBef>
                          <a:spcPts val="0"/>
                        </a:spcBef>
                        <a:spcAft>
                          <a:spcPts val="0"/>
                        </a:spcAft>
                      </a:pPr>
                      <a:endParaRPr lang="en-GB" sz="1050" dirty="0">
                        <a:solidFill>
                          <a:schemeClr val="bg1"/>
                        </a:solidFill>
                        <a:effectLst/>
                        <a:latin typeface="+mn-lt"/>
                        <a:ea typeface="SimSun" panose="02010600030101010101" pitchFamily="2" charset="-122"/>
                        <a:cs typeface="Times New Roman" panose="02020603050405020304" pitchFamily="18" charset="0"/>
                      </a:endParaRPr>
                    </a:p>
                  </a:txBody>
                  <a:tcPr marL="18288" marR="18288" marT="18288" marB="18288"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AKI</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HD</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PD</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AKI</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HD</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PD</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AKI</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HD</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PD</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AKI</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HD</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PD</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AKI</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HD</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PD</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AKI</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HD</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PD</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AKI</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HD</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PD</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AKI</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HD</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PD</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extLst>
                  <a:ext uri="{0D108BD9-81ED-4DB2-BD59-A6C34878D82A}">
                    <a16:rowId xmlns:a16="http://schemas.microsoft.com/office/drawing/2014/main" val="4013576420"/>
                  </a:ext>
                </a:extLst>
              </a:tr>
              <a:tr h="152526">
                <a:tc>
                  <a:txBody>
                    <a:bodyPr/>
                    <a:lstStyle/>
                    <a:p>
                      <a:pPr marL="0" marR="0" algn="l">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Argentina</a:t>
                      </a:r>
                      <a:endParaRPr lang="en-US" sz="11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3"/>
                    </a:solidFill>
                  </a:tcP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lang="en-US" sz="800" b="0" u="none" strike="noStrike" dirty="0">
                          <a:solidFill>
                            <a:srgbClr val="000000"/>
                          </a:solidFill>
                          <a:effectLst/>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extLst>
                  <a:ext uri="{0D108BD9-81ED-4DB2-BD59-A6C34878D82A}">
                    <a16:rowId xmlns:a16="http://schemas.microsoft.com/office/drawing/2014/main" val="3451135315"/>
                  </a:ext>
                </a:extLst>
              </a:tr>
              <a:tr h="152526">
                <a:tc>
                  <a:txBody>
                    <a:bodyPr/>
                    <a:lstStyle/>
                    <a:p>
                      <a:pPr marL="0" marR="0" algn="l">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Bolivia</a:t>
                      </a:r>
                      <a:endParaRPr lang="en-US" sz="11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3"/>
                    </a:solidFill>
                  </a:tcP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extLst>
                  <a:ext uri="{0D108BD9-81ED-4DB2-BD59-A6C34878D82A}">
                    <a16:rowId xmlns:a16="http://schemas.microsoft.com/office/drawing/2014/main" val="3301771567"/>
                  </a:ext>
                </a:extLst>
              </a:tr>
              <a:tr h="158281">
                <a:tc>
                  <a:txBody>
                    <a:bodyPr/>
                    <a:lstStyle/>
                    <a:p>
                      <a:pPr marL="0" marR="0" algn="l">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Brazil</a:t>
                      </a:r>
                      <a:endParaRPr lang="en-US" sz="11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3"/>
                    </a:solidFill>
                  </a:tcPr>
                </a:tc>
                <a:tc>
                  <a:txBody>
                    <a:bodyPr/>
                    <a:lstStyle/>
                    <a:p>
                      <a:pPr algn="ctr" fontAlgn="b"/>
                      <a:r>
                        <a:rPr lang="en-US" sz="800" b="0" u="none" strike="noStrike" dirty="0">
                          <a:solidFill>
                            <a:srgbClr val="000000"/>
                          </a:solidFill>
                          <a:effectLst/>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lang="en-US" sz="800" b="0" u="none" strike="noStrike" dirty="0">
                          <a:solidFill>
                            <a:srgbClr val="000000"/>
                          </a:solidFill>
                          <a:effectLst/>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extLst>
                  <a:ext uri="{0D108BD9-81ED-4DB2-BD59-A6C34878D82A}">
                    <a16:rowId xmlns:a16="http://schemas.microsoft.com/office/drawing/2014/main" val="2298924052"/>
                  </a:ext>
                </a:extLst>
              </a:tr>
              <a:tr h="158281">
                <a:tc>
                  <a:txBody>
                    <a:bodyPr/>
                    <a:lstStyle/>
                    <a:p>
                      <a:pPr marL="0" marR="0" algn="l">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British Virgin Islands</a:t>
                      </a:r>
                      <a:endParaRPr lang="en-US" sz="11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3"/>
                    </a:solidFill>
                  </a:tcP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lang="en-US" sz="800" b="0" u="none" strike="noStrike" dirty="0">
                          <a:solidFill>
                            <a:srgbClr val="000000"/>
                          </a:solidFill>
                          <a:effectLst/>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lang="en-US" sz="800" b="0" u="none" strike="noStrike" dirty="0">
                          <a:solidFill>
                            <a:srgbClr val="000000"/>
                          </a:solidFill>
                          <a:effectLst/>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extLst>
                  <a:ext uri="{0D108BD9-81ED-4DB2-BD59-A6C34878D82A}">
                    <a16:rowId xmlns:a16="http://schemas.microsoft.com/office/drawing/2014/main" val="1114792292"/>
                  </a:ext>
                </a:extLst>
              </a:tr>
              <a:tr h="158281">
                <a:tc>
                  <a:txBody>
                    <a:bodyPr/>
                    <a:lstStyle/>
                    <a:p>
                      <a:pPr marL="0" marR="0" algn="l">
                        <a:spcBef>
                          <a:spcPts val="0"/>
                        </a:spcBef>
                        <a:spcAft>
                          <a:spcPts val="0"/>
                        </a:spcAft>
                      </a:pPr>
                      <a:r>
                        <a:rPr lang="en-US" sz="900" b="1" dirty="0">
                          <a:solidFill>
                            <a:schemeClr val="tx1">
                              <a:lumMod val="75000"/>
                              <a:lumOff val="25000"/>
                            </a:schemeClr>
                          </a:solidFill>
                          <a:effectLst/>
                          <a:latin typeface="Calibri" panose="020F0502020204030204" pitchFamily="34" charset="0"/>
                          <a:cs typeface="Calibri" panose="020F0502020204030204" pitchFamily="34" charset="0"/>
                        </a:rPr>
                        <a:t>Cayman Islands</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3"/>
                    </a:solidFill>
                  </a:tcP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lang="en-US" sz="800" b="0" u="none" strike="noStrike" dirty="0">
                          <a:solidFill>
                            <a:srgbClr val="000000"/>
                          </a:solidFill>
                          <a:effectLst/>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extLst>
                  <a:ext uri="{0D108BD9-81ED-4DB2-BD59-A6C34878D82A}">
                    <a16:rowId xmlns:a16="http://schemas.microsoft.com/office/drawing/2014/main" val="2673725318"/>
                  </a:ext>
                </a:extLst>
              </a:tr>
              <a:tr h="158281">
                <a:tc>
                  <a:txBody>
                    <a:bodyPr/>
                    <a:lstStyle/>
                    <a:p>
                      <a:pPr marL="0" marR="0" algn="l">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Chile</a:t>
                      </a:r>
                      <a:endParaRPr lang="en-US" sz="11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extLst>
                  <a:ext uri="{0D108BD9-81ED-4DB2-BD59-A6C34878D82A}">
                    <a16:rowId xmlns:a16="http://schemas.microsoft.com/office/drawing/2014/main" val="1922962190"/>
                  </a:ext>
                </a:extLst>
              </a:tr>
              <a:tr h="158281">
                <a:tc>
                  <a:txBody>
                    <a:bodyPr/>
                    <a:lstStyle/>
                    <a:p>
                      <a:pPr marL="0" marR="0" algn="l">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Colombia</a:t>
                      </a:r>
                      <a:endParaRPr lang="en-US" sz="11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3"/>
                    </a:solidFill>
                  </a:tcP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extLst>
                  <a:ext uri="{0D108BD9-81ED-4DB2-BD59-A6C34878D82A}">
                    <a16:rowId xmlns:a16="http://schemas.microsoft.com/office/drawing/2014/main" val="4267704569"/>
                  </a:ext>
                </a:extLst>
              </a:tr>
              <a:tr h="158281">
                <a:tc>
                  <a:txBody>
                    <a:bodyPr/>
                    <a:lstStyle/>
                    <a:p>
                      <a:pPr marL="0" marR="0" algn="l">
                        <a:spcBef>
                          <a:spcPts val="0"/>
                        </a:spcBef>
                        <a:spcAft>
                          <a:spcPts val="0"/>
                        </a:spcAft>
                      </a:pPr>
                      <a:r>
                        <a:rPr lang="en-US" sz="900" b="1" dirty="0">
                          <a:solidFill>
                            <a:schemeClr val="tx1">
                              <a:lumMod val="75000"/>
                              <a:lumOff val="25000"/>
                            </a:schemeClr>
                          </a:solidFill>
                          <a:effectLst/>
                          <a:latin typeface="Calibri" panose="020F0502020204030204" pitchFamily="34" charset="0"/>
                          <a:cs typeface="Calibri" panose="020F0502020204030204" pitchFamily="34" charset="0"/>
                        </a:rPr>
                        <a:t>Costa Rica</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3"/>
                    </a:solidFill>
                  </a:tcPr>
                </a:tc>
                <a:tc>
                  <a:txBody>
                    <a:bodyPr/>
                    <a:lstStyle/>
                    <a:p>
                      <a:pPr algn="ctr" fontAlgn="b"/>
                      <a:r>
                        <a:rPr lang="en-US" sz="800" b="0" u="none" strike="noStrike" dirty="0">
                          <a:solidFill>
                            <a:srgbClr val="000000"/>
                          </a:solidFill>
                          <a:effectLst/>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lang="en-US" sz="800" b="0" u="none" strike="noStrike" dirty="0">
                          <a:solidFill>
                            <a:srgbClr val="000000"/>
                          </a:solidFill>
                          <a:effectLst/>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extLst>
                  <a:ext uri="{0D108BD9-81ED-4DB2-BD59-A6C34878D82A}">
                    <a16:rowId xmlns:a16="http://schemas.microsoft.com/office/drawing/2014/main" val="1480655598"/>
                  </a:ext>
                </a:extLst>
              </a:tr>
              <a:tr h="158281">
                <a:tc>
                  <a:txBody>
                    <a:bodyPr/>
                    <a:lstStyle/>
                    <a:p>
                      <a:pPr marL="0" marR="0" algn="l">
                        <a:spcBef>
                          <a:spcPts val="0"/>
                        </a:spcBef>
                        <a:spcAft>
                          <a:spcPts val="0"/>
                        </a:spcAft>
                      </a:pPr>
                      <a:r>
                        <a:rPr lang="en-US" sz="900" b="1" dirty="0">
                          <a:solidFill>
                            <a:schemeClr val="tx1">
                              <a:lumMod val="75000"/>
                              <a:lumOff val="25000"/>
                            </a:schemeClr>
                          </a:solidFill>
                          <a:effectLst/>
                          <a:latin typeface="Calibri" panose="020F0502020204030204" pitchFamily="34" charset="0"/>
                          <a:cs typeface="Calibri" panose="020F0502020204030204" pitchFamily="34" charset="0"/>
                        </a:rPr>
                        <a:t>Curaçao</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3"/>
                    </a:solidFill>
                  </a:tcP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extLst>
                  <a:ext uri="{0D108BD9-81ED-4DB2-BD59-A6C34878D82A}">
                    <a16:rowId xmlns:a16="http://schemas.microsoft.com/office/drawing/2014/main" val="187466031"/>
                  </a:ext>
                </a:extLst>
              </a:tr>
              <a:tr h="158281">
                <a:tc>
                  <a:txBody>
                    <a:bodyPr/>
                    <a:lstStyle/>
                    <a:p>
                      <a:pPr marL="0" marR="0" algn="l">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Dominican Republic</a:t>
                      </a:r>
                      <a:endParaRPr lang="en-US" sz="11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3"/>
                    </a:solidFill>
                  </a:tcP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lang="en-US" sz="800" b="0" u="none" strike="noStrike" dirty="0">
                          <a:solidFill>
                            <a:srgbClr val="000000"/>
                          </a:solidFill>
                          <a:effectLst/>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extLst>
                  <a:ext uri="{0D108BD9-81ED-4DB2-BD59-A6C34878D82A}">
                    <a16:rowId xmlns:a16="http://schemas.microsoft.com/office/drawing/2014/main" val="2615679484"/>
                  </a:ext>
                </a:extLst>
              </a:tr>
              <a:tr h="158281">
                <a:tc>
                  <a:txBody>
                    <a:bodyPr/>
                    <a:lstStyle/>
                    <a:p>
                      <a:pPr marL="0" marR="0" algn="l">
                        <a:spcBef>
                          <a:spcPts val="0"/>
                        </a:spcBef>
                        <a:spcAft>
                          <a:spcPts val="0"/>
                        </a:spcAft>
                      </a:pPr>
                      <a:r>
                        <a:rPr lang="en-US" sz="900" b="1" dirty="0">
                          <a:solidFill>
                            <a:schemeClr val="tx1">
                              <a:lumMod val="75000"/>
                              <a:lumOff val="25000"/>
                            </a:schemeClr>
                          </a:solidFill>
                          <a:effectLst/>
                          <a:latin typeface="Calibri" panose="020F0502020204030204" pitchFamily="34" charset="0"/>
                          <a:cs typeface="Calibri" panose="020F0502020204030204" pitchFamily="34" charset="0"/>
                        </a:rPr>
                        <a:t>Ecuador</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b="0" u="none" strike="noStrike" dirty="0">
                          <a:solidFill>
                            <a:srgbClr val="000000"/>
                          </a:solidFill>
                          <a:effectLst/>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b="0" u="none" strike="noStrike" dirty="0">
                          <a:solidFill>
                            <a:srgbClr val="000000"/>
                          </a:solidFill>
                          <a:effectLst/>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lang="en-US" sz="800" b="0" u="none" strike="noStrike" dirty="0">
                          <a:solidFill>
                            <a:srgbClr val="000000"/>
                          </a:solidFill>
                          <a:effectLst/>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lang="en-US" sz="800" b="0" u="none" strike="noStrike" dirty="0">
                          <a:solidFill>
                            <a:srgbClr val="000000"/>
                          </a:solidFill>
                          <a:effectLst/>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extLst>
                  <a:ext uri="{0D108BD9-81ED-4DB2-BD59-A6C34878D82A}">
                    <a16:rowId xmlns:a16="http://schemas.microsoft.com/office/drawing/2014/main" val="1140195517"/>
                  </a:ext>
                </a:extLst>
              </a:tr>
              <a:tr h="158281">
                <a:tc>
                  <a:txBody>
                    <a:bodyPr/>
                    <a:lstStyle/>
                    <a:p>
                      <a:pPr marL="0" marR="0" algn="l">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El Salvador</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3"/>
                    </a:solidFill>
                  </a:tcP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extLst>
                  <a:ext uri="{0D108BD9-81ED-4DB2-BD59-A6C34878D82A}">
                    <a16:rowId xmlns:a16="http://schemas.microsoft.com/office/drawing/2014/main" val="94580224"/>
                  </a:ext>
                </a:extLst>
              </a:tr>
              <a:tr h="158281">
                <a:tc>
                  <a:txBody>
                    <a:bodyPr/>
                    <a:lstStyle/>
                    <a:p>
                      <a:pPr marL="0" marR="0" algn="l">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Guatemala</a:t>
                      </a:r>
                      <a:endParaRPr lang="en-US" sz="11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3"/>
                    </a:solidFill>
                  </a:tcP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lang="en-US" sz="800" b="0" u="none" strike="noStrike" dirty="0">
                          <a:solidFill>
                            <a:srgbClr val="000000"/>
                          </a:solidFill>
                          <a:effectLst/>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lang="en-US" sz="800" b="0" u="none" strike="noStrike" dirty="0">
                          <a:solidFill>
                            <a:srgbClr val="000000"/>
                          </a:solidFill>
                          <a:effectLst/>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extLst>
                  <a:ext uri="{0D108BD9-81ED-4DB2-BD59-A6C34878D82A}">
                    <a16:rowId xmlns:a16="http://schemas.microsoft.com/office/drawing/2014/main" val="2557472006"/>
                  </a:ext>
                </a:extLst>
              </a:tr>
              <a:tr h="158281">
                <a:tc>
                  <a:txBody>
                    <a:bodyPr/>
                    <a:lstStyle/>
                    <a:p>
                      <a:pPr marL="0" marR="0" algn="l">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Haiti</a:t>
                      </a:r>
                      <a:endParaRPr lang="en-US" sz="11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3"/>
                    </a:solidFill>
                  </a:tcP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extLst>
                  <a:ext uri="{0D108BD9-81ED-4DB2-BD59-A6C34878D82A}">
                    <a16:rowId xmlns:a16="http://schemas.microsoft.com/office/drawing/2014/main" val="2268698570"/>
                  </a:ext>
                </a:extLst>
              </a:tr>
              <a:tr h="158281">
                <a:tc>
                  <a:txBody>
                    <a:bodyPr/>
                    <a:lstStyle/>
                    <a:p>
                      <a:pPr marL="0" marR="0" algn="l">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Mexico</a:t>
                      </a:r>
                      <a:endParaRPr lang="en-US" sz="11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3"/>
                    </a:solidFill>
                  </a:tcP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8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extLst>
                  <a:ext uri="{0D108BD9-81ED-4DB2-BD59-A6C34878D82A}">
                    <a16:rowId xmlns:a16="http://schemas.microsoft.com/office/drawing/2014/main" val="4288576519"/>
                  </a:ext>
                </a:extLst>
              </a:tr>
              <a:tr h="158281">
                <a:tc>
                  <a:txBody>
                    <a:bodyPr/>
                    <a:lstStyle/>
                    <a:p>
                      <a:pPr marL="0" marR="0" algn="l">
                        <a:spcBef>
                          <a:spcPts val="0"/>
                        </a:spcBef>
                        <a:spcAft>
                          <a:spcPts val="0"/>
                        </a:spcAft>
                      </a:pPr>
                      <a:r>
                        <a:rPr lang="en-US" sz="900" b="1" dirty="0">
                          <a:solidFill>
                            <a:schemeClr val="tx1">
                              <a:lumMod val="75000"/>
                              <a:lumOff val="25000"/>
                            </a:schemeClr>
                          </a:solidFill>
                          <a:effectLst/>
                          <a:latin typeface="Calibri" panose="020F0502020204030204" pitchFamily="34" charset="0"/>
                          <a:cs typeface="Calibri" panose="020F0502020204030204" pitchFamily="34" charset="0"/>
                        </a:rPr>
                        <a:t>Nicaragua</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3"/>
                    </a:solidFill>
                  </a:tcP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lang="en-US" sz="800" b="0" u="none" strike="noStrike" dirty="0">
                          <a:solidFill>
                            <a:srgbClr val="000000"/>
                          </a:solidFill>
                          <a:effectLst/>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extLst>
                  <a:ext uri="{0D108BD9-81ED-4DB2-BD59-A6C34878D82A}">
                    <a16:rowId xmlns:a16="http://schemas.microsoft.com/office/drawing/2014/main" val="289207744"/>
                  </a:ext>
                </a:extLst>
              </a:tr>
              <a:tr h="158281">
                <a:tc>
                  <a:txBody>
                    <a:bodyPr/>
                    <a:lstStyle/>
                    <a:p>
                      <a:pPr marL="0" marR="0" algn="l">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Panama</a:t>
                      </a:r>
                      <a:endParaRPr lang="en-US" sz="11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3"/>
                    </a:solidFill>
                  </a:tcP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extLst>
                  <a:ext uri="{0D108BD9-81ED-4DB2-BD59-A6C34878D82A}">
                    <a16:rowId xmlns:a16="http://schemas.microsoft.com/office/drawing/2014/main" val="2847436401"/>
                  </a:ext>
                </a:extLst>
              </a:tr>
              <a:tr h="158281">
                <a:tc>
                  <a:txBody>
                    <a:bodyPr/>
                    <a:lstStyle/>
                    <a:p>
                      <a:pPr marL="0" marR="0" algn="l">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Paraguay</a:t>
                      </a:r>
                      <a:endParaRPr lang="en-US" sz="11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3"/>
                    </a:solidFill>
                  </a:tcP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extLst>
                  <a:ext uri="{0D108BD9-81ED-4DB2-BD59-A6C34878D82A}">
                    <a16:rowId xmlns:a16="http://schemas.microsoft.com/office/drawing/2014/main" val="2798109951"/>
                  </a:ext>
                </a:extLst>
              </a:tr>
              <a:tr h="158281">
                <a:tc>
                  <a:txBody>
                    <a:bodyPr/>
                    <a:lstStyle/>
                    <a:p>
                      <a:pPr marL="0" marR="0" algn="l">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Peru</a:t>
                      </a:r>
                      <a:endParaRPr lang="en-US" sz="11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3"/>
                    </a:solidFill>
                  </a:tcP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extLst>
                  <a:ext uri="{0D108BD9-81ED-4DB2-BD59-A6C34878D82A}">
                    <a16:rowId xmlns:a16="http://schemas.microsoft.com/office/drawing/2014/main" val="249523085"/>
                  </a:ext>
                </a:extLst>
              </a:tr>
              <a:tr h="158281">
                <a:tc>
                  <a:txBody>
                    <a:bodyPr/>
                    <a:lstStyle/>
                    <a:p>
                      <a:pPr marL="0" marR="0" algn="l">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Puerto Rico</a:t>
                      </a:r>
                      <a:endParaRPr lang="en-US" sz="11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3"/>
                    </a:solidFill>
                  </a:tcP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extLst>
                  <a:ext uri="{0D108BD9-81ED-4DB2-BD59-A6C34878D82A}">
                    <a16:rowId xmlns:a16="http://schemas.microsoft.com/office/drawing/2014/main" val="1699729242"/>
                  </a:ext>
                </a:extLst>
              </a:tr>
              <a:tr h="158281">
                <a:tc>
                  <a:txBody>
                    <a:bodyPr/>
                    <a:lstStyle/>
                    <a:p>
                      <a:pPr marL="0" marR="0" algn="l">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Uruguay</a:t>
                      </a:r>
                      <a:endParaRPr lang="en-US" sz="11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3"/>
                    </a:solidFill>
                  </a:tcPr>
                </a:tc>
                <a:tc>
                  <a:txBody>
                    <a:bodyPr/>
                    <a:lstStyle/>
                    <a:p>
                      <a:pPr algn="ctr" fontAlgn="b"/>
                      <a:r>
                        <a:rPr kumimoji="0" lang="en-US" sz="8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lang="en-US" sz="800" b="0" u="none" strike="noStrike" dirty="0">
                          <a:solidFill>
                            <a:srgbClr val="000000"/>
                          </a:solidFill>
                          <a:effectLst/>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extLst>
                  <a:ext uri="{0D108BD9-81ED-4DB2-BD59-A6C34878D82A}">
                    <a16:rowId xmlns:a16="http://schemas.microsoft.com/office/drawing/2014/main" val="1303027512"/>
                  </a:ext>
                </a:extLst>
              </a:tr>
              <a:tr h="158281">
                <a:tc>
                  <a:txBody>
                    <a:bodyPr/>
                    <a:lstStyle/>
                    <a:p>
                      <a:pPr marL="0" marR="0" algn="l">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Venezuela, RB</a:t>
                      </a:r>
                      <a:endParaRPr lang="en-US" sz="11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3"/>
                    </a:solidFill>
                  </a:tcP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r>
                        <a:rPr kumimoji="0" lang="en-US" sz="800" b="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X</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tc>
                  <a:txBody>
                    <a:bodyPr/>
                    <a:lstStyle/>
                    <a:p>
                      <a:pPr algn="ctr" fontAlgn="b"/>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8288" marR="18288" marT="18288" marB="18288" anchor="ctr"/>
                </a:tc>
                <a:extLst>
                  <a:ext uri="{0D108BD9-81ED-4DB2-BD59-A6C34878D82A}">
                    <a16:rowId xmlns:a16="http://schemas.microsoft.com/office/drawing/2014/main" val="2181060750"/>
                  </a:ext>
                </a:extLst>
              </a:tr>
            </a:tbl>
          </a:graphicData>
        </a:graphic>
      </p:graphicFrame>
      <p:sp>
        <p:nvSpPr>
          <p:cNvPr id="4" name="TextBox 3">
            <a:extLst>
              <a:ext uri="{FF2B5EF4-FFF2-40B4-BE49-F238E27FC236}">
                <a16:creationId xmlns:a16="http://schemas.microsoft.com/office/drawing/2014/main" id="{096F1760-6496-6875-C1A9-0B474B3315D3}"/>
              </a:ext>
            </a:extLst>
          </p:cNvPr>
          <p:cNvSpPr txBox="1"/>
          <p:nvPr/>
        </p:nvSpPr>
        <p:spPr>
          <a:xfrm>
            <a:off x="807548" y="5580794"/>
            <a:ext cx="687299" cy="246221"/>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X : Yes</a:t>
            </a:r>
          </a:p>
        </p:txBody>
      </p:sp>
      <p:sp>
        <p:nvSpPr>
          <p:cNvPr id="5" name="Rectangle 4">
            <a:extLst>
              <a:ext uri="{FF2B5EF4-FFF2-40B4-BE49-F238E27FC236}">
                <a16:creationId xmlns:a16="http://schemas.microsoft.com/office/drawing/2014/main" id="{FD1A8992-57AD-4293-9C3E-C1D3E72AC4A3}"/>
              </a:ext>
            </a:extLst>
          </p:cNvPr>
          <p:cNvSpPr/>
          <p:nvPr/>
        </p:nvSpPr>
        <p:spPr>
          <a:xfrm>
            <a:off x="807548" y="5736384"/>
            <a:ext cx="6851072" cy="24968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lnSpc>
                <a:spcPct val="107000"/>
              </a:lnSpc>
              <a:defRPr/>
            </a:pP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Abbreviations: AKI (Acute kidney injury), HD (hemodialysis), PD (peritoneal dialysis), TX (transplant medications)</a:t>
            </a:r>
          </a:p>
        </p:txBody>
      </p:sp>
      <p:sp>
        <p:nvSpPr>
          <p:cNvPr id="11" name="Title 10">
            <a:extLst>
              <a:ext uri="{FF2B5EF4-FFF2-40B4-BE49-F238E27FC236}">
                <a16:creationId xmlns:a16="http://schemas.microsoft.com/office/drawing/2014/main" id="{DC5E4E07-ECE3-D1C3-DA17-4865CF2950B1}"/>
              </a:ext>
            </a:extLst>
          </p:cNvPr>
          <p:cNvSpPr>
            <a:spLocks noGrp="1"/>
          </p:cNvSpPr>
          <p:nvPr>
            <p:ph type="title"/>
          </p:nvPr>
        </p:nvSpPr>
        <p:spPr/>
        <p:txBody>
          <a:bodyPr>
            <a:normAutofit fontScale="90000"/>
          </a:bodyPr>
          <a:lstStyle/>
          <a:p>
            <a:r>
              <a:rPr lang="en-GB" dirty="0"/>
              <a:t>Funding for kidney replacement therapy (KRT)</a:t>
            </a:r>
            <a:endParaRPr lang="en-BE" dirty="0"/>
          </a:p>
        </p:txBody>
      </p:sp>
      <p:sp>
        <p:nvSpPr>
          <p:cNvPr id="9" name="Footer Placeholder 4">
            <a:extLst>
              <a:ext uri="{FF2B5EF4-FFF2-40B4-BE49-F238E27FC236}">
                <a16:creationId xmlns:a16="http://schemas.microsoft.com/office/drawing/2014/main" id="{D9B7FE54-569E-CA8A-7A38-29B834A729F4}"/>
              </a:ext>
            </a:extLst>
          </p:cNvPr>
          <p:cNvSpPr>
            <a:spLocks noGrp="1"/>
          </p:cNvSpPr>
          <p:nvPr>
            <p:ph type="ftr" sz="quarter" idx="3"/>
          </p:nvPr>
        </p:nvSpPr>
        <p:spPr/>
        <p:txBody>
          <a:bodyPr/>
          <a:lstStyle/>
          <a:p>
            <a:r>
              <a:rPr lang="en-US" dirty="0"/>
              <a:t>International Society of Nephrology</a:t>
            </a:r>
          </a:p>
        </p:txBody>
      </p:sp>
      <p:sp>
        <p:nvSpPr>
          <p:cNvPr id="10" name="Slide Number Placeholder 5">
            <a:extLst>
              <a:ext uri="{FF2B5EF4-FFF2-40B4-BE49-F238E27FC236}">
                <a16:creationId xmlns:a16="http://schemas.microsoft.com/office/drawing/2014/main" id="{3A75C40E-8184-D24F-4A91-3CDB420AF08F}"/>
              </a:ext>
            </a:extLst>
          </p:cNvPr>
          <p:cNvSpPr>
            <a:spLocks noGrp="1"/>
          </p:cNvSpPr>
          <p:nvPr>
            <p:ph type="sldNum" sz="quarter" idx="4"/>
          </p:nvPr>
        </p:nvSpPr>
        <p:spPr/>
        <p:txBody>
          <a:bodyPr/>
          <a:lstStyle/>
          <a:p>
            <a:fld id="{4A9CEFBC-9863-BD47-BA2B-008170C231CB}" type="slidenum">
              <a:rPr lang="en-US" smtClean="0"/>
              <a:pPr/>
              <a:t>21</a:t>
            </a:fld>
            <a:endParaRPr lang="en-US"/>
          </a:p>
        </p:txBody>
      </p:sp>
      <p:sp>
        <p:nvSpPr>
          <p:cNvPr id="8" name="Date Placeholder 3">
            <a:extLst>
              <a:ext uri="{FF2B5EF4-FFF2-40B4-BE49-F238E27FC236}">
                <a16:creationId xmlns:a16="http://schemas.microsoft.com/office/drawing/2014/main" id="{21270AFA-0381-16E9-AE7F-184BA9B58D28}"/>
              </a:ext>
            </a:extLst>
          </p:cNvPr>
          <p:cNvSpPr txBox="1">
            <a:spLocks/>
          </p:cNvSpPr>
          <p:nvPr/>
        </p:nvSpPr>
        <p:spPr>
          <a:xfrm>
            <a:off x="838200" y="6598682"/>
            <a:ext cx="18825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chemeClr val="bg1"/>
                </a:solidFill>
                <a:ea typeface="Calibri" panose="020F0502020204030204" pitchFamily="34" charset="0"/>
                <a:cs typeface="Calibri" panose="020F0502020204030204" pitchFamily="34" charset="0"/>
              </a:rPr>
              <a:t>July 2023</a:t>
            </a:r>
            <a:endParaRPr lang="en-US" sz="1100" dirty="0">
              <a:solidFill>
                <a:schemeClr val="bg1"/>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7264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585B1D-2EFA-3445-EFD3-2AE0C7D315B8}"/>
              </a:ext>
            </a:extLst>
          </p:cNvPr>
          <p:cNvPicPr>
            <a:picLocks noChangeAspect="1"/>
          </p:cNvPicPr>
          <p:nvPr/>
        </p:nvPicPr>
        <p:blipFill>
          <a:blip r:embed="rId2"/>
          <a:stretch>
            <a:fillRect/>
          </a:stretch>
        </p:blipFill>
        <p:spPr>
          <a:xfrm>
            <a:off x="175186" y="1742731"/>
            <a:ext cx="5428492" cy="3413606"/>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187247156"/>
              </p:ext>
            </p:extLst>
          </p:nvPr>
        </p:nvGraphicFramePr>
        <p:xfrm>
          <a:off x="5788474" y="1070663"/>
          <a:ext cx="6289921" cy="4663630"/>
        </p:xfrm>
        <a:graphic>
          <a:graphicData uri="http://schemas.openxmlformats.org/drawingml/2006/table">
            <a:tbl>
              <a:tblPr firstRow="1" firstCol="1" bandRow="1">
                <a:tableStyleId>{F5AB1C69-6EDB-4FF4-983F-18BD219EF322}</a:tableStyleId>
              </a:tblPr>
              <a:tblGrid>
                <a:gridCol w="1097475">
                  <a:extLst>
                    <a:ext uri="{9D8B030D-6E8A-4147-A177-3AD203B41FA5}">
                      <a16:colId xmlns:a16="http://schemas.microsoft.com/office/drawing/2014/main" val="247528696"/>
                    </a:ext>
                  </a:extLst>
                </a:gridCol>
                <a:gridCol w="863752">
                  <a:extLst>
                    <a:ext uri="{9D8B030D-6E8A-4147-A177-3AD203B41FA5}">
                      <a16:colId xmlns:a16="http://schemas.microsoft.com/office/drawing/2014/main" val="2304263849"/>
                    </a:ext>
                  </a:extLst>
                </a:gridCol>
                <a:gridCol w="864553">
                  <a:extLst>
                    <a:ext uri="{9D8B030D-6E8A-4147-A177-3AD203B41FA5}">
                      <a16:colId xmlns:a16="http://schemas.microsoft.com/office/drawing/2014/main" val="898700509"/>
                    </a:ext>
                  </a:extLst>
                </a:gridCol>
                <a:gridCol w="864553">
                  <a:extLst>
                    <a:ext uri="{9D8B030D-6E8A-4147-A177-3AD203B41FA5}">
                      <a16:colId xmlns:a16="http://schemas.microsoft.com/office/drawing/2014/main" val="1488987011"/>
                    </a:ext>
                  </a:extLst>
                </a:gridCol>
                <a:gridCol w="864553">
                  <a:extLst>
                    <a:ext uri="{9D8B030D-6E8A-4147-A177-3AD203B41FA5}">
                      <a16:colId xmlns:a16="http://schemas.microsoft.com/office/drawing/2014/main" val="3853377314"/>
                    </a:ext>
                  </a:extLst>
                </a:gridCol>
                <a:gridCol w="933770">
                  <a:extLst>
                    <a:ext uri="{9D8B030D-6E8A-4147-A177-3AD203B41FA5}">
                      <a16:colId xmlns:a16="http://schemas.microsoft.com/office/drawing/2014/main" val="2166089600"/>
                    </a:ext>
                  </a:extLst>
                </a:gridCol>
                <a:gridCol w="801265">
                  <a:extLst>
                    <a:ext uri="{9D8B030D-6E8A-4147-A177-3AD203B41FA5}">
                      <a16:colId xmlns:a16="http://schemas.microsoft.com/office/drawing/2014/main" val="2172112357"/>
                    </a:ext>
                  </a:extLst>
                </a:gridCol>
              </a:tblGrid>
              <a:tr h="410180">
                <a:tc>
                  <a:txBody>
                    <a:bodyPr/>
                    <a:lstStyle/>
                    <a:p>
                      <a:pPr algn="ctr">
                        <a:lnSpc>
                          <a:spcPct val="107000"/>
                        </a:lnSpc>
                      </a:pPr>
                      <a:r>
                        <a:rPr lang="en-US" sz="900" dirty="0">
                          <a:solidFill>
                            <a:schemeClr val="bg1"/>
                          </a:solidFill>
                          <a:effectLst/>
                          <a:latin typeface="Calibri" panose="020F0502020204030204" pitchFamily="34" charset="0"/>
                          <a:cs typeface="Calibri" panose="020F0502020204030204" pitchFamily="34" charset="0"/>
                        </a:rPr>
                        <a:t>Country</a:t>
                      </a:r>
                      <a:endParaRPr lang="en-US" sz="9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Nephrologists</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Primary care physicians</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Nurse practitioners</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Specialized nurses</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Multidisciplinary teams</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Other</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extLst>
                  <a:ext uri="{0D108BD9-81ED-4DB2-BD59-A6C34878D82A}">
                    <a16:rowId xmlns:a16="http://schemas.microsoft.com/office/drawing/2014/main" val="59150668"/>
                  </a:ext>
                </a:extLst>
              </a:tr>
              <a:tr h="187066">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Argentina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extLst>
                  <a:ext uri="{0D108BD9-81ED-4DB2-BD59-A6C34878D82A}">
                    <a16:rowId xmlns:a16="http://schemas.microsoft.com/office/drawing/2014/main" val="2553559023"/>
                  </a:ext>
                </a:extLst>
              </a:tr>
              <a:tr h="187066">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Bolivia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extLst>
                  <a:ext uri="{0D108BD9-81ED-4DB2-BD59-A6C34878D82A}">
                    <a16:rowId xmlns:a16="http://schemas.microsoft.com/office/drawing/2014/main" val="1301692684"/>
                  </a:ext>
                </a:extLst>
              </a:tr>
              <a:tr h="187066">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Brazil</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extLst>
                  <a:ext uri="{0D108BD9-81ED-4DB2-BD59-A6C34878D82A}">
                    <a16:rowId xmlns:a16="http://schemas.microsoft.com/office/drawing/2014/main" val="3218974810"/>
                  </a:ext>
                </a:extLst>
              </a:tr>
              <a:tr h="187066">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British Virgin Islands</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extLst>
                  <a:ext uri="{0D108BD9-81ED-4DB2-BD59-A6C34878D82A}">
                    <a16:rowId xmlns:a16="http://schemas.microsoft.com/office/drawing/2014/main" val="2422518069"/>
                  </a:ext>
                </a:extLst>
              </a:tr>
              <a:tr h="187066">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Cayman Islands</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extLst>
                  <a:ext uri="{0D108BD9-81ED-4DB2-BD59-A6C34878D82A}">
                    <a16:rowId xmlns:a16="http://schemas.microsoft.com/office/drawing/2014/main" val="3320667074"/>
                  </a:ext>
                </a:extLst>
              </a:tr>
              <a:tr h="187066">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Chile</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extLst>
                  <a:ext uri="{0D108BD9-81ED-4DB2-BD59-A6C34878D82A}">
                    <a16:rowId xmlns:a16="http://schemas.microsoft.com/office/drawing/2014/main" val="1734458580"/>
                  </a:ext>
                </a:extLst>
              </a:tr>
              <a:tr h="187066">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Colombia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extLst>
                  <a:ext uri="{0D108BD9-81ED-4DB2-BD59-A6C34878D82A}">
                    <a16:rowId xmlns:a16="http://schemas.microsoft.com/office/drawing/2014/main" val="2682037530"/>
                  </a:ext>
                </a:extLst>
              </a:tr>
              <a:tr h="187066">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Costa Rica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extLst>
                  <a:ext uri="{0D108BD9-81ED-4DB2-BD59-A6C34878D82A}">
                    <a16:rowId xmlns:a16="http://schemas.microsoft.com/office/drawing/2014/main" val="3180254747"/>
                  </a:ext>
                </a:extLst>
              </a:tr>
              <a:tr h="18706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Curaçao</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extLst>
                  <a:ext uri="{0D108BD9-81ED-4DB2-BD59-A6C34878D82A}">
                    <a16:rowId xmlns:a16="http://schemas.microsoft.com/office/drawing/2014/main" val="1030765622"/>
                  </a:ext>
                </a:extLst>
              </a:tr>
              <a:tr h="187066">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Dominican Republic</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extLst>
                  <a:ext uri="{0D108BD9-81ED-4DB2-BD59-A6C34878D82A}">
                    <a16:rowId xmlns:a16="http://schemas.microsoft.com/office/drawing/2014/main" val="3973293786"/>
                  </a:ext>
                </a:extLst>
              </a:tr>
              <a:tr h="187066">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Ecuador</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extLst>
                  <a:ext uri="{0D108BD9-81ED-4DB2-BD59-A6C34878D82A}">
                    <a16:rowId xmlns:a16="http://schemas.microsoft.com/office/drawing/2014/main" val="385823915"/>
                  </a:ext>
                </a:extLst>
              </a:tr>
              <a:tr h="187066">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El Salvador</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extLst>
                  <a:ext uri="{0D108BD9-81ED-4DB2-BD59-A6C34878D82A}">
                    <a16:rowId xmlns:a16="http://schemas.microsoft.com/office/drawing/2014/main" val="3953320021"/>
                  </a:ext>
                </a:extLst>
              </a:tr>
              <a:tr h="187066">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Guatemala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extLst>
                  <a:ext uri="{0D108BD9-81ED-4DB2-BD59-A6C34878D82A}">
                    <a16:rowId xmlns:a16="http://schemas.microsoft.com/office/drawing/2014/main" val="1174360757"/>
                  </a:ext>
                </a:extLst>
              </a:tr>
              <a:tr h="187066">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Haiti</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extLst>
                  <a:ext uri="{0D108BD9-81ED-4DB2-BD59-A6C34878D82A}">
                    <a16:rowId xmlns:a16="http://schemas.microsoft.com/office/drawing/2014/main" val="2174396384"/>
                  </a:ext>
                </a:extLst>
              </a:tr>
              <a:tr h="187066">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Mexico</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extLst>
                  <a:ext uri="{0D108BD9-81ED-4DB2-BD59-A6C34878D82A}">
                    <a16:rowId xmlns:a16="http://schemas.microsoft.com/office/drawing/2014/main" val="1910344393"/>
                  </a:ext>
                </a:extLst>
              </a:tr>
              <a:tr h="187066">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Nicaragua </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extLst>
                  <a:ext uri="{0D108BD9-81ED-4DB2-BD59-A6C34878D82A}">
                    <a16:rowId xmlns:a16="http://schemas.microsoft.com/office/drawing/2014/main" val="1021748815"/>
                  </a:ext>
                </a:extLst>
              </a:tr>
              <a:tr h="187066">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Panama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extLst>
                  <a:ext uri="{0D108BD9-81ED-4DB2-BD59-A6C34878D82A}">
                    <a16:rowId xmlns:a16="http://schemas.microsoft.com/office/drawing/2014/main" val="2932032180"/>
                  </a:ext>
                </a:extLst>
              </a:tr>
              <a:tr h="187066">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Paraguay</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extLst>
                  <a:ext uri="{0D108BD9-81ED-4DB2-BD59-A6C34878D82A}">
                    <a16:rowId xmlns:a16="http://schemas.microsoft.com/office/drawing/2014/main" val="1010213537"/>
                  </a:ext>
                </a:extLst>
              </a:tr>
              <a:tr h="196577">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Peru</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extLst>
                  <a:ext uri="{0D108BD9-81ED-4DB2-BD59-A6C34878D82A}">
                    <a16:rowId xmlns:a16="http://schemas.microsoft.com/office/drawing/2014/main" val="3089978906"/>
                  </a:ext>
                </a:extLst>
              </a:tr>
              <a:tr h="196577">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Puerto Rico</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extLst>
                  <a:ext uri="{0D108BD9-81ED-4DB2-BD59-A6C34878D82A}">
                    <a16:rowId xmlns:a16="http://schemas.microsoft.com/office/drawing/2014/main" val="236898697"/>
                  </a:ext>
                </a:extLst>
              </a:tr>
              <a:tr h="196577">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Uruguay</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extLst>
                  <a:ext uri="{0D108BD9-81ED-4DB2-BD59-A6C34878D82A}">
                    <a16:rowId xmlns:a16="http://schemas.microsoft.com/office/drawing/2014/main" val="3780204314"/>
                  </a:ext>
                </a:extLst>
              </a:tr>
              <a:tr h="196577">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Venezuela, RB</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extLst>
                  <a:ext uri="{0D108BD9-81ED-4DB2-BD59-A6C34878D82A}">
                    <a16:rowId xmlns:a16="http://schemas.microsoft.com/office/drawing/2014/main" val="3817412006"/>
                  </a:ext>
                </a:extLst>
              </a:tr>
            </a:tbl>
          </a:graphicData>
        </a:graphic>
      </p:graphicFrame>
      <p:sp>
        <p:nvSpPr>
          <p:cNvPr id="8" name="Rectangle 7"/>
          <p:cNvSpPr/>
          <p:nvPr/>
        </p:nvSpPr>
        <p:spPr>
          <a:xfrm>
            <a:off x="175186" y="1715560"/>
            <a:ext cx="5428492" cy="344077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633592" y="1398860"/>
            <a:ext cx="4128704" cy="18220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752350" y="5865098"/>
            <a:ext cx="687299" cy="230832"/>
          </a:xfrm>
          <a:prstGeom prst="rect">
            <a:avLst/>
          </a:prstGeom>
          <a:noFill/>
        </p:spPr>
        <p:txBody>
          <a:bodyPr wrap="square" rtlCol="0">
            <a:spAutoFit/>
          </a:bodyPr>
          <a:lstStyle/>
          <a:p>
            <a:r>
              <a:rPr lang="en-US" sz="900" dirty="0">
                <a:latin typeface="Calibri" panose="020F0502020204030204" pitchFamily="34" charset="0"/>
                <a:ea typeface="Calibri" panose="020F0502020204030204" pitchFamily="34" charset="0"/>
                <a:cs typeface="Calibri" panose="020F0502020204030204" pitchFamily="34" charset="0"/>
              </a:rPr>
              <a:t>X : Yes</a:t>
            </a:r>
          </a:p>
        </p:txBody>
      </p:sp>
      <p:sp>
        <p:nvSpPr>
          <p:cNvPr id="2" name="Date Placeholder 3">
            <a:extLst>
              <a:ext uri="{FF2B5EF4-FFF2-40B4-BE49-F238E27FC236}">
                <a16:creationId xmlns:a16="http://schemas.microsoft.com/office/drawing/2014/main" id="{8FFFCF3F-EB51-2D9A-DFBA-D83377E75FA2}"/>
              </a:ext>
            </a:extLst>
          </p:cNvPr>
          <p:cNvSpPr txBox="1">
            <a:spLocks/>
          </p:cNvSpPr>
          <p:nvPr/>
        </p:nvSpPr>
        <p:spPr>
          <a:xfrm>
            <a:off x="838200" y="6598682"/>
            <a:ext cx="18825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chemeClr val="bg1"/>
                </a:solidFill>
                <a:ea typeface="Calibri" panose="020F0502020204030204" pitchFamily="34" charset="0"/>
                <a:cs typeface="Calibri" panose="020F0502020204030204" pitchFamily="34" charset="0"/>
              </a:rPr>
              <a:t>July 2023</a:t>
            </a:r>
            <a:endParaRPr lang="en-US" sz="1100" dirty="0">
              <a:solidFill>
                <a:schemeClr val="bg1"/>
              </a:solidFill>
              <a:ea typeface="Calibri" panose="020F0502020204030204" pitchFamily="34" charset="0"/>
              <a:cs typeface="Calibri" panose="020F0502020204030204" pitchFamily="34" charset="0"/>
            </a:endParaRPr>
          </a:p>
        </p:txBody>
      </p:sp>
      <p:sp>
        <p:nvSpPr>
          <p:cNvPr id="10" name="Title 9">
            <a:extLst>
              <a:ext uri="{FF2B5EF4-FFF2-40B4-BE49-F238E27FC236}">
                <a16:creationId xmlns:a16="http://schemas.microsoft.com/office/drawing/2014/main" id="{DB734C25-AEE7-4E7B-0EE3-33C729A2601C}"/>
              </a:ext>
            </a:extLst>
          </p:cNvPr>
          <p:cNvSpPr>
            <a:spLocks noGrp="1"/>
          </p:cNvSpPr>
          <p:nvPr>
            <p:ph type="title"/>
          </p:nvPr>
        </p:nvSpPr>
        <p:spPr>
          <a:xfrm>
            <a:off x="771524" y="357725"/>
            <a:ext cx="9242631" cy="650875"/>
          </a:xfrm>
        </p:spPr>
        <p:txBody>
          <a:bodyPr>
            <a:normAutofit fontScale="90000"/>
          </a:bodyPr>
          <a:lstStyle/>
          <a:p>
            <a:r>
              <a:rPr lang="en-GB" dirty="0"/>
              <a:t>Providers primarily responsible for kidney failure care</a:t>
            </a:r>
            <a:endParaRPr lang="en-BE" dirty="0"/>
          </a:p>
        </p:txBody>
      </p:sp>
      <p:sp>
        <p:nvSpPr>
          <p:cNvPr id="3" name="Footer Placeholder 4">
            <a:extLst>
              <a:ext uri="{FF2B5EF4-FFF2-40B4-BE49-F238E27FC236}">
                <a16:creationId xmlns:a16="http://schemas.microsoft.com/office/drawing/2014/main" id="{82E40F26-7B96-56F6-34FF-D1CF24590AA3}"/>
              </a:ext>
            </a:extLst>
          </p:cNvPr>
          <p:cNvSpPr>
            <a:spLocks noGrp="1"/>
          </p:cNvSpPr>
          <p:nvPr>
            <p:ph type="ftr" sz="quarter" idx="3"/>
          </p:nvPr>
        </p:nvSpPr>
        <p:spPr/>
        <p:txBody>
          <a:bodyPr/>
          <a:lstStyle/>
          <a:p>
            <a:r>
              <a:rPr lang="en-US" dirty="0"/>
              <a:t>International Society of Nephrology</a:t>
            </a:r>
          </a:p>
        </p:txBody>
      </p:sp>
      <p:sp>
        <p:nvSpPr>
          <p:cNvPr id="4" name="Slide Number Placeholder 5">
            <a:extLst>
              <a:ext uri="{FF2B5EF4-FFF2-40B4-BE49-F238E27FC236}">
                <a16:creationId xmlns:a16="http://schemas.microsoft.com/office/drawing/2014/main" id="{433D6246-9DDE-171C-76D2-391C47225E20}"/>
              </a:ext>
            </a:extLst>
          </p:cNvPr>
          <p:cNvSpPr>
            <a:spLocks noGrp="1"/>
          </p:cNvSpPr>
          <p:nvPr>
            <p:ph type="sldNum" sz="quarter" idx="4"/>
          </p:nvPr>
        </p:nvSpPr>
        <p:spPr/>
        <p:txBody>
          <a:bodyPr/>
          <a:lstStyle/>
          <a:p>
            <a:fld id="{4A9CEFBC-9863-BD47-BA2B-008170C231CB}" type="slidenum">
              <a:rPr lang="en-US" smtClean="0"/>
              <a:pPr/>
              <a:t>22</a:t>
            </a:fld>
            <a:endParaRPr lang="en-US"/>
          </a:p>
        </p:txBody>
      </p:sp>
    </p:spTree>
    <p:extLst>
      <p:ext uri="{BB962C8B-B14F-4D97-AF65-F5344CB8AC3E}">
        <p14:creationId xmlns:p14="http://schemas.microsoft.com/office/powerpoint/2010/main" val="1344676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777649489"/>
              </p:ext>
            </p:extLst>
          </p:nvPr>
        </p:nvGraphicFramePr>
        <p:xfrm>
          <a:off x="1456627" y="1054778"/>
          <a:ext cx="9375164" cy="4696040"/>
        </p:xfrm>
        <a:graphic>
          <a:graphicData uri="http://schemas.openxmlformats.org/drawingml/2006/table">
            <a:tbl>
              <a:tblPr firstRow="1" firstCol="1" bandRow="1">
                <a:tableStyleId>{5C22544A-7EE6-4342-B048-85BDC9FD1C3A}</a:tableStyleId>
              </a:tblPr>
              <a:tblGrid>
                <a:gridCol w="1310318">
                  <a:extLst>
                    <a:ext uri="{9D8B030D-6E8A-4147-A177-3AD203B41FA5}">
                      <a16:colId xmlns:a16="http://schemas.microsoft.com/office/drawing/2014/main" val="1818401231"/>
                    </a:ext>
                  </a:extLst>
                </a:gridCol>
                <a:gridCol w="896094">
                  <a:extLst>
                    <a:ext uri="{9D8B030D-6E8A-4147-A177-3AD203B41FA5}">
                      <a16:colId xmlns:a16="http://schemas.microsoft.com/office/drawing/2014/main" val="3139269611"/>
                    </a:ext>
                  </a:extLst>
                </a:gridCol>
                <a:gridCol w="896094">
                  <a:extLst>
                    <a:ext uri="{9D8B030D-6E8A-4147-A177-3AD203B41FA5}">
                      <a16:colId xmlns:a16="http://schemas.microsoft.com/office/drawing/2014/main" val="2785575127"/>
                    </a:ext>
                  </a:extLst>
                </a:gridCol>
                <a:gridCol w="896094">
                  <a:extLst>
                    <a:ext uri="{9D8B030D-6E8A-4147-A177-3AD203B41FA5}">
                      <a16:colId xmlns:a16="http://schemas.microsoft.com/office/drawing/2014/main" val="3186333455"/>
                    </a:ext>
                  </a:extLst>
                </a:gridCol>
                <a:gridCol w="896094">
                  <a:extLst>
                    <a:ext uri="{9D8B030D-6E8A-4147-A177-3AD203B41FA5}">
                      <a16:colId xmlns:a16="http://schemas.microsoft.com/office/drawing/2014/main" val="3603599785"/>
                    </a:ext>
                  </a:extLst>
                </a:gridCol>
                <a:gridCol w="896094">
                  <a:extLst>
                    <a:ext uri="{9D8B030D-6E8A-4147-A177-3AD203B41FA5}">
                      <a16:colId xmlns:a16="http://schemas.microsoft.com/office/drawing/2014/main" val="2559215856"/>
                    </a:ext>
                  </a:extLst>
                </a:gridCol>
                <a:gridCol w="896094">
                  <a:extLst>
                    <a:ext uri="{9D8B030D-6E8A-4147-A177-3AD203B41FA5}">
                      <a16:colId xmlns:a16="http://schemas.microsoft.com/office/drawing/2014/main" val="338244654"/>
                    </a:ext>
                  </a:extLst>
                </a:gridCol>
                <a:gridCol w="896094">
                  <a:extLst>
                    <a:ext uri="{9D8B030D-6E8A-4147-A177-3AD203B41FA5}">
                      <a16:colId xmlns:a16="http://schemas.microsoft.com/office/drawing/2014/main" val="945384851"/>
                    </a:ext>
                  </a:extLst>
                </a:gridCol>
                <a:gridCol w="896094">
                  <a:extLst>
                    <a:ext uri="{9D8B030D-6E8A-4147-A177-3AD203B41FA5}">
                      <a16:colId xmlns:a16="http://schemas.microsoft.com/office/drawing/2014/main" val="287014324"/>
                    </a:ext>
                  </a:extLst>
                </a:gridCol>
                <a:gridCol w="896094">
                  <a:extLst>
                    <a:ext uri="{9D8B030D-6E8A-4147-A177-3AD203B41FA5}">
                      <a16:colId xmlns:a16="http://schemas.microsoft.com/office/drawing/2014/main" val="1478368555"/>
                    </a:ext>
                  </a:extLst>
                </a:gridCol>
              </a:tblGrid>
              <a:tr h="414422">
                <a:tc>
                  <a:txBody>
                    <a:bodyPr/>
                    <a:lstStyle/>
                    <a:p>
                      <a:pPr marL="0" marR="0" algn="ctr">
                        <a:lnSpc>
                          <a:spcPct val="107000"/>
                        </a:lnSpc>
                        <a:spcBef>
                          <a:spcPts val="0"/>
                        </a:spcBef>
                        <a:spcAft>
                          <a:spcPts val="0"/>
                        </a:spcAft>
                      </a:pPr>
                      <a:r>
                        <a:rPr lang="en-US" sz="9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Country</a:t>
                      </a: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fontAlgn="b"/>
                      <a:r>
                        <a:rPr lang="en-US"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Nephrologists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Pediatric nephrologists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Transplant surgeons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Surgeons (HD access)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Surgeons (PD access)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Dietitians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Laboratory technicians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Radiologists (ultrasound)</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Vascular access coordinators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3148399159"/>
                  </a:ext>
                </a:extLst>
              </a:tr>
              <a:tr h="19461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Argentina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461698294"/>
                  </a:ext>
                </a:extLst>
              </a:tr>
              <a:tr h="19461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Bolivia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554880524"/>
                  </a:ext>
                </a:extLst>
              </a:tr>
              <a:tr h="19461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Brazil</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354314363"/>
                  </a:ext>
                </a:extLst>
              </a:tr>
              <a:tr h="19461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British Virgin Islands</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112447227"/>
                  </a:ext>
                </a:extLst>
              </a:tr>
              <a:tr h="194619">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Cayman Islands</a:t>
                      </a: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43444756"/>
                  </a:ext>
                </a:extLst>
              </a:tr>
              <a:tr h="19461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Chile</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282368083"/>
                  </a:ext>
                </a:extLst>
              </a:tr>
              <a:tr h="19461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Colombia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653014542"/>
                  </a:ext>
                </a:extLst>
              </a:tr>
              <a:tr h="194619">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Costa Rica</a:t>
                      </a: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91811804"/>
                  </a:ext>
                </a:extLst>
              </a:tr>
              <a:tr h="194619">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Curaçao</a:t>
                      </a: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63630407"/>
                  </a:ext>
                </a:extLst>
              </a:tr>
              <a:tr h="19461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Dominican Republic</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519493053"/>
                  </a:ext>
                </a:extLst>
              </a:tr>
              <a:tr h="194619">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Ecuador</a:t>
                      </a: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450600399"/>
                  </a:ext>
                </a:extLst>
              </a:tr>
              <a:tr h="19461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El Salvador</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716870081"/>
                  </a:ext>
                </a:extLst>
              </a:tr>
              <a:tr h="19461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Guatemala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623963921"/>
                  </a:ext>
                </a:extLst>
              </a:tr>
              <a:tr h="194619">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Haiti</a:t>
                      </a: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9493117"/>
                  </a:ext>
                </a:extLst>
              </a:tr>
              <a:tr h="19461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Mexico</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340304569"/>
                  </a:ext>
                </a:extLst>
              </a:tr>
              <a:tr h="194619">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Nicaragua</a:t>
                      </a: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777323377"/>
                  </a:ext>
                </a:extLst>
              </a:tr>
              <a:tr h="194619">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Panama</a:t>
                      </a: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735665097"/>
                  </a:ext>
                </a:extLst>
              </a:tr>
              <a:tr h="19461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Paraguay</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969048746"/>
                  </a:ext>
                </a:extLst>
              </a:tr>
              <a:tr h="19461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Peru</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642495087"/>
                  </a:ext>
                </a:extLst>
              </a:tr>
              <a:tr h="19461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Puerto Rico</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539530888"/>
                  </a:ext>
                </a:extLst>
              </a:tr>
              <a:tr h="19461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Uruguay</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237217665"/>
                  </a:ext>
                </a:extLst>
              </a:tr>
              <a:tr h="19461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Venezuela, RB</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256565515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60930608"/>
              </p:ext>
            </p:extLst>
          </p:nvPr>
        </p:nvGraphicFramePr>
        <p:xfrm>
          <a:off x="5653437" y="5965133"/>
          <a:ext cx="981544" cy="548640"/>
        </p:xfrm>
        <a:graphic>
          <a:graphicData uri="http://schemas.openxmlformats.org/drawingml/2006/table">
            <a:tbl>
              <a:tblPr firstRow="1" bandRow="1">
                <a:tableStyleId>{5C22544A-7EE6-4342-B048-85BDC9FD1C3A}</a:tableStyleId>
              </a:tblPr>
              <a:tblGrid>
                <a:gridCol w="981544">
                  <a:extLst>
                    <a:ext uri="{9D8B030D-6E8A-4147-A177-3AD203B41FA5}">
                      <a16:colId xmlns:a16="http://schemas.microsoft.com/office/drawing/2014/main" val="643004065"/>
                    </a:ext>
                  </a:extLst>
                </a:gridCol>
              </a:tblGrid>
              <a:tr h="204710">
                <a:tc>
                  <a:txBody>
                    <a:bodyPr/>
                    <a:lstStyle/>
                    <a:p>
                      <a:r>
                        <a:rPr lang="en-US" sz="1200" b="0" dirty="0">
                          <a:solidFill>
                            <a:schemeClr val="tx1"/>
                          </a:solidFill>
                          <a:latin typeface="Calibri" panose="020F0502020204030204" pitchFamily="34" charset="0"/>
                          <a:ea typeface="Calibri" panose="020F0502020204030204" pitchFamily="34" charset="0"/>
                          <a:cs typeface="Calibri" panose="020F0502020204030204" pitchFamily="34" charset="0"/>
                        </a:rPr>
                        <a:t>No shortage</a:t>
                      </a:r>
                    </a:p>
                  </a:txBody>
                  <a:tcPr>
                    <a:solidFill>
                      <a:srgbClr val="C5E0B4"/>
                    </a:solidFill>
                  </a:tcPr>
                </a:tc>
                <a:extLst>
                  <a:ext uri="{0D108BD9-81ED-4DB2-BD59-A6C34878D82A}">
                    <a16:rowId xmlns:a16="http://schemas.microsoft.com/office/drawing/2014/main" val="2312230737"/>
                  </a:ext>
                </a:extLst>
              </a:tr>
              <a:tr h="204710">
                <a:tc>
                  <a:txBody>
                    <a:bodyPr/>
                    <a:lstStyle/>
                    <a:p>
                      <a:r>
                        <a:rPr lang="en-US" sz="1200" dirty="0">
                          <a:latin typeface="Calibri" panose="020F0502020204030204" pitchFamily="34" charset="0"/>
                          <a:ea typeface="Calibri" panose="020F0502020204030204" pitchFamily="34" charset="0"/>
                          <a:cs typeface="Calibri" panose="020F0502020204030204" pitchFamily="34" charset="0"/>
                        </a:rPr>
                        <a:t>Shortage</a:t>
                      </a:r>
                    </a:p>
                  </a:txBody>
                  <a:tcPr>
                    <a:solidFill>
                      <a:srgbClr val="FF8585"/>
                    </a:solidFill>
                  </a:tcPr>
                </a:tc>
                <a:extLst>
                  <a:ext uri="{0D108BD9-81ED-4DB2-BD59-A6C34878D82A}">
                    <a16:rowId xmlns:a16="http://schemas.microsoft.com/office/drawing/2014/main" val="2283552801"/>
                  </a:ext>
                </a:extLst>
              </a:tr>
            </a:tbl>
          </a:graphicData>
        </a:graphic>
      </p:graphicFrame>
      <p:sp>
        <p:nvSpPr>
          <p:cNvPr id="7" name="Rectangle 6"/>
          <p:cNvSpPr/>
          <p:nvPr/>
        </p:nvSpPr>
        <p:spPr>
          <a:xfrm>
            <a:off x="5653437" y="5965133"/>
            <a:ext cx="981544" cy="54864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Date Placeholder 3">
            <a:extLst>
              <a:ext uri="{FF2B5EF4-FFF2-40B4-BE49-F238E27FC236}">
                <a16:creationId xmlns:a16="http://schemas.microsoft.com/office/drawing/2014/main" id="{8A9D7896-CB8C-BDE0-A2BF-12E4C18AE39F}"/>
              </a:ext>
            </a:extLst>
          </p:cNvPr>
          <p:cNvSpPr txBox="1">
            <a:spLocks/>
          </p:cNvSpPr>
          <p:nvPr/>
        </p:nvSpPr>
        <p:spPr>
          <a:xfrm>
            <a:off x="838200" y="6598682"/>
            <a:ext cx="18825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chemeClr val="bg1"/>
                </a:solidFill>
                <a:ea typeface="Calibri" panose="020F0502020204030204" pitchFamily="34" charset="0"/>
                <a:cs typeface="Calibri" panose="020F0502020204030204" pitchFamily="34" charset="0"/>
              </a:rPr>
              <a:t>July 2023</a:t>
            </a:r>
            <a:endParaRPr lang="en-US" sz="1100" dirty="0">
              <a:solidFill>
                <a:schemeClr val="bg1"/>
              </a:solidFill>
              <a:ea typeface="Calibri" panose="020F0502020204030204" pitchFamily="34" charset="0"/>
              <a:cs typeface="Calibri" panose="020F0502020204030204" pitchFamily="34" charset="0"/>
            </a:endParaRPr>
          </a:p>
        </p:txBody>
      </p:sp>
      <p:sp>
        <p:nvSpPr>
          <p:cNvPr id="9" name="Title 8">
            <a:extLst>
              <a:ext uri="{FF2B5EF4-FFF2-40B4-BE49-F238E27FC236}">
                <a16:creationId xmlns:a16="http://schemas.microsoft.com/office/drawing/2014/main" id="{F834C8AD-6473-ABAD-A90E-A55F2CFDA86C}"/>
              </a:ext>
            </a:extLst>
          </p:cNvPr>
          <p:cNvSpPr>
            <a:spLocks noGrp="1"/>
          </p:cNvSpPr>
          <p:nvPr>
            <p:ph type="title"/>
          </p:nvPr>
        </p:nvSpPr>
        <p:spPr/>
        <p:txBody>
          <a:bodyPr>
            <a:normAutofit/>
          </a:bodyPr>
          <a:lstStyle/>
          <a:p>
            <a:r>
              <a:rPr lang="en-GB" dirty="0"/>
              <a:t>Shortage of kidney failure care providers</a:t>
            </a:r>
            <a:endParaRPr lang="en-BE" dirty="0"/>
          </a:p>
        </p:txBody>
      </p:sp>
      <p:sp>
        <p:nvSpPr>
          <p:cNvPr id="3" name="Footer Placeholder 4">
            <a:extLst>
              <a:ext uri="{FF2B5EF4-FFF2-40B4-BE49-F238E27FC236}">
                <a16:creationId xmlns:a16="http://schemas.microsoft.com/office/drawing/2014/main" id="{04C3224C-A59B-ECA7-6827-98CC7A8E19D5}"/>
              </a:ext>
            </a:extLst>
          </p:cNvPr>
          <p:cNvSpPr>
            <a:spLocks noGrp="1"/>
          </p:cNvSpPr>
          <p:nvPr>
            <p:ph type="ftr" sz="quarter" idx="3"/>
          </p:nvPr>
        </p:nvSpPr>
        <p:spPr/>
        <p:txBody>
          <a:bodyPr/>
          <a:lstStyle/>
          <a:p>
            <a:r>
              <a:rPr lang="en-US" dirty="0"/>
              <a:t>International Society of Nephrology</a:t>
            </a:r>
          </a:p>
        </p:txBody>
      </p:sp>
      <p:sp>
        <p:nvSpPr>
          <p:cNvPr id="8" name="Slide Number Placeholder 5">
            <a:extLst>
              <a:ext uri="{FF2B5EF4-FFF2-40B4-BE49-F238E27FC236}">
                <a16:creationId xmlns:a16="http://schemas.microsoft.com/office/drawing/2014/main" id="{B9699BCD-F7FF-FA7E-D5EB-B94B8129D4B2}"/>
              </a:ext>
            </a:extLst>
          </p:cNvPr>
          <p:cNvSpPr>
            <a:spLocks noGrp="1"/>
          </p:cNvSpPr>
          <p:nvPr>
            <p:ph type="sldNum" sz="quarter" idx="4"/>
          </p:nvPr>
        </p:nvSpPr>
        <p:spPr/>
        <p:txBody>
          <a:bodyPr/>
          <a:lstStyle/>
          <a:p>
            <a:fld id="{4A9CEFBC-9863-BD47-BA2B-008170C231CB}" type="slidenum">
              <a:rPr lang="en-US" smtClean="0"/>
              <a:pPr/>
              <a:t>23</a:t>
            </a:fld>
            <a:endParaRPr lang="en-US"/>
          </a:p>
        </p:txBody>
      </p:sp>
    </p:spTree>
    <p:extLst>
      <p:ext uri="{BB962C8B-B14F-4D97-AF65-F5344CB8AC3E}">
        <p14:creationId xmlns:p14="http://schemas.microsoft.com/office/powerpoint/2010/main" val="4161181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425402093"/>
              </p:ext>
            </p:extLst>
          </p:nvPr>
        </p:nvGraphicFramePr>
        <p:xfrm>
          <a:off x="1456627" y="1054778"/>
          <a:ext cx="9375164" cy="4696040"/>
        </p:xfrm>
        <a:graphic>
          <a:graphicData uri="http://schemas.openxmlformats.org/drawingml/2006/table">
            <a:tbl>
              <a:tblPr firstRow="1" firstCol="1" bandRow="1">
                <a:tableStyleId>{5C22544A-7EE6-4342-B048-85BDC9FD1C3A}</a:tableStyleId>
              </a:tblPr>
              <a:tblGrid>
                <a:gridCol w="1310318">
                  <a:extLst>
                    <a:ext uri="{9D8B030D-6E8A-4147-A177-3AD203B41FA5}">
                      <a16:colId xmlns:a16="http://schemas.microsoft.com/office/drawing/2014/main" val="1818401231"/>
                    </a:ext>
                  </a:extLst>
                </a:gridCol>
                <a:gridCol w="896094">
                  <a:extLst>
                    <a:ext uri="{9D8B030D-6E8A-4147-A177-3AD203B41FA5}">
                      <a16:colId xmlns:a16="http://schemas.microsoft.com/office/drawing/2014/main" val="3139269611"/>
                    </a:ext>
                  </a:extLst>
                </a:gridCol>
                <a:gridCol w="896094">
                  <a:extLst>
                    <a:ext uri="{9D8B030D-6E8A-4147-A177-3AD203B41FA5}">
                      <a16:colId xmlns:a16="http://schemas.microsoft.com/office/drawing/2014/main" val="2785575127"/>
                    </a:ext>
                  </a:extLst>
                </a:gridCol>
                <a:gridCol w="896094">
                  <a:extLst>
                    <a:ext uri="{9D8B030D-6E8A-4147-A177-3AD203B41FA5}">
                      <a16:colId xmlns:a16="http://schemas.microsoft.com/office/drawing/2014/main" val="3186333455"/>
                    </a:ext>
                  </a:extLst>
                </a:gridCol>
                <a:gridCol w="896094">
                  <a:extLst>
                    <a:ext uri="{9D8B030D-6E8A-4147-A177-3AD203B41FA5}">
                      <a16:colId xmlns:a16="http://schemas.microsoft.com/office/drawing/2014/main" val="3603599785"/>
                    </a:ext>
                  </a:extLst>
                </a:gridCol>
                <a:gridCol w="896094">
                  <a:extLst>
                    <a:ext uri="{9D8B030D-6E8A-4147-A177-3AD203B41FA5}">
                      <a16:colId xmlns:a16="http://schemas.microsoft.com/office/drawing/2014/main" val="2559215856"/>
                    </a:ext>
                  </a:extLst>
                </a:gridCol>
                <a:gridCol w="896094">
                  <a:extLst>
                    <a:ext uri="{9D8B030D-6E8A-4147-A177-3AD203B41FA5}">
                      <a16:colId xmlns:a16="http://schemas.microsoft.com/office/drawing/2014/main" val="338244654"/>
                    </a:ext>
                  </a:extLst>
                </a:gridCol>
                <a:gridCol w="896094">
                  <a:extLst>
                    <a:ext uri="{9D8B030D-6E8A-4147-A177-3AD203B41FA5}">
                      <a16:colId xmlns:a16="http://schemas.microsoft.com/office/drawing/2014/main" val="945384851"/>
                    </a:ext>
                  </a:extLst>
                </a:gridCol>
                <a:gridCol w="896094">
                  <a:extLst>
                    <a:ext uri="{9D8B030D-6E8A-4147-A177-3AD203B41FA5}">
                      <a16:colId xmlns:a16="http://schemas.microsoft.com/office/drawing/2014/main" val="287014324"/>
                    </a:ext>
                  </a:extLst>
                </a:gridCol>
                <a:gridCol w="896094">
                  <a:extLst>
                    <a:ext uri="{9D8B030D-6E8A-4147-A177-3AD203B41FA5}">
                      <a16:colId xmlns:a16="http://schemas.microsoft.com/office/drawing/2014/main" val="1478368555"/>
                    </a:ext>
                  </a:extLst>
                </a:gridCol>
              </a:tblGrid>
              <a:tr h="414422">
                <a:tc>
                  <a:txBody>
                    <a:bodyPr/>
                    <a:lstStyle/>
                    <a:p>
                      <a:pPr marL="0" marR="0" algn="ctr">
                        <a:lnSpc>
                          <a:spcPct val="107000"/>
                        </a:lnSpc>
                        <a:spcBef>
                          <a:spcPts val="0"/>
                        </a:spcBef>
                        <a:spcAft>
                          <a:spcPts val="0"/>
                        </a:spcAft>
                      </a:pPr>
                      <a:r>
                        <a:rPr lang="en-US" sz="9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Country</a:t>
                      </a: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fontAlgn="b"/>
                      <a:r>
                        <a:rPr lang="en-US"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Counsellors/ psychologists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Transplant coordinators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Dialysis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Renal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Dialysis technicians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Social workers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Palliative care physicians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Kidney supportive care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shortage</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3148399159"/>
                  </a:ext>
                </a:extLst>
              </a:tr>
              <a:tr h="19461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Argentina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461698294"/>
                  </a:ext>
                </a:extLst>
              </a:tr>
              <a:tr h="19461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Bolivia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554880524"/>
                  </a:ext>
                </a:extLst>
              </a:tr>
              <a:tr h="19461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Brazil</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354314363"/>
                  </a:ext>
                </a:extLst>
              </a:tr>
              <a:tr h="19461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British Virgin Islands</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112447227"/>
                  </a:ext>
                </a:extLst>
              </a:tr>
              <a:tr h="194619">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Cayman Islands</a:t>
                      </a: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43444756"/>
                  </a:ext>
                </a:extLst>
              </a:tr>
              <a:tr h="19461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Chile</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282368083"/>
                  </a:ext>
                </a:extLst>
              </a:tr>
              <a:tr h="19461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Colombia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653014542"/>
                  </a:ext>
                </a:extLst>
              </a:tr>
              <a:tr h="194619">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Costa Rica</a:t>
                      </a: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91811804"/>
                  </a:ext>
                </a:extLst>
              </a:tr>
              <a:tr h="194619">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Curaçao</a:t>
                      </a: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63630407"/>
                  </a:ext>
                </a:extLst>
              </a:tr>
              <a:tr h="19461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Dominican Republic</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519493053"/>
                  </a:ext>
                </a:extLst>
              </a:tr>
              <a:tr h="194619">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Ecuador</a:t>
                      </a: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450600399"/>
                  </a:ext>
                </a:extLst>
              </a:tr>
              <a:tr h="19461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El Salvador</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716870081"/>
                  </a:ext>
                </a:extLst>
              </a:tr>
              <a:tr h="19461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Guatemala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623963921"/>
                  </a:ext>
                </a:extLst>
              </a:tr>
              <a:tr h="194619">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Haiti</a:t>
                      </a: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9493117"/>
                  </a:ext>
                </a:extLst>
              </a:tr>
              <a:tr h="19461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Mexico</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340304569"/>
                  </a:ext>
                </a:extLst>
              </a:tr>
              <a:tr h="194619">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Nicaragua</a:t>
                      </a: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777323377"/>
                  </a:ext>
                </a:extLst>
              </a:tr>
              <a:tr h="194619">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Panama</a:t>
                      </a: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735665097"/>
                  </a:ext>
                </a:extLst>
              </a:tr>
              <a:tr h="19461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Paraguay</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969048746"/>
                  </a:ext>
                </a:extLst>
              </a:tr>
              <a:tr h="19461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Peru</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642495087"/>
                  </a:ext>
                </a:extLst>
              </a:tr>
              <a:tr h="19461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Puerto Rico</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539530888"/>
                  </a:ext>
                </a:extLst>
              </a:tr>
              <a:tr h="19461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Uruguay</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37217665"/>
                  </a:ext>
                </a:extLst>
              </a:tr>
              <a:tr h="19461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Venezuela, RB</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2289" marR="6228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56565515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47836728"/>
              </p:ext>
            </p:extLst>
          </p:nvPr>
        </p:nvGraphicFramePr>
        <p:xfrm>
          <a:off x="5653437" y="5965133"/>
          <a:ext cx="981544" cy="548640"/>
        </p:xfrm>
        <a:graphic>
          <a:graphicData uri="http://schemas.openxmlformats.org/drawingml/2006/table">
            <a:tbl>
              <a:tblPr firstRow="1" bandRow="1">
                <a:tableStyleId>{5C22544A-7EE6-4342-B048-85BDC9FD1C3A}</a:tableStyleId>
              </a:tblPr>
              <a:tblGrid>
                <a:gridCol w="981544">
                  <a:extLst>
                    <a:ext uri="{9D8B030D-6E8A-4147-A177-3AD203B41FA5}">
                      <a16:colId xmlns:a16="http://schemas.microsoft.com/office/drawing/2014/main" val="643004065"/>
                    </a:ext>
                  </a:extLst>
                </a:gridCol>
              </a:tblGrid>
              <a:tr h="204710">
                <a:tc>
                  <a:txBody>
                    <a:bodyPr/>
                    <a:lstStyle/>
                    <a:p>
                      <a:r>
                        <a:rPr lang="en-US" sz="1200" b="0" dirty="0">
                          <a:solidFill>
                            <a:schemeClr val="tx1"/>
                          </a:solidFill>
                          <a:latin typeface="Calibri" panose="020F0502020204030204" pitchFamily="34" charset="0"/>
                          <a:ea typeface="Calibri" panose="020F0502020204030204" pitchFamily="34" charset="0"/>
                          <a:cs typeface="Calibri" panose="020F0502020204030204" pitchFamily="34" charset="0"/>
                        </a:rPr>
                        <a:t>No shortage</a:t>
                      </a:r>
                    </a:p>
                  </a:txBody>
                  <a:tcPr>
                    <a:solidFill>
                      <a:srgbClr val="C5E0B4"/>
                    </a:solidFill>
                  </a:tcPr>
                </a:tc>
                <a:extLst>
                  <a:ext uri="{0D108BD9-81ED-4DB2-BD59-A6C34878D82A}">
                    <a16:rowId xmlns:a16="http://schemas.microsoft.com/office/drawing/2014/main" val="2312230737"/>
                  </a:ext>
                </a:extLst>
              </a:tr>
              <a:tr h="204710">
                <a:tc>
                  <a:txBody>
                    <a:bodyPr/>
                    <a:lstStyle/>
                    <a:p>
                      <a:r>
                        <a:rPr lang="en-US" sz="1200" dirty="0">
                          <a:latin typeface="Calibri" panose="020F0502020204030204" pitchFamily="34" charset="0"/>
                          <a:ea typeface="Calibri" panose="020F0502020204030204" pitchFamily="34" charset="0"/>
                          <a:cs typeface="Calibri" panose="020F0502020204030204" pitchFamily="34" charset="0"/>
                        </a:rPr>
                        <a:t>Shortage</a:t>
                      </a:r>
                    </a:p>
                  </a:txBody>
                  <a:tcPr>
                    <a:solidFill>
                      <a:srgbClr val="FF8585"/>
                    </a:solidFill>
                  </a:tcPr>
                </a:tc>
                <a:extLst>
                  <a:ext uri="{0D108BD9-81ED-4DB2-BD59-A6C34878D82A}">
                    <a16:rowId xmlns:a16="http://schemas.microsoft.com/office/drawing/2014/main" val="2283552801"/>
                  </a:ext>
                </a:extLst>
              </a:tr>
            </a:tbl>
          </a:graphicData>
        </a:graphic>
      </p:graphicFrame>
      <p:sp>
        <p:nvSpPr>
          <p:cNvPr id="7" name="Rectangle 6"/>
          <p:cNvSpPr/>
          <p:nvPr/>
        </p:nvSpPr>
        <p:spPr>
          <a:xfrm>
            <a:off x="5653437" y="5965133"/>
            <a:ext cx="981544" cy="54864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Calibri" panose="020F0502020204030204" pitchFamily="34" charset="0"/>
              <a:cs typeface="Calibri" panose="020F0502020204030204" pitchFamily="34" charset="0"/>
            </a:endParaRPr>
          </a:p>
        </p:txBody>
      </p:sp>
      <p:sp>
        <p:nvSpPr>
          <p:cNvPr id="2" name="Date Placeholder 3">
            <a:extLst>
              <a:ext uri="{FF2B5EF4-FFF2-40B4-BE49-F238E27FC236}">
                <a16:creationId xmlns:a16="http://schemas.microsoft.com/office/drawing/2014/main" id="{94D9F81E-DB55-4F80-9BF7-B7A27F7D9E91}"/>
              </a:ext>
            </a:extLst>
          </p:cNvPr>
          <p:cNvSpPr txBox="1">
            <a:spLocks/>
          </p:cNvSpPr>
          <p:nvPr/>
        </p:nvSpPr>
        <p:spPr>
          <a:xfrm>
            <a:off x="838200" y="6598682"/>
            <a:ext cx="18825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chemeClr val="bg1"/>
                </a:solidFill>
                <a:ea typeface="Calibri" panose="020F0502020204030204" pitchFamily="34" charset="0"/>
                <a:cs typeface="Calibri" panose="020F0502020204030204" pitchFamily="34" charset="0"/>
              </a:rPr>
              <a:t>July 2023</a:t>
            </a:r>
            <a:endParaRPr lang="en-US" sz="1100" dirty="0">
              <a:solidFill>
                <a:schemeClr val="bg1"/>
              </a:solidFill>
              <a:ea typeface="Calibri" panose="020F0502020204030204" pitchFamily="34" charset="0"/>
              <a:cs typeface="Calibri" panose="020F0502020204030204" pitchFamily="34" charset="0"/>
            </a:endParaRPr>
          </a:p>
        </p:txBody>
      </p:sp>
      <p:sp>
        <p:nvSpPr>
          <p:cNvPr id="9" name="Title 8">
            <a:extLst>
              <a:ext uri="{FF2B5EF4-FFF2-40B4-BE49-F238E27FC236}">
                <a16:creationId xmlns:a16="http://schemas.microsoft.com/office/drawing/2014/main" id="{EE8369E1-09FE-3911-824B-E999C6D1C0BC}"/>
              </a:ext>
            </a:extLst>
          </p:cNvPr>
          <p:cNvSpPr>
            <a:spLocks noGrp="1"/>
          </p:cNvSpPr>
          <p:nvPr>
            <p:ph type="title"/>
          </p:nvPr>
        </p:nvSpPr>
        <p:spPr/>
        <p:txBody>
          <a:bodyPr>
            <a:normAutofit/>
          </a:bodyPr>
          <a:lstStyle/>
          <a:p>
            <a:r>
              <a:rPr lang="en-GB" dirty="0"/>
              <a:t>Shortage of kidney failure care providers</a:t>
            </a:r>
            <a:endParaRPr lang="en-BE" dirty="0"/>
          </a:p>
        </p:txBody>
      </p:sp>
      <p:sp>
        <p:nvSpPr>
          <p:cNvPr id="3" name="Footer Placeholder 4">
            <a:extLst>
              <a:ext uri="{FF2B5EF4-FFF2-40B4-BE49-F238E27FC236}">
                <a16:creationId xmlns:a16="http://schemas.microsoft.com/office/drawing/2014/main" id="{407ADA31-0214-5559-B822-56C4BEA4F807}"/>
              </a:ext>
            </a:extLst>
          </p:cNvPr>
          <p:cNvSpPr>
            <a:spLocks noGrp="1"/>
          </p:cNvSpPr>
          <p:nvPr>
            <p:ph type="ftr" sz="quarter" idx="3"/>
          </p:nvPr>
        </p:nvSpPr>
        <p:spPr/>
        <p:txBody>
          <a:bodyPr/>
          <a:lstStyle/>
          <a:p>
            <a:r>
              <a:rPr lang="en-US" dirty="0"/>
              <a:t>International Society of Nephrology</a:t>
            </a:r>
          </a:p>
        </p:txBody>
      </p:sp>
      <p:sp>
        <p:nvSpPr>
          <p:cNvPr id="8" name="Slide Number Placeholder 5">
            <a:extLst>
              <a:ext uri="{FF2B5EF4-FFF2-40B4-BE49-F238E27FC236}">
                <a16:creationId xmlns:a16="http://schemas.microsoft.com/office/drawing/2014/main" id="{127690CB-77F0-EF31-FA75-7F7EC6CCDBAE}"/>
              </a:ext>
            </a:extLst>
          </p:cNvPr>
          <p:cNvSpPr>
            <a:spLocks noGrp="1"/>
          </p:cNvSpPr>
          <p:nvPr>
            <p:ph type="sldNum" sz="quarter" idx="4"/>
          </p:nvPr>
        </p:nvSpPr>
        <p:spPr/>
        <p:txBody>
          <a:bodyPr/>
          <a:lstStyle/>
          <a:p>
            <a:fld id="{4A9CEFBC-9863-BD47-BA2B-008170C231CB}" type="slidenum">
              <a:rPr lang="en-US" smtClean="0"/>
              <a:pPr/>
              <a:t>24</a:t>
            </a:fld>
            <a:endParaRPr lang="en-US"/>
          </a:p>
        </p:txBody>
      </p:sp>
    </p:spTree>
    <p:extLst>
      <p:ext uri="{BB962C8B-B14F-4D97-AF65-F5344CB8AC3E}">
        <p14:creationId xmlns:p14="http://schemas.microsoft.com/office/powerpoint/2010/main" val="288597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4DE5866-B276-3B1D-52EE-58933E6A1788}"/>
              </a:ext>
            </a:extLst>
          </p:cNvPr>
          <p:cNvPicPr>
            <a:picLocks noChangeAspect="1"/>
          </p:cNvPicPr>
          <p:nvPr/>
        </p:nvPicPr>
        <p:blipFill>
          <a:blip r:embed="rId2"/>
          <a:stretch>
            <a:fillRect/>
          </a:stretch>
        </p:blipFill>
        <p:spPr>
          <a:xfrm>
            <a:off x="1119397" y="5740835"/>
            <a:ext cx="4148895" cy="130208"/>
          </a:xfrm>
          <a:prstGeom prst="rect">
            <a:avLst/>
          </a:prstGeom>
        </p:spPr>
      </p:pic>
      <p:pic>
        <p:nvPicPr>
          <p:cNvPr id="17" name="Picture 16">
            <a:extLst>
              <a:ext uri="{FF2B5EF4-FFF2-40B4-BE49-F238E27FC236}">
                <a16:creationId xmlns:a16="http://schemas.microsoft.com/office/drawing/2014/main" id="{1D4DE5ED-B408-3CE5-401B-9220E600264C}"/>
              </a:ext>
            </a:extLst>
          </p:cNvPr>
          <p:cNvPicPr>
            <a:picLocks noChangeAspect="1"/>
          </p:cNvPicPr>
          <p:nvPr/>
        </p:nvPicPr>
        <p:blipFill>
          <a:blip r:embed="rId3"/>
          <a:stretch>
            <a:fillRect/>
          </a:stretch>
        </p:blipFill>
        <p:spPr>
          <a:xfrm>
            <a:off x="1632884" y="1643583"/>
            <a:ext cx="3077984" cy="3863366"/>
          </a:xfrm>
          <a:prstGeom prst="rect">
            <a:avLst/>
          </a:prstGeom>
        </p:spPr>
      </p:pic>
      <p:sp>
        <p:nvSpPr>
          <p:cNvPr id="6" name="Rectangle 5"/>
          <p:cNvSpPr/>
          <p:nvPr/>
        </p:nvSpPr>
        <p:spPr>
          <a:xfrm>
            <a:off x="2472636" y="1235941"/>
            <a:ext cx="1398480" cy="338554"/>
          </a:xfrm>
          <a:prstGeom prst="rect">
            <a:avLst/>
          </a:prstGeom>
        </p:spPr>
        <p:txBody>
          <a:bodyPr wrap="square">
            <a:spAutoFit/>
          </a:bodyPr>
          <a:lstStyle/>
          <a:p>
            <a:pPr lvl="0"/>
            <a:r>
              <a:rPr lang="en-US" sz="1600" dirty="0">
                <a:solidFill>
                  <a:prstClr val="black"/>
                </a:solidFill>
                <a:latin typeface="Calibri" panose="020F0502020204030204" pitchFamily="34" charset="0"/>
                <a:ea typeface="Calibri" panose="020F0502020204030204" pitchFamily="34" charset="0"/>
                <a:cs typeface="Calibri" panose="020F0502020204030204" pitchFamily="34" charset="0"/>
              </a:rPr>
              <a:t>Nephrologists</a:t>
            </a:r>
          </a:p>
        </p:txBody>
      </p:sp>
      <p:graphicFrame>
        <p:nvGraphicFramePr>
          <p:cNvPr id="8" name="Table 7"/>
          <p:cNvGraphicFramePr>
            <a:graphicFrameLocks noGrp="1"/>
          </p:cNvGraphicFramePr>
          <p:nvPr>
            <p:extLst>
              <p:ext uri="{D42A27DB-BD31-4B8C-83A1-F6EECF244321}">
                <p14:modId xmlns:p14="http://schemas.microsoft.com/office/powerpoint/2010/main" val="2064655580"/>
              </p:ext>
            </p:extLst>
          </p:nvPr>
        </p:nvGraphicFramePr>
        <p:xfrm>
          <a:off x="6744984" y="1266763"/>
          <a:ext cx="3747734" cy="4637133"/>
        </p:xfrm>
        <a:graphic>
          <a:graphicData uri="http://schemas.openxmlformats.org/drawingml/2006/table">
            <a:tbl>
              <a:tblPr firstRow="1" firstCol="1" bandRow="1">
                <a:tableStyleId>{F5AB1C69-6EDB-4FF4-983F-18BD219EF322}</a:tableStyleId>
              </a:tblPr>
              <a:tblGrid>
                <a:gridCol w="1331334">
                  <a:extLst>
                    <a:ext uri="{9D8B030D-6E8A-4147-A177-3AD203B41FA5}">
                      <a16:colId xmlns:a16="http://schemas.microsoft.com/office/drawing/2014/main" val="364464756"/>
                    </a:ext>
                  </a:extLst>
                </a:gridCol>
                <a:gridCol w="1208200">
                  <a:extLst>
                    <a:ext uri="{9D8B030D-6E8A-4147-A177-3AD203B41FA5}">
                      <a16:colId xmlns:a16="http://schemas.microsoft.com/office/drawing/2014/main" val="4091910205"/>
                    </a:ext>
                  </a:extLst>
                </a:gridCol>
                <a:gridCol w="1208200">
                  <a:extLst>
                    <a:ext uri="{9D8B030D-6E8A-4147-A177-3AD203B41FA5}">
                      <a16:colId xmlns:a16="http://schemas.microsoft.com/office/drawing/2014/main" val="3109160514"/>
                    </a:ext>
                  </a:extLst>
                </a:gridCol>
              </a:tblGrid>
              <a:tr h="462745">
                <a:tc>
                  <a:txBody>
                    <a:bodyPr/>
                    <a:lstStyle/>
                    <a:p>
                      <a:pPr marL="0" marR="0" algn="ctr">
                        <a:lnSpc>
                          <a:spcPct val="107000"/>
                        </a:lnSpc>
                        <a:spcBef>
                          <a:spcPts val="0"/>
                        </a:spcBef>
                        <a:spcAft>
                          <a:spcPts val="0"/>
                        </a:spcAft>
                      </a:pPr>
                      <a:r>
                        <a:rPr lang="en-US" sz="900" dirty="0">
                          <a:solidFill>
                            <a:schemeClr val="bg1"/>
                          </a:solidFill>
                          <a:effectLst/>
                          <a:latin typeface="Calibri" panose="020F0502020204030204" pitchFamily="34" charset="0"/>
                          <a:cs typeface="Calibri" panose="020F0502020204030204" pitchFamily="34" charset="0"/>
                        </a:rPr>
                        <a:t>Country</a:t>
                      </a:r>
                      <a:endParaRPr lang="en-US" sz="9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446" marR="63446"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Nephrologists</a:t>
                      </a:r>
                    </a:p>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PMP</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3446" marR="63446"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Nephrology trainees</a:t>
                      </a:r>
                    </a:p>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PMP</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3446" marR="63446" marT="0" marB="0" anchor="ctr"/>
                </a:tc>
                <a:extLst>
                  <a:ext uri="{0D108BD9-81ED-4DB2-BD59-A6C34878D82A}">
                    <a16:rowId xmlns:a16="http://schemas.microsoft.com/office/drawing/2014/main" val="3426125867"/>
                  </a:ext>
                </a:extLst>
              </a:tr>
              <a:tr h="188024">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Argentina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3446" marR="63446" marT="0" marB="0" anchor="ctr"/>
                </a:tc>
                <a:tc>
                  <a:txBody>
                    <a:bodyPr/>
                    <a:lstStyle/>
                    <a:p>
                      <a:pPr algn="ctr" fontAlgn="b"/>
                      <a:r>
                        <a:rPr lang="en-CA" sz="900" kern="1200" dirty="0">
                          <a:solidFill>
                            <a:schemeClr val="tx1">
                              <a:lumMod val="75000"/>
                              <a:lumOff val="25000"/>
                            </a:schemeClr>
                          </a:solidFill>
                          <a:effectLst/>
                          <a:latin typeface="Calibri" panose="020F0502020204030204" pitchFamily="34" charset="0"/>
                          <a:cs typeface="Calibri" panose="020F0502020204030204" pitchFamily="34" charset="0"/>
                        </a:rPr>
                        <a:t>25.95</a:t>
                      </a:r>
                      <a:endParaRPr lang="en-CA" sz="900"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chemeClr val="tx1">
                              <a:lumMod val="75000"/>
                              <a:lumOff val="25000"/>
                            </a:schemeClr>
                          </a:solidFill>
                          <a:effectLst/>
                          <a:latin typeface="Calibri" panose="020F0502020204030204" pitchFamily="34" charset="0"/>
                          <a:cs typeface="Calibri" panose="020F0502020204030204" pitchFamily="34" charset="0"/>
                        </a:rPr>
                        <a:t>3.24</a:t>
                      </a:r>
                      <a:endParaRPr lang="en-CA" sz="900"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076835832"/>
                  </a:ext>
                </a:extLst>
              </a:tr>
              <a:tr h="188024">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Bolivia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3446" marR="63446" marT="0" marB="0" anchor="ctr"/>
                </a:tc>
                <a:tc>
                  <a:txBody>
                    <a:bodyPr/>
                    <a:lstStyle/>
                    <a:p>
                      <a:pPr algn="ctr" fontAlgn="b"/>
                      <a:r>
                        <a:rPr lang="en-CA" sz="900" kern="1200" dirty="0">
                          <a:solidFill>
                            <a:schemeClr val="tx1">
                              <a:lumMod val="75000"/>
                              <a:lumOff val="25000"/>
                            </a:schemeClr>
                          </a:solidFill>
                          <a:effectLst/>
                          <a:latin typeface="Calibri" panose="020F0502020204030204" pitchFamily="34" charset="0"/>
                          <a:cs typeface="Calibri" panose="020F0502020204030204" pitchFamily="34" charset="0"/>
                        </a:rPr>
                        <a:t>9.95</a:t>
                      </a:r>
                      <a:endParaRPr lang="en-CA" sz="900"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chemeClr val="tx1">
                              <a:lumMod val="75000"/>
                              <a:lumOff val="25000"/>
                            </a:schemeClr>
                          </a:solidFill>
                          <a:effectLst/>
                          <a:latin typeface="Calibri" panose="020F0502020204030204" pitchFamily="34" charset="0"/>
                          <a:cs typeface="Calibri" panose="020F0502020204030204" pitchFamily="34" charset="0"/>
                        </a:rPr>
                        <a:t>3.32</a:t>
                      </a:r>
                      <a:endParaRPr lang="en-CA" sz="900"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052410453"/>
                  </a:ext>
                </a:extLst>
              </a:tr>
              <a:tr h="188024">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Brazil</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3446" marR="63446" marT="0" marB="0" anchor="ctr"/>
                </a:tc>
                <a:tc>
                  <a:txBody>
                    <a:bodyPr/>
                    <a:lstStyle/>
                    <a:p>
                      <a:pPr algn="ctr" fontAlgn="b"/>
                      <a:r>
                        <a:rPr lang="en-CA" sz="900" kern="1200" dirty="0">
                          <a:solidFill>
                            <a:schemeClr val="tx1">
                              <a:lumMod val="75000"/>
                              <a:lumOff val="25000"/>
                            </a:schemeClr>
                          </a:solidFill>
                          <a:effectLst/>
                          <a:latin typeface="Calibri" panose="020F0502020204030204" pitchFamily="34" charset="0"/>
                          <a:cs typeface="Calibri" panose="020F0502020204030204" pitchFamily="34" charset="0"/>
                        </a:rPr>
                        <a:t>18.41</a:t>
                      </a:r>
                      <a:endParaRPr lang="en-CA" sz="900"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a:solidFill>
                            <a:schemeClr val="tx1">
                              <a:lumMod val="75000"/>
                              <a:lumOff val="25000"/>
                            </a:schemeClr>
                          </a:solidFill>
                          <a:effectLst/>
                          <a:latin typeface="Calibri" panose="020F0502020204030204" pitchFamily="34" charset="0"/>
                          <a:cs typeface="Calibri" panose="020F0502020204030204" pitchFamily="34" charset="0"/>
                        </a:rPr>
                        <a:t>1.15</a:t>
                      </a:r>
                      <a:endParaRPr lang="en-CA" sz="900" kern="12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569177576"/>
                  </a:ext>
                </a:extLst>
              </a:tr>
              <a:tr h="188024">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British Virgin Islands</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3446" marR="63446" marT="0" marB="0" anchor="ctr"/>
                </a:tc>
                <a:tc>
                  <a:txBody>
                    <a:bodyPr/>
                    <a:lstStyle/>
                    <a:p>
                      <a:pPr algn="ctr" fontAlgn="b"/>
                      <a:r>
                        <a:rPr lang="en-CA" sz="900" kern="1200">
                          <a:solidFill>
                            <a:schemeClr val="tx1">
                              <a:lumMod val="75000"/>
                              <a:lumOff val="25000"/>
                            </a:schemeClr>
                          </a:solidFill>
                          <a:effectLst/>
                          <a:latin typeface="Calibri" panose="020F0502020204030204" pitchFamily="34" charset="0"/>
                          <a:cs typeface="Calibri" panose="020F0502020204030204" pitchFamily="34" charset="0"/>
                        </a:rPr>
                        <a:t>25.89</a:t>
                      </a:r>
                      <a:endParaRPr lang="en-CA" sz="900" kern="12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chemeClr val="tx1">
                              <a:lumMod val="75000"/>
                              <a:lumOff val="25000"/>
                            </a:schemeClr>
                          </a:solidFill>
                          <a:effectLst/>
                          <a:latin typeface="Calibri" panose="020F0502020204030204" pitchFamily="34" charset="0"/>
                          <a:cs typeface="Calibri" panose="020F0502020204030204" pitchFamily="34" charset="0"/>
                        </a:rPr>
                        <a:t>0.00</a:t>
                      </a:r>
                      <a:endParaRPr lang="en-CA" sz="900"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494935419"/>
                  </a:ext>
                </a:extLst>
              </a:tr>
              <a:tr h="188024">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Cayman Islands</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3446" marR="63446" marT="0" marB="0" anchor="ctr"/>
                </a:tc>
                <a:tc>
                  <a:txBody>
                    <a:bodyPr/>
                    <a:lstStyle/>
                    <a:p>
                      <a:pPr algn="ctr" fontAlgn="b"/>
                      <a:r>
                        <a:rPr lang="en-CA" sz="900" kern="1200">
                          <a:solidFill>
                            <a:schemeClr val="tx1">
                              <a:lumMod val="75000"/>
                              <a:lumOff val="25000"/>
                            </a:schemeClr>
                          </a:solidFill>
                          <a:effectLst/>
                          <a:latin typeface="Calibri" panose="020F0502020204030204" pitchFamily="34" charset="0"/>
                          <a:cs typeface="Calibri" panose="020F0502020204030204" pitchFamily="34" charset="0"/>
                        </a:rPr>
                        <a:t>31.10</a:t>
                      </a:r>
                      <a:endParaRPr lang="en-CA" sz="900" kern="12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a:solidFill>
                            <a:schemeClr val="tx1">
                              <a:lumMod val="75000"/>
                              <a:lumOff val="25000"/>
                            </a:schemeClr>
                          </a:solidFill>
                          <a:effectLst/>
                          <a:latin typeface="Calibri" panose="020F0502020204030204" pitchFamily="34" charset="0"/>
                          <a:cs typeface="Calibri" panose="020F0502020204030204" pitchFamily="34" charset="0"/>
                        </a:rPr>
                        <a:t>0.00</a:t>
                      </a:r>
                      <a:endParaRPr lang="en-CA" sz="900" kern="12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953109441"/>
                  </a:ext>
                </a:extLst>
              </a:tr>
              <a:tr h="188024">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Chile</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3446" marR="63446" marT="0" marB="0" anchor="ctr"/>
                </a:tc>
                <a:tc>
                  <a:txBody>
                    <a:bodyPr/>
                    <a:lstStyle/>
                    <a:p>
                      <a:pPr algn="ctr" fontAlgn="b"/>
                      <a:r>
                        <a:rPr lang="en-CA" sz="900" kern="1200">
                          <a:solidFill>
                            <a:schemeClr val="tx1">
                              <a:lumMod val="75000"/>
                              <a:lumOff val="25000"/>
                            </a:schemeClr>
                          </a:solidFill>
                          <a:effectLst/>
                          <a:latin typeface="Calibri" panose="020F0502020204030204" pitchFamily="34" charset="0"/>
                          <a:cs typeface="Calibri" panose="020F0502020204030204" pitchFamily="34" charset="0"/>
                        </a:rPr>
                        <a:t>17.15</a:t>
                      </a:r>
                      <a:endParaRPr lang="en-CA" sz="900" kern="12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a:solidFill>
                            <a:schemeClr val="tx1">
                              <a:lumMod val="75000"/>
                              <a:lumOff val="25000"/>
                            </a:schemeClr>
                          </a:solidFill>
                          <a:effectLst/>
                          <a:latin typeface="Calibri" panose="020F0502020204030204" pitchFamily="34" charset="0"/>
                          <a:cs typeface="Calibri" panose="020F0502020204030204" pitchFamily="34" charset="0"/>
                        </a:rPr>
                        <a:t>1.36</a:t>
                      </a:r>
                      <a:endParaRPr lang="en-CA" sz="900" kern="12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150368734"/>
                  </a:ext>
                </a:extLst>
              </a:tr>
              <a:tr h="188024">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Colombia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3446" marR="63446" marT="0" marB="0" anchor="ctr"/>
                </a:tc>
                <a:tc>
                  <a:txBody>
                    <a:bodyPr/>
                    <a:lstStyle/>
                    <a:p>
                      <a:pPr algn="ctr" fontAlgn="b"/>
                      <a:r>
                        <a:rPr lang="en-CA" sz="900" kern="1200" dirty="0">
                          <a:solidFill>
                            <a:schemeClr val="tx1">
                              <a:lumMod val="75000"/>
                              <a:lumOff val="25000"/>
                            </a:schemeClr>
                          </a:solidFill>
                          <a:effectLst/>
                          <a:latin typeface="Calibri" panose="020F0502020204030204" pitchFamily="34" charset="0"/>
                          <a:cs typeface="Calibri" panose="020F0502020204030204" pitchFamily="34" charset="0"/>
                        </a:rPr>
                        <a:t>9.99</a:t>
                      </a:r>
                      <a:endParaRPr lang="en-CA" sz="900"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chemeClr val="tx1">
                              <a:lumMod val="75000"/>
                              <a:lumOff val="25000"/>
                            </a:schemeClr>
                          </a:solidFill>
                          <a:effectLst/>
                          <a:latin typeface="Calibri" panose="020F0502020204030204" pitchFamily="34" charset="0"/>
                          <a:cs typeface="Calibri" panose="020F0502020204030204" pitchFamily="34" charset="0"/>
                        </a:rPr>
                        <a:t>-</a:t>
                      </a:r>
                      <a:endParaRPr lang="en-CA" sz="900"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662338407"/>
                  </a:ext>
                </a:extLst>
              </a:tr>
              <a:tr h="188024">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Costa Rica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3446" marR="63446" marT="0" marB="0" anchor="ctr"/>
                </a:tc>
                <a:tc>
                  <a:txBody>
                    <a:bodyPr/>
                    <a:lstStyle/>
                    <a:p>
                      <a:pPr algn="ctr" fontAlgn="b"/>
                      <a:r>
                        <a:rPr lang="en-CA" sz="900" kern="1200" dirty="0">
                          <a:solidFill>
                            <a:schemeClr val="tx1">
                              <a:lumMod val="75000"/>
                              <a:lumOff val="25000"/>
                            </a:schemeClr>
                          </a:solidFill>
                          <a:effectLst/>
                          <a:latin typeface="Calibri" panose="020F0502020204030204" pitchFamily="34" charset="0"/>
                          <a:cs typeface="Calibri" panose="020F0502020204030204" pitchFamily="34" charset="0"/>
                        </a:rPr>
                        <a:t>5.38</a:t>
                      </a:r>
                      <a:endParaRPr lang="en-CA" sz="900"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chemeClr val="tx1">
                              <a:lumMod val="75000"/>
                              <a:lumOff val="25000"/>
                            </a:schemeClr>
                          </a:solidFill>
                          <a:effectLst/>
                          <a:latin typeface="Calibri" panose="020F0502020204030204" pitchFamily="34" charset="0"/>
                          <a:cs typeface="Calibri" panose="020F0502020204030204" pitchFamily="34" charset="0"/>
                        </a:rPr>
                        <a:t>1.15</a:t>
                      </a:r>
                      <a:endParaRPr lang="en-CA" sz="900"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673267736"/>
                  </a:ext>
                </a:extLst>
              </a:tr>
              <a:tr h="18802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Curaçao</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3446" marR="63446" marT="0" marB="0" anchor="ctr"/>
                </a:tc>
                <a:tc>
                  <a:txBody>
                    <a:bodyPr/>
                    <a:lstStyle/>
                    <a:p>
                      <a:pPr algn="ctr" fontAlgn="b"/>
                      <a:r>
                        <a:rPr lang="en-CA" sz="900" kern="1200">
                          <a:solidFill>
                            <a:schemeClr val="tx1">
                              <a:lumMod val="75000"/>
                              <a:lumOff val="25000"/>
                            </a:schemeClr>
                          </a:solidFill>
                          <a:effectLst/>
                          <a:latin typeface="Calibri" panose="020F0502020204030204" pitchFamily="34" charset="0"/>
                          <a:cs typeface="Calibri" panose="020F0502020204030204" pitchFamily="34" charset="0"/>
                        </a:rPr>
                        <a:t>45.94</a:t>
                      </a:r>
                      <a:endParaRPr lang="en-CA" sz="900" kern="12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a:solidFill>
                            <a:schemeClr val="tx1">
                              <a:lumMod val="75000"/>
                              <a:lumOff val="25000"/>
                            </a:schemeClr>
                          </a:solidFill>
                          <a:effectLst/>
                          <a:latin typeface="Calibri" panose="020F0502020204030204" pitchFamily="34" charset="0"/>
                          <a:cs typeface="Calibri" panose="020F0502020204030204" pitchFamily="34" charset="0"/>
                        </a:rPr>
                        <a:t>0.00</a:t>
                      </a:r>
                      <a:endParaRPr lang="en-CA" sz="900" kern="12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602098755"/>
                  </a:ext>
                </a:extLst>
              </a:tr>
              <a:tr h="188024">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Dominican Republic</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3446" marR="63446" marT="0" marB="0" anchor="ctr"/>
                </a:tc>
                <a:tc>
                  <a:txBody>
                    <a:bodyPr/>
                    <a:lstStyle/>
                    <a:p>
                      <a:pPr algn="ctr" fontAlgn="b"/>
                      <a:r>
                        <a:rPr lang="en-CA" sz="900" kern="1200" dirty="0">
                          <a:solidFill>
                            <a:schemeClr val="tx1">
                              <a:lumMod val="75000"/>
                              <a:lumOff val="25000"/>
                            </a:schemeClr>
                          </a:solidFill>
                          <a:effectLst/>
                          <a:latin typeface="Calibri" panose="020F0502020204030204" pitchFamily="34" charset="0"/>
                          <a:cs typeface="Calibri" panose="020F0502020204030204" pitchFamily="34" charset="0"/>
                        </a:rPr>
                        <a:t>20.01</a:t>
                      </a:r>
                      <a:endParaRPr lang="en-CA" sz="900"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a:solidFill>
                            <a:schemeClr val="tx1">
                              <a:lumMod val="75000"/>
                              <a:lumOff val="25000"/>
                            </a:schemeClr>
                          </a:solidFill>
                          <a:effectLst/>
                          <a:latin typeface="Calibri" panose="020F0502020204030204" pitchFamily="34" charset="0"/>
                          <a:cs typeface="Calibri" panose="020F0502020204030204" pitchFamily="34" charset="0"/>
                        </a:rPr>
                        <a:t>3.09</a:t>
                      </a:r>
                      <a:endParaRPr lang="en-CA" sz="900" kern="12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685814997"/>
                  </a:ext>
                </a:extLst>
              </a:tr>
              <a:tr h="188024">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Ecuador</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3446" marR="63446" marT="0" marB="0" anchor="ctr"/>
                </a:tc>
                <a:tc>
                  <a:txBody>
                    <a:bodyPr/>
                    <a:lstStyle/>
                    <a:p>
                      <a:pPr algn="ctr" fontAlgn="b"/>
                      <a:r>
                        <a:rPr lang="en-CA" sz="900" kern="1200">
                          <a:solidFill>
                            <a:schemeClr val="tx1">
                              <a:lumMod val="75000"/>
                              <a:lumOff val="25000"/>
                            </a:schemeClr>
                          </a:solidFill>
                          <a:effectLst/>
                          <a:latin typeface="Calibri" panose="020F0502020204030204" pitchFamily="34" charset="0"/>
                          <a:cs typeface="Calibri" panose="020F0502020204030204" pitchFamily="34" charset="0"/>
                        </a:rPr>
                        <a:t>12.26</a:t>
                      </a:r>
                      <a:endParaRPr lang="en-CA" sz="900" kern="12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chemeClr val="tx1">
                              <a:lumMod val="75000"/>
                              <a:lumOff val="25000"/>
                            </a:schemeClr>
                          </a:solidFill>
                          <a:effectLst/>
                          <a:latin typeface="Calibri" panose="020F0502020204030204" pitchFamily="34" charset="0"/>
                          <a:cs typeface="Calibri" panose="020F0502020204030204" pitchFamily="34" charset="0"/>
                        </a:rPr>
                        <a:t>1.16</a:t>
                      </a:r>
                      <a:endParaRPr lang="en-CA" sz="900"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121888988"/>
                  </a:ext>
                </a:extLst>
              </a:tr>
              <a:tr h="188024">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El Salvador</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3446" marR="63446" marT="0" marB="0" anchor="ctr"/>
                </a:tc>
                <a:tc>
                  <a:txBody>
                    <a:bodyPr/>
                    <a:lstStyle/>
                    <a:p>
                      <a:pPr algn="ctr" fontAlgn="b"/>
                      <a:r>
                        <a:rPr lang="en-CA" sz="900" kern="1200">
                          <a:solidFill>
                            <a:schemeClr val="tx1">
                              <a:lumMod val="75000"/>
                              <a:lumOff val="25000"/>
                            </a:schemeClr>
                          </a:solidFill>
                          <a:effectLst/>
                          <a:latin typeface="Calibri" panose="020F0502020204030204" pitchFamily="34" charset="0"/>
                          <a:cs typeface="Calibri" panose="020F0502020204030204" pitchFamily="34" charset="0"/>
                        </a:rPr>
                        <a:t>5.94</a:t>
                      </a:r>
                      <a:endParaRPr lang="en-CA" sz="900" kern="12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chemeClr val="tx1">
                              <a:lumMod val="75000"/>
                              <a:lumOff val="25000"/>
                            </a:schemeClr>
                          </a:solidFill>
                          <a:effectLst/>
                          <a:latin typeface="Calibri" panose="020F0502020204030204" pitchFamily="34" charset="0"/>
                          <a:cs typeface="Calibri" panose="020F0502020204030204" pitchFamily="34" charset="0"/>
                        </a:rPr>
                        <a:t>7.61</a:t>
                      </a:r>
                      <a:endParaRPr lang="en-CA" sz="900"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224565092"/>
                  </a:ext>
                </a:extLst>
              </a:tr>
              <a:tr h="188024">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Guatemala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3446" marR="63446" marT="0" marB="0" anchor="ctr"/>
                </a:tc>
                <a:tc>
                  <a:txBody>
                    <a:bodyPr/>
                    <a:lstStyle/>
                    <a:p>
                      <a:pPr algn="ctr" fontAlgn="b"/>
                      <a:r>
                        <a:rPr lang="en-CA" sz="900" kern="1200">
                          <a:solidFill>
                            <a:schemeClr val="tx1">
                              <a:lumMod val="75000"/>
                              <a:lumOff val="25000"/>
                            </a:schemeClr>
                          </a:solidFill>
                          <a:effectLst/>
                          <a:latin typeface="Calibri" panose="020F0502020204030204" pitchFamily="34" charset="0"/>
                          <a:cs typeface="Calibri" panose="020F0502020204030204" pitchFamily="34" charset="0"/>
                        </a:rPr>
                        <a:t>6.27</a:t>
                      </a:r>
                      <a:endParaRPr lang="en-CA" sz="900" kern="12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chemeClr val="tx1">
                              <a:lumMod val="75000"/>
                              <a:lumOff val="25000"/>
                            </a:schemeClr>
                          </a:solidFill>
                          <a:effectLst/>
                          <a:latin typeface="Calibri" panose="020F0502020204030204" pitchFamily="34" charset="0"/>
                          <a:cs typeface="Calibri" panose="020F0502020204030204" pitchFamily="34" charset="0"/>
                        </a:rPr>
                        <a:t>0.90</a:t>
                      </a:r>
                      <a:endParaRPr lang="en-CA" sz="900"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993317599"/>
                  </a:ext>
                </a:extLst>
              </a:tr>
              <a:tr h="188024">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Haiti</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3446" marR="63446" marT="0" marB="0" anchor="ctr"/>
                </a:tc>
                <a:tc>
                  <a:txBody>
                    <a:bodyPr/>
                    <a:lstStyle/>
                    <a:p>
                      <a:pPr algn="ctr" fontAlgn="b"/>
                      <a:r>
                        <a:rPr lang="en-CA" sz="900" kern="1200" dirty="0">
                          <a:solidFill>
                            <a:schemeClr val="tx1">
                              <a:lumMod val="75000"/>
                              <a:lumOff val="25000"/>
                            </a:schemeClr>
                          </a:solidFill>
                          <a:effectLst/>
                          <a:latin typeface="Calibri" panose="020F0502020204030204" pitchFamily="34" charset="0"/>
                          <a:cs typeface="Calibri" panose="020F0502020204030204" pitchFamily="34" charset="0"/>
                        </a:rPr>
                        <a:t>0.44</a:t>
                      </a:r>
                      <a:endParaRPr lang="en-CA" sz="900"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chemeClr val="tx1">
                              <a:lumMod val="75000"/>
                              <a:lumOff val="25000"/>
                            </a:schemeClr>
                          </a:solidFill>
                          <a:effectLst/>
                          <a:latin typeface="Calibri" panose="020F0502020204030204" pitchFamily="34" charset="0"/>
                          <a:cs typeface="Calibri" panose="020F0502020204030204" pitchFamily="34" charset="0"/>
                        </a:rPr>
                        <a:t>0.18</a:t>
                      </a:r>
                      <a:endParaRPr lang="en-CA" sz="900"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685795941"/>
                  </a:ext>
                </a:extLst>
              </a:tr>
              <a:tr h="188024">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Mexico</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3446" marR="63446" marT="0" marB="0" anchor="ctr"/>
                </a:tc>
                <a:tc>
                  <a:txBody>
                    <a:bodyPr/>
                    <a:lstStyle/>
                    <a:p>
                      <a:pPr algn="ctr" fontAlgn="b"/>
                      <a:r>
                        <a:rPr lang="en-CA" sz="900" kern="1200">
                          <a:solidFill>
                            <a:schemeClr val="tx1">
                              <a:lumMod val="75000"/>
                              <a:lumOff val="25000"/>
                            </a:schemeClr>
                          </a:solidFill>
                          <a:effectLst/>
                          <a:latin typeface="Calibri" panose="020F0502020204030204" pitchFamily="34" charset="0"/>
                          <a:cs typeface="Calibri" panose="020F0502020204030204" pitchFamily="34" charset="0"/>
                        </a:rPr>
                        <a:t>10.45</a:t>
                      </a:r>
                      <a:endParaRPr lang="en-CA" sz="900" kern="12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chemeClr val="tx1">
                              <a:lumMod val="75000"/>
                              <a:lumOff val="25000"/>
                            </a:schemeClr>
                          </a:solidFill>
                          <a:effectLst/>
                          <a:latin typeface="Calibri" panose="020F0502020204030204" pitchFamily="34" charset="0"/>
                          <a:cs typeface="Calibri" panose="020F0502020204030204" pitchFamily="34" charset="0"/>
                        </a:rPr>
                        <a:t>0.93</a:t>
                      </a:r>
                      <a:endParaRPr lang="en-CA" sz="900"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185392899"/>
                  </a:ext>
                </a:extLst>
              </a:tr>
              <a:tr h="188024">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Nicaragua </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3446" marR="63446" marT="0" marB="0" anchor="ctr"/>
                </a:tc>
                <a:tc>
                  <a:txBody>
                    <a:bodyPr/>
                    <a:lstStyle/>
                    <a:p>
                      <a:pPr algn="ctr" fontAlgn="b"/>
                      <a:r>
                        <a:rPr lang="en-CA" sz="900" kern="1200">
                          <a:solidFill>
                            <a:schemeClr val="tx1">
                              <a:lumMod val="75000"/>
                              <a:lumOff val="25000"/>
                            </a:schemeClr>
                          </a:solidFill>
                          <a:effectLst/>
                          <a:latin typeface="Calibri" panose="020F0502020204030204" pitchFamily="34" charset="0"/>
                          <a:cs typeface="Calibri" panose="020F0502020204030204" pitchFamily="34" charset="0"/>
                        </a:rPr>
                        <a:t>5.08</a:t>
                      </a:r>
                      <a:endParaRPr lang="en-CA" sz="900" kern="12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chemeClr val="tx1">
                              <a:lumMod val="75000"/>
                              <a:lumOff val="25000"/>
                            </a:schemeClr>
                          </a:solidFill>
                          <a:effectLst/>
                          <a:latin typeface="Calibri" panose="020F0502020204030204" pitchFamily="34" charset="0"/>
                          <a:cs typeface="Calibri" panose="020F0502020204030204" pitchFamily="34" charset="0"/>
                        </a:rPr>
                        <a:t>2.38</a:t>
                      </a:r>
                      <a:endParaRPr lang="en-CA" sz="900"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677150197"/>
                  </a:ext>
                </a:extLst>
              </a:tr>
              <a:tr h="188024">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Panama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3446" marR="63446" marT="0" marB="0" anchor="ctr"/>
                </a:tc>
                <a:tc>
                  <a:txBody>
                    <a:bodyPr/>
                    <a:lstStyle/>
                    <a:p>
                      <a:pPr algn="ctr" fontAlgn="b"/>
                      <a:r>
                        <a:rPr lang="en-CA" sz="900" kern="1200">
                          <a:solidFill>
                            <a:schemeClr val="tx1">
                              <a:lumMod val="75000"/>
                              <a:lumOff val="25000"/>
                            </a:schemeClr>
                          </a:solidFill>
                          <a:effectLst/>
                          <a:latin typeface="Calibri" panose="020F0502020204030204" pitchFamily="34" charset="0"/>
                          <a:cs typeface="Calibri" panose="020F0502020204030204" pitchFamily="34" charset="0"/>
                        </a:rPr>
                        <a:t>8.53</a:t>
                      </a:r>
                      <a:endParaRPr lang="en-CA" sz="900" kern="12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chemeClr val="tx1">
                              <a:lumMod val="75000"/>
                              <a:lumOff val="25000"/>
                            </a:schemeClr>
                          </a:solidFill>
                          <a:effectLst/>
                          <a:latin typeface="Calibri" panose="020F0502020204030204" pitchFamily="34" charset="0"/>
                          <a:cs typeface="Calibri" panose="020F0502020204030204" pitchFamily="34" charset="0"/>
                        </a:rPr>
                        <a:t>0.92</a:t>
                      </a:r>
                      <a:endParaRPr lang="en-CA" sz="900"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272071028"/>
                  </a:ext>
                </a:extLst>
              </a:tr>
              <a:tr h="188024">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Paraguay</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3446" marR="63446" marT="0" marB="0" anchor="ctr"/>
                </a:tc>
                <a:tc>
                  <a:txBody>
                    <a:bodyPr/>
                    <a:lstStyle/>
                    <a:p>
                      <a:pPr algn="ctr" fontAlgn="b"/>
                      <a:r>
                        <a:rPr lang="en-CA" sz="900" kern="1200" dirty="0">
                          <a:solidFill>
                            <a:schemeClr val="tx1">
                              <a:lumMod val="75000"/>
                              <a:lumOff val="25000"/>
                            </a:schemeClr>
                          </a:solidFill>
                          <a:effectLst/>
                          <a:latin typeface="Calibri" panose="020F0502020204030204" pitchFamily="34" charset="0"/>
                          <a:cs typeface="Calibri" panose="020F0502020204030204" pitchFamily="34" charset="0"/>
                        </a:rPr>
                        <a:t>12.51</a:t>
                      </a:r>
                      <a:endParaRPr lang="en-CA" sz="900"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chemeClr val="tx1">
                              <a:lumMod val="75000"/>
                              <a:lumOff val="25000"/>
                            </a:schemeClr>
                          </a:solidFill>
                          <a:effectLst/>
                          <a:latin typeface="Calibri" panose="020F0502020204030204" pitchFamily="34" charset="0"/>
                          <a:cs typeface="Calibri" panose="020F0502020204030204" pitchFamily="34" charset="0"/>
                        </a:rPr>
                        <a:t>2.72</a:t>
                      </a:r>
                      <a:endParaRPr lang="en-CA" sz="900"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637939598"/>
                  </a:ext>
                </a:extLst>
              </a:tr>
              <a:tr h="19748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Peru</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3446" marR="63446" marT="0" marB="0" anchor="ctr"/>
                </a:tc>
                <a:tc>
                  <a:txBody>
                    <a:bodyPr/>
                    <a:lstStyle/>
                    <a:p>
                      <a:pPr algn="ctr" fontAlgn="b"/>
                      <a:r>
                        <a:rPr lang="en-CA" sz="900" kern="1200" dirty="0">
                          <a:solidFill>
                            <a:schemeClr val="tx1">
                              <a:lumMod val="75000"/>
                              <a:lumOff val="25000"/>
                            </a:schemeClr>
                          </a:solidFill>
                          <a:effectLst/>
                          <a:latin typeface="Calibri" panose="020F0502020204030204" pitchFamily="34" charset="0"/>
                          <a:cs typeface="Calibri" panose="020F0502020204030204" pitchFamily="34" charset="0"/>
                        </a:rPr>
                        <a:t>18.06</a:t>
                      </a:r>
                      <a:endParaRPr lang="en-CA" sz="900"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chemeClr val="tx1">
                              <a:lumMod val="75000"/>
                              <a:lumOff val="25000"/>
                            </a:schemeClr>
                          </a:solidFill>
                          <a:effectLst/>
                          <a:latin typeface="Calibri" panose="020F0502020204030204" pitchFamily="34" charset="0"/>
                          <a:cs typeface="Calibri" panose="020F0502020204030204" pitchFamily="34" charset="0"/>
                        </a:rPr>
                        <a:t>1.43</a:t>
                      </a:r>
                      <a:endParaRPr lang="en-CA" sz="900"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559313345"/>
                  </a:ext>
                </a:extLst>
              </a:tr>
              <a:tr h="19748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Puerto Rico</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3446" marR="63446" marT="0" marB="0" anchor="ctr"/>
                </a:tc>
                <a:tc>
                  <a:txBody>
                    <a:bodyPr/>
                    <a:lstStyle/>
                    <a:p>
                      <a:pPr algn="ctr" fontAlgn="b"/>
                      <a:r>
                        <a:rPr lang="en-CA" sz="900" kern="1200" dirty="0">
                          <a:solidFill>
                            <a:schemeClr val="tx1">
                              <a:lumMod val="75000"/>
                              <a:lumOff val="25000"/>
                            </a:schemeClr>
                          </a:solidFill>
                          <a:effectLst/>
                          <a:latin typeface="Calibri" panose="020F0502020204030204" pitchFamily="34" charset="0"/>
                          <a:cs typeface="Calibri" panose="020F0502020204030204" pitchFamily="34" charset="0"/>
                        </a:rPr>
                        <a:t>27.43</a:t>
                      </a:r>
                      <a:endParaRPr lang="en-CA" sz="900"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chemeClr val="tx1">
                              <a:lumMod val="75000"/>
                              <a:lumOff val="25000"/>
                            </a:schemeClr>
                          </a:solidFill>
                          <a:effectLst/>
                          <a:latin typeface="Calibri" panose="020F0502020204030204" pitchFamily="34" charset="0"/>
                          <a:cs typeface="Calibri" panose="020F0502020204030204" pitchFamily="34" charset="0"/>
                        </a:rPr>
                        <a:t>1.94</a:t>
                      </a:r>
                      <a:endParaRPr lang="en-CA" sz="900"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568787836"/>
                  </a:ext>
                </a:extLst>
              </a:tr>
              <a:tr h="19748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Uruguay</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3446" marR="63446" marT="0" marB="0" anchor="ctr"/>
                </a:tc>
                <a:tc>
                  <a:txBody>
                    <a:bodyPr/>
                    <a:lstStyle/>
                    <a:p>
                      <a:pPr algn="ctr" fontAlgn="b"/>
                      <a:r>
                        <a:rPr lang="en-CA" sz="900" kern="1200" dirty="0">
                          <a:solidFill>
                            <a:schemeClr val="tx1">
                              <a:lumMod val="75000"/>
                              <a:lumOff val="25000"/>
                            </a:schemeClr>
                          </a:solidFill>
                          <a:effectLst/>
                          <a:latin typeface="Calibri" panose="020F0502020204030204" pitchFamily="34" charset="0"/>
                          <a:cs typeface="Calibri" panose="020F0502020204030204" pitchFamily="34" charset="0"/>
                        </a:rPr>
                        <a:t>64.57</a:t>
                      </a:r>
                      <a:endParaRPr lang="en-CA" sz="900"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chemeClr val="tx1">
                              <a:lumMod val="75000"/>
                              <a:lumOff val="25000"/>
                            </a:schemeClr>
                          </a:solidFill>
                          <a:effectLst/>
                          <a:latin typeface="Calibri" panose="020F0502020204030204" pitchFamily="34" charset="0"/>
                          <a:cs typeface="Calibri" panose="020F0502020204030204" pitchFamily="34" charset="0"/>
                        </a:rPr>
                        <a:t>13.21</a:t>
                      </a:r>
                      <a:endParaRPr lang="en-CA" sz="900"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009142119"/>
                  </a:ext>
                </a:extLst>
              </a:tr>
              <a:tr h="19748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Venezuela, RB</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3446" marR="63446" marT="0" marB="0" anchor="ctr"/>
                </a:tc>
                <a:tc>
                  <a:txBody>
                    <a:bodyPr/>
                    <a:lstStyle/>
                    <a:p>
                      <a:pPr algn="ctr" fontAlgn="b"/>
                      <a:r>
                        <a:rPr lang="en-CA" sz="900" kern="1200" dirty="0">
                          <a:solidFill>
                            <a:schemeClr val="tx1">
                              <a:lumMod val="75000"/>
                              <a:lumOff val="25000"/>
                            </a:schemeClr>
                          </a:solidFill>
                          <a:effectLst/>
                          <a:latin typeface="Calibri" panose="020F0502020204030204" pitchFamily="34" charset="0"/>
                          <a:cs typeface="Calibri" panose="020F0502020204030204" pitchFamily="34" charset="0"/>
                        </a:rPr>
                        <a:t>-</a:t>
                      </a:r>
                      <a:endParaRPr lang="en-CA" sz="900"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kern="1200" dirty="0">
                          <a:solidFill>
                            <a:schemeClr val="tx1">
                              <a:lumMod val="75000"/>
                              <a:lumOff val="25000"/>
                            </a:schemeClr>
                          </a:solidFill>
                          <a:effectLst/>
                          <a:latin typeface="Calibri" panose="020F0502020204030204" pitchFamily="34" charset="0"/>
                          <a:cs typeface="Calibri" panose="020F0502020204030204" pitchFamily="34" charset="0"/>
                        </a:rPr>
                        <a:t>1.68</a:t>
                      </a:r>
                      <a:endParaRPr lang="en-CA" sz="900"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4073914542"/>
                  </a:ext>
                </a:extLst>
              </a:tr>
            </a:tbl>
          </a:graphicData>
        </a:graphic>
      </p:graphicFrame>
      <p:sp>
        <p:nvSpPr>
          <p:cNvPr id="13" name="Rectangle 12"/>
          <p:cNvSpPr/>
          <p:nvPr/>
        </p:nvSpPr>
        <p:spPr>
          <a:xfrm>
            <a:off x="1632885" y="1643583"/>
            <a:ext cx="3077984" cy="386336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114260" y="5740835"/>
            <a:ext cx="4148894" cy="13020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extBox 4">
            <a:extLst>
              <a:ext uri="{FF2B5EF4-FFF2-40B4-BE49-F238E27FC236}">
                <a16:creationId xmlns:a16="http://schemas.microsoft.com/office/drawing/2014/main" id="{F4E08BB5-1D09-9ADD-B17B-4CE941060190}"/>
              </a:ext>
            </a:extLst>
          </p:cNvPr>
          <p:cNvSpPr txBox="1"/>
          <p:nvPr/>
        </p:nvSpPr>
        <p:spPr>
          <a:xfrm>
            <a:off x="6744984" y="5903896"/>
            <a:ext cx="2088431" cy="230832"/>
          </a:xfrm>
          <a:prstGeom prst="rect">
            <a:avLst/>
          </a:prstGeom>
          <a:noFill/>
        </p:spPr>
        <p:txBody>
          <a:bodyPr wrap="square" rtlCol="0">
            <a:spAutoFit/>
          </a:bodyPr>
          <a:lstStyle/>
          <a:p>
            <a:r>
              <a:rPr lang="en-US" sz="900" dirty="0">
                <a:latin typeface="Calibri" panose="020F0502020204030204" pitchFamily="34" charset="0"/>
                <a:cs typeface="Calibri" panose="020F0502020204030204" pitchFamily="34" charset="0"/>
              </a:rPr>
              <a:t>‘ </a:t>
            </a:r>
            <a:r>
              <a:rPr lang="en-US" sz="900" dirty="0">
                <a:latin typeface="Calibri" panose="020F0502020204030204" pitchFamily="34" charset="0"/>
                <a:ea typeface="Calibri" panose="020F0502020204030204" pitchFamily="34" charset="0"/>
                <a:cs typeface="Calibri" panose="020F0502020204030204" pitchFamily="34" charset="0"/>
              </a:rPr>
              <a:t>– ’ : data not reported/unavailable</a:t>
            </a:r>
          </a:p>
        </p:txBody>
      </p:sp>
      <p:sp>
        <p:nvSpPr>
          <p:cNvPr id="2" name="Date Placeholder 3">
            <a:extLst>
              <a:ext uri="{FF2B5EF4-FFF2-40B4-BE49-F238E27FC236}">
                <a16:creationId xmlns:a16="http://schemas.microsoft.com/office/drawing/2014/main" id="{8464E41B-9454-9BE9-F756-F694E438B953}"/>
              </a:ext>
            </a:extLst>
          </p:cNvPr>
          <p:cNvSpPr txBox="1">
            <a:spLocks/>
          </p:cNvSpPr>
          <p:nvPr/>
        </p:nvSpPr>
        <p:spPr>
          <a:xfrm>
            <a:off x="838200" y="6598682"/>
            <a:ext cx="18825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chemeClr val="bg1"/>
                </a:solidFill>
                <a:ea typeface="Calibri" panose="020F0502020204030204" pitchFamily="34" charset="0"/>
                <a:cs typeface="Calibri" panose="020F0502020204030204" pitchFamily="34" charset="0"/>
              </a:rPr>
              <a:t>July 2023</a:t>
            </a:r>
            <a:endParaRPr lang="en-US" sz="1100" dirty="0">
              <a:solidFill>
                <a:schemeClr val="bg1"/>
              </a:solidFill>
              <a:ea typeface="Calibri" panose="020F0502020204030204" pitchFamily="34" charset="0"/>
              <a:cs typeface="Calibri" panose="020F0502020204030204" pitchFamily="34" charset="0"/>
            </a:endParaRPr>
          </a:p>
        </p:txBody>
      </p:sp>
      <p:sp>
        <p:nvSpPr>
          <p:cNvPr id="9" name="Title 8">
            <a:extLst>
              <a:ext uri="{FF2B5EF4-FFF2-40B4-BE49-F238E27FC236}">
                <a16:creationId xmlns:a16="http://schemas.microsoft.com/office/drawing/2014/main" id="{25BBA9F9-FA56-4412-D9B4-25DE516D3D55}"/>
              </a:ext>
            </a:extLst>
          </p:cNvPr>
          <p:cNvSpPr>
            <a:spLocks noGrp="1"/>
          </p:cNvSpPr>
          <p:nvPr>
            <p:ph type="title"/>
          </p:nvPr>
        </p:nvSpPr>
        <p:spPr/>
        <p:txBody>
          <a:bodyPr>
            <a:normAutofit/>
          </a:bodyPr>
          <a:lstStyle/>
          <a:p>
            <a:r>
              <a:rPr lang="en-GB" dirty="0"/>
              <a:t>Prevalence of nephrologists and trainees </a:t>
            </a:r>
            <a:endParaRPr lang="en-BE" dirty="0"/>
          </a:p>
        </p:txBody>
      </p:sp>
      <p:sp>
        <p:nvSpPr>
          <p:cNvPr id="3" name="Footer Placeholder 4">
            <a:extLst>
              <a:ext uri="{FF2B5EF4-FFF2-40B4-BE49-F238E27FC236}">
                <a16:creationId xmlns:a16="http://schemas.microsoft.com/office/drawing/2014/main" id="{252C4E33-1BA3-5B95-3B9A-CE5A2EF2CCCE}"/>
              </a:ext>
            </a:extLst>
          </p:cNvPr>
          <p:cNvSpPr>
            <a:spLocks noGrp="1"/>
          </p:cNvSpPr>
          <p:nvPr>
            <p:ph type="ftr" sz="quarter" idx="3"/>
          </p:nvPr>
        </p:nvSpPr>
        <p:spPr/>
        <p:txBody>
          <a:bodyPr/>
          <a:lstStyle/>
          <a:p>
            <a:r>
              <a:rPr lang="en-US" dirty="0"/>
              <a:t>International Society of Nephrology</a:t>
            </a:r>
          </a:p>
        </p:txBody>
      </p:sp>
      <p:sp>
        <p:nvSpPr>
          <p:cNvPr id="7" name="Slide Number Placeholder 5">
            <a:extLst>
              <a:ext uri="{FF2B5EF4-FFF2-40B4-BE49-F238E27FC236}">
                <a16:creationId xmlns:a16="http://schemas.microsoft.com/office/drawing/2014/main" id="{1DC215F1-455D-8E79-052B-72AF1E294B66}"/>
              </a:ext>
            </a:extLst>
          </p:cNvPr>
          <p:cNvSpPr>
            <a:spLocks noGrp="1"/>
          </p:cNvSpPr>
          <p:nvPr>
            <p:ph type="sldNum" sz="quarter" idx="4"/>
          </p:nvPr>
        </p:nvSpPr>
        <p:spPr/>
        <p:txBody>
          <a:bodyPr/>
          <a:lstStyle/>
          <a:p>
            <a:fld id="{4A9CEFBC-9863-BD47-BA2B-008170C231CB}" type="slidenum">
              <a:rPr lang="en-US" smtClean="0"/>
              <a:pPr/>
              <a:t>25</a:t>
            </a:fld>
            <a:endParaRPr lang="en-US"/>
          </a:p>
        </p:txBody>
      </p:sp>
    </p:spTree>
    <p:extLst>
      <p:ext uri="{BB962C8B-B14F-4D97-AF65-F5344CB8AC3E}">
        <p14:creationId xmlns:p14="http://schemas.microsoft.com/office/powerpoint/2010/main" val="3900503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E1DAB64-F103-4DE9-B8B0-7895AA3EF5F3}"/>
              </a:ext>
            </a:extLst>
          </p:cNvPr>
          <p:cNvPicPr>
            <a:picLocks noChangeAspect="1"/>
          </p:cNvPicPr>
          <p:nvPr/>
        </p:nvPicPr>
        <p:blipFill>
          <a:blip r:embed="rId2"/>
          <a:stretch>
            <a:fillRect/>
          </a:stretch>
        </p:blipFill>
        <p:spPr>
          <a:xfrm>
            <a:off x="146255" y="5745073"/>
            <a:ext cx="5029200" cy="154308"/>
          </a:xfrm>
          <a:prstGeom prst="rect">
            <a:avLst/>
          </a:prstGeom>
        </p:spPr>
      </p:pic>
      <p:pic>
        <p:nvPicPr>
          <p:cNvPr id="11" name="Picture 10">
            <a:extLst>
              <a:ext uri="{FF2B5EF4-FFF2-40B4-BE49-F238E27FC236}">
                <a16:creationId xmlns:a16="http://schemas.microsoft.com/office/drawing/2014/main" id="{D404FBAF-FB4A-857F-74E2-3E9436C7B397}"/>
              </a:ext>
            </a:extLst>
          </p:cNvPr>
          <p:cNvPicPr>
            <a:picLocks noChangeAspect="1"/>
          </p:cNvPicPr>
          <p:nvPr/>
        </p:nvPicPr>
        <p:blipFill>
          <a:blip r:embed="rId3"/>
          <a:stretch>
            <a:fillRect/>
          </a:stretch>
        </p:blipFill>
        <p:spPr>
          <a:xfrm>
            <a:off x="875959" y="1371856"/>
            <a:ext cx="3362667" cy="4196993"/>
          </a:xfrm>
          <a:prstGeom prst="rect">
            <a:avLst/>
          </a:prstGeom>
        </p:spPr>
      </p:pic>
      <p:sp>
        <p:nvSpPr>
          <p:cNvPr id="5" name="Rectangle 4"/>
          <p:cNvSpPr/>
          <p:nvPr/>
        </p:nvSpPr>
        <p:spPr>
          <a:xfrm>
            <a:off x="1505221" y="1002524"/>
            <a:ext cx="210414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Chronic HD centers </a:t>
            </a:r>
          </a:p>
        </p:txBody>
      </p:sp>
      <p:sp>
        <p:nvSpPr>
          <p:cNvPr id="7" name="Rectangle 6"/>
          <p:cNvSpPr/>
          <p:nvPr/>
        </p:nvSpPr>
        <p:spPr>
          <a:xfrm>
            <a:off x="4748970" y="2591101"/>
            <a:ext cx="3850434"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Chronic HD services are available in all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a:t>
            </a:r>
            <a:r>
              <a:rPr lang="en-US" noProof="0" dirty="0">
                <a:solidFill>
                  <a:prstClr val="black"/>
                </a:solidFill>
                <a:latin typeface="Calibri" panose="020F0502020204030204" pitchFamily="34" charset="0"/>
                <a:ea typeface="Calibri" panose="020F0502020204030204" pitchFamily="34" charset="0"/>
                <a:cs typeface="Calibri" panose="020F0502020204030204" pitchFamily="34" charset="0"/>
              </a:rPr>
              <a:t>Latin</a:t>
            </a: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 America</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average of HD treatment centers is 8.32 pmp</a:t>
            </a:r>
          </a:p>
        </p:txBody>
      </p:sp>
      <p:graphicFrame>
        <p:nvGraphicFramePr>
          <p:cNvPr id="10" name="Table 9"/>
          <p:cNvGraphicFramePr>
            <a:graphicFrameLocks noGrp="1"/>
          </p:cNvGraphicFramePr>
          <p:nvPr>
            <p:extLst>
              <p:ext uri="{D42A27DB-BD31-4B8C-83A1-F6EECF244321}">
                <p14:modId xmlns:p14="http://schemas.microsoft.com/office/powerpoint/2010/main" val="2179260988"/>
              </p:ext>
            </p:extLst>
          </p:nvPr>
        </p:nvGraphicFramePr>
        <p:xfrm>
          <a:off x="8901404" y="1371077"/>
          <a:ext cx="1920796" cy="4813550"/>
        </p:xfrm>
        <a:graphic>
          <a:graphicData uri="http://schemas.openxmlformats.org/drawingml/2006/table">
            <a:tbl>
              <a:tblPr firstRow="1" firstCol="1" bandRow="1">
                <a:tableStyleId>{F5AB1C69-6EDB-4FF4-983F-18BD219EF322}</a:tableStyleId>
              </a:tblPr>
              <a:tblGrid>
                <a:gridCol w="1145045">
                  <a:extLst>
                    <a:ext uri="{9D8B030D-6E8A-4147-A177-3AD203B41FA5}">
                      <a16:colId xmlns:a16="http://schemas.microsoft.com/office/drawing/2014/main" val="886924394"/>
                    </a:ext>
                  </a:extLst>
                </a:gridCol>
                <a:gridCol w="775751">
                  <a:extLst>
                    <a:ext uri="{9D8B030D-6E8A-4147-A177-3AD203B41FA5}">
                      <a16:colId xmlns:a16="http://schemas.microsoft.com/office/drawing/2014/main" val="42561426"/>
                    </a:ext>
                  </a:extLst>
                </a:gridCol>
              </a:tblGrid>
              <a:tr h="224916">
                <a:tc>
                  <a:txBody>
                    <a:bodyPr/>
                    <a:lstStyle/>
                    <a:p>
                      <a:pPr marL="0" marR="0" algn="ctr">
                        <a:lnSpc>
                          <a:spcPct val="107000"/>
                        </a:lnSpc>
                        <a:spcBef>
                          <a:spcPts val="0"/>
                        </a:spcBef>
                        <a:spcAft>
                          <a:spcPts val="0"/>
                        </a:spcAft>
                      </a:pPr>
                      <a:r>
                        <a:rPr lang="en-US" sz="900" dirty="0">
                          <a:solidFill>
                            <a:schemeClr val="bg1"/>
                          </a:solidFill>
                          <a:effectLst/>
                          <a:latin typeface="Calibri" panose="020F0502020204030204" pitchFamily="34" charset="0"/>
                          <a:cs typeface="Calibri" panose="020F0502020204030204" pitchFamily="34" charset="0"/>
                        </a:rPr>
                        <a:t> Country</a:t>
                      </a:r>
                      <a:endParaRPr lang="en-US" sz="9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9006"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Chronic HD</a:t>
                      </a:r>
                    </a:p>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Centres PMP</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9006" marB="0" anchor="ctr"/>
                </a:tc>
                <a:extLst>
                  <a:ext uri="{0D108BD9-81ED-4DB2-BD59-A6C34878D82A}">
                    <a16:rowId xmlns:a16="http://schemas.microsoft.com/office/drawing/2014/main" val="1227252584"/>
                  </a:ext>
                </a:extLst>
              </a:tr>
              <a:tr h="205342">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Argentina</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dirty="0">
                          <a:solidFill>
                            <a:srgbClr val="000000"/>
                          </a:solidFill>
                          <a:effectLst/>
                          <a:latin typeface="Calibri" panose="020F0502020204030204" pitchFamily="34" charset="0"/>
                          <a:cs typeface="Calibri" panose="020F0502020204030204" pitchFamily="34" charset="0"/>
                        </a:rPr>
                        <a:t>9.97</a:t>
                      </a:r>
                      <a:endParaRPr lang="en-CA"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311187920"/>
                  </a:ext>
                </a:extLst>
              </a:tr>
              <a:tr h="205342">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Bolivia</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a:solidFill>
                            <a:srgbClr val="000000"/>
                          </a:solidFill>
                          <a:effectLst/>
                          <a:latin typeface="Calibri" panose="020F0502020204030204" pitchFamily="34" charset="0"/>
                          <a:cs typeface="Calibri" panose="020F0502020204030204" pitchFamily="34" charset="0"/>
                        </a:rPr>
                        <a:t>12.44</a:t>
                      </a:r>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4191720549"/>
                  </a:ext>
                </a:extLst>
              </a:tr>
              <a:tr h="205342">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Brazil</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dirty="0">
                          <a:solidFill>
                            <a:srgbClr val="000000"/>
                          </a:solidFill>
                          <a:effectLst/>
                          <a:latin typeface="Calibri" panose="020F0502020204030204" pitchFamily="34" charset="0"/>
                          <a:cs typeface="Calibri" panose="020F0502020204030204" pitchFamily="34" charset="0"/>
                        </a:rPr>
                        <a:t>3.87</a:t>
                      </a:r>
                      <a:endParaRPr lang="en-CA"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852542543"/>
                  </a:ext>
                </a:extLst>
              </a:tr>
              <a:tr h="205342">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British Virgin Islands</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a:solidFill>
                            <a:srgbClr val="000000"/>
                          </a:solidFill>
                          <a:effectLst/>
                          <a:latin typeface="Calibri" panose="020F0502020204030204" pitchFamily="34" charset="0"/>
                          <a:cs typeface="Calibri" panose="020F0502020204030204" pitchFamily="34" charset="0"/>
                        </a:rPr>
                        <a:t>25.89</a:t>
                      </a:r>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977195736"/>
                  </a:ext>
                </a:extLst>
              </a:tr>
              <a:tr h="205342">
                <a:tc>
                  <a:txBody>
                    <a:bodyPr/>
                    <a:lstStyle/>
                    <a:p>
                      <a:pPr marL="0" marR="0" algn="l">
                        <a:lnSpc>
                          <a:spcPct val="107000"/>
                        </a:lnSpc>
                        <a:spcBef>
                          <a:spcPts val="0"/>
                        </a:spcBef>
                        <a:spcAft>
                          <a:spcPts val="0"/>
                        </a:spcAft>
                      </a:pPr>
                      <a:r>
                        <a:rPr lang="en-US" sz="900" b="1" dirty="0">
                          <a:solidFill>
                            <a:schemeClr val="tx1">
                              <a:lumMod val="75000"/>
                              <a:lumOff val="25000"/>
                            </a:schemeClr>
                          </a:solidFill>
                          <a:effectLst/>
                          <a:latin typeface="Calibri" panose="020F0502020204030204" pitchFamily="34" charset="0"/>
                          <a:cs typeface="Calibri" panose="020F0502020204030204" pitchFamily="34" charset="0"/>
                        </a:rPr>
                        <a:t>Cayman Islands</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dirty="0">
                          <a:solidFill>
                            <a:srgbClr val="000000"/>
                          </a:solidFill>
                          <a:effectLst/>
                          <a:latin typeface="Calibri" panose="020F0502020204030204" pitchFamily="34" charset="0"/>
                          <a:cs typeface="Calibri" panose="020F0502020204030204" pitchFamily="34" charset="0"/>
                        </a:rPr>
                        <a:t>31.10</a:t>
                      </a:r>
                      <a:endParaRPr lang="en-CA"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58470054"/>
                  </a:ext>
                </a:extLst>
              </a:tr>
              <a:tr h="205342">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Chile</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a:solidFill>
                            <a:srgbClr val="000000"/>
                          </a:solidFill>
                          <a:effectLst/>
                          <a:latin typeface="Calibri" panose="020F0502020204030204" pitchFamily="34" charset="0"/>
                          <a:cs typeface="Calibri" panose="020F0502020204030204" pitchFamily="34" charset="0"/>
                        </a:rPr>
                        <a:t>14.16</a:t>
                      </a:r>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4223918504"/>
                  </a:ext>
                </a:extLst>
              </a:tr>
              <a:tr h="205342">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Colombia</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dirty="0">
                          <a:solidFill>
                            <a:srgbClr val="000000"/>
                          </a:solidFill>
                          <a:effectLst/>
                          <a:latin typeface="Calibri" panose="020F0502020204030204" pitchFamily="34" charset="0"/>
                          <a:cs typeface="Calibri" panose="020F0502020204030204" pitchFamily="34" charset="0"/>
                        </a:rPr>
                        <a:t>3.67</a:t>
                      </a:r>
                      <a:endParaRPr lang="en-CA"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082458079"/>
                  </a:ext>
                </a:extLst>
              </a:tr>
              <a:tr h="205342">
                <a:tc>
                  <a:txBody>
                    <a:bodyPr/>
                    <a:lstStyle/>
                    <a:p>
                      <a:pPr marL="0" marR="0" algn="l">
                        <a:lnSpc>
                          <a:spcPct val="107000"/>
                        </a:lnSpc>
                        <a:spcBef>
                          <a:spcPts val="0"/>
                        </a:spcBef>
                        <a:spcAft>
                          <a:spcPts val="0"/>
                        </a:spcAft>
                      </a:pPr>
                      <a:r>
                        <a:rPr lang="en-US" sz="900" b="1" dirty="0">
                          <a:solidFill>
                            <a:schemeClr val="tx1">
                              <a:lumMod val="75000"/>
                              <a:lumOff val="25000"/>
                            </a:schemeClr>
                          </a:solidFill>
                          <a:effectLst/>
                          <a:latin typeface="Calibri" panose="020F0502020204030204" pitchFamily="34" charset="0"/>
                          <a:cs typeface="Calibri" panose="020F0502020204030204" pitchFamily="34" charset="0"/>
                        </a:rPr>
                        <a:t>Costa Rica</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dirty="0">
                          <a:solidFill>
                            <a:srgbClr val="000000"/>
                          </a:solidFill>
                          <a:effectLst/>
                          <a:latin typeface="Calibri" panose="020F0502020204030204" pitchFamily="34" charset="0"/>
                          <a:cs typeface="Calibri" panose="020F0502020204030204" pitchFamily="34" charset="0"/>
                        </a:rPr>
                        <a:t>1.15</a:t>
                      </a:r>
                      <a:endParaRPr lang="en-CA"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397395828"/>
                  </a:ext>
                </a:extLst>
              </a:tr>
              <a:tr h="205342">
                <a:tc>
                  <a:txBody>
                    <a:bodyPr/>
                    <a:lstStyle/>
                    <a:p>
                      <a:pPr algn="l" fontAlgn="b"/>
                      <a:r>
                        <a:rPr lang="en-CA" sz="900" b="1" u="none" strike="noStrike" dirty="0">
                          <a:solidFill>
                            <a:srgbClr val="000000"/>
                          </a:solidFill>
                          <a:effectLst/>
                          <a:latin typeface="Calibri" panose="020F0502020204030204" pitchFamily="34" charset="0"/>
                          <a:cs typeface="Calibri" panose="020F0502020204030204" pitchFamily="34" charset="0"/>
                        </a:rPr>
                        <a:t>Curaçao</a:t>
                      </a:r>
                      <a:endParaRPr lang="en-CA"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b="0" u="none" strike="noStrike" dirty="0">
                          <a:solidFill>
                            <a:srgbClr val="000000"/>
                          </a:solidFill>
                          <a:effectLst/>
                          <a:latin typeface="Calibri" panose="020F0502020204030204" pitchFamily="34" charset="0"/>
                          <a:cs typeface="Calibri" panose="020F0502020204030204" pitchFamily="34" charset="0"/>
                        </a:rPr>
                        <a:t>13.13</a:t>
                      </a:r>
                      <a:endParaRPr lang="en-CA"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4109513025"/>
                  </a:ext>
                </a:extLst>
              </a:tr>
              <a:tr h="205342">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Dominican Republic</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a:solidFill>
                            <a:srgbClr val="000000"/>
                          </a:solidFill>
                          <a:effectLst/>
                          <a:latin typeface="Calibri" panose="020F0502020204030204" pitchFamily="34" charset="0"/>
                          <a:cs typeface="Calibri" panose="020F0502020204030204" pitchFamily="34" charset="0"/>
                        </a:rPr>
                        <a:t>9.54</a:t>
                      </a:r>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045593028"/>
                  </a:ext>
                </a:extLst>
              </a:tr>
              <a:tr h="205342">
                <a:tc>
                  <a:txBody>
                    <a:bodyPr/>
                    <a:lstStyle/>
                    <a:p>
                      <a:pPr marL="0" marR="0" algn="l">
                        <a:lnSpc>
                          <a:spcPct val="107000"/>
                        </a:lnSpc>
                        <a:spcBef>
                          <a:spcPts val="0"/>
                        </a:spcBef>
                        <a:spcAft>
                          <a:spcPts val="0"/>
                        </a:spcAft>
                      </a:pPr>
                      <a:r>
                        <a:rPr lang="en-US" sz="900" b="1" dirty="0">
                          <a:solidFill>
                            <a:schemeClr val="tx1">
                              <a:lumMod val="75000"/>
                              <a:lumOff val="25000"/>
                            </a:schemeClr>
                          </a:solidFill>
                          <a:effectLst/>
                          <a:latin typeface="Calibri" panose="020F0502020204030204" pitchFamily="34" charset="0"/>
                          <a:cs typeface="Calibri" panose="020F0502020204030204" pitchFamily="34" charset="0"/>
                        </a:rPr>
                        <a:t>Ecuador</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a:solidFill>
                            <a:srgbClr val="000000"/>
                          </a:solidFill>
                          <a:effectLst/>
                          <a:latin typeface="Calibri" panose="020F0502020204030204" pitchFamily="34" charset="0"/>
                          <a:cs typeface="Calibri" panose="020F0502020204030204" pitchFamily="34" charset="0"/>
                        </a:rPr>
                        <a:t>5.32</a:t>
                      </a:r>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316565487"/>
                  </a:ext>
                </a:extLst>
              </a:tr>
              <a:tr h="205342">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El Salvador</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dirty="0">
                          <a:solidFill>
                            <a:srgbClr val="000000"/>
                          </a:solidFill>
                          <a:effectLst/>
                          <a:latin typeface="Calibri" panose="020F0502020204030204" pitchFamily="34" charset="0"/>
                          <a:cs typeface="Calibri" panose="020F0502020204030204" pitchFamily="34" charset="0"/>
                        </a:rPr>
                        <a:t>-</a:t>
                      </a:r>
                      <a:endParaRPr lang="en-CA"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567986208"/>
                  </a:ext>
                </a:extLst>
              </a:tr>
              <a:tr h="205342">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Guatemala</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dirty="0">
                          <a:solidFill>
                            <a:srgbClr val="000000"/>
                          </a:solidFill>
                          <a:effectLst/>
                          <a:latin typeface="Calibri" panose="020F0502020204030204" pitchFamily="34" charset="0"/>
                          <a:cs typeface="Calibri" panose="020F0502020204030204" pitchFamily="34" charset="0"/>
                        </a:rPr>
                        <a:t>1.47</a:t>
                      </a:r>
                      <a:endParaRPr lang="en-CA"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14454035"/>
                  </a:ext>
                </a:extLst>
              </a:tr>
              <a:tr h="205342">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Haiti</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dirty="0">
                          <a:solidFill>
                            <a:srgbClr val="000000"/>
                          </a:solidFill>
                          <a:effectLst/>
                          <a:latin typeface="Calibri" panose="020F0502020204030204" pitchFamily="34" charset="0"/>
                          <a:cs typeface="Calibri" panose="020F0502020204030204" pitchFamily="34" charset="0"/>
                        </a:rPr>
                        <a:t>0.71</a:t>
                      </a:r>
                      <a:endParaRPr lang="en-CA"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4141658525"/>
                  </a:ext>
                </a:extLst>
              </a:tr>
              <a:tr h="205342">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Mexico</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dirty="0">
                          <a:solidFill>
                            <a:srgbClr val="000000"/>
                          </a:solidFill>
                          <a:effectLst/>
                          <a:latin typeface="Calibri" panose="020F0502020204030204" pitchFamily="34" charset="0"/>
                          <a:cs typeface="Calibri" panose="020F0502020204030204" pitchFamily="34" charset="0"/>
                        </a:rPr>
                        <a:t>-</a:t>
                      </a:r>
                      <a:endParaRPr lang="en-CA"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118459233"/>
                  </a:ext>
                </a:extLst>
              </a:tr>
              <a:tr h="205342">
                <a:tc>
                  <a:txBody>
                    <a:bodyPr/>
                    <a:lstStyle/>
                    <a:p>
                      <a:pPr marL="0" marR="0" algn="l">
                        <a:lnSpc>
                          <a:spcPct val="107000"/>
                        </a:lnSpc>
                        <a:spcBef>
                          <a:spcPts val="0"/>
                        </a:spcBef>
                        <a:spcAft>
                          <a:spcPts val="0"/>
                        </a:spcAft>
                      </a:pPr>
                      <a:r>
                        <a:rPr lang="en-US" sz="900" b="1" dirty="0">
                          <a:solidFill>
                            <a:schemeClr val="tx1">
                              <a:lumMod val="75000"/>
                              <a:lumOff val="25000"/>
                            </a:schemeClr>
                          </a:solidFill>
                          <a:effectLst/>
                          <a:latin typeface="Calibri" panose="020F0502020204030204" pitchFamily="34" charset="0"/>
                          <a:cs typeface="Calibri" panose="020F0502020204030204" pitchFamily="34" charset="0"/>
                        </a:rPr>
                        <a:t>Nicaragua</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dirty="0">
                          <a:solidFill>
                            <a:srgbClr val="000000"/>
                          </a:solidFill>
                          <a:effectLst/>
                          <a:latin typeface="Calibri" panose="020F0502020204030204" pitchFamily="34" charset="0"/>
                          <a:cs typeface="Calibri" panose="020F0502020204030204" pitchFamily="34" charset="0"/>
                        </a:rPr>
                        <a:t>1.75</a:t>
                      </a:r>
                      <a:endParaRPr lang="en-CA"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409264265"/>
                  </a:ext>
                </a:extLst>
              </a:tr>
              <a:tr h="205342">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Panama</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a:solidFill>
                            <a:srgbClr val="000000"/>
                          </a:solidFill>
                          <a:effectLst/>
                          <a:latin typeface="Calibri" panose="020F0502020204030204" pitchFamily="34" charset="0"/>
                          <a:cs typeface="Calibri" panose="020F0502020204030204" pitchFamily="34" charset="0"/>
                        </a:rPr>
                        <a:t>4.61</a:t>
                      </a:r>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529353425"/>
                  </a:ext>
                </a:extLst>
              </a:tr>
              <a:tr h="205342">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Paraguay</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dirty="0">
                          <a:solidFill>
                            <a:srgbClr val="000000"/>
                          </a:solidFill>
                          <a:effectLst/>
                          <a:latin typeface="Calibri" panose="020F0502020204030204" pitchFamily="34" charset="0"/>
                          <a:cs typeface="Calibri" panose="020F0502020204030204" pitchFamily="34" charset="0"/>
                        </a:rPr>
                        <a:t>2.72</a:t>
                      </a:r>
                      <a:endParaRPr lang="en-CA"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843260962"/>
                  </a:ext>
                </a:extLst>
              </a:tr>
              <a:tr h="205342">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Peru</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9006" marB="0" anchor="ctr"/>
                </a:tc>
                <a:tc>
                  <a:txBody>
                    <a:bodyPr/>
                    <a:lstStyle/>
                    <a:p>
                      <a:pPr algn="ctr" fontAlgn="b"/>
                      <a:r>
                        <a:rPr lang="en-CA" sz="900" b="0" u="none" strike="noStrike" dirty="0">
                          <a:solidFill>
                            <a:srgbClr val="000000"/>
                          </a:solidFill>
                          <a:effectLst/>
                          <a:latin typeface="Calibri" panose="020F0502020204030204" pitchFamily="34" charset="0"/>
                          <a:cs typeface="Calibri" panose="020F0502020204030204" pitchFamily="34" charset="0"/>
                        </a:rPr>
                        <a:t>4.65</a:t>
                      </a:r>
                      <a:endParaRPr lang="en-CA"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603847455"/>
                  </a:ext>
                </a:extLst>
              </a:tr>
              <a:tr h="205342">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Puerto Rico</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9006" marB="0" anchor="ctr"/>
                </a:tc>
                <a:tc>
                  <a:txBody>
                    <a:bodyPr/>
                    <a:lstStyle/>
                    <a:p>
                      <a:pPr algn="ctr" fontAlgn="b"/>
                      <a:r>
                        <a:rPr lang="en-CA" sz="900" b="0" u="none" strike="noStrike" dirty="0">
                          <a:solidFill>
                            <a:srgbClr val="000000"/>
                          </a:solidFill>
                          <a:effectLst/>
                          <a:latin typeface="Calibri" panose="020F0502020204030204" pitchFamily="34" charset="0"/>
                          <a:cs typeface="Calibri" panose="020F0502020204030204" pitchFamily="34" charset="0"/>
                        </a:rPr>
                        <a:t>4.84</a:t>
                      </a:r>
                      <a:endParaRPr lang="en-CA"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78383030"/>
                  </a:ext>
                </a:extLst>
              </a:tr>
              <a:tr h="205342">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Uruguay</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9006" marB="0" anchor="ctr"/>
                </a:tc>
                <a:tc>
                  <a:txBody>
                    <a:bodyPr/>
                    <a:lstStyle/>
                    <a:p>
                      <a:pPr algn="ctr" fontAlgn="b"/>
                      <a:r>
                        <a:rPr lang="en-CA" sz="900" b="0" u="none" strike="noStrike" dirty="0">
                          <a:solidFill>
                            <a:srgbClr val="000000"/>
                          </a:solidFill>
                          <a:effectLst/>
                          <a:latin typeface="Calibri" panose="020F0502020204030204" pitchFamily="34" charset="0"/>
                          <a:cs typeface="Calibri" panose="020F0502020204030204" pitchFamily="34" charset="0"/>
                        </a:rPr>
                        <a:t>11.74</a:t>
                      </a:r>
                      <a:endParaRPr lang="en-CA"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270721345"/>
                  </a:ext>
                </a:extLst>
              </a:tr>
              <a:tr h="205342">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Venezuela, RB</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9006" marB="0" anchor="ctr"/>
                </a:tc>
                <a:tc>
                  <a:txBody>
                    <a:bodyPr/>
                    <a:lstStyle/>
                    <a:p>
                      <a:pPr algn="ctr" fontAlgn="b"/>
                      <a:r>
                        <a:rPr lang="en-CA" sz="900" b="0" u="none" strike="noStrike" dirty="0">
                          <a:solidFill>
                            <a:srgbClr val="000000"/>
                          </a:solidFill>
                          <a:effectLst/>
                          <a:latin typeface="Calibri" panose="020F0502020204030204" pitchFamily="34" charset="0"/>
                          <a:cs typeface="Calibri" panose="020F0502020204030204" pitchFamily="34" charset="0"/>
                        </a:rPr>
                        <a:t>3.69</a:t>
                      </a:r>
                      <a:endParaRPr lang="en-CA"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605115276"/>
                  </a:ext>
                </a:extLst>
              </a:tr>
            </a:tbl>
          </a:graphicData>
        </a:graphic>
      </p:graphicFrame>
      <p:sp>
        <p:nvSpPr>
          <p:cNvPr id="14" name="Rectangle 13"/>
          <p:cNvSpPr/>
          <p:nvPr/>
        </p:nvSpPr>
        <p:spPr>
          <a:xfrm>
            <a:off x="875959" y="1374647"/>
            <a:ext cx="3362667" cy="4194202"/>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46256" y="5739936"/>
            <a:ext cx="5029200" cy="15430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 name="TextBox 2">
            <a:extLst>
              <a:ext uri="{FF2B5EF4-FFF2-40B4-BE49-F238E27FC236}">
                <a16:creationId xmlns:a16="http://schemas.microsoft.com/office/drawing/2014/main" id="{5110096C-B454-0DDE-7C66-E09E17330188}"/>
              </a:ext>
            </a:extLst>
          </p:cNvPr>
          <p:cNvSpPr txBox="1"/>
          <p:nvPr/>
        </p:nvSpPr>
        <p:spPr>
          <a:xfrm>
            <a:off x="8817587" y="6307210"/>
            <a:ext cx="2088431" cy="230832"/>
          </a:xfrm>
          <a:prstGeom prst="rect">
            <a:avLst/>
          </a:prstGeom>
          <a:noFill/>
        </p:spPr>
        <p:txBody>
          <a:bodyPr wrap="square" rtlCol="0">
            <a:spAutoFit/>
          </a:bodyPr>
          <a:lstStyle/>
          <a:p>
            <a:r>
              <a:rPr lang="en-US" sz="900" dirty="0">
                <a:latin typeface="Calibri" panose="020F0502020204030204" pitchFamily="34" charset="0"/>
                <a:ea typeface="Calibri" panose="020F0502020204030204" pitchFamily="34" charset="0"/>
                <a:cs typeface="Calibri" panose="020F0502020204030204" pitchFamily="34" charset="0"/>
              </a:rPr>
              <a:t>‘ – ’ : data not reported/unavailable</a:t>
            </a:r>
          </a:p>
        </p:txBody>
      </p:sp>
      <p:sp>
        <p:nvSpPr>
          <p:cNvPr id="2" name="Date Placeholder 3">
            <a:extLst>
              <a:ext uri="{FF2B5EF4-FFF2-40B4-BE49-F238E27FC236}">
                <a16:creationId xmlns:a16="http://schemas.microsoft.com/office/drawing/2014/main" id="{AD2499FC-55CF-96DB-EE00-B6227E61AEBB}"/>
              </a:ext>
            </a:extLst>
          </p:cNvPr>
          <p:cNvSpPr txBox="1">
            <a:spLocks/>
          </p:cNvSpPr>
          <p:nvPr/>
        </p:nvSpPr>
        <p:spPr>
          <a:xfrm>
            <a:off x="838200" y="6598682"/>
            <a:ext cx="18825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chemeClr val="bg1"/>
                </a:solidFill>
                <a:ea typeface="Calibri" panose="020F0502020204030204" pitchFamily="34" charset="0"/>
                <a:cs typeface="Calibri" panose="020F0502020204030204" pitchFamily="34" charset="0"/>
              </a:rPr>
              <a:t>July 2023</a:t>
            </a:r>
            <a:endParaRPr lang="en-US" sz="1100" dirty="0">
              <a:solidFill>
                <a:schemeClr val="bg1"/>
              </a:solidFill>
              <a:ea typeface="Calibri" panose="020F0502020204030204" pitchFamily="34" charset="0"/>
              <a:cs typeface="Calibri" panose="020F0502020204030204" pitchFamily="34" charset="0"/>
            </a:endParaRPr>
          </a:p>
        </p:txBody>
      </p:sp>
      <p:sp>
        <p:nvSpPr>
          <p:cNvPr id="9" name="Title 8">
            <a:extLst>
              <a:ext uri="{FF2B5EF4-FFF2-40B4-BE49-F238E27FC236}">
                <a16:creationId xmlns:a16="http://schemas.microsoft.com/office/drawing/2014/main" id="{B8271D7E-35D5-4412-CE28-B3345F2687CB}"/>
              </a:ext>
            </a:extLst>
          </p:cNvPr>
          <p:cNvSpPr>
            <a:spLocks noGrp="1"/>
          </p:cNvSpPr>
          <p:nvPr>
            <p:ph type="title"/>
          </p:nvPr>
        </p:nvSpPr>
        <p:spPr/>
        <p:txBody>
          <a:bodyPr>
            <a:normAutofit/>
          </a:bodyPr>
          <a:lstStyle/>
          <a:p>
            <a:r>
              <a:rPr lang="en-GB" dirty="0"/>
              <a:t>Capacity for chronic dialysis (HD)</a:t>
            </a:r>
            <a:endParaRPr lang="en-BE" dirty="0"/>
          </a:p>
        </p:txBody>
      </p:sp>
      <p:sp>
        <p:nvSpPr>
          <p:cNvPr id="6" name="Footer Placeholder 4">
            <a:extLst>
              <a:ext uri="{FF2B5EF4-FFF2-40B4-BE49-F238E27FC236}">
                <a16:creationId xmlns:a16="http://schemas.microsoft.com/office/drawing/2014/main" id="{F6CF9915-A1AE-6938-4CC2-161D479E4D2D}"/>
              </a:ext>
            </a:extLst>
          </p:cNvPr>
          <p:cNvSpPr>
            <a:spLocks noGrp="1"/>
          </p:cNvSpPr>
          <p:nvPr>
            <p:ph type="ftr" sz="quarter" idx="3"/>
          </p:nvPr>
        </p:nvSpPr>
        <p:spPr/>
        <p:txBody>
          <a:bodyPr/>
          <a:lstStyle/>
          <a:p>
            <a:r>
              <a:rPr lang="en-US" dirty="0"/>
              <a:t>International Society of Nephrology</a:t>
            </a:r>
          </a:p>
        </p:txBody>
      </p:sp>
      <p:sp>
        <p:nvSpPr>
          <p:cNvPr id="8" name="Slide Number Placeholder 5">
            <a:extLst>
              <a:ext uri="{FF2B5EF4-FFF2-40B4-BE49-F238E27FC236}">
                <a16:creationId xmlns:a16="http://schemas.microsoft.com/office/drawing/2014/main" id="{31E1A993-4856-FFCC-3A5F-BA4E15A97665}"/>
              </a:ext>
            </a:extLst>
          </p:cNvPr>
          <p:cNvSpPr>
            <a:spLocks noGrp="1"/>
          </p:cNvSpPr>
          <p:nvPr>
            <p:ph type="sldNum" sz="quarter" idx="4"/>
          </p:nvPr>
        </p:nvSpPr>
        <p:spPr/>
        <p:txBody>
          <a:bodyPr/>
          <a:lstStyle/>
          <a:p>
            <a:fld id="{4A9CEFBC-9863-BD47-BA2B-008170C231CB}" type="slidenum">
              <a:rPr lang="en-US" smtClean="0"/>
              <a:pPr/>
              <a:t>26</a:t>
            </a:fld>
            <a:endParaRPr lang="en-US"/>
          </a:p>
        </p:txBody>
      </p:sp>
    </p:spTree>
    <p:extLst>
      <p:ext uri="{BB962C8B-B14F-4D97-AF65-F5344CB8AC3E}">
        <p14:creationId xmlns:p14="http://schemas.microsoft.com/office/powerpoint/2010/main" val="3065646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0D26CA5-A6DB-DCDC-C3A2-0411D9DF0294}"/>
              </a:ext>
            </a:extLst>
          </p:cNvPr>
          <p:cNvPicPr>
            <a:picLocks noChangeAspect="1"/>
          </p:cNvPicPr>
          <p:nvPr/>
        </p:nvPicPr>
        <p:blipFill>
          <a:blip r:embed="rId2"/>
          <a:stretch>
            <a:fillRect/>
          </a:stretch>
        </p:blipFill>
        <p:spPr>
          <a:xfrm>
            <a:off x="138702" y="5771486"/>
            <a:ext cx="5054885" cy="156410"/>
          </a:xfrm>
          <a:prstGeom prst="rect">
            <a:avLst/>
          </a:prstGeom>
        </p:spPr>
      </p:pic>
      <p:pic>
        <p:nvPicPr>
          <p:cNvPr id="13" name="Picture 12">
            <a:extLst>
              <a:ext uri="{FF2B5EF4-FFF2-40B4-BE49-F238E27FC236}">
                <a16:creationId xmlns:a16="http://schemas.microsoft.com/office/drawing/2014/main" id="{38FE051E-5E9D-62F9-2335-898E4E8CB10B}"/>
              </a:ext>
            </a:extLst>
          </p:cNvPr>
          <p:cNvPicPr>
            <a:picLocks noChangeAspect="1"/>
          </p:cNvPicPr>
          <p:nvPr/>
        </p:nvPicPr>
        <p:blipFill>
          <a:blip r:embed="rId3"/>
          <a:stretch>
            <a:fillRect/>
          </a:stretch>
        </p:blipFill>
        <p:spPr>
          <a:xfrm>
            <a:off x="939851" y="1387425"/>
            <a:ext cx="3373109" cy="420685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578968605"/>
              </p:ext>
            </p:extLst>
          </p:nvPr>
        </p:nvGraphicFramePr>
        <p:xfrm>
          <a:off x="8901405" y="1354826"/>
          <a:ext cx="2350744" cy="4899557"/>
        </p:xfrm>
        <a:graphic>
          <a:graphicData uri="http://schemas.openxmlformats.org/drawingml/2006/table">
            <a:tbl>
              <a:tblPr firstRow="1" firstCol="1" bandRow="1">
                <a:tableStyleId>{F5AB1C69-6EDB-4FF4-983F-18BD219EF322}</a:tableStyleId>
              </a:tblPr>
              <a:tblGrid>
                <a:gridCol w="1401350">
                  <a:extLst>
                    <a:ext uri="{9D8B030D-6E8A-4147-A177-3AD203B41FA5}">
                      <a16:colId xmlns:a16="http://schemas.microsoft.com/office/drawing/2014/main" val="886924394"/>
                    </a:ext>
                  </a:extLst>
                </a:gridCol>
                <a:gridCol w="949394">
                  <a:extLst>
                    <a:ext uri="{9D8B030D-6E8A-4147-A177-3AD203B41FA5}">
                      <a16:colId xmlns:a16="http://schemas.microsoft.com/office/drawing/2014/main" val="548186143"/>
                    </a:ext>
                  </a:extLst>
                </a:gridCol>
              </a:tblGrid>
              <a:tr h="301315">
                <a:tc>
                  <a:txBody>
                    <a:bodyPr/>
                    <a:lstStyle/>
                    <a:p>
                      <a:pPr marL="0" marR="0" algn="ctr">
                        <a:lnSpc>
                          <a:spcPct val="107000"/>
                        </a:lnSpc>
                        <a:spcBef>
                          <a:spcPts val="0"/>
                        </a:spcBef>
                        <a:spcAft>
                          <a:spcPts val="0"/>
                        </a:spcAft>
                      </a:pPr>
                      <a:r>
                        <a:rPr lang="en-US" sz="900" dirty="0">
                          <a:solidFill>
                            <a:schemeClr val="bg1"/>
                          </a:solidFill>
                          <a:effectLst/>
                          <a:latin typeface="Calibri" panose="020F0502020204030204" pitchFamily="34" charset="0"/>
                          <a:cs typeface="Calibri" panose="020F0502020204030204" pitchFamily="34" charset="0"/>
                        </a:rPr>
                        <a:t> Country</a:t>
                      </a:r>
                      <a:endParaRPr lang="en-US" sz="9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9006"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Chronic PD</a:t>
                      </a:r>
                      <a:r>
                        <a:rPr lang="en-US" sz="900" baseline="0" dirty="0">
                          <a:solidFill>
                            <a:schemeClr val="tx1">
                              <a:lumMod val="75000"/>
                              <a:lumOff val="25000"/>
                            </a:schemeClr>
                          </a:solidFill>
                          <a:effectLst/>
                          <a:latin typeface="Calibri" panose="020F0502020204030204" pitchFamily="34" charset="0"/>
                          <a:cs typeface="Calibri" panose="020F0502020204030204" pitchFamily="34" charset="0"/>
                        </a:rPr>
                        <a:t> </a:t>
                      </a:r>
                      <a:r>
                        <a:rPr lang="en-US" sz="900" dirty="0">
                          <a:solidFill>
                            <a:schemeClr val="tx1">
                              <a:lumMod val="75000"/>
                              <a:lumOff val="25000"/>
                            </a:schemeClr>
                          </a:solidFill>
                          <a:effectLst/>
                          <a:latin typeface="Calibri" panose="020F0502020204030204" pitchFamily="34" charset="0"/>
                          <a:cs typeface="Calibri" panose="020F0502020204030204" pitchFamily="34" charset="0"/>
                        </a:rPr>
                        <a:t>Centres PMP</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9006" marB="0" anchor="ctr"/>
                </a:tc>
                <a:extLst>
                  <a:ext uri="{0D108BD9-81ED-4DB2-BD59-A6C34878D82A}">
                    <a16:rowId xmlns:a16="http://schemas.microsoft.com/office/drawing/2014/main" val="1227252584"/>
                  </a:ext>
                </a:extLst>
              </a:tr>
              <a:tr h="209011">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Argentina</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a:solidFill>
                            <a:srgbClr val="000000"/>
                          </a:solidFill>
                          <a:effectLst/>
                          <a:latin typeface="Calibri" panose="020F0502020204030204" pitchFamily="34" charset="0"/>
                          <a:cs typeface="Calibri" panose="020F0502020204030204" pitchFamily="34" charset="0"/>
                        </a:rPr>
                        <a:t>1.08</a:t>
                      </a:r>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311187920"/>
                  </a:ext>
                </a:extLst>
              </a:tr>
              <a:tr h="209011">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Bolivia</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a:solidFill>
                            <a:srgbClr val="000000"/>
                          </a:solidFill>
                          <a:effectLst/>
                          <a:latin typeface="Calibri" panose="020F0502020204030204" pitchFamily="34" charset="0"/>
                          <a:cs typeface="Calibri" panose="020F0502020204030204" pitchFamily="34" charset="0"/>
                        </a:rPr>
                        <a:t>0.50</a:t>
                      </a:r>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4191720549"/>
                  </a:ext>
                </a:extLst>
              </a:tr>
              <a:tr h="209011">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Brazil</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a:solidFill>
                            <a:srgbClr val="000000"/>
                          </a:solidFill>
                          <a:effectLst/>
                          <a:latin typeface="Calibri" panose="020F0502020204030204" pitchFamily="34" charset="0"/>
                          <a:cs typeface="Calibri" panose="020F0502020204030204" pitchFamily="34" charset="0"/>
                        </a:rPr>
                        <a:t>0.37</a:t>
                      </a:r>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852542543"/>
                  </a:ext>
                </a:extLst>
              </a:tr>
              <a:tr h="209011">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British Virgin Islands</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dirty="0">
                          <a:solidFill>
                            <a:srgbClr val="000000"/>
                          </a:solidFill>
                          <a:effectLst/>
                          <a:latin typeface="Calibri" panose="020F0502020204030204" pitchFamily="34" charset="0"/>
                          <a:cs typeface="Calibri" panose="020F0502020204030204" pitchFamily="34" charset="0"/>
                        </a:rPr>
                        <a:t>-</a:t>
                      </a:r>
                      <a:endParaRPr lang="en-CA"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977195736"/>
                  </a:ext>
                </a:extLst>
              </a:tr>
              <a:tr h="209011">
                <a:tc>
                  <a:txBody>
                    <a:bodyPr/>
                    <a:lstStyle/>
                    <a:p>
                      <a:pPr marL="0" marR="0" algn="l">
                        <a:lnSpc>
                          <a:spcPct val="107000"/>
                        </a:lnSpc>
                        <a:spcBef>
                          <a:spcPts val="0"/>
                        </a:spcBef>
                        <a:spcAft>
                          <a:spcPts val="0"/>
                        </a:spcAft>
                      </a:pPr>
                      <a:r>
                        <a:rPr lang="en-US" sz="900" b="1" dirty="0">
                          <a:solidFill>
                            <a:schemeClr val="tx1">
                              <a:lumMod val="75000"/>
                              <a:lumOff val="25000"/>
                            </a:schemeClr>
                          </a:solidFill>
                          <a:effectLst/>
                          <a:latin typeface="Calibri" panose="020F0502020204030204" pitchFamily="34" charset="0"/>
                          <a:cs typeface="Calibri" panose="020F0502020204030204" pitchFamily="34" charset="0"/>
                        </a:rPr>
                        <a:t>Cayman Islands</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a:solidFill>
                            <a:srgbClr val="000000"/>
                          </a:solidFill>
                          <a:effectLst/>
                          <a:latin typeface="Calibri" panose="020F0502020204030204" pitchFamily="34" charset="0"/>
                          <a:cs typeface="Calibri" panose="020F0502020204030204" pitchFamily="34" charset="0"/>
                        </a:rPr>
                        <a:t>15.55</a:t>
                      </a:r>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4262790526"/>
                  </a:ext>
                </a:extLst>
              </a:tr>
              <a:tr h="209011">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Chile</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a:solidFill>
                            <a:srgbClr val="000000"/>
                          </a:solidFill>
                          <a:effectLst/>
                          <a:latin typeface="Calibri" panose="020F0502020204030204" pitchFamily="34" charset="0"/>
                          <a:cs typeface="Calibri" panose="020F0502020204030204" pitchFamily="34" charset="0"/>
                        </a:rPr>
                        <a:t>2.39</a:t>
                      </a:r>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4223918504"/>
                  </a:ext>
                </a:extLst>
              </a:tr>
              <a:tr h="209011">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Colombia</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a:solidFill>
                            <a:srgbClr val="000000"/>
                          </a:solidFill>
                          <a:effectLst/>
                          <a:latin typeface="Calibri" panose="020F0502020204030204" pitchFamily="34" charset="0"/>
                          <a:cs typeface="Calibri" panose="020F0502020204030204" pitchFamily="34" charset="0"/>
                        </a:rPr>
                        <a:t>2.45</a:t>
                      </a:r>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082458079"/>
                  </a:ext>
                </a:extLst>
              </a:tr>
              <a:tr h="209011">
                <a:tc>
                  <a:txBody>
                    <a:bodyPr/>
                    <a:lstStyle/>
                    <a:p>
                      <a:pPr marL="0" marR="0" algn="l">
                        <a:lnSpc>
                          <a:spcPct val="107000"/>
                        </a:lnSpc>
                        <a:spcBef>
                          <a:spcPts val="0"/>
                        </a:spcBef>
                        <a:spcAft>
                          <a:spcPts val="0"/>
                        </a:spcAft>
                      </a:pPr>
                      <a:r>
                        <a:rPr lang="en-US" sz="900" b="1" dirty="0">
                          <a:solidFill>
                            <a:schemeClr val="tx1">
                              <a:lumMod val="75000"/>
                              <a:lumOff val="25000"/>
                            </a:schemeClr>
                          </a:solidFill>
                          <a:effectLst/>
                          <a:latin typeface="Calibri" panose="020F0502020204030204" pitchFamily="34" charset="0"/>
                          <a:cs typeface="Calibri" panose="020F0502020204030204" pitchFamily="34" charset="0"/>
                        </a:rPr>
                        <a:t>Costa Rica</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a:solidFill>
                            <a:srgbClr val="000000"/>
                          </a:solidFill>
                          <a:effectLst/>
                          <a:latin typeface="Calibri" panose="020F0502020204030204" pitchFamily="34" charset="0"/>
                          <a:cs typeface="Calibri" panose="020F0502020204030204" pitchFamily="34" charset="0"/>
                        </a:rPr>
                        <a:t>1.92</a:t>
                      </a:r>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255716453"/>
                  </a:ext>
                </a:extLst>
              </a:tr>
              <a:tr h="209011">
                <a:tc>
                  <a:txBody>
                    <a:bodyPr/>
                    <a:lstStyle/>
                    <a:p>
                      <a:pPr algn="l" fontAlgn="b"/>
                      <a:r>
                        <a:rPr lang="en-CA" sz="900" b="1" u="none" strike="noStrike" dirty="0">
                          <a:solidFill>
                            <a:srgbClr val="000000"/>
                          </a:solidFill>
                          <a:effectLst/>
                          <a:latin typeface="Calibri" panose="020F0502020204030204" pitchFamily="34" charset="0"/>
                          <a:cs typeface="Calibri" panose="020F0502020204030204" pitchFamily="34" charset="0"/>
                        </a:rPr>
                        <a:t>Curaçao</a:t>
                      </a:r>
                      <a:endParaRPr lang="en-CA"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algn="ctr" fontAlgn="b"/>
                      <a:r>
                        <a:rPr lang="en-CA" sz="900" b="0" u="none" strike="noStrike">
                          <a:solidFill>
                            <a:srgbClr val="000000"/>
                          </a:solidFill>
                          <a:effectLst/>
                          <a:latin typeface="Calibri" panose="020F0502020204030204" pitchFamily="34" charset="0"/>
                          <a:cs typeface="Calibri" panose="020F0502020204030204" pitchFamily="34" charset="0"/>
                        </a:rPr>
                        <a:t>6.56</a:t>
                      </a:r>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34466968"/>
                  </a:ext>
                </a:extLst>
              </a:tr>
              <a:tr h="209011">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Dominican Republic</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a:solidFill>
                            <a:srgbClr val="000000"/>
                          </a:solidFill>
                          <a:effectLst/>
                          <a:latin typeface="Calibri" panose="020F0502020204030204" pitchFamily="34" charset="0"/>
                          <a:cs typeface="Calibri" panose="020F0502020204030204" pitchFamily="34" charset="0"/>
                        </a:rPr>
                        <a:t>0.56</a:t>
                      </a:r>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045593028"/>
                  </a:ext>
                </a:extLst>
              </a:tr>
              <a:tr h="209011">
                <a:tc>
                  <a:txBody>
                    <a:bodyPr/>
                    <a:lstStyle/>
                    <a:p>
                      <a:pPr marL="0" marR="0" algn="l">
                        <a:lnSpc>
                          <a:spcPct val="107000"/>
                        </a:lnSpc>
                        <a:spcBef>
                          <a:spcPts val="0"/>
                        </a:spcBef>
                        <a:spcAft>
                          <a:spcPts val="0"/>
                        </a:spcAft>
                      </a:pPr>
                      <a:r>
                        <a:rPr lang="en-US" sz="900" b="1" dirty="0">
                          <a:solidFill>
                            <a:schemeClr val="tx1">
                              <a:lumMod val="75000"/>
                              <a:lumOff val="25000"/>
                            </a:schemeClr>
                          </a:solidFill>
                          <a:effectLst/>
                          <a:latin typeface="Calibri" panose="020F0502020204030204" pitchFamily="34" charset="0"/>
                          <a:cs typeface="Calibri" panose="020F0502020204030204" pitchFamily="34" charset="0"/>
                        </a:rPr>
                        <a:t>Ecuador</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dirty="0">
                          <a:solidFill>
                            <a:srgbClr val="000000"/>
                          </a:solidFill>
                          <a:effectLst/>
                          <a:latin typeface="Calibri" panose="020F0502020204030204" pitchFamily="34" charset="0"/>
                          <a:cs typeface="Calibri" panose="020F0502020204030204" pitchFamily="34" charset="0"/>
                        </a:rPr>
                        <a:t>0.58</a:t>
                      </a:r>
                      <a:endParaRPr lang="en-CA"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801183784"/>
                  </a:ext>
                </a:extLst>
              </a:tr>
              <a:tr h="209011">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El Salvador</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a:solidFill>
                            <a:srgbClr val="000000"/>
                          </a:solidFill>
                          <a:effectLst/>
                          <a:latin typeface="Calibri" panose="020F0502020204030204" pitchFamily="34" charset="0"/>
                          <a:cs typeface="Calibri" panose="020F0502020204030204" pitchFamily="34" charset="0"/>
                        </a:rPr>
                        <a:t>3.81</a:t>
                      </a:r>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567986208"/>
                  </a:ext>
                </a:extLst>
              </a:tr>
              <a:tr h="209011">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Guatemala</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a:solidFill>
                            <a:srgbClr val="000000"/>
                          </a:solidFill>
                          <a:effectLst/>
                          <a:latin typeface="Calibri" panose="020F0502020204030204" pitchFamily="34" charset="0"/>
                          <a:cs typeface="Calibri" panose="020F0502020204030204" pitchFamily="34" charset="0"/>
                        </a:rPr>
                        <a:t>0.40</a:t>
                      </a:r>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14454035"/>
                  </a:ext>
                </a:extLst>
              </a:tr>
              <a:tr h="209011">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Haiti</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dirty="0">
                          <a:solidFill>
                            <a:srgbClr val="000000"/>
                          </a:solidFill>
                          <a:effectLst/>
                          <a:latin typeface="Calibri" panose="020F0502020204030204" pitchFamily="34" charset="0"/>
                          <a:cs typeface="Calibri" panose="020F0502020204030204" pitchFamily="34" charset="0"/>
                        </a:rPr>
                        <a:t>-</a:t>
                      </a:r>
                      <a:endParaRPr lang="en-CA"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4141658525"/>
                  </a:ext>
                </a:extLst>
              </a:tr>
              <a:tr h="209011">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Mexico</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a:solidFill>
                            <a:srgbClr val="000000"/>
                          </a:solidFill>
                          <a:effectLst/>
                          <a:latin typeface="Calibri" panose="020F0502020204030204" pitchFamily="34" charset="0"/>
                          <a:cs typeface="Calibri" panose="020F0502020204030204" pitchFamily="34" charset="0"/>
                        </a:rPr>
                        <a:t>3.10</a:t>
                      </a:r>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118459233"/>
                  </a:ext>
                </a:extLst>
              </a:tr>
              <a:tr h="209011">
                <a:tc>
                  <a:txBody>
                    <a:bodyPr/>
                    <a:lstStyle/>
                    <a:p>
                      <a:pPr marL="0" marR="0" algn="l">
                        <a:lnSpc>
                          <a:spcPct val="107000"/>
                        </a:lnSpc>
                        <a:spcBef>
                          <a:spcPts val="0"/>
                        </a:spcBef>
                        <a:spcAft>
                          <a:spcPts val="0"/>
                        </a:spcAft>
                      </a:pPr>
                      <a:r>
                        <a:rPr lang="en-US" sz="900" b="1" dirty="0">
                          <a:solidFill>
                            <a:schemeClr val="tx1">
                              <a:lumMod val="75000"/>
                              <a:lumOff val="25000"/>
                            </a:schemeClr>
                          </a:solidFill>
                          <a:effectLst/>
                          <a:latin typeface="Calibri" panose="020F0502020204030204" pitchFamily="34" charset="0"/>
                          <a:cs typeface="Calibri" panose="020F0502020204030204" pitchFamily="34" charset="0"/>
                        </a:rPr>
                        <a:t>Nicaragua </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dirty="0">
                          <a:solidFill>
                            <a:srgbClr val="000000"/>
                          </a:solidFill>
                          <a:effectLst/>
                          <a:latin typeface="Calibri" panose="020F0502020204030204" pitchFamily="34" charset="0"/>
                          <a:cs typeface="Calibri" panose="020F0502020204030204" pitchFamily="34" charset="0"/>
                        </a:rPr>
                        <a:t>0.48</a:t>
                      </a:r>
                      <a:endParaRPr lang="en-CA"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975033809"/>
                  </a:ext>
                </a:extLst>
              </a:tr>
              <a:tr h="209011">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Panama</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a:solidFill>
                            <a:srgbClr val="000000"/>
                          </a:solidFill>
                          <a:effectLst/>
                          <a:latin typeface="Calibri" panose="020F0502020204030204" pitchFamily="34" charset="0"/>
                          <a:cs typeface="Calibri" panose="020F0502020204030204" pitchFamily="34" charset="0"/>
                        </a:rPr>
                        <a:t>2.54</a:t>
                      </a:r>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529353425"/>
                  </a:ext>
                </a:extLst>
              </a:tr>
              <a:tr h="209011">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Paraguay</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algn="ctr" fontAlgn="b"/>
                      <a:r>
                        <a:rPr lang="en-CA" sz="900" b="0" u="none" strike="noStrike" dirty="0">
                          <a:solidFill>
                            <a:srgbClr val="000000"/>
                          </a:solidFill>
                          <a:effectLst/>
                          <a:latin typeface="Calibri" panose="020F0502020204030204" pitchFamily="34" charset="0"/>
                          <a:cs typeface="Calibri" panose="020F0502020204030204" pitchFamily="34" charset="0"/>
                        </a:rPr>
                        <a:t>0.41</a:t>
                      </a:r>
                      <a:endParaRPr lang="en-CA"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843260962"/>
                  </a:ext>
                </a:extLst>
              </a:tr>
              <a:tr h="209011">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Peru</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9006" marB="0" anchor="ctr"/>
                </a:tc>
                <a:tc>
                  <a:txBody>
                    <a:bodyPr/>
                    <a:lstStyle/>
                    <a:p>
                      <a:pPr algn="ctr" fontAlgn="b"/>
                      <a:r>
                        <a:rPr lang="en-CA" sz="900" b="0" u="none" strike="noStrike" dirty="0">
                          <a:solidFill>
                            <a:srgbClr val="000000"/>
                          </a:solidFill>
                          <a:effectLst/>
                          <a:latin typeface="Calibri" panose="020F0502020204030204" pitchFamily="34" charset="0"/>
                          <a:cs typeface="Calibri" panose="020F0502020204030204" pitchFamily="34" charset="0"/>
                        </a:rPr>
                        <a:t>1.39</a:t>
                      </a:r>
                      <a:endParaRPr lang="en-CA"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603847455"/>
                  </a:ext>
                </a:extLst>
              </a:tr>
              <a:tr h="209011">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Puerto Rico</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9006" marB="0" anchor="ctr"/>
                </a:tc>
                <a:tc>
                  <a:txBody>
                    <a:bodyPr/>
                    <a:lstStyle/>
                    <a:p>
                      <a:pPr algn="ctr" fontAlgn="b"/>
                      <a:r>
                        <a:rPr lang="en-CA" sz="900" b="0" u="none" strike="noStrike" dirty="0">
                          <a:solidFill>
                            <a:srgbClr val="000000"/>
                          </a:solidFill>
                          <a:effectLst/>
                          <a:latin typeface="Calibri" panose="020F0502020204030204" pitchFamily="34" charset="0"/>
                          <a:cs typeface="Calibri" panose="020F0502020204030204" pitchFamily="34" charset="0"/>
                        </a:rPr>
                        <a:t>5.16</a:t>
                      </a:r>
                      <a:endParaRPr lang="en-CA"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78383030"/>
                  </a:ext>
                </a:extLst>
              </a:tr>
              <a:tr h="209011">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Uruguay</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9006" marB="0" anchor="ctr"/>
                </a:tc>
                <a:tc>
                  <a:txBody>
                    <a:bodyPr/>
                    <a:lstStyle/>
                    <a:p>
                      <a:pPr algn="ctr" fontAlgn="b"/>
                      <a:r>
                        <a:rPr lang="en-CA" sz="900" b="0" u="none" strike="noStrike" dirty="0">
                          <a:solidFill>
                            <a:srgbClr val="000000"/>
                          </a:solidFill>
                          <a:effectLst/>
                          <a:latin typeface="Calibri" panose="020F0502020204030204" pitchFamily="34" charset="0"/>
                          <a:cs typeface="Calibri" panose="020F0502020204030204" pitchFamily="34" charset="0"/>
                        </a:rPr>
                        <a:t>1.76</a:t>
                      </a:r>
                      <a:endParaRPr lang="en-CA"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270721345"/>
                  </a:ext>
                </a:extLst>
              </a:tr>
              <a:tr h="209011">
                <a:tc>
                  <a:txBody>
                    <a:bodyPr/>
                    <a:lstStyle/>
                    <a:p>
                      <a:pPr marL="0" marR="0" algn="l">
                        <a:lnSpc>
                          <a:spcPct val="107000"/>
                        </a:lnSpc>
                        <a:spcBef>
                          <a:spcPts val="0"/>
                        </a:spcBef>
                        <a:spcAft>
                          <a:spcPts val="0"/>
                        </a:spcAft>
                      </a:pPr>
                      <a:r>
                        <a:rPr lang="en-ZA" sz="900" b="1" dirty="0">
                          <a:solidFill>
                            <a:schemeClr val="tx1">
                              <a:lumMod val="75000"/>
                              <a:lumOff val="25000"/>
                            </a:schemeClr>
                          </a:solidFill>
                          <a:effectLst/>
                          <a:latin typeface="Calibri" panose="020F0502020204030204" pitchFamily="34" charset="0"/>
                          <a:cs typeface="Calibri" panose="020F0502020204030204" pitchFamily="34" charset="0"/>
                        </a:rPr>
                        <a:t>Venezuela, RB</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9006" marB="0" anchor="ctr"/>
                </a:tc>
                <a:tc>
                  <a:txBody>
                    <a:bodyPr/>
                    <a:lstStyle/>
                    <a:p>
                      <a:pPr algn="ctr" fontAlgn="b"/>
                      <a:r>
                        <a:rPr lang="en-CA" sz="900" b="0" u="none" strike="noStrike" dirty="0">
                          <a:solidFill>
                            <a:srgbClr val="000000"/>
                          </a:solidFill>
                          <a:effectLst/>
                          <a:latin typeface="Calibri" panose="020F0502020204030204" pitchFamily="34" charset="0"/>
                          <a:cs typeface="Calibri" panose="020F0502020204030204" pitchFamily="34" charset="0"/>
                        </a:rPr>
                        <a:t>-</a:t>
                      </a:r>
                      <a:endParaRPr lang="en-CA"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605115276"/>
                  </a:ext>
                </a:extLst>
              </a:tr>
            </a:tbl>
          </a:graphicData>
        </a:graphic>
      </p:graphicFrame>
      <p:sp>
        <p:nvSpPr>
          <p:cNvPr id="6" name="Rectangle 5"/>
          <p:cNvSpPr/>
          <p:nvPr/>
        </p:nvSpPr>
        <p:spPr>
          <a:xfrm>
            <a:off x="1581563" y="985494"/>
            <a:ext cx="208968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Chronic PD centers </a:t>
            </a:r>
          </a:p>
        </p:txBody>
      </p:sp>
      <p:sp>
        <p:nvSpPr>
          <p:cNvPr id="9" name="Rectangle 8"/>
          <p:cNvSpPr/>
          <p:nvPr/>
        </p:nvSpPr>
        <p:spPr>
          <a:xfrm>
            <a:off x="4711938" y="2596827"/>
            <a:ext cx="3850434"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Chronic PD services are available in </a:t>
            </a: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20</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91</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a:t>
            </a: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Latin America </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average of PD treatment centers is </a:t>
            </a: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2.68</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pmp</a:t>
            </a:r>
          </a:p>
        </p:txBody>
      </p:sp>
      <p:sp>
        <p:nvSpPr>
          <p:cNvPr id="10" name="Rectangle 9"/>
          <p:cNvSpPr/>
          <p:nvPr/>
        </p:nvSpPr>
        <p:spPr>
          <a:xfrm>
            <a:off x="939851" y="1387425"/>
            <a:ext cx="3373109" cy="420685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16120" y="5761212"/>
            <a:ext cx="5077468" cy="16668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TextBox 11"/>
          <p:cNvSpPr txBox="1"/>
          <p:nvPr/>
        </p:nvSpPr>
        <p:spPr>
          <a:xfrm>
            <a:off x="8817587" y="6312358"/>
            <a:ext cx="2088431" cy="230832"/>
          </a:xfrm>
          <a:prstGeom prst="rect">
            <a:avLst/>
          </a:prstGeom>
          <a:noFill/>
        </p:spPr>
        <p:txBody>
          <a:bodyPr wrap="square" rtlCol="0">
            <a:spAutoFit/>
          </a:bodyPr>
          <a:lstStyle/>
          <a:p>
            <a:r>
              <a:rPr lang="en-US" sz="900" dirty="0">
                <a:latin typeface="Calibri" panose="020F0502020204030204" pitchFamily="34" charset="0"/>
                <a:ea typeface="Calibri" panose="020F0502020204030204" pitchFamily="34" charset="0"/>
                <a:cs typeface="Calibri" panose="020F0502020204030204" pitchFamily="34" charset="0"/>
              </a:rPr>
              <a:t>‘ – ’ : data not reported/unavailable</a:t>
            </a:r>
          </a:p>
        </p:txBody>
      </p:sp>
      <p:sp>
        <p:nvSpPr>
          <p:cNvPr id="2" name="Date Placeholder 3">
            <a:extLst>
              <a:ext uri="{FF2B5EF4-FFF2-40B4-BE49-F238E27FC236}">
                <a16:creationId xmlns:a16="http://schemas.microsoft.com/office/drawing/2014/main" id="{C2C169F4-F520-3615-2DC6-A0E962DBD6F1}"/>
              </a:ext>
            </a:extLst>
          </p:cNvPr>
          <p:cNvSpPr txBox="1">
            <a:spLocks/>
          </p:cNvSpPr>
          <p:nvPr/>
        </p:nvSpPr>
        <p:spPr>
          <a:xfrm>
            <a:off x="838200" y="6598682"/>
            <a:ext cx="18825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chemeClr val="bg1"/>
                </a:solidFill>
                <a:ea typeface="Calibri" panose="020F0502020204030204" pitchFamily="34" charset="0"/>
                <a:cs typeface="Calibri" panose="020F0502020204030204" pitchFamily="34" charset="0"/>
              </a:rPr>
              <a:t>July 2023</a:t>
            </a:r>
            <a:endParaRPr lang="en-US" sz="1100" dirty="0">
              <a:solidFill>
                <a:schemeClr val="bg1"/>
              </a:solidFill>
              <a:ea typeface="Calibri" panose="020F0502020204030204" pitchFamily="34" charset="0"/>
              <a:cs typeface="Calibri" panose="020F0502020204030204" pitchFamily="34" charset="0"/>
            </a:endParaRPr>
          </a:p>
        </p:txBody>
      </p:sp>
      <p:sp>
        <p:nvSpPr>
          <p:cNvPr id="8" name="Title 7">
            <a:extLst>
              <a:ext uri="{FF2B5EF4-FFF2-40B4-BE49-F238E27FC236}">
                <a16:creationId xmlns:a16="http://schemas.microsoft.com/office/drawing/2014/main" id="{38C5732D-2BD8-1CA9-89AC-5B2C2B5F7EAA}"/>
              </a:ext>
            </a:extLst>
          </p:cNvPr>
          <p:cNvSpPr>
            <a:spLocks noGrp="1"/>
          </p:cNvSpPr>
          <p:nvPr>
            <p:ph type="title"/>
          </p:nvPr>
        </p:nvSpPr>
        <p:spPr/>
        <p:txBody>
          <a:bodyPr>
            <a:normAutofit/>
          </a:bodyPr>
          <a:lstStyle/>
          <a:p>
            <a:r>
              <a:rPr lang="en-GB" dirty="0"/>
              <a:t>Capacity for chronic dialysis (PD)</a:t>
            </a:r>
            <a:endParaRPr lang="en-BE" dirty="0"/>
          </a:p>
        </p:txBody>
      </p:sp>
      <p:sp>
        <p:nvSpPr>
          <p:cNvPr id="3" name="Footer Placeholder 4">
            <a:extLst>
              <a:ext uri="{FF2B5EF4-FFF2-40B4-BE49-F238E27FC236}">
                <a16:creationId xmlns:a16="http://schemas.microsoft.com/office/drawing/2014/main" id="{153080DB-9506-A592-0749-3D49F3C91551}"/>
              </a:ext>
            </a:extLst>
          </p:cNvPr>
          <p:cNvSpPr>
            <a:spLocks noGrp="1"/>
          </p:cNvSpPr>
          <p:nvPr>
            <p:ph type="ftr" sz="quarter" idx="3"/>
          </p:nvPr>
        </p:nvSpPr>
        <p:spPr/>
        <p:txBody>
          <a:bodyPr/>
          <a:lstStyle/>
          <a:p>
            <a:r>
              <a:rPr lang="en-US" dirty="0"/>
              <a:t>International Society of Nephrology</a:t>
            </a:r>
          </a:p>
        </p:txBody>
      </p:sp>
      <p:sp>
        <p:nvSpPr>
          <p:cNvPr id="7" name="Slide Number Placeholder 5">
            <a:extLst>
              <a:ext uri="{FF2B5EF4-FFF2-40B4-BE49-F238E27FC236}">
                <a16:creationId xmlns:a16="http://schemas.microsoft.com/office/drawing/2014/main" id="{FCD5154E-5DF1-2C06-0B24-78ABCE0FD264}"/>
              </a:ext>
            </a:extLst>
          </p:cNvPr>
          <p:cNvSpPr>
            <a:spLocks noGrp="1"/>
          </p:cNvSpPr>
          <p:nvPr>
            <p:ph type="sldNum" sz="quarter" idx="4"/>
          </p:nvPr>
        </p:nvSpPr>
        <p:spPr/>
        <p:txBody>
          <a:bodyPr/>
          <a:lstStyle/>
          <a:p>
            <a:fld id="{4A9CEFBC-9863-BD47-BA2B-008170C231CB}" type="slidenum">
              <a:rPr lang="en-US" smtClean="0"/>
              <a:pPr/>
              <a:t>27</a:t>
            </a:fld>
            <a:endParaRPr lang="en-US"/>
          </a:p>
        </p:txBody>
      </p:sp>
    </p:spTree>
    <p:extLst>
      <p:ext uri="{BB962C8B-B14F-4D97-AF65-F5344CB8AC3E}">
        <p14:creationId xmlns:p14="http://schemas.microsoft.com/office/powerpoint/2010/main" val="1308127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D084000-5EE8-694C-7A7B-362C28D4FAF5}"/>
              </a:ext>
            </a:extLst>
          </p:cNvPr>
          <p:cNvPicPr>
            <a:picLocks noChangeAspect="1"/>
          </p:cNvPicPr>
          <p:nvPr/>
        </p:nvPicPr>
        <p:blipFill>
          <a:blip r:embed="rId2"/>
          <a:stretch>
            <a:fillRect/>
          </a:stretch>
        </p:blipFill>
        <p:spPr>
          <a:xfrm>
            <a:off x="100124" y="5766441"/>
            <a:ext cx="4900629" cy="171522"/>
          </a:xfrm>
          <a:prstGeom prst="rect">
            <a:avLst/>
          </a:prstGeom>
        </p:spPr>
      </p:pic>
      <p:pic>
        <p:nvPicPr>
          <p:cNvPr id="7" name="Picture 6">
            <a:extLst>
              <a:ext uri="{FF2B5EF4-FFF2-40B4-BE49-F238E27FC236}">
                <a16:creationId xmlns:a16="http://schemas.microsoft.com/office/drawing/2014/main" id="{B624DF49-F12C-21BF-2C4E-F839A311833F}"/>
              </a:ext>
            </a:extLst>
          </p:cNvPr>
          <p:cNvPicPr>
            <a:picLocks noChangeAspect="1"/>
          </p:cNvPicPr>
          <p:nvPr/>
        </p:nvPicPr>
        <p:blipFill>
          <a:blip r:embed="rId3"/>
          <a:stretch>
            <a:fillRect/>
          </a:stretch>
        </p:blipFill>
        <p:spPr>
          <a:xfrm>
            <a:off x="844798" y="1388144"/>
            <a:ext cx="3357632" cy="4213061"/>
          </a:xfrm>
          <a:prstGeom prst="rect">
            <a:avLst/>
          </a:prstGeom>
        </p:spPr>
      </p:pic>
      <p:sp>
        <p:nvSpPr>
          <p:cNvPr id="5" name="Rectangle 4"/>
          <p:cNvSpPr/>
          <p:nvPr/>
        </p:nvSpPr>
        <p:spPr>
          <a:xfrm>
            <a:off x="960413" y="981681"/>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Kidney transplantation centers </a:t>
            </a:r>
          </a:p>
        </p:txBody>
      </p:sp>
      <p:sp>
        <p:nvSpPr>
          <p:cNvPr id="8" name="Rectangle 7"/>
          <p:cNvSpPr/>
          <p:nvPr/>
        </p:nvSpPr>
        <p:spPr>
          <a:xfrm>
            <a:off x="4796806" y="2255727"/>
            <a:ext cx="3850434" cy="175432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Kidney transplantation services are available in 19 (</a:t>
            </a: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86</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a:t>
            </a:r>
            <a:r>
              <a:rPr lang="en-US" noProof="0" dirty="0">
                <a:solidFill>
                  <a:prstClr val="black"/>
                </a:solidFill>
                <a:latin typeface="Calibri" panose="020F0502020204030204" pitchFamily="34" charset="0"/>
                <a:ea typeface="Calibri" panose="020F0502020204030204" pitchFamily="34" charset="0"/>
                <a:cs typeface="Calibri" panose="020F0502020204030204" pitchFamily="34" charset="0"/>
              </a:rPr>
              <a:t>Latin</a:t>
            </a: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 America</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average of Kidney transplantation centers is </a:t>
            </a: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2.01</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pmp</a:t>
            </a:r>
          </a:p>
        </p:txBody>
      </p:sp>
      <p:graphicFrame>
        <p:nvGraphicFramePr>
          <p:cNvPr id="10" name="Table 9"/>
          <p:cNvGraphicFramePr>
            <a:graphicFrameLocks noGrp="1"/>
          </p:cNvGraphicFramePr>
          <p:nvPr>
            <p:extLst>
              <p:ext uri="{D42A27DB-BD31-4B8C-83A1-F6EECF244321}">
                <p14:modId xmlns:p14="http://schemas.microsoft.com/office/powerpoint/2010/main" val="2937531321"/>
              </p:ext>
            </p:extLst>
          </p:nvPr>
        </p:nvGraphicFramePr>
        <p:xfrm>
          <a:off x="8735472" y="1153551"/>
          <a:ext cx="3069772" cy="4961563"/>
        </p:xfrm>
        <a:graphic>
          <a:graphicData uri="http://schemas.openxmlformats.org/drawingml/2006/table">
            <a:tbl>
              <a:tblPr firstRow="1" firstCol="1" bandRow="1">
                <a:tableStyleId>{F5AB1C69-6EDB-4FF4-983F-18BD219EF322}</a:tableStyleId>
              </a:tblPr>
              <a:tblGrid>
                <a:gridCol w="1320932">
                  <a:extLst>
                    <a:ext uri="{9D8B030D-6E8A-4147-A177-3AD203B41FA5}">
                      <a16:colId xmlns:a16="http://schemas.microsoft.com/office/drawing/2014/main" val="521766008"/>
                    </a:ext>
                  </a:extLst>
                </a:gridCol>
                <a:gridCol w="874420">
                  <a:extLst>
                    <a:ext uri="{9D8B030D-6E8A-4147-A177-3AD203B41FA5}">
                      <a16:colId xmlns:a16="http://schemas.microsoft.com/office/drawing/2014/main" val="1962871013"/>
                    </a:ext>
                  </a:extLst>
                </a:gridCol>
                <a:gridCol w="874420">
                  <a:extLst>
                    <a:ext uri="{9D8B030D-6E8A-4147-A177-3AD203B41FA5}">
                      <a16:colId xmlns:a16="http://schemas.microsoft.com/office/drawing/2014/main" val="758711421"/>
                    </a:ext>
                  </a:extLst>
                </a:gridCol>
              </a:tblGrid>
              <a:tr h="408905">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 </a:t>
                      </a:r>
                      <a:r>
                        <a:rPr lang="en-US" sz="900" dirty="0">
                          <a:solidFill>
                            <a:schemeClr val="bg1"/>
                          </a:solidFill>
                          <a:effectLst/>
                          <a:latin typeface="Calibri" panose="020F0502020204030204" pitchFamily="34" charset="0"/>
                          <a:cs typeface="Calibri" panose="020F0502020204030204" pitchFamily="34" charset="0"/>
                        </a:rPr>
                        <a:t>Country</a:t>
                      </a:r>
                      <a:endParaRPr lang="en-US" sz="9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Kidney Transplantation</a:t>
                      </a:r>
                    </a:p>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availability  </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Transplant centers PMP</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371397664"/>
                  </a:ext>
                </a:extLst>
              </a:tr>
              <a:tr h="206939">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Argentina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algn="ctr" fontAlgn="b"/>
                      <a:r>
                        <a:rPr lang="en-CA" sz="900" b="0" u="none" strike="noStrike">
                          <a:solidFill>
                            <a:srgbClr val="000000"/>
                          </a:solidFill>
                          <a:effectLst/>
                          <a:latin typeface="Calibri" panose="020F0502020204030204" pitchFamily="34" charset="0"/>
                          <a:cs typeface="Calibri" panose="020F0502020204030204" pitchFamily="34" charset="0"/>
                        </a:rPr>
                        <a:t>0.86</a:t>
                      </a:r>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4242530917"/>
                  </a:ext>
                </a:extLst>
              </a:tr>
              <a:tr h="206939">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Bolivia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algn="ctr" fontAlgn="b"/>
                      <a:r>
                        <a:rPr lang="en-CA" sz="900" b="0" u="none" strike="noStrike" dirty="0">
                          <a:solidFill>
                            <a:srgbClr val="000000"/>
                          </a:solidFill>
                          <a:effectLst/>
                          <a:latin typeface="Calibri" panose="020F0502020204030204" pitchFamily="34" charset="0"/>
                          <a:cs typeface="Calibri" panose="020F0502020204030204" pitchFamily="34" charset="0"/>
                        </a:rPr>
                        <a:t>0.41</a:t>
                      </a:r>
                      <a:endParaRPr lang="en-CA"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49037738"/>
                  </a:ext>
                </a:extLst>
              </a:tr>
              <a:tr h="206939">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Brazil</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algn="ctr" fontAlgn="b"/>
                      <a:r>
                        <a:rPr lang="en-CA" sz="900" b="0" u="none" strike="noStrike">
                          <a:solidFill>
                            <a:srgbClr val="000000"/>
                          </a:solidFill>
                          <a:effectLst/>
                          <a:latin typeface="Calibri" panose="020F0502020204030204" pitchFamily="34" charset="0"/>
                          <a:cs typeface="Calibri" panose="020F0502020204030204" pitchFamily="34" charset="0"/>
                        </a:rPr>
                        <a:t>0.92</a:t>
                      </a:r>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4105452862"/>
                  </a:ext>
                </a:extLst>
              </a:tr>
              <a:tr h="206939">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British Virgin Islands</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 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algn="ctr" fontAlgn="b"/>
                      <a:r>
                        <a:rPr lang="en-CA" sz="900" b="0" u="none" strike="noStrike">
                          <a:solidFill>
                            <a:srgbClr val="000000"/>
                          </a:solidFill>
                          <a:effectLst/>
                          <a:latin typeface="Calibri" panose="020F0502020204030204" pitchFamily="34" charset="0"/>
                          <a:cs typeface="Calibri" panose="020F0502020204030204" pitchFamily="34" charset="0"/>
                        </a:rPr>
                        <a:t>25.89</a:t>
                      </a:r>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130655964"/>
                  </a:ext>
                </a:extLst>
              </a:tr>
              <a:tr h="206939">
                <a:tc>
                  <a:txBody>
                    <a:bodyPr/>
                    <a:lstStyle/>
                    <a:p>
                      <a:pPr marL="0" marR="0" algn="l">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Cayman Islands</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algn="ctr" fontAlgn="b"/>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737921679"/>
                  </a:ext>
                </a:extLst>
              </a:tr>
              <a:tr h="206939">
                <a:tc>
                  <a:txBody>
                    <a:bodyPr/>
                    <a:lstStyle/>
                    <a:p>
                      <a:pPr marL="0" marR="0" algn="l">
                        <a:lnSpc>
                          <a:spcPct val="107000"/>
                        </a:lnSpc>
                        <a:spcBef>
                          <a:spcPts val="0"/>
                        </a:spcBef>
                        <a:spcAft>
                          <a:spcPts val="0"/>
                        </a:spcAft>
                      </a:pPr>
                      <a:r>
                        <a:rPr lang="en-ZA" sz="900">
                          <a:solidFill>
                            <a:schemeClr val="tx1">
                              <a:lumMod val="75000"/>
                              <a:lumOff val="25000"/>
                            </a:schemeClr>
                          </a:solidFill>
                          <a:effectLst/>
                          <a:latin typeface="Calibri" panose="020F0502020204030204" pitchFamily="34" charset="0"/>
                          <a:cs typeface="Calibri" panose="020F0502020204030204" pitchFamily="34" charset="0"/>
                        </a:rPr>
                        <a:t>Chile</a:t>
                      </a: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algn="ctr" fontAlgn="b"/>
                      <a:r>
                        <a:rPr lang="en-CA" sz="900" b="0" u="none" strike="noStrike">
                          <a:solidFill>
                            <a:srgbClr val="000000"/>
                          </a:solidFill>
                          <a:effectLst/>
                          <a:latin typeface="Calibri" panose="020F0502020204030204" pitchFamily="34" charset="0"/>
                          <a:cs typeface="Calibri" panose="020F0502020204030204" pitchFamily="34" charset="0"/>
                        </a:rPr>
                        <a:t>1.25</a:t>
                      </a:r>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163341432"/>
                  </a:ext>
                </a:extLst>
              </a:tr>
              <a:tr h="206939">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Colombia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algn="ctr" fontAlgn="b"/>
                      <a:r>
                        <a:rPr lang="en-CA" sz="900" b="0" u="none" strike="noStrike">
                          <a:solidFill>
                            <a:srgbClr val="000000"/>
                          </a:solidFill>
                          <a:effectLst/>
                          <a:latin typeface="Calibri" panose="020F0502020204030204" pitchFamily="34" charset="0"/>
                          <a:cs typeface="Calibri" panose="020F0502020204030204" pitchFamily="34" charset="0"/>
                        </a:rPr>
                        <a:t>0.29</a:t>
                      </a:r>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244835390"/>
                  </a:ext>
                </a:extLst>
              </a:tr>
              <a:tr h="206939">
                <a:tc>
                  <a:txBody>
                    <a:bodyPr/>
                    <a:lstStyle/>
                    <a:p>
                      <a:pPr marL="0" marR="0" algn="l">
                        <a:lnSpc>
                          <a:spcPct val="107000"/>
                        </a:lnSpc>
                        <a:spcBef>
                          <a:spcPts val="0"/>
                        </a:spcBef>
                        <a:spcAft>
                          <a:spcPts val="0"/>
                        </a:spcAft>
                      </a:pPr>
                      <a:r>
                        <a:rPr lang="en-US" sz="900" b="1" dirty="0">
                          <a:solidFill>
                            <a:schemeClr val="tx1">
                              <a:lumMod val="75000"/>
                              <a:lumOff val="25000"/>
                            </a:schemeClr>
                          </a:solidFill>
                          <a:effectLst/>
                          <a:latin typeface="Calibri" panose="020F0502020204030204" pitchFamily="34" charset="0"/>
                          <a:cs typeface="Calibri" panose="020F0502020204030204" pitchFamily="34" charset="0"/>
                        </a:rPr>
                        <a:t>Costa Rica</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algn="ctr" fontAlgn="b"/>
                      <a:r>
                        <a:rPr lang="en-CA" sz="900" b="0" u="none" strike="noStrike">
                          <a:solidFill>
                            <a:srgbClr val="000000"/>
                          </a:solidFill>
                          <a:effectLst/>
                          <a:latin typeface="Calibri" panose="020F0502020204030204" pitchFamily="34" charset="0"/>
                          <a:cs typeface="Calibri" panose="020F0502020204030204" pitchFamily="34" charset="0"/>
                        </a:rPr>
                        <a:t>0.96</a:t>
                      </a:r>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4006045446"/>
                  </a:ext>
                </a:extLst>
              </a:tr>
              <a:tr h="206939">
                <a:tc>
                  <a:txBody>
                    <a:bodyPr/>
                    <a:lstStyle/>
                    <a:p>
                      <a:pPr algn="l" fontAlgn="b"/>
                      <a:r>
                        <a:rPr lang="en-CA" sz="900" b="1" u="none" strike="noStrike" dirty="0">
                          <a:solidFill>
                            <a:srgbClr val="000000"/>
                          </a:solidFill>
                          <a:effectLst/>
                          <a:latin typeface="Calibri" panose="020F0502020204030204" pitchFamily="34" charset="0"/>
                          <a:cs typeface="Calibri" panose="020F0502020204030204" pitchFamily="34" charset="0"/>
                        </a:rPr>
                        <a:t>Curaçao</a:t>
                      </a:r>
                      <a:endParaRPr lang="en-CA"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algn="ctr" fontAlgn="b"/>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808800580"/>
                  </a:ext>
                </a:extLst>
              </a:tr>
              <a:tr h="206939">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Dominican Republic</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algn="ctr" fontAlgn="b"/>
                      <a:r>
                        <a:rPr lang="en-CA" sz="900" b="0" u="none" strike="noStrike">
                          <a:solidFill>
                            <a:srgbClr val="000000"/>
                          </a:solidFill>
                          <a:effectLst/>
                          <a:latin typeface="Calibri" panose="020F0502020204030204" pitchFamily="34" charset="0"/>
                          <a:cs typeface="Calibri" panose="020F0502020204030204" pitchFamily="34" charset="0"/>
                        </a:rPr>
                        <a:t>0.47</a:t>
                      </a:r>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488572063"/>
                  </a:ext>
                </a:extLst>
              </a:tr>
              <a:tr h="206939">
                <a:tc>
                  <a:txBody>
                    <a:bodyPr/>
                    <a:lstStyle/>
                    <a:p>
                      <a:pPr marL="0" marR="0" algn="l">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Ecuador</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algn="ctr" fontAlgn="b"/>
                      <a:r>
                        <a:rPr lang="en-CA" sz="900" b="0" u="none" strike="noStrike">
                          <a:solidFill>
                            <a:srgbClr val="000000"/>
                          </a:solidFill>
                          <a:effectLst/>
                          <a:latin typeface="Calibri" panose="020F0502020204030204" pitchFamily="34" charset="0"/>
                          <a:cs typeface="Calibri" panose="020F0502020204030204" pitchFamily="34" charset="0"/>
                        </a:rPr>
                        <a:t>0.29</a:t>
                      </a:r>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54118267"/>
                  </a:ext>
                </a:extLst>
              </a:tr>
              <a:tr h="206939">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El Salvador</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algn="ctr" fontAlgn="b"/>
                      <a:r>
                        <a:rPr lang="en-CA" sz="900" b="0" u="none" strike="noStrike">
                          <a:solidFill>
                            <a:srgbClr val="000000"/>
                          </a:solidFill>
                          <a:effectLst/>
                          <a:latin typeface="Calibri" panose="020F0502020204030204" pitchFamily="34" charset="0"/>
                          <a:cs typeface="Calibri" panose="020F0502020204030204" pitchFamily="34" charset="0"/>
                        </a:rPr>
                        <a:t>0.46</a:t>
                      </a:r>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099633203"/>
                  </a:ext>
                </a:extLst>
              </a:tr>
              <a:tr h="206939">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Guatemala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algn="ctr" fontAlgn="b"/>
                      <a:r>
                        <a:rPr lang="en-CA" sz="900" b="0" u="none" strike="noStrike">
                          <a:solidFill>
                            <a:srgbClr val="000000"/>
                          </a:solidFill>
                          <a:effectLst/>
                          <a:latin typeface="Calibri" panose="020F0502020204030204" pitchFamily="34" charset="0"/>
                          <a:cs typeface="Calibri" panose="020F0502020204030204" pitchFamily="34" charset="0"/>
                        </a:rPr>
                        <a:t>0.23</a:t>
                      </a:r>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1769884724"/>
                  </a:ext>
                </a:extLst>
              </a:tr>
              <a:tr h="206939">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Haiti</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algn="ctr" fontAlgn="b"/>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230659974"/>
                  </a:ext>
                </a:extLst>
              </a:tr>
              <a:tr h="206939">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Mexico</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algn="ctr" fontAlgn="b"/>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541088293"/>
                  </a:ext>
                </a:extLst>
              </a:tr>
              <a:tr h="206939">
                <a:tc>
                  <a:txBody>
                    <a:bodyPr/>
                    <a:lstStyle/>
                    <a:p>
                      <a:pPr marL="0" marR="0" algn="l">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Nicaragua </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algn="ctr" fontAlgn="b"/>
                      <a:r>
                        <a:rPr lang="en-CA" sz="900" b="0" u="none" strike="noStrike">
                          <a:solidFill>
                            <a:srgbClr val="000000"/>
                          </a:solidFill>
                          <a:effectLst/>
                          <a:latin typeface="Calibri" panose="020F0502020204030204" pitchFamily="34" charset="0"/>
                          <a:cs typeface="Calibri" panose="020F0502020204030204" pitchFamily="34" charset="0"/>
                        </a:rPr>
                        <a:t>0.48</a:t>
                      </a:r>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4160338595"/>
                  </a:ext>
                </a:extLst>
              </a:tr>
              <a:tr h="206939">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Panama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algn="ctr" fontAlgn="b"/>
                      <a:r>
                        <a:rPr lang="en-CA" sz="900" b="0" u="none" strike="noStrike">
                          <a:solidFill>
                            <a:srgbClr val="000000"/>
                          </a:solidFill>
                          <a:effectLst/>
                          <a:latin typeface="Calibri" panose="020F0502020204030204" pitchFamily="34" charset="0"/>
                          <a:cs typeface="Calibri" panose="020F0502020204030204" pitchFamily="34" charset="0"/>
                        </a:rPr>
                        <a:t>0.92</a:t>
                      </a:r>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884894734"/>
                  </a:ext>
                </a:extLst>
              </a:tr>
              <a:tr h="206939">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Paraguay</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algn="ctr" fontAlgn="b"/>
                      <a:r>
                        <a:rPr lang="en-CA" sz="900" b="0" u="none" strike="noStrike">
                          <a:solidFill>
                            <a:srgbClr val="000000"/>
                          </a:solidFill>
                          <a:effectLst/>
                          <a:latin typeface="Calibri" panose="020F0502020204030204" pitchFamily="34" charset="0"/>
                          <a:cs typeface="Calibri" panose="020F0502020204030204" pitchFamily="34" charset="0"/>
                        </a:rPr>
                        <a:t>0.41</a:t>
                      </a:r>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392297562"/>
                  </a:ext>
                </a:extLst>
              </a:tr>
              <a:tr h="206939">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Peru</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algn="ctr" fontAlgn="b"/>
                      <a:r>
                        <a:rPr lang="en-CA" sz="900" b="0" u="none" strike="noStrike">
                          <a:solidFill>
                            <a:srgbClr val="000000"/>
                          </a:solidFill>
                          <a:effectLst/>
                          <a:latin typeface="Calibri" panose="020F0502020204030204" pitchFamily="34" charset="0"/>
                          <a:cs typeface="Calibri" panose="020F0502020204030204" pitchFamily="34" charset="0"/>
                        </a:rPr>
                        <a:t>0.19</a:t>
                      </a:r>
                      <a:endParaRPr lang="en-CA"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2854124632"/>
                  </a:ext>
                </a:extLst>
              </a:tr>
              <a:tr h="206939">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Puerto Rico</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algn="ctr" fontAlgn="b"/>
                      <a:r>
                        <a:rPr lang="en-CA" sz="900" b="0" u="none" strike="noStrike" dirty="0">
                          <a:solidFill>
                            <a:srgbClr val="000000"/>
                          </a:solidFill>
                          <a:effectLst/>
                          <a:latin typeface="Calibri" panose="020F0502020204030204" pitchFamily="34" charset="0"/>
                          <a:cs typeface="Calibri" panose="020F0502020204030204" pitchFamily="34" charset="0"/>
                        </a:rPr>
                        <a:t>0.97</a:t>
                      </a:r>
                      <a:endParaRPr lang="en-CA"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4226770107"/>
                  </a:ext>
                </a:extLst>
              </a:tr>
              <a:tr h="206939">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Uruguay</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algn="ctr" fontAlgn="b"/>
                      <a:r>
                        <a:rPr lang="en-CA" sz="900" b="0" u="none" strike="noStrike" dirty="0">
                          <a:solidFill>
                            <a:srgbClr val="000000"/>
                          </a:solidFill>
                          <a:effectLst/>
                          <a:latin typeface="Calibri" panose="020F0502020204030204" pitchFamily="34" charset="0"/>
                          <a:cs typeface="Calibri" panose="020F0502020204030204" pitchFamily="34" charset="0"/>
                        </a:rPr>
                        <a:t>1.17</a:t>
                      </a:r>
                      <a:endParaRPr lang="en-CA"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332145902"/>
                  </a:ext>
                </a:extLst>
              </a:tr>
              <a:tr h="206939">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Venezuela, RB</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algn="ctr" fontAlgn="b"/>
                      <a:r>
                        <a:rPr lang="en-CA" sz="900" b="0" u="none" strike="noStrike" dirty="0">
                          <a:solidFill>
                            <a:srgbClr val="000000"/>
                          </a:solidFill>
                          <a:effectLst/>
                          <a:latin typeface="Calibri" panose="020F0502020204030204" pitchFamily="34" charset="0"/>
                          <a:cs typeface="Calibri" panose="020F0502020204030204" pitchFamily="34" charset="0"/>
                        </a:rPr>
                        <a:t>0.10</a:t>
                      </a:r>
                      <a:endParaRPr lang="en-CA"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extLst>
                  <a:ext uri="{0D108BD9-81ED-4DB2-BD59-A6C34878D82A}">
                    <a16:rowId xmlns:a16="http://schemas.microsoft.com/office/drawing/2014/main" val="4207753893"/>
                  </a:ext>
                </a:extLst>
              </a:tr>
            </a:tbl>
          </a:graphicData>
        </a:graphic>
      </p:graphicFrame>
      <p:sp>
        <p:nvSpPr>
          <p:cNvPr id="15" name="Rectangle 14"/>
          <p:cNvSpPr/>
          <p:nvPr/>
        </p:nvSpPr>
        <p:spPr>
          <a:xfrm>
            <a:off x="848321" y="1388151"/>
            <a:ext cx="3354109" cy="421305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9850" y="5751031"/>
            <a:ext cx="4910903" cy="17152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1" name="TextBox 10"/>
          <p:cNvSpPr txBox="1"/>
          <p:nvPr/>
        </p:nvSpPr>
        <p:spPr>
          <a:xfrm>
            <a:off x="8647240" y="6128476"/>
            <a:ext cx="2088431" cy="369332"/>
          </a:xfrm>
          <a:prstGeom prst="rect">
            <a:avLst/>
          </a:prstGeom>
          <a:noFill/>
        </p:spPr>
        <p:txBody>
          <a:bodyPr wrap="square" rtlCol="0">
            <a:spAutoFit/>
          </a:bodyPr>
          <a:lstStyle/>
          <a:p>
            <a:r>
              <a:rPr lang="en-US" sz="900" dirty="0">
                <a:latin typeface="Calibri" panose="020F0502020204030204" pitchFamily="34" charset="0"/>
                <a:ea typeface="Calibri" panose="020F0502020204030204" pitchFamily="34" charset="0"/>
                <a:cs typeface="Calibri" panose="020F0502020204030204" pitchFamily="34" charset="0"/>
              </a:rPr>
              <a:t>X : Yes</a:t>
            </a:r>
          </a:p>
          <a:p>
            <a:r>
              <a:rPr lang="en-US" sz="900" dirty="0">
                <a:latin typeface="Calibri" panose="020F0502020204030204" pitchFamily="34" charset="0"/>
                <a:ea typeface="Calibri" panose="020F0502020204030204" pitchFamily="34" charset="0"/>
                <a:cs typeface="Calibri" panose="020F0502020204030204" pitchFamily="34" charset="0"/>
              </a:rPr>
              <a:t>‘ – ’ : data not reported/unavailable</a:t>
            </a:r>
          </a:p>
        </p:txBody>
      </p:sp>
      <p:sp>
        <p:nvSpPr>
          <p:cNvPr id="2" name="Date Placeholder 3">
            <a:extLst>
              <a:ext uri="{FF2B5EF4-FFF2-40B4-BE49-F238E27FC236}">
                <a16:creationId xmlns:a16="http://schemas.microsoft.com/office/drawing/2014/main" id="{09B94ED7-EE06-3778-8134-BCA6C61CF2BF}"/>
              </a:ext>
            </a:extLst>
          </p:cNvPr>
          <p:cNvSpPr txBox="1">
            <a:spLocks/>
          </p:cNvSpPr>
          <p:nvPr/>
        </p:nvSpPr>
        <p:spPr>
          <a:xfrm>
            <a:off x="838200" y="6598682"/>
            <a:ext cx="18825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chemeClr val="bg1"/>
                </a:solidFill>
                <a:ea typeface="Calibri" panose="020F0502020204030204" pitchFamily="34" charset="0"/>
                <a:cs typeface="Calibri" panose="020F0502020204030204" pitchFamily="34" charset="0"/>
              </a:rPr>
              <a:t>July 2023</a:t>
            </a:r>
            <a:endParaRPr lang="en-US" sz="1100" dirty="0">
              <a:solidFill>
                <a:schemeClr val="bg1"/>
              </a:solidFill>
              <a:ea typeface="Calibri" panose="020F0502020204030204" pitchFamily="34" charset="0"/>
              <a:cs typeface="Calibri" panose="020F0502020204030204" pitchFamily="34" charset="0"/>
            </a:endParaRPr>
          </a:p>
        </p:txBody>
      </p:sp>
      <p:sp>
        <p:nvSpPr>
          <p:cNvPr id="12" name="Title 11">
            <a:extLst>
              <a:ext uri="{FF2B5EF4-FFF2-40B4-BE49-F238E27FC236}">
                <a16:creationId xmlns:a16="http://schemas.microsoft.com/office/drawing/2014/main" id="{EBC880E2-6449-CC8B-DB4E-63D95E9BB90F}"/>
              </a:ext>
            </a:extLst>
          </p:cNvPr>
          <p:cNvSpPr>
            <a:spLocks noGrp="1"/>
          </p:cNvSpPr>
          <p:nvPr>
            <p:ph type="title"/>
          </p:nvPr>
        </p:nvSpPr>
        <p:spPr/>
        <p:txBody>
          <a:bodyPr>
            <a:normAutofit/>
          </a:bodyPr>
          <a:lstStyle/>
          <a:p>
            <a:r>
              <a:rPr lang="es-ES" dirty="0" err="1"/>
              <a:t>Capacity</a:t>
            </a:r>
            <a:r>
              <a:rPr lang="es-ES" dirty="0"/>
              <a:t> </a:t>
            </a:r>
            <a:r>
              <a:rPr lang="es-ES" dirty="0" err="1"/>
              <a:t>for</a:t>
            </a:r>
            <a:r>
              <a:rPr lang="es-ES" dirty="0"/>
              <a:t> </a:t>
            </a:r>
            <a:r>
              <a:rPr lang="es-ES" dirty="0" err="1"/>
              <a:t>Kidney</a:t>
            </a:r>
            <a:r>
              <a:rPr lang="es-ES" dirty="0"/>
              <a:t> </a:t>
            </a:r>
            <a:r>
              <a:rPr lang="es-ES" dirty="0" err="1"/>
              <a:t>Transplantation</a:t>
            </a:r>
            <a:endParaRPr lang="en-BE" dirty="0"/>
          </a:p>
        </p:txBody>
      </p:sp>
      <p:sp>
        <p:nvSpPr>
          <p:cNvPr id="3" name="Footer Placeholder 4">
            <a:extLst>
              <a:ext uri="{FF2B5EF4-FFF2-40B4-BE49-F238E27FC236}">
                <a16:creationId xmlns:a16="http://schemas.microsoft.com/office/drawing/2014/main" id="{3DAA5114-C43D-3739-87D1-E65967C568C3}"/>
              </a:ext>
            </a:extLst>
          </p:cNvPr>
          <p:cNvSpPr>
            <a:spLocks noGrp="1"/>
          </p:cNvSpPr>
          <p:nvPr>
            <p:ph type="ftr" sz="quarter" idx="3"/>
          </p:nvPr>
        </p:nvSpPr>
        <p:spPr/>
        <p:txBody>
          <a:bodyPr/>
          <a:lstStyle/>
          <a:p>
            <a:r>
              <a:rPr lang="en-US" dirty="0"/>
              <a:t>International Society of Nephrology</a:t>
            </a:r>
          </a:p>
        </p:txBody>
      </p:sp>
      <p:sp>
        <p:nvSpPr>
          <p:cNvPr id="6" name="Slide Number Placeholder 5">
            <a:extLst>
              <a:ext uri="{FF2B5EF4-FFF2-40B4-BE49-F238E27FC236}">
                <a16:creationId xmlns:a16="http://schemas.microsoft.com/office/drawing/2014/main" id="{9714A02B-41AB-64FF-5C39-63FC352F25C6}"/>
              </a:ext>
            </a:extLst>
          </p:cNvPr>
          <p:cNvSpPr>
            <a:spLocks noGrp="1"/>
          </p:cNvSpPr>
          <p:nvPr>
            <p:ph type="sldNum" sz="quarter" idx="4"/>
          </p:nvPr>
        </p:nvSpPr>
        <p:spPr/>
        <p:txBody>
          <a:bodyPr/>
          <a:lstStyle/>
          <a:p>
            <a:fld id="{4A9CEFBC-9863-BD47-BA2B-008170C231CB}" type="slidenum">
              <a:rPr lang="en-US" smtClean="0"/>
              <a:pPr/>
              <a:t>28</a:t>
            </a:fld>
            <a:endParaRPr lang="en-US"/>
          </a:p>
        </p:txBody>
      </p:sp>
    </p:spTree>
    <p:extLst>
      <p:ext uri="{BB962C8B-B14F-4D97-AF65-F5344CB8AC3E}">
        <p14:creationId xmlns:p14="http://schemas.microsoft.com/office/powerpoint/2010/main" val="2240102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E4DF641-556F-0599-AA2C-2086DA7FAB92}"/>
              </a:ext>
            </a:extLst>
          </p:cNvPr>
          <p:cNvPicPr>
            <a:picLocks noChangeAspect="1"/>
          </p:cNvPicPr>
          <p:nvPr/>
        </p:nvPicPr>
        <p:blipFill>
          <a:blip r:embed="rId2"/>
          <a:stretch>
            <a:fillRect/>
          </a:stretch>
        </p:blipFill>
        <p:spPr>
          <a:xfrm>
            <a:off x="4153284" y="2220996"/>
            <a:ext cx="3779348" cy="2415171"/>
          </a:xfrm>
          <a:prstGeom prst="rect">
            <a:avLst/>
          </a:prstGeom>
        </p:spPr>
      </p:pic>
      <p:pic>
        <p:nvPicPr>
          <p:cNvPr id="3" name="Picture 2">
            <a:extLst>
              <a:ext uri="{FF2B5EF4-FFF2-40B4-BE49-F238E27FC236}">
                <a16:creationId xmlns:a16="http://schemas.microsoft.com/office/drawing/2014/main" id="{E38EA34E-3B92-736F-C11A-2DAB0DCC7045}"/>
              </a:ext>
            </a:extLst>
          </p:cNvPr>
          <p:cNvPicPr>
            <a:picLocks noChangeAspect="1"/>
          </p:cNvPicPr>
          <p:nvPr/>
        </p:nvPicPr>
        <p:blipFill>
          <a:blip r:embed="rId3"/>
          <a:stretch>
            <a:fillRect/>
          </a:stretch>
        </p:blipFill>
        <p:spPr>
          <a:xfrm>
            <a:off x="137907" y="2212168"/>
            <a:ext cx="3771312" cy="242399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934805345"/>
              </p:ext>
            </p:extLst>
          </p:nvPr>
        </p:nvGraphicFramePr>
        <p:xfrm>
          <a:off x="8090546" y="1109003"/>
          <a:ext cx="3952137" cy="4781995"/>
        </p:xfrm>
        <a:graphic>
          <a:graphicData uri="http://schemas.openxmlformats.org/drawingml/2006/table">
            <a:tbl>
              <a:tblPr firstRow="1" firstCol="1" bandRow="1">
                <a:tableStyleId>{F5AB1C69-6EDB-4FF4-983F-18BD219EF322}</a:tableStyleId>
              </a:tblPr>
              <a:tblGrid>
                <a:gridCol w="1146980">
                  <a:extLst>
                    <a:ext uri="{9D8B030D-6E8A-4147-A177-3AD203B41FA5}">
                      <a16:colId xmlns:a16="http://schemas.microsoft.com/office/drawing/2014/main" val="521766008"/>
                    </a:ext>
                  </a:extLst>
                </a:gridCol>
                <a:gridCol w="747799">
                  <a:extLst>
                    <a:ext uri="{9D8B030D-6E8A-4147-A177-3AD203B41FA5}">
                      <a16:colId xmlns:a16="http://schemas.microsoft.com/office/drawing/2014/main" val="3030565552"/>
                    </a:ext>
                  </a:extLst>
                </a:gridCol>
                <a:gridCol w="589542">
                  <a:extLst>
                    <a:ext uri="{9D8B030D-6E8A-4147-A177-3AD203B41FA5}">
                      <a16:colId xmlns:a16="http://schemas.microsoft.com/office/drawing/2014/main" val="3682535262"/>
                    </a:ext>
                  </a:extLst>
                </a:gridCol>
                <a:gridCol w="489272">
                  <a:extLst>
                    <a:ext uri="{9D8B030D-6E8A-4147-A177-3AD203B41FA5}">
                      <a16:colId xmlns:a16="http://schemas.microsoft.com/office/drawing/2014/main" val="1092997394"/>
                    </a:ext>
                  </a:extLst>
                </a:gridCol>
                <a:gridCol w="489272">
                  <a:extLst>
                    <a:ext uri="{9D8B030D-6E8A-4147-A177-3AD203B41FA5}">
                      <a16:colId xmlns:a16="http://schemas.microsoft.com/office/drawing/2014/main" val="1780345646"/>
                    </a:ext>
                  </a:extLst>
                </a:gridCol>
                <a:gridCol w="489272">
                  <a:extLst>
                    <a:ext uri="{9D8B030D-6E8A-4147-A177-3AD203B41FA5}">
                      <a16:colId xmlns:a16="http://schemas.microsoft.com/office/drawing/2014/main" val="3779238514"/>
                    </a:ext>
                  </a:extLst>
                </a:gridCol>
              </a:tblGrid>
              <a:tr h="136532">
                <a:tc rowSpan="2">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 </a:t>
                      </a:r>
                      <a:r>
                        <a:rPr lang="en-US" sz="900" dirty="0">
                          <a:solidFill>
                            <a:schemeClr val="bg1"/>
                          </a:solidFill>
                          <a:effectLst/>
                          <a:latin typeface="Calibri" panose="020F0502020204030204" pitchFamily="34" charset="0"/>
                          <a:cs typeface="Calibri" panose="020F0502020204030204" pitchFamily="34" charset="0"/>
                        </a:rPr>
                        <a:t>Country</a:t>
                      </a:r>
                      <a:endParaRPr lang="en-US" sz="9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grid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Donor type</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hMerge="1">
                  <a:txBody>
                    <a:bodyPr/>
                    <a:lstStyle/>
                    <a:p>
                      <a:endParaRPr lang="en-US"/>
                    </a:p>
                  </a:txBody>
                  <a:tcPr/>
                </a:tc>
                <a:tc gridSpan="3">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Transplant waitlist</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4147621"/>
                  </a:ext>
                </a:extLst>
              </a:tr>
              <a:tr h="209830">
                <a:tc vMerge="1">
                  <a:txBody>
                    <a:bodyPr/>
                    <a:lstStyle/>
                    <a:p>
                      <a:endParaRPr lang="en-US"/>
                    </a:p>
                  </a:txBody>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Live donors only</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Combination</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National</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Regional only</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None</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371397664"/>
                  </a:ext>
                </a:extLst>
              </a:tr>
              <a:tr h="199560">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Argentina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4242530917"/>
                  </a:ext>
                </a:extLst>
              </a:tr>
              <a:tr h="199560">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Bolivia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49037738"/>
                  </a:ext>
                </a:extLst>
              </a:tr>
              <a:tr h="199560">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Brazil</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4105452862"/>
                  </a:ext>
                </a:extLst>
              </a:tr>
              <a:tr h="199560">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British Virgin Islands</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130655964"/>
                  </a:ext>
                </a:extLst>
              </a:tr>
              <a:tr h="199560">
                <a:tc>
                  <a:txBody>
                    <a:bodyPr/>
                    <a:lstStyle/>
                    <a:p>
                      <a:pPr marL="0" marR="0" algn="l">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Cayman Islands</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89634555"/>
                  </a:ext>
                </a:extLst>
              </a:tr>
              <a:tr h="199560">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Chile</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163341432"/>
                  </a:ext>
                </a:extLst>
              </a:tr>
              <a:tr h="199560">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Colombia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244835390"/>
                  </a:ext>
                </a:extLst>
              </a:tr>
              <a:tr h="199560">
                <a:tc>
                  <a:txBody>
                    <a:bodyPr/>
                    <a:lstStyle/>
                    <a:p>
                      <a:pPr marL="0" marR="0" algn="l">
                        <a:lnSpc>
                          <a:spcPct val="107000"/>
                        </a:lnSpc>
                        <a:spcBef>
                          <a:spcPts val="0"/>
                        </a:spcBef>
                        <a:spcAft>
                          <a:spcPts val="0"/>
                        </a:spcAft>
                      </a:pPr>
                      <a:r>
                        <a:rPr lang="en-US" sz="900" b="1" dirty="0">
                          <a:solidFill>
                            <a:schemeClr val="tx1">
                              <a:lumMod val="75000"/>
                              <a:lumOff val="25000"/>
                            </a:schemeClr>
                          </a:solidFill>
                          <a:effectLst/>
                          <a:latin typeface="Calibri" panose="020F0502020204030204" pitchFamily="34" charset="0"/>
                          <a:cs typeface="Calibri" panose="020F0502020204030204" pitchFamily="34" charset="0"/>
                        </a:rPr>
                        <a:t>Costa Rica</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612732527"/>
                  </a:ext>
                </a:extLst>
              </a:tr>
              <a:tr h="199560">
                <a:tc>
                  <a:txBody>
                    <a:bodyPr/>
                    <a:lstStyle/>
                    <a:p>
                      <a:pPr algn="l" fontAlgn="b"/>
                      <a:r>
                        <a:rPr lang="en-CA" sz="900" b="1" u="none" strike="noStrike" dirty="0">
                          <a:solidFill>
                            <a:srgbClr val="000000"/>
                          </a:solidFill>
                          <a:effectLst/>
                          <a:latin typeface="Calibri" panose="020F0502020204030204" pitchFamily="34" charset="0"/>
                          <a:cs typeface="Calibri" panose="020F0502020204030204" pitchFamily="34" charset="0"/>
                        </a:rPr>
                        <a:t>Curaçao</a:t>
                      </a:r>
                      <a:endParaRPr lang="en-CA"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797542779"/>
                  </a:ext>
                </a:extLst>
              </a:tr>
              <a:tr h="199560">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Dominican Republic</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488572063"/>
                  </a:ext>
                </a:extLst>
              </a:tr>
              <a:tr h="199560">
                <a:tc>
                  <a:txBody>
                    <a:bodyPr/>
                    <a:lstStyle/>
                    <a:p>
                      <a:pPr marL="0" marR="0" algn="l">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Ecuador</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472647585"/>
                  </a:ext>
                </a:extLst>
              </a:tr>
              <a:tr h="199560">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El Salvador</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099633203"/>
                  </a:ext>
                </a:extLst>
              </a:tr>
              <a:tr h="199560">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Guatemala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769884724"/>
                  </a:ext>
                </a:extLst>
              </a:tr>
              <a:tr h="199560">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Haiti</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230659974"/>
                  </a:ext>
                </a:extLst>
              </a:tr>
              <a:tr h="199560">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Mexico</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541088293"/>
                  </a:ext>
                </a:extLst>
              </a:tr>
              <a:tr h="199560">
                <a:tc>
                  <a:txBody>
                    <a:bodyPr/>
                    <a:lstStyle/>
                    <a:p>
                      <a:pPr marL="0" marR="0" algn="l">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Nicaragua </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794065401"/>
                  </a:ext>
                </a:extLst>
              </a:tr>
              <a:tr h="199560">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Panama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884894734"/>
                  </a:ext>
                </a:extLst>
              </a:tr>
              <a:tr h="199560">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Paraguay</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392297562"/>
                  </a:ext>
                </a:extLst>
              </a:tr>
              <a:tr h="199560">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Peru</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854124632"/>
                  </a:ext>
                </a:extLst>
              </a:tr>
              <a:tr h="199560">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Puerto Rico</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4226770107"/>
                  </a:ext>
                </a:extLst>
              </a:tr>
              <a:tr h="199560">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Uruguay</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32145902"/>
                  </a:ext>
                </a:extLst>
              </a:tr>
              <a:tr h="199560">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Venezuela, RB</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8753" marR="8753" marT="8753"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4207753893"/>
                  </a:ext>
                </a:extLst>
              </a:tr>
            </a:tbl>
          </a:graphicData>
        </a:graphic>
      </p:graphicFrame>
      <p:sp>
        <p:nvSpPr>
          <p:cNvPr id="6" name="Rectangle 5"/>
          <p:cNvSpPr/>
          <p:nvPr/>
        </p:nvSpPr>
        <p:spPr>
          <a:xfrm>
            <a:off x="4497268" y="1842838"/>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Transplant waitlist</a:t>
            </a:r>
          </a:p>
        </p:txBody>
      </p:sp>
      <p:sp>
        <p:nvSpPr>
          <p:cNvPr id="8" name="Rectangle 7"/>
          <p:cNvSpPr/>
          <p:nvPr/>
        </p:nvSpPr>
        <p:spPr>
          <a:xfrm>
            <a:off x="494493" y="1842837"/>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Transplant donor type</a:t>
            </a:r>
          </a:p>
        </p:txBody>
      </p:sp>
      <p:sp>
        <p:nvSpPr>
          <p:cNvPr id="10" name="Rectangle 9"/>
          <p:cNvSpPr/>
          <p:nvPr/>
        </p:nvSpPr>
        <p:spPr>
          <a:xfrm>
            <a:off x="137907" y="2212169"/>
            <a:ext cx="3779348" cy="242399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153284" y="2212169"/>
            <a:ext cx="3800539" cy="242399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8016754" y="5897221"/>
            <a:ext cx="687299" cy="230832"/>
          </a:xfrm>
          <a:prstGeom prst="rect">
            <a:avLst/>
          </a:prstGeom>
          <a:noFill/>
        </p:spPr>
        <p:txBody>
          <a:bodyPr wrap="square" rtlCol="0">
            <a:spAutoFit/>
          </a:bodyPr>
          <a:lstStyle/>
          <a:p>
            <a:r>
              <a:rPr lang="en-US" sz="900" dirty="0">
                <a:latin typeface="Calibri" panose="020F0502020204030204" pitchFamily="34" charset="0"/>
                <a:cs typeface="Calibri" panose="020F0502020204030204" pitchFamily="34" charset="0"/>
              </a:rPr>
              <a:t>X : Yes</a:t>
            </a:r>
          </a:p>
        </p:txBody>
      </p:sp>
      <p:sp>
        <p:nvSpPr>
          <p:cNvPr id="2" name="Date Placeholder 3">
            <a:extLst>
              <a:ext uri="{FF2B5EF4-FFF2-40B4-BE49-F238E27FC236}">
                <a16:creationId xmlns:a16="http://schemas.microsoft.com/office/drawing/2014/main" id="{D9115C89-4CAE-EC01-A337-91A634145FB8}"/>
              </a:ext>
            </a:extLst>
          </p:cNvPr>
          <p:cNvSpPr txBox="1">
            <a:spLocks/>
          </p:cNvSpPr>
          <p:nvPr/>
        </p:nvSpPr>
        <p:spPr>
          <a:xfrm>
            <a:off x="838200" y="6598682"/>
            <a:ext cx="18825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chemeClr val="bg1"/>
                </a:solidFill>
                <a:ea typeface="Calibri" panose="020F0502020204030204" pitchFamily="34" charset="0"/>
                <a:cs typeface="Calibri" panose="020F0502020204030204" pitchFamily="34" charset="0"/>
              </a:rPr>
              <a:t>July 2023</a:t>
            </a:r>
            <a:endParaRPr lang="en-US" sz="1100" dirty="0">
              <a:solidFill>
                <a:schemeClr val="bg1"/>
              </a:solidFill>
              <a:ea typeface="Calibri" panose="020F0502020204030204" pitchFamily="34" charset="0"/>
              <a:cs typeface="Calibri" panose="020F0502020204030204" pitchFamily="34" charset="0"/>
            </a:endParaRPr>
          </a:p>
        </p:txBody>
      </p:sp>
      <p:sp>
        <p:nvSpPr>
          <p:cNvPr id="13" name="Title 12">
            <a:extLst>
              <a:ext uri="{FF2B5EF4-FFF2-40B4-BE49-F238E27FC236}">
                <a16:creationId xmlns:a16="http://schemas.microsoft.com/office/drawing/2014/main" id="{42664D14-F810-8B2A-0F79-37CBB6BC76F9}"/>
              </a:ext>
            </a:extLst>
          </p:cNvPr>
          <p:cNvSpPr>
            <a:spLocks noGrp="1"/>
          </p:cNvSpPr>
          <p:nvPr>
            <p:ph type="title"/>
          </p:nvPr>
        </p:nvSpPr>
        <p:spPr/>
        <p:txBody>
          <a:bodyPr>
            <a:normAutofit/>
          </a:bodyPr>
          <a:lstStyle/>
          <a:p>
            <a:r>
              <a:rPr lang="en-GB" dirty="0"/>
              <a:t>Capacity for Kidney Transplantation (cont’d)</a:t>
            </a:r>
            <a:endParaRPr lang="en-BE" dirty="0"/>
          </a:p>
        </p:txBody>
      </p:sp>
      <p:sp>
        <p:nvSpPr>
          <p:cNvPr id="7" name="Footer Placeholder 4">
            <a:extLst>
              <a:ext uri="{FF2B5EF4-FFF2-40B4-BE49-F238E27FC236}">
                <a16:creationId xmlns:a16="http://schemas.microsoft.com/office/drawing/2014/main" id="{CFA8E2DC-F335-889A-7DE3-BBCC2DEEADD4}"/>
              </a:ext>
            </a:extLst>
          </p:cNvPr>
          <p:cNvSpPr>
            <a:spLocks noGrp="1"/>
          </p:cNvSpPr>
          <p:nvPr>
            <p:ph type="ftr" sz="quarter" idx="3"/>
          </p:nvPr>
        </p:nvSpPr>
        <p:spPr/>
        <p:txBody>
          <a:bodyPr/>
          <a:lstStyle/>
          <a:p>
            <a:r>
              <a:rPr lang="en-US" dirty="0"/>
              <a:t>International Society of Nephrology</a:t>
            </a:r>
          </a:p>
        </p:txBody>
      </p:sp>
      <p:sp>
        <p:nvSpPr>
          <p:cNvPr id="9" name="Slide Number Placeholder 5">
            <a:extLst>
              <a:ext uri="{FF2B5EF4-FFF2-40B4-BE49-F238E27FC236}">
                <a16:creationId xmlns:a16="http://schemas.microsoft.com/office/drawing/2014/main" id="{FDC3DB4A-DCEE-CF07-7993-2DBB3A96FD51}"/>
              </a:ext>
            </a:extLst>
          </p:cNvPr>
          <p:cNvSpPr>
            <a:spLocks noGrp="1"/>
          </p:cNvSpPr>
          <p:nvPr>
            <p:ph type="sldNum" sz="quarter" idx="4"/>
          </p:nvPr>
        </p:nvSpPr>
        <p:spPr/>
        <p:txBody>
          <a:bodyPr/>
          <a:lstStyle/>
          <a:p>
            <a:fld id="{4A9CEFBC-9863-BD47-BA2B-008170C231CB}" type="slidenum">
              <a:rPr lang="en-US" smtClean="0"/>
              <a:pPr/>
              <a:t>29</a:t>
            </a:fld>
            <a:endParaRPr lang="en-US"/>
          </a:p>
        </p:txBody>
      </p:sp>
    </p:spTree>
    <p:extLst>
      <p:ext uri="{BB962C8B-B14F-4D97-AF65-F5344CB8AC3E}">
        <p14:creationId xmlns:p14="http://schemas.microsoft.com/office/powerpoint/2010/main" val="3121856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8EA5B99-FE02-487E-9753-182188E462D4}"/>
              </a:ext>
            </a:extLst>
          </p:cNvPr>
          <p:cNvSpPr txBox="1">
            <a:spLocks/>
          </p:cNvSpPr>
          <p:nvPr/>
        </p:nvSpPr>
        <p:spPr>
          <a:xfrm>
            <a:off x="770400" y="356400"/>
            <a:ext cx="8470800" cy="651600"/>
          </a:xfrm>
          <a:prstGeom prst="rect">
            <a:avLst/>
          </a:prstGeom>
        </p:spPr>
        <p:txBody>
          <a:bodyPr vert="horz" lIns="91440" tIns="45720" rIns="91440" bIns="45720" rtlCol="0" anchor="ctr">
            <a:normAutofit/>
          </a:bodyPr>
          <a:lstStyle>
            <a:lvl1pPr>
              <a:lnSpc>
                <a:spcPct val="90000"/>
              </a:lnSpc>
              <a:spcBef>
                <a:spcPct val="0"/>
              </a:spcBef>
              <a:buNone/>
              <a:defRPr sz="3200" b="0" spc="50" baseline="0">
                <a:solidFill>
                  <a:srgbClr val="283378"/>
                </a:solidFill>
                <a:latin typeface="Arial" panose="020B0604020202020204" pitchFamily="34" charset="0"/>
                <a:ea typeface="+mj-ea"/>
                <a:cs typeface="Arial" panose="020B0604020202020204" pitchFamily="34" charset="0"/>
              </a:defRPr>
            </a:lvl1pPr>
          </a:lstStyle>
          <a:p>
            <a:r>
              <a:rPr lang="en-AU"/>
              <a:t>Overview</a:t>
            </a:r>
          </a:p>
        </p:txBody>
      </p:sp>
      <p:sp>
        <p:nvSpPr>
          <p:cNvPr id="9" name="Content Placeholder 8">
            <a:extLst>
              <a:ext uri="{FF2B5EF4-FFF2-40B4-BE49-F238E27FC236}">
                <a16:creationId xmlns:a16="http://schemas.microsoft.com/office/drawing/2014/main" id="{9035A40C-5E56-4626-8C1F-1E89AD3A93F9}"/>
              </a:ext>
            </a:extLst>
          </p:cNvPr>
          <p:cNvSpPr>
            <a:spLocks noGrp="1"/>
          </p:cNvSpPr>
          <p:nvPr>
            <p:ph idx="1"/>
          </p:nvPr>
        </p:nvSpPr>
        <p:spPr>
          <a:xfrm>
            <a:off x="838200" y="2128661"/>
            <a:ext cx="10515600" cy="4048301"/>
          </a:xfrm>
        </p:spPr>
        <p:txBody>
          <a:bodyPr>
            <a:normAutofit/>
          </a:bodyPr>
          <a:lstStyle/>
          <a:p>
            <a:pPr>
              <a:lnSpc>
                <a:spcPct val="110000"/>
              </a:lnSpc>
              <a:spcBef>
                <a:spcPts val="3600"/>
              </a:spcBef>
            </a:pPr>
            <a:r>
              <a:rPr lang="en-AU" sz="2400" dirty="0"/>
              <a:t>Aim</a:t>
            </a:r>
          </a:p>
          <a:p>
            <a:pPr>
              <a:lnSpc>
                <a:spcPct val="110000"/>
              </a:lnSpc>
              <a:spcBef>
                <a:spcPts val="3600"/>
              </a:spcBef>
            </a:pPr>
            <a:r>
              <a:rPr lang="en-AU" sz="2400" dirty="0"/>
              <a:t>Methods</a:t>
            </a:r>
          </a:p>
          <a:p>
            <a:pPr>
              <a:lnSpc>
                <a:spcPct val="110000"/>
              </a:lnSpc>
              <a:spcBef>
                <a:spcPts val="3600"/>
              </a:spcBef>
            </a:pPr>
            <a:r>
              <a:rPr lang="en-AU" sz="2400" dirty="0"/>
              <a:t>Key Results</a:t>
            </a:r>
          </a:p>
          <a:p>
            <a:pPr marL="0" indent="0">
              <a:lnSpc>
                <a:spcPct val="110000"/>
              </a:lnSpc>
              <a:spcBef>
                <a:spcPts val="3600"/>
              </a:spcBef>
              <a:buNone/>
            </a:pPr>
            <a:endParaRPr lang="en-AU" sz="2400" dirty="0"/>
          </a:p>
        </p:txBody>
      </p:sp>
      <p:sp>
        <p:nvSpPr>
          <p:cNvPr id="8" name="Date Placeholder 3">
            <a:extLst>
              <a:ext uri="{FF2B5EF4-FFF2-40B4-BE49-F238E27FC236}">
                <a16:creationId xmlns:a16="http://schemas.microsoft.com/office/drawing/2014/main" id="{9EAE193B-970F-5552-EA41-7EF2EF7DD108}"/>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10" name="Footer Placeholder 4">
            <a:extLst>
              <a:ext uri="{FF2B5EF4-FFF2-40B4-BE49-F238E27FC236}">
                <a16:creationId xmlns:a16="http://schemas.microsoft.com/office/drawing/2014/main" id="{54944920-6377-E21C-EAC9-465BB3AAB5F0}"/>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839FD8FE-AB30-1FFC-AC44-AA78AB00CF81}"/>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a:t>
            </a:fld>
            <a:endParaRPr lang="en-US"/>
          </a:p>
        </p:txBody>
      </p:sp>
      <p:pic>
        <p:nvPicPr>
          <p:cNvPr id="3" name="Picture 2" descr="A group of people in white coats&#10;&#10;Description automatically generated with low confidence">
            <a:extLst>
              <a:ext uri="{FF2B5EF4-FFF2-40B4-BE49-F238E27FC236}">
                <a16:creationId xmlns:a16="http://schemas.microsoft.com/office/drawing/2014/main" id="{78A4FA98-2CA5-276E-A216-D2BD6041B933}"/>
              </a:ext>
            </a:extLst>
          </p:cNvPr>
          <p:cNvPicPr>
            <a:picLocks noChangeAspect="1"/>
          </p:cNvPicPr>
          <p:nvPr/>
        </p:nvPicPr>
        <p:blipFill>
          <a:blip r:embed="rId2"/>
          <a:stretch>
            <a:fillRect/>
          </a:stretch>
        </p:blipFill>
        <p:spPr>
          <a:xfrm>
            <a:off x="5380382" y="2076099"/>
            <a:ext cx="6460434" cy="4643437"/>
          </a:xfrm>
          <a:prstGeom prst="rect">
            <a:avLst/>
          </a:prstGeom>
        </p:spPr>
      </p:pic>
    </p:spTree>
    <p:extLst>
      <p:ext uri="{BB962C8B-B14F-4D97-AF65-F5344CB8AC3E}">
        <p14:creationId xmlns:p14="http://schemas.microsoft.com/office/powerpoint/2010/main" val="1691491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09C041-8780-5C79-DF82-12F47D3C00DB}"/>
              </a:ext>
            </a:extLst>
          </p:cNvPr>
          <p:cNvPicPr>
            <a:picLocks noChangeAspect="1"/>
          </p:cNvPicPr>
          <p:nvPr/>
        </p:nvPicPr>
        <p:blipFill>
          <a:blip r:embed="rId2"/>
          <a:stretch>
            <a:fillRect/>
          </a:stretch>
        </p:blipFill>
        <p:spPr>
          <a:xfrm>
            <a:off x="675316" y="3885301"/>
            <a:ext cx="4193493" cy="2686879"/>
          </a:xfrm>
          <a:prstGeom prst="rect">
            <a:avLst/>
          </a:prstGeom>
        </p:spPr>
      </p:pic>
      <p:pic>
        <p:nvPicPr>
          <p:cNvPr id="3" name="Picture 2">
            <a:extLst>
              <a:ext uri="{FF2B5EF4-FFF2-40B4-BE49-F238E27FC236}">
                <a16:creationId xmlns:a16="http://schemas.microsoft.com/office/drawing/2014/main" id="{FBB78BB0-2499-BA2F-CA68-17CE18FA147B}"/>
              </a:ext>
            </a:extLst>
          </p:cNvPr>
          <p:cNvPicPr>
            <a:picLocks noChangeAspect="1"/>
          </p:cNvPicPr>
          <p:nvPr/>
        </p:nvPicPr>
        <p:blipFill>
          <a:blip r:embed="rId3"/>
          <a:stretch>
            <a:fillRect/>
          </a:stretch>
        </p:blipFill>
        <p:spPr>
          <a:xfrm>
            <a:off x="675316" y="1069888"/>
            <a:ext cx="4193493" cy="2597427"/>
          </a:xfrm>
          <a:prstGeom prst="rect">
            <a:avLst/>
          </a:prstGeom>
        </p:spPr>
      </p:pic>
      <p:sp>
        <p:nvSpPr>
          <p:cNvPr id="6" name="Rectangle 5"/>
          <p:cNvSpPr/>
          <p:nvPr/>
        </p:nvSpPr>
        <p:spPr>
          <a:xfrm>
            <a:off x="1242842" y="604139"/>
            <a:ext cx="306977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HD frequency</a:t>
            </a:r>
          </a:p>
        </p:txBody>
      </p:sp>
      <p:graphicFrame>
        <p:nvGraphicFramePr>
          <p:cNvPr id="8" name="Table 7"/>
          <p:cNvGraphicFramePr>
            <a:graphicFrameLocks noGrp="1"/>
          </p:cNvGraphicFramePr>
          <p:nvPr>
            <p:extLst>
              <p:ext uri="{D42A27DB-BD31-4B8C-83A1-F6EECF244321}">
                <p14:modId xmlns:p14="http://schemas.microsoft.com/office/powerpoint/2010/main" val="224332549"/>
              </p:ext>
            </p:extLst>
          </p:nvPr>
        </p:nvGraphicFramePr>
        <p:xfrm>
          <a:off x="5408701" y="1126838"/>
          <a:ext cx="6416433" cy="5132116"/>
        </p:xfrm>
        <a:graphic>
          <a:graphicData uri="http://schemas.openxmlformats.org/drawingml/2006/table">
            <a:tbl>
              <a:tblPr firstRow="1" firstCol="1" bandRow="1">
                <a:tableStyleId>{F5AB1C69-6EDB-4FF4-983F-18BD219EF322}</a:tableStyleId>
              </a:tblPr>
              <a:tblGrid>
                <a:gridCol w="1021233">
                  <a:extLst>
                    <a:ext uri="{9D8B030D-6E8A-4147-A177-3AD203B41FA5}">
                      <a16:colId xmlns:a16="http://schemas.microsoft.com/office/drawing/2014/main" val="2701188997"/>
                    </a:ext>
                  </a:extLst>
                </a:gridCol>
                <a:gridCol w="539520">
                  <a:extLst>
                    <a:ext uri="{9D8B030D-6E8A-4147-A177-3AD203B41FA5}">
                      <a16:colId xmlns:a16="http://schemas.microsoft.com/office/drawing/2014/main" val="1471723218"/>
                    </a:ext>
                  </a:extLst>
                </a:gridCol>
                <a:gridCol w="539520">
                  <a:extLst>
                    <a:ext uri="{9D8B030D-6E8A-4147-A177-3AD203B41FA5}">
                      <a16:colId xmlns:a16="http://schemas.microsoft.com/office/drawing/2014/main" val="3549732177"/>
                    </a:ext>
                  </a:extLst>
                </a:gridCol>
                <a:gridCol w="539520">
                  <a:extLst>
                    <a:ext uri="{9D8B030D-6E8A-4147-A177-3AD203B41FA5}">
                      <a16:colId xmlns:a16="http://schemas.microsoft.com/office/drawing/2014/main" val="3039628219"/>
                    </a:ext>
                  </a:extLst>
                </a:gridCol>
                <a:gridCol w="539520">
                  <a:extLst>
                    <a:ext uri="{9D8B030D-6E8A-4147-A177-3AD203B41FA5}">
                      <a16:colId xmlns:a16="http://schemas.microsoft.com/office/drawing/2014/main" val="3908173525"/>
                    </a:ext>
                  </a:extLst>
                </a:gridCol>
                <a:gridCol w="539520">
                  <a:extLst>
                    <a:ext uri="{9D8B030D-6E8A-4147-A177-3AD203B41FA5}">
                      <a16:colId xmlns:a16="http://schemas.microsoft.com/office/drawing/2014/main" val="3004909419"/>
                    </a:ext>
                  </a:extLst>
                </a:gridCol>
                <a:gridCol w="539520">
                  <a:extLst>
                    <a:ext uri="{9D8B030D-6E8A-4147-A177-3AD203B41FA5}">
                      <a16:colId xmlns:a16="http://schemas.microsoft.com/office/drawing/2014/main" val="3717269668"/>
                    </a:ext>
                  </a:extLst>
                </a:gridCol>
                <a:gridCol w="539520">
                  <a:extLst>
                    <a:ext uri="{9D8B030D-6E8A-4147-A177-3AD203B41FA5}">
                      <a16:colId xmlns:a16="http://schemas.microsoft.com/office/drawing/2014/main" val="974440595"/>
                    </a:ext>
                  </a:extLst>
                </a:gridCol>
                <a:gridCol w="539520">
                  <a:extLst>
                    <a:ext uri="{9D8B030D-6E8A-4147-A177-3AD203B41FA5}">
                      <a16:colId xmlns:a16="http://schemas.microsoft.com/office/drawing/2014/main" val="455185878"/>
                    </a:ext>
                  </a:extLst>
                </a:gridCol>
                <a:gridCol w="539520">
                  <a:extLst>
                    <a:ext uri="{9D8B030D-6E8A-4147-A177-3AD203B41FA5}">
                      <a16:colId xmlns:a16="http://schemas.microsoft.com/office/drawing/2014/main" val="748290668"/>
                    </a:ext>
                  </a:extLst>
                </a:gridCol>
                <a:gridCol w="539520">
                  <a:extLst>
                    <a:ext uri="{9D8B030D-6E8A-4147-A177-3AD203B41FA5}">
                      <a16:colId xmlns:a16="http://schemas.microsoft.com/office/drawing/2014/main" val="835998871"/>
                    </a:ext>
                  </a:extLst>
                </a:gridCol>
              </a:tblGrid>
              <a:tr h="391885">
                <a:tc rowSpan="2">
                  <a:txBody>
                    <a:bodyPr/>
                    <a:lstStyle/>
                    <a:p>
                      <a:pPr marL="0" marR="0" algn="ctr">
                        <a:spcBef>
                          <a:spcPts val="0"/>
                        </a:spcBef>
                        <a:spcAft>
                          <a:spcPts val="0"/>
                        </a:spcAft>
                      </a:pPr>
                      <a:r>
                        <a:rPr lang="en-US" sz="900" dirty="0">
                          <a:solidFill>
                            <a:schemeClr val="bg1"/>
                          </a:solidFill>
                          <a:effectLst/>
                          <a:latin typeface="Calibri" panose="020F0502020204030204" pitchFamily="34" charset="0"/>
                          <a:cs typeface="Calibri" panose="020F0502020204030204" pitchFamily="34" charset="0"/>
                        </a:rPr>
                        <a:t>Country</a:t>
                      </a:r>
                      <a:endParaRPr lang="en-US" sz="9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gridSpan="5">
                  <a:txBody>
                    <a:bodyPr/>
                    <a:lstStyle/>
                    <a:p>
                      <a:pPr marL="0" marR="0" algn="ctr">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HD frequency</a:t>
                      </a:r>
                    </a:p>
                    <a:p>
                      <a:pPr marL="0" marR="0" algn="ctr">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a center-based service that involves treatment </a:t>
                      </a:r>
                    </a:p>
                    <a:p>
                      <a:pPr marL="0" marR="0" algn="ctr">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3x week/3-4x hours</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800" b="1" kern="1200" dirty="0">
                          <a:solidFill>
                            <a:schemeClr val="tx1">
                              <a:lumMod val="75000"/>
                              <a:lumOff val="25000"/>
                            </a:schemeClr>
                          </a:solidFill>
                          <a:effectLst/>
                          <a:latin typeface="Calibri" panose="020F0502020204030204" pitchFamily="34" charset="0"/>
                          <a:cs typeface="Calibri" panose="020F0502020204030204" pitchFamily="34" charset="0"/>
                        </a:rPr>
                        <a:t>PD frequency</a:t>
                      </a:r>
                    </a:p>
                    <a:p>
                      <a:pPr algn="ctr"/>
                      <a:r>
                        <a:rPr lang="en-US" sz="800" b="1" kern="1200" dirty="0">
                          <a:solidFill>
                            <a:schemeClr val="tx1">
                              <a:lumMod val="75000"/>
                              <a:lumOff val="25000"/>
                            </a:schemeClr>
                          </a:solidFill>
                          <a:effectLst/>
                          <a:latin typeface="Calibri" panose="020F0502020204030204" pitchFamily="34" charset="0"/>
                          <a:cs typeface="Calibri" panose="020F0502020204030204" pitchFamily="34" charset="0"/>
                        </a:rPr>
                        <a:t>ability to do adequate exchanges</a:t>
                      </a:r>
                    </a:p>
                    <a:p>
                      <a:pPr algn="ctr"/>
                      <a:r>
                        <a:rPr lang="en-US" sz="800" b="1" kern="1200" dirty="0">
                          <a:solidFill>
                            <a:schemeClr val="tx1">
                              <a:lumMod val="75000"/>
                              <a:lumOff val="25000"/>
                            </a:schemeClr>
                          </a:solidFill>
                          <a:effectLst/>
                          <a:latin typeface="Calibri" panose="020F0502020204030204" pitchFamily="34" charset="0"/>
                          <a:cs typeface="Calibri" panose="020F0502020204030204" pitchFamily="34" charset="0"/>
                        </a:rPr>
                        <a:t>3-4x day</a:t>
                      </a:r>
                    </a:p>
                    <a:p>
                      <a:pPr algn="ctr"/>
                      <a:r>
                        <a:rPr lang="en-US" sz="800" b="1" kern="1200" dirty="0">
                          <a:solidFill>
                            <a:schemeClr val="tx1">
                              <a:lumMod val="75000"/>
                              <a:lumOff val="25000"/>
                            </a:schemeClr>
                          </a:solidFill>
                          <a:effectLst/>
                          <a:latin typeface="Calibri" panose="020F0502020204030204" pitchFamily="34" charset="0"/>
                          <a:cs typeface="Calibri" panose="020F0502020204030204" pitchFamily="34" charset="0"/>
                        </a:rPr>
                        <a:t>(or equivalent cycles on automated PD)</a:t>
                      </a:r>
                      <a:endParaRPr lang="en-US" sz="8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hMerge="1">
                  <a:txBody>
                    <a:bodyPr/>
                    <a:lstStyle/>
                    <a:p>
                      <a:pPr marL="0" marR="0" algn="ctr">
                        <a:spcBef>
                          <a:spcPts val="0"/>
                        </a:spcBef>
                        <a:spcAft>
                          <a:spcPts val="0"/>
                        </a:spcAft>
                      </a:pPr>
                      <a:endParaRPr lang="en-US" sz="800" dirty="0">
                        <a:effectLst/>
                        <a:latin typeface="Calibri Light" panose="020F0302020204030204" pitchFamily="34" charset="0"/>
                        <a:ea typeface="Calibri" panose="020F0502020204030204" pitchFamily="34" charset="0"/>
                        <a:cs typeface="Arial" panose="020B0604020202020204" pitchFamily="34" charset="0"/>
                      </a:endParaRPr>
                    </a:p>
                  </a:txBody>
                  <a:tcPr marL="55687" marR="55687" marT="0" marB="0" anchor="ctr"/>
                </a:tc>
                <a:tc hMerge="1">
                  <a:txBody>
                    <a:bodyPr/>
                    <a:lstStyle/>
                    <a:p>
                      <a:pPr marL="0" marR="0" algn="ctr">
                        <a:spcBef>
                          <a:spcPts val="0"/>
                        </a:spcBef>
                        <a:spcAft>
                          <a:spcPts val="0"/>
                        </a:spcAft>
                      </a:pPr>
                      <a:endParaRPr lang="en-US" sz="800" dirty="0">
                        <a:effectLst/>
                        <a:latin typeface="Calibri Light" panose="020F0302020204030204" pitchFamily="34" charset="0"/>
                        <a:ea typeface="Calibri" panose="020F0502020204030204" pitchFamily="34" charset="0"/>
                        <a:cs typeface="Arial" panose="020B0604020202020204" pitchFamily="34" charset="0"/>
                      </a:endParaRPr>
                    </a:p>
                  </a:txBody>
                  <a:tcPr marL="55687" marR="55687" marT="0" marB="0" anchor="ctr"/>
                </a:tc>
                <a:tc hMerge="1">
                  <a:txBody>
                    <a:bodyPr/>
                    <a:lstStyle/>
                    <a:p>
                      <a:pPr marL="0" marR="0" algn="ctr">
                        <a:spcBef>
                          <a:spcPts val="0"/>
                        </a:spcBef>
                        <a:spcAft>
                          <a:spcPts val="0"/>
                        </a:spcAft>
                      </a:pPr>
                      <a:endParaRPr lang="en-US" sz="800" dirty="0">
                        <a:effectLst/>
                        <a:latin typeface="Calibri Light" panose="020F0302020204030204" pitchFamily="34" charset="0"/>
                        <a:ea typeface="Calibri" panose="020F0502020204030204" pitchFamily="34" charset="0"/>
                        <a:cs typeface="Arial" panose="020B0604020202020204" pitchFamily="34" charset="0"/>
                      </a:endParaRPr>
                    </a:p>
                  </a:txBody>
                  <a:tcPr marL="55687" marR="55687" marT="0" marB="0" anchor="ctr"/>
                </a:tc>
                <a:tc hMerge="1">
                  <a:txBody>
                    <a:bodyPr/>
                    <a:lstStyle/>
                    <a:p>
                      <a:pPr marL="0" marR="0" algn="ctr">
                        <a:spcBef>
                          <a:spcPts val="0"/>
                        </a:spcBef>
                        <a:spcAft>
                          <a:spcPts val="0"/>
                        </a:spcAft>
                      </a:pPr>
                      <a:endParaRPr lang="en-US" sz="800" dirty="0">
                        <a:effectLst/>
                        <a:latin typeface="Calibri Light" panose="020F0302020204030204" pitchFamily="34" charset="0"/>
                        <a:ea typeface="Calibri" panose="020F0502020204030204" pitchFamily="34" charset="0"/>
                        <a:cs typeface="Arial" panose="020B0604020202020204" pitchFamily="34" charset="0"/>
                      </a:endParaRPr>
                    </a:p>
                  </a:txBody>
                  <a:tcPr marL="55687" marR="55687" marT="0" marB="0" anchor="ctr"/>
                </a:tc>
                <a:extLst>
                  <a:ext uri="{0D108BD9-81ED-4DB2-BD59-A6C34878D82A}">
                    <a16:rowId xmlns:a16="http://schemas.microsoft.com/office/drawing/2014/main" val="647860711"/>
                  </a:ext>
                </a:extLst>
              </a:tr>
              <a:tr h="393752">
                <a:tc vMerge="1">
                  <a:txBody>
                    <a:bodyPr/>
                    <a:lstStyle/>
                    <a:p>
                      <a:endParaRPr lang="en-US"/>
                    </a:p>
                  </a:txBody>
                  <a:tcPr/>
                </a:tc>
                <a:tc>
                  <a:txBody>
                    <a:bodyPr/>
                    <a:lstStyle/>
                    <a:p>
                      <a:pPr marL="0" marR="0" algn="ctr">
                        <a:spcBef>
                          <a:spcPts val="0"/>
                        </a:spcBef>
                        <a:spcAft>
                          <a:spcPts val="0"/>
                        </a:spcAft>
                      </a:pPr>
                      <a:r>
                        <a:rPr lang="en-ZA" sz="800" dirty="0">
                          <a:solidFill>
                            <a:schemeClr val="tx1">
                              <a:lumMod val="75000"/>
                              <a:lumOff val="25000"/>
                            </a:schemeClr>
                          </a:solidFill>
                          <a:effectLst/>
                          <a:latin typeface="Calibri" panose="020F0502020204030204" pitchFamily="34" charset="0"/>
                          <a:cs typeface="Calibri" panose="020F0502020204030204" pitchFamily="34" charset="0"/>
                        </a:rPr>
                        <a:t>Generally available</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lang="en-ZA" sz="800" dirty="0">
                          <a:solidFill>
                            <a:schemeClr val="tx1">
                              <a:lumMod val="75000"/>
                              <a:lumOff val="25000"/>
                            </a:schemeClr>
                          </a:solidFill>
                          <a:effectLst/>
                          <a:latin typeface="Calibri" panose="020F0502020204030204" pitchFamily="34" charset="0"/>
                          <a:cs typeface="Calibri" panose="020F0502020204030204" pitchFamily="34" charset="0"/>
                        </a:rPr>
                        <a:t>Generally not available</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Never</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lang="en-ZA" sz="800" dirty="0">
                          <a:solidFill>
                            <a:schemeClr val="tx1">
                              <a:lumMod val="75000"/>
                              <a:lumOff val="25000"/>
                            </a:schemeClr>
                          </a:solidFill>
                          <a:effectLst/>
                          <a:latin typeface="Calibri" panose="020F0502020204030204" pitchFamily="34" charset="0"/>
                          <a:cs typeface="Calibri" panose="020F0502020204030204" pitchFamily="34" charset="0"/>
                        </a:rPr>
                        <a:t>Unknown</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lang="en-ZA" sz="800" dirty="0">
                          <a:solidFill>
                            <a:schemeClr val="tx1">
                              <a:lumMod val="75000"/>
                              <a:lumOff val="25000"/>
                            </a:schemeClr>
                          </a:solidFill>
                          <a:effectLst/>
                          <a:latin typeface="Calibri" panose="020F0502020204030204" pitchFamily="34" charset="0"/>
                          <a:cs typeface="Calibri" panose="020F0502020204030204" pitchFamily="34" charset="0"/>
                        </a:rPr>
                        <a:t>N/A (dialysis not provided)</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lang="en-ZA" sz="800" dirty="0">
                          <a:solidFill>
                            <a:schemeClr val="tx1">
                              <a:lumMod val="75000"/>
                              <a:lumOff val="25000"/>
                            </a:schemeClr>
                          </a:solidFill>
                          <a:effectLst/>
                          <a:latin typeface="Calibri" panose="020F0502020204030204" pitchFamily="34" charset="0"/>
                          <a:cs typeface="Calibri" panose="020F0502020204030204" pitchFamily="34" charset="0"/>
                        </a:rPr>
                        <a:t>Generally available</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ZA" sz="800" dirty="0">
                          <a:solidFill>
                            <a:schemeClr val="tx1">
                              <a:lumMod val="75000"/>
                              <a:lumOff val="25000"/>
                            </a:schemeClr>
                          </a:solidFill>
                          <a:effectLst/>
                          <a:latin typeface="Calibri" panose="020F0502020204030204" pitchFamily="34" charset="0"/>
                          <a:cs typeface="Calibri" panose="020F0502020204030204" pitchFamily="34" charset="0"/>
                        </a:rPr>
                        <a:t>Generally not available</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Never</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ZA" sz="800" dirty="0">
                          <a:solidFill>
                            <a:schemeClr val="tx1">
                              <a:lumMod val="75000"/>
                              <a:lumOff val="25000"/>
                            </a:schemeClr>
                          </a:solidFill>
                          <a:effectLst/>
                          <a:latin typeface="Calibri" panose="020F0502020204030204" pitchFamily="34" charset="0"/>
                          <a:cs typeface="Calibri" panose="020F0502020204030204" pitchFamily="34" charset="0"/>
                        </a:rPr>
                        <a:t>Unknown</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ZA" sz="800" dirty="0">
                          <a:solidFill>
                            <a:schemeClr val="tx1">
                              <a:lumMod val="75000"/>
                              <a:lumOff val="25000"/>
                            </a:schemeClr>
                          </a:solidFill>
                          <a:effectLst/>
                          <a:latin typeface="Calibri" panose="020F0502020204030204" pitchFamily="34" charset="0"/>
                          <a:cs typeface="Calibri" panose="020F0502020204030204" pitchFamily="34" charset="0"/>
                        </a:rPr>
                        <a:t>N/A (dialysis not provided)</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953285044"/>
                  </a:ext>
                </a:extLst>
              </a:tr>
              <a:tr h="170910">
                <a:tc>
                  <a:txBody>
                    <a:bodyPr/>
                    <a:lstStyle/>
                    <a:p>
                      <a:pPr marL="0" marR="0" algn="l">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Argentina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1052405640"/>
                  </a:ext>
                </a:extLst>
              </a:tr>
              <a:tr h="170910">
                <a:tc>
                  <a:txBody>
                    <a:bodyPr/>
                    <a:lstStyle/>
                    <a:p>
                      <a:pPr marL="0" marR="0" algn="l">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Bolivia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1752315791"/>
                  </a:ext>
                </a:extLst>
              </a:tr>
              <a:tr h="170910">
                <a:tc>
                  <a:txBody>
                    <a:bodyPr/>
                    <a:lstStyle/>
                    <a:p>
                      <a:pPr marL="0" marR="0" algn="l">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Brazil</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2744955782"/>
                  </a:ext>
                </a:extLst>
              </a:tr>
              <a:tr h="265868">
                <a:tc>
                  <a:txBody>
                    <a:bodyPr/>
                    <a:lstStyle/>
                    <a:p>
                      <a:pPr marL="0" marR="0" algn="l">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British Virgin Islands</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2249602894"/>
                  </a:ext>
                </a:extLst>
              </a:tr>
              <a:tr h="265868">
                <a:tc>
                  <a:txBody>
                    <a:bodyPr/>
                    <a:lstStyle/>
                    <a:p>
                      <a:pPr marL="0" marR="0" algn="l">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Cayman Islands</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1780770297"/>
                  </a:ext>
                </a:extLst>
              </a:tr>
              <a:tr h="170910">
                <a:tc>
                  <a:txBody>
                    <a:bodyPr/>
                    <a:lstStyle/>
                    <a:p>
                      <a:pPr marL="0" marR="0" algn="l">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Chile</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3489252874"/>
                  </a:ext>
                </a:extLst>
              </a:tr>
              <a:tr h="170910">
                <a:tc>
                  <a:txBody>
                    <a:bodyPr/>
                    <a:lstStyle/>
                    <a:p>
                      <a:pPr marL="0" marR="0" algn="l">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Colombia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3349051875"/>
                  </a:ext>
                </a:extLst>
              </a:tr>
              <a:tr h="170910">
                <a:tc>
                  <a:txBody>
                    <a:bodyPr/>
                    <a:lstStyle/>
                    <a:p>
                      <a:pPr marL="0" marR="0" algn="l">
                        <a:lnSpc>
                          <a:spcPct val="107000"/>
                        </a:lnSpc>
                        <a:spcBef>
                          <a:spcPts val="0"/>
                        </a:spcBef>
                        <a:spcAft>
                          <a:spcPts val="0"/>
                        </a:spcAft>
                      </a:pPr>
                      <a:r>
                        <a:rPr lang="en-US" sz="900" b="1" dirty="0">
                          <a:solidFill>
                            <a:schemeClr val="tx1">
                              <a:lumMod val="75000"/>
                              <a:lumOff val="25000"/>
                            </a:schemeClr>
                          </a:solidFill>
                          <a:effectLst/>
                          <a:latin typeface="Calibri" panose="020F0502020204030204" pitchFamily="34" charset="0"/>
                          <a:cs typeface="Calibri" panose="020F0502020204030204" pitchFamily="34" charset="0"/>
                        </a:rPr>
                        <a:t> Costa Rica</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1683755677"/>
                  </a:ext>
                </a:extLst>
              </a:tr>
              <a:tr h="170910">
                <a:tc>
                  <a:txBody>
                    <a:bodyPr/>
                    <a:lstStyle/>
                    <a:p>
                      <a:pPr algn="l" fontAlgn="b"/>
                      <a:r>
                        <a:rPr lang="en-CA" sz="900" b="1" u="none" strike="noStrike" dirty="0">
                          <a:solidFill>
                            <a:srgbClr val="000000"/>
                          </a:solidFill>
                          <a:effectLst/>
                          <a:latin typeface="Calibri" panose="020F0502020204030204" pitchFamily="34" charset="0"/>
                          <a:cs typeface="Calibri" panose="020F0502020204030204" pitchFamily="34" charset="0"/>
                        </a:rPr>
                        <a:t> Curaçao</a:t>
                      </a:r>
                      <a:endParaRPr lang="en-CA"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2411346622"/>
                  </a:ext>
                </a:extLst>
              </a:tr>
              <a:tr h="265868">
                <a:tc>
                  <a:txBody>
                    <a:bodyPr/>
                    <a:lstStyle/>
                    <a:p>
                      <a:pPr marL="0" marR="0" algn="l">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Dominican Republic</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111210940"/>
                  </a:ext>
                </a:extLst>
              </a:tr>
              <a:tr h="265868">
                <a:tc>
                  <a:txBody>
                    <a:bodyPr/>
                    <a:lstStyle/>
                    <a:p>
                      <a:pPr marL="0" marR="0" algn="l">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Ecuador</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2428680087"/>
                  </a:ext>
                </a:extLst>
              </a:tr>
              <a:tr h="170910">
                <a:tc>
                  <a:txBody>
                    <a:bodyPr/>
                    <a:lstStyle/>
                    <a:p>
                      <a:pPr marL="0" marR="0" algn="l">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El Salvador</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2987721940"/>
                  </a:ext>
                </a:extLst>
              </a:tr>
              <a:tr h="170910">
                <a:tc>
                  <a:txBody>
                    <a:bodyPr/>
                    <a:lstStyle/>
                    <a:p>
                      <a:pPr marL="0" marR="0" algn="l">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Guatemala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102369371"/>
                  </a:ext>
                </a:extLst>
              </a:tr>
              <a:tr h="170910">
                <a:tc>
                  <a:txBody>
                    <a:bodyPr/>
                    <a:lstStyle/>
                    <a:p>
                      <a:pPr marL="0" marR="0" algn="l">
                        <a:spcBef>
                          <a:spcPts val="0"/>
                        </a:spcBef>
                        <a:spcAft>
                          <a:spcPts val="0"/>
                        </a:spcAft>
                      </a:pPr>
                      <a:r>
                        <a:rPr lang="en-ZA" sz="900">
                          <a:solidFill>
                            <a:schemeClr val="tx1">
                              <a:lumMod val="75000"/>
                              <a:lumOff val="25000"/>
                            </a:schemeClr>
                          </a:solidFill>
                          <a:effectLst/>
                          <a:latin typeface="Calibri" panose="020F0502020204030204" pitchFamily="34" charset="0"/>
                          <a:cs typeface="Calibri" panose="020F0502020204030204" pitchFamily="34" charset="0"/>
                        </a:rPr>
                        <a:t>Haiti</a:t>
                      </a: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1853693177"/>
                  </a:ext>
                </a:extLst>
              </a:tr>
              <a:tr h="170910">
                <a:tc>
                  <a:txBody>
                    <a:bodyPr/>
                    <a:lstStyle/>
                    <a:p>
                      <a:pPr marL="0" marR="0" algn="l">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Mexico</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510116439"/>
                  </a:ext>
                </a:extLst>
              </a:tr>
              <a:tr h="170910">
                <a:tc>
                  <a:txBody>
                    <a:bodyPr/>
                    <a:lstStyle/>
                    <a:p>
                      <a:pPr marL="0" marR="0" algn="l">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Nicaragua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2482758691"/>
                  </a:ext>
                </a:extLst>
              </a:tr>
              <a:tr h="170910">
                <a:tc>
                  <a:txBody>
                    <a:bodyPr/>
                    <a:lstStyle/>
                    <a:p>
                      <a:pPr marL="0" marR="0" algn="l">
                        <a:spcBef>
                          <a:spcPts val="0"/>
                        </a:spcBef>
                        <a:spcAft>
                          <a:spcPts val="0"/>
                        </a:spcAft>
                      </a:pPr>
                      <a:r>
                        <a:rPr lang="en-ZA" sz="900">
                          <a:solidFill>
                            <a:schemeClr val="tx1">
                              <a:lumMod val="75000"/>
                              <a:lumOff val="25000"/>
                            </a:schemeClr>
                          </a:solidFill>
                          <a:effectLst/>
                          <a:latin typeface="Calibri" panose="020F0502020204030204" pitchFamily="34" charset="0"/>
                          <a:cs typeface="Calibri" panose="020F0502020204030204" pitchFamily="34" charset="0"/>
                        </a:rPr>
                        <a:t>Panama</a:t>
                      </a: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1835023081"/>
                  </a:ext>
                </a:extLst>
              </a:tr>
              <a:tr h="170910">
                <a:tc>
                  <a:txBody>
                    <a:bodyPr/>
                    <a:lstStyle/>
                    <a:p>
                      <a:pPr marL="0" marR="0" algn="l">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Paraguay</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2665153824"/>
                  </a:ext>
                </a:extLst>
              </a:tr>
              <a:tr h="170910">
                <a:tc>
                  <a:txBody>
                    <a:bodyPr/>
                    <a:lstStyle/>
                    <a:p>
                      <a:pPr marL="0" marR="0" algn="l">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Peru</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2697572409"/>
                  </a:ext>
                </a:extLst>
              </a:tr>
              <a:tr h="170910">
                <a:tc>
                  <a:txBody>
                    <a:bodyPr/>
                    <a:lstStyle/>
                    <a:p>
                      <a:pPr marL="0" marR="0" algn="l">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Puerto Rico</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3224631747"/>
                  </a:ext>
                </a:extLst>
              </a:tr>
              <a:tr h="170910">
                <a:tc>
                  <a:txBody>
                    <a:bodyPr/>
                    <a:lstStyle/>
                    <a:p>
                      <a:pPr marL="0" marR="0" algn="l">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Uruguay</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1593938284"/>
                  </a:ext>
                </a:extLst>
              </a:tr>
              <a:tr h="170910">
                <a:tc>
                  <a:txBody>
                    <a:bodyPr/>
                    <a:lstStyle/>
                    <a:p>
                      <a:pPr marL="0" marR="0" algn="l">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Venezuela, RB</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2361572988"/>
                  </a:ext>
                </a:extLst>
              </a:tr>
            </a:tbl>
          </a:graphicData>
        </a:graphic>
      </p:graphicFrame>
      <p:sp>
        <p:nvSpPr>
          <p:cNvPr id="13" name="Rectangle 12"/>
          <p:cNvSpPr/>
          <p:nvPr/>
        </p:nvSpPr>
        <p:spPr>
          <a:xfrm>
            <a:off x="675316" y="890368"/>
            <a:ext cx="4204826" cy="259742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258463" y="3536853"/>
            <a:ext cx="306977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PD frequency</a:t>
            </a:r>
          </a:p>
        </p:txBody>
      </p:sp>
      <p:sp>
        <p:nvSpPr>
          <p:cNvPr id="14" name="Rectangle 13"/>
          <p:cNvSpPr/>
          <p:nvPr/>
        </p:nvSpPr>
        <p:spPr>
          <a:xfrm>
            <a:off x="675316" y="4021267"/>
            <a:ext cx="4204826" cy="269677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905856" y="943266"/>
            <a:ext cx="3200400" cy="12029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p:cNvSpPr/>
          <p:nvPr/>
        </p:nvSpPr>
        <p:spPr>
          <a:xfrm>
            <a:off x="1859623" y="3875407"/>
            <a:ext cx="3246634" cy="12082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5408701" y="6306142"/>
            <a:ext cx="687299" cy="230832"/>
          </a:xfrm>
          <a:prstGeom prst="rect">
            <a:avLst/>
          </a:prstGeom>
          <a:noFill/>
        </p:spPr>
        <p:txBody>
          <a:bodyPr wrap="square" rtlCol="0">
            <a:spAutoFit/>
          </a:bodyPr>
          <a:lstStyle/>
          <a:p>
            <a:r>
              <a:rPr lang="en-US" sz="900" dirty="0">
                <a:latin typeface="Calibri" panose="020F0502020204030204" pitchFamily="34" charset="0"/>
                <a:ea typeface="Calibri" panose="020F0502020204030204" pitchFamily="34" charset="0"/>
                <a:cs typeface="Calibri" panose="020F0502020204030204" pitchFamily="34" charset="0"/>
              </a:rPr>
              <a:t>X : Yes</a:t>
            </a:r>
          </a:p>
        </p:txBody>
      </p:sp>
      <p:sp>
        <p:nvSpPr>
          <p:cNvPr id="2" name="Date Placeholder 3">
            <a:extLst>
              <a:ext uri="{FF2B5EF4-FFF2-40B4-BE49-F238E27FC236}">
                <a16:creationId xmlns:a16="http://schemas.microsoft.com/office/drawing/2014/main" id="{CE2C3656-4615-7D40-8AF1-4B1DD10C37F7}"/>
              </a:ext>
            </a:extLst>
          </p:cNvPr>
          <p:cNvSpPr txBox="1">
            <a:spLocks/>
          </p:cNvSpPr>
          <p:nvPr/>
        </p:nvSpPr>
        <p:spPr>
          <a:xfrm>
            <a:off x="838200" y="6598682"/>
            <a:ext cx="18825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chemeClr val="bg1"/>
                </a:solidFill>
                <a:ea typeface="Calibri" panose="020F0502020204030204" pitchFamily="34" charset="0"/>
                <a:cs typeface="Calibri" panose="020F0502020204030204" pitchFamily="34" charset="0"/>
              </a:rPr>
              <a:t>July 2023</a:t>
            </a:r>
            <a:endParaRPr lang="en-US" sz="1100" dirty="0">
              <a:solidFill>
                <a:schemeClr val="bg1"/>
              </a:solidFill>
              <a:ea typeface="Calibri" panose="020F0502020204030204" pitchFamily="34" charset="0"/>
              <a:cs typeface="Calibri" panose="020F0502020204030204" pitchFamily="34" charset="0"/>
            </a:endParaRPr>
          </a:p>
        </p:txBody>
      </p:sp>
      <p:sp>
        <p:nvSpPr>
          <p:cNvPr id="16" name="Title 15">
            <a:extLst>
              <a:ext uri="{FF2B5EF4-FFF2-40B4-BE49-F238E27FC236}">
                <a16:creationId xmlns:a16="http://schemas.microsoft.com/office/drawing/2014/main" id="{AF985C18-35AE-DF60-577F-58317DD8957B}"/>
              </a:ext>
            </a:extLst>
          </p:cNvPr>
          <p:cNvSpPr>
            <a:spLocks noGrp="1"/>
          </p:cNvSpPr>
          <p:nvPr>
            <p:ph type="title"/>
          </p:nvPr>
        </p:nvSpPr>
        <p:spPr>
          <a:xfrm>
            <a:off x="771524" y="166042"/>
            <a:ext cx="8471087" cy="650875"/>
          </a:xfrm>
        </p:spPr>
        <p:txBody>
          <a:bodyPr>
            <a:normAutofit/>
          </a:bodyPr>
          <a:lstStyle/>
          <a:p>
            <a:r>
              <a:rPr lang="en-GB" dirty="0"/>
              <a:t>Availability of services within dialysis care </a:t>
            </a:r>
            <a:endParaRPr lang="en-BE" dirty="0"/>
          </a:p>
        </p:txBody>
      </p:sp>
      <p:sp>
        <p:nvSpPr>
          <p:cNvPr id="5" name="Footer Placeholder 4">
            <a:extLst>
              <a:ext uri="{FF2B5EF4-FFF2-40B4-BE49-F238E27FC236}">
                <a16:creationId xmlns:a16="http://schemas.microsoft.com/office/drawing/2014/main" id="{419EE60F-396C-E438-D5C7-DFC7D3D8B9F6}"/>
              </a:ext>
            </a:extLst>
          </p:cNvPr>
          <p:cNvSpPr>
            <a:spLocks noGrp="1"/>
          </p:cNvSpPr>
          <p:nvPr>
            <p:ph type="ftr" sz="quarter" idx="3"/>
          </p:nvPr>
        </p:nvSpPr>
        <p:spPr/>
        <p:txBody>
          <a:bodyPr/>
          <a:lstStyle/>
          <a:p>
            <a:r>
              <a:rPr lang="en-US" dirty="0"/>
              <a:t>International Society of Nephrology</a:t>
            </a:r>
          </a:p>
        </p:txBody>
      </p:sp>
      <p:sp>
        <p:nvSpPr>
          <p:cNvPr id="10" name="Slide Number Placeholder 5">
            <a:extLst>
              <a:ext uri="{FF2B5EF4-FFF2-40B4-BE49-F238E27FC236}">
                <a16:creationId xmlns:a16="http://schemas.microsoft.com/office/drawing/2014/main" id="{B31FB072-00AE-AA3A-6542-2D98212CAFF2}"/>
              </a:ext>
            </a:extLst>
          </p:cNvPr>
          <p:cNvSpPr>
            <a:spLocks noGrp="1"/>
          </p:cNvSpPr>
          <p:nvPr>
            <p:ph type="sldNum" sz="quarter" idx="4"/>
          </p:nvPr>
        </p:nvSpPr>
        <p:spPr/>
        <p:txBody>
          <a:bodyPr/>
          <a:lstStyle/>
          <a:p>
            <a:fld id="{4A9CEFBC-9863-BD47-BA2B-008170C231CB}" type="slidenum">
              <a:rPr lang="en-US" smtClean="0"/>
              <a:pPr/>
              <a:t>30</a:t>
            </a:fld>
            <a:endParaRPr lang="en-US"/>
          </a:p>
        </p:txBody>
      </p:sp>
    </p:spTree>
    <p:extLst>
      <p:ext uri="{BB962C8B-B14F-4D97-AF65-F5344CB8AC3E}">
        <p14:creationId xmlns:p14="http://schemas.microsoft.com/office/powerpoint/2010/main" val="967171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26F560-8CD7-CC3F-2855-43A0869F7295}"/>
              </a:ext>
            </a:extLst>
          </p:cNvPr>
          <p:cNvPicPr>
            <a:picLocks noChangeAspect="1"/>
          </p:cNvPicPr>
          <p:nvPr/>
        </p:nvPicPr>
        <p:blipFill>
          <a:blip r:embed="rId2"/>
          <a:stretch>
            <a:fillRect/>
          </a:stretch>
        </p:blipFill>
        <p:spPr>
          <a:xfrm>
            <a:off x="337762" y="1346211"/>
            <a:ext cx="6356252" cy="416557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245889560"/>
              </p:ext>
            </p:extLst>
          </p:nvPr>
        </p:nvGraphicFramePr>
        <p:xfrm>
          <a:off x="6911528" y="1338982"/>
          <a:ext cx="4806858" cy="4581017"/>
        </p:xfrm>
        <a:graphic>
          <a:graphicData uri="http://schemas.openxmlformats.org/drawingml/2006/table">
            <a:tbl>
              <a:tblPr firstRow="1" firstCol="1" bandRow="1">
                <a:tableStyleId>{F5AB1C69-6EDB-4FF4-983F-18BD219EF322}</a:tableStyleId>
              </a:tblPr>
              <a:tblGrid>
                <a:gridCol w="1320018">
                  <a:extLst>
                    <a:ext uri="{9D8B030D-6E8A-4147-A177-3AD203B41FA5}">
                      <a16:colId xmlns:a16="http://schemas.microsoft.com/office/drawing/2014/main" val="2701188997"/>
                    </a:ext>
                  </a:extLst>
                </a:gridCol>
                <a:gridCol w="697368">
                  <a:extLst>
                    <a:ext uri="{9D8B030D-6E8A-4147-A177-3AD203B41FA5}">
                      <a16:colId xmlns:a16="http://schemas.microsoft.com/office/drawing/2014/main" val="1508682462"/>
                    </a:ext>
                  </a:extLst>
                </a:gridCol>
                <a:gridCol w="697368">
                  <a:extLst>
                    <a:ext uri="{9D8B030D-6E8A-4147-A177-3AD203B41FA5}">
                      <a16:colId xmlns:a16="http://schemas.microsoft.com/office/drawing/2014/main" val="3605502024"/>
                    </a:ext>
                  </a:extLst>
                </a:gridCol>
                <a:gridCol w="697368">
                  <a:extLst>
                    <a:ext uri="{9D8B030D-6E8A-4147-A177-3AD203B41FA5}">
                      <a16:colId xmlns:a16="http://schemas.microsoft.com/office/drawing/2014/main" val="2489614377"/>
                    </a:ext>
                  </a:extLst>
                </a:gridCol>
                <a:gridCol w="697368">
                  <a:extLst>
                    <a:ext uri="{9D8B030D-6E8A-4147-A177-3AD203B41FA5}">
                      <a16:colId xmlns:a16="http://schemas.microsoft.com/office/drawing/2014/main" val="901401461"/>
                    </a:ext>
                  </a:extLst>
                </a:gridCol>
                <a:gridCol w="697368">
                  <a:extLst>
                    <a:ext uri="{9D8B030D-6E8A-4147-A177-3AD203B41FA5}">
                      <a16:colId xmlns:a16="http://schemas.microsoft.com/office/drawing/2014/main" val="391209357"/>
                    </a:ext>
                  </a:extLst>
                </a:gridCol>
              </a:tblGrid>
              <a:tr h="137783">
                <a:tc rowSpan="2">
                  <a:txBody>
                    <a:bodyPr/>
                    <a:lstStyle/>
                    <a:p>
                      <a:pPr marL="0" marR="0" algn="ctr">
                        <a:spcBef>
                          <a:spcPts val="0"/>
                        </a:spcBef>
                        <a:spcAft>
                          <a:spcPts val="0"/>
                        </a:spcAft>
                      </a:pPr>
                      <a:r>
                        <a:rPr lang="en-US" sz="900" dirty="0">
                          <a:solidFill>
                            <a:schemeClr val="bg1"/>
                          </a:solidFill>
                          <a:effectLst/>
                          <a:latin typeface="Calibri" panose="020F0502020204030204" pitchFamily="34" charset="0"/>
                          <a:cs typeface="Calibri" panose="020F0502020204030204" pitchFamily="34" charset="0"/>
                        </a:rPr>
                        <a:t>Country</a:t>
                      </a:r>
                      <a:endParaRPr lang="en-US" sz="9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gridSpan="5">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Availability of Home hemodialysis</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47860711"/>
                  </a:ext>
                </a:extLst>
              </a:tr>
              <a:tr h="551132">
                <a:tc vMerge="1">
                  <a:txBody>
                    <a:bodyPr/>
                    <a:lstStyle/>
                    <a:p>
                      <a:endParaRPr lang="en-US"/>
                    </a:p>
                  </a:txBody>
                  <a:tcPr/>
                </a:tc>
                <a:tc>
                  <a:txBody>
                    <a:bodyPr/>
                    <a:lstStyle/>
                    <a:p>
                      <a:pPr marL="0" marR="0" algn="ctr">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Generally available</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Generally not available</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Never</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Unknown</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N/A (dialysis not provided)</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953285044"/>
                  </a:ext>
                </a:extLst>
              </a:tr>
              <a:tr h="172216">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Argentina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1052405640"/>
                  </a:ext>
                </a:extLst>
              </a:tr>
              <a:tr h="172216">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Bolivia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1752315791"/>
                  </a:ext>
                </a:extLst>
              </a:tr>
              <a:tr h="172216">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Brazil</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2744955782"/>
                  </a:ext>
                </a:extLst>
              </a:tr>
              <a:tr h="275566">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British Virgin Islands</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2249602894"/>
                  </a:ext>
                </a:extLst>
              </a:tr>
              <a:tr h="172216">
                <a:tc>
                  <a:txBody>
                    <a:bodyPr/>
                    <a:lstStyle/>
                    <a:p>
                      <a:pPr marL="0" marR="0">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Cayman Islands</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1059036807"/>
                  </a:ext>
                </a:extLst>
              </a:tr>
              <a:tr h="172216">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Chile</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3489252874"/>
                  </a:ext>
                </a:extLst>
              </a:tr>
              <a:tr h="172216">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Colombia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3349051875"/>
                  </a:ext>
                </a:extLst>
              </a:tr>
              <a:tr h="172216">
                <a:tc>
                  <a:txBody>
                    <a:bodyPr/>
                    <a:lstStyle/>
                    <a:p>
                      <a:pPr marL="0" marR="0" algn="l">
                        <a:lnSpc>
                          <a:spcPct val="107000"/>
                        </a:lnSpc>
                        <a:spcBef>
                          <a:spcPts val="0"/>
                        </a:spcBef>
                        <a:spcAft>
                          <a:spcPts val="0"/>
                        </a:spcAft>
                      </a:pPr>
                      <a:r>
                        <a:rPr lang="en-US" sz="900" b="1" dirty="0">
                          <a:solidFill>
                            <a:schemeClr val="tx1">
                              <a:lumMod val="75000"/>
                              <a:lumOff val="25000"/>
                            </a:schemeClr>
                          </a:solidFill>
                          <a:effectLst/>
                          <a:latin typeface="Calibri" panose="020F0502020204030204" pitchFamily="34" charset="0"/>
                          <a:cs typeface="Calibri" panose="020F0502020204030204" pitchFamily="34" charset="0"/>
                        </a:rPr>
                        <a:t> Costa Rica</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531501703"/>
                  </a:ext>
                </a:extLst>
              </a:tr>
              <a:tr h="172216">
                <a:tc>
                  <a:txBody>
                    <a:bodyPr/>
                    <a:lstStyle/>
                    <a:p>
                      <a:pPr algn="l" fontAlgn="b"/>
                      <a:r>
                        <a:rPr lang="en-CA" sz="900" b="1" u="none" strike="noStrike" dirty="0">
                          <a:solidFill>
                            <a:srgbClr val="000000"/>
                          </a:solidFill>
                          <a:effectLst/>
                          <a:latin typeface="Calibri" panose="020F0502020204030204" pitchFamily="34" charset="0"/>
                          <a:cs typeface="Calibri" panose="020F0502020204030204" pitchFamily="34" charset="0"/>
                        </a:rPr>
                        <a:t> Curaçao</a:t>
                      </a:r>
                      <a:endParaRPr lang="en-CA"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2851861021"/>
                  </a:ext>
                </a:extLst>
              </a:tr>
              <a:tr h="172216">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Dominican Republic</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111210940"/>
                  </a:ext>
                </a:extLst>
              </a:tr>
              <a:tr h="172216">
                <a:tc>
                  <a:txBody>
                    <a:bodyPr/>
                    <a:lstStyle/>
                    <a:p>
                      <a:pPr marL="0" marR="0">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Ecuador</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3363780005"/>
                  </a:ext>
                </a:extLst>
              </a:tr>
              <a:tr h="172216">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El Salvador</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2987721940"/>
                  </a:ext>
                </a:extLst>
              </a:tr>
              <a:tr h="172216">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Guatemala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102369371"/>
                  </a:ext>
                </a:extLst>
              </a:tr>
              <a:tr h="172216">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Haiti</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1853693177"/>
                  </a:ext>
                </a:extLst>
              </a:tr>
              <a:tr h="172216">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Mexico</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510116439"/>
                  </a:ext>
                </a:extLst>
              </a:tr>
              <a:tr h="172216">
                <a:tc>
                  <a:txBody>
                    <a:bodyPr/>
                    <a:lstStyle/>
                    <a:p>
                      <a:pPr marL="0" marR="0">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Nicaragua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2806682340"/>
                  </a:ext>
                </a:extLst>
              </a:tr>
              <a:tr h="172216">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Panama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1835023081"/>
                  </a:ext>
                </a:extLst>
              </a:tr>
              <a:tr h="172216">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Paraguay</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2665153824"/>
                  </a:ext>
                </a:extLst>
              </a:tr>
              <a:tr h="172216">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Peru</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2697572409"/>
                  </a:ext>
                </a:extLst>
              </a:tr>
              <a:tr h="172216">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Puerto Rico</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3224631747"/>
                  </a:ext>
                </a:extLst>
              </a:tr>
              <a:tr h="172216">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Uruguay</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1593938284"/>
                  </a:ext>
                </a:extLst>
              </a:tr>
              <a:tr h="172216">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Venezuela, RB</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5687" marR="55687" marT="0" marB="0" anchor="ctr"/>
                </a:tc>
                <a:extLst>
                  <a:ext uri="{0D108BD9-81ED-4DB2-BD59-A6C34878D82A}">
                    <a16:rowId xmlns:a16="http://schemas.microsoft.com/office/drawing/2014/main" val="2361572988"/>
                  </a:ext>
                </a:extLst>
              </a:tr>
            </a:tbl>
          </a:graphicData>
        </a:graphic>
      </p:graphicFrame>
      <p:sp>
        <p:nvSpPr>
          <p:cNvPr id="5" name="Oval 4"/>
          <p:cNvSpPr/>
          <p:nvPr/>
        </p:nvSpPr>
        <p:spPr>
          <a:xfrm>
            <a:off x="2167848" y="1473714"/>
            <a:ext cx="3292867" cy="16547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337762" y="1338981"/>
            <a:ext cx="6350648" cy="417280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911528" y="6040257"/>
            <a:ext cx="687299" cy="230832"/>
          </a:xfrm>
          <a:prstGeom prst="rect">
            <a:avLst/>
          </a:prstGeom>
          <a:noFill/>
        </p:spPr>
        <p:txBody>
          <a:bodyPr wrap="square" rtlCol="0">
            <a:spAutoFit/>
          </a:bodyPr>
          <a:lstStyle/>
          <a:p>
            <a:r>
              <a:rPr lang="en-US" sz="900" dirty="0">
                <a:latin typeface="Calibri" panose="020F0502020204030204" pitchFamily="34" charset="0"/>
                <a:ea typeface="Calibri" panose="020F0502020204030204" pitchFamily="34" charset="0"/>
                <a:cs typeface="Calibri" panose="020F0502020204030204" pitchFamily="34" charset="0"/>
              </a:rPr>
              <a:t>X : Yes</a:t>
            </a:r>
          </a:p>
        </p:txBody>
      </p:sp>
      <p:sp>
        <p:nvSpPr>
          <p:cNvPr id="2" name="Date Placeholder 3">
            <a:extLst>
              <a:ext uri="{FF2B5EF4-FFF2-40B4-BE49-F238E27FC236}">
                <a16:creationId xmlns:a16="http://schemas.microsoft.com/office/drawing/2014/main" id="{CC591FBA-FC77-8D6B-F5AB-B57789762DFA}"/>
              </a:ext>
            </a:extLst>
          </p:cNvPr>
          <p:cNvSpPr txBox="1">
            <a:spLocks/>
          </p:cNvSpPr>
          <p:nvPr/>
        </p:nvSpPr>
        <p:spPr>
          <a:xfrm>
            <a:off x="838200" y="6598682"/>
            <a:ext cx="18825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chemeClr val="bg1"/>
                </a:solidFill>
                <a:ea typeface="Calibri" panose="020F0502020204030204" pitchFamily="34" charset="0"/>
                <a:cs typeface="Calibri" panose="020F0502020204030204" pitchFamily="34" charset="0"/>
              </a:rPr>
              <a:t>July 2023</a:t>
            </a:r>
            <a:endParaRPr lang="en-US" sz="1100" dirty="0">
              <a:solidFill>
                <a:schemeClr val="bg1"/>
              </a:solidFill>
              <a:ea typeface="Calibri" panose="020F0502020204030204" pitchFamily="34" charset="0"/>
              <a:cs typeface="Calibri" panose="020F0502020204030204" pitchFamily="34" charset="0"/>
            </a:endParaRPr>
          </a:p>
        </p:txBody>
      </p:sp>
      <p:sp>
        <p:nvSpPr>
          <p:cNvPr id="11" name="Title 10">
            <a:extLst>
              <a:ext uri="{FF2B5EF4-FFF2-40B4-BE49-F238E27FC236}">
                <a16:creationId xmlns:a16="http://schemas.microsoft.com/office/drawing/2014/main" id="{3D92CD4B-3C8F-1CC1-7EE6-95C5CBCB81A1}"/>
              </a:ext>
            </a:extLst>
          </p:cNvPr>
          <p:cNvSpPr>
            <a:spLocks noGrp="1"/>
          </p:cNvSpPr>
          <p:nvPr>
            <p:ph type="title"/>
          </p:nvPr>
        </p:nvSpPr>
        <p:spPr/>
        <p:txBody>
          <a:bodyPr>
            <a:normAutofit/>
          </a:bodyPr>
          <a:lstStyle/>
          <a:p>
            <a:r>
              <a:rPr lang="es-ES" dirty="0" err="1"/>
              <a:t>Availability</a:t>
            </a:r>
            <a:r>
              <a:rPr lang="es-ES" dirty="0"/>
              <a:t> of Home </a:t>
            </a:r>
            <a:r>
              <a:rPr lang="es-ES" dirty="0" err="1"/>
              <a:t>hemodialysis</a:t>
            </a:r>
            <a:endParaRPr lang="en-BE" dirty="0"/>
          </a:p>
        </p:txBody>
      </p:sp>
      <p:sp>
        <p:nvSpPr>
          <p:cNvPr id="7" name="Footer Placeholder 4">
            <a:extLst>
              <a:ext uri="{FF2B5EF4-FFF2-40B4-BE49-F238E27FC236}">
                <a16:creationId xmlns:a16="http://schemas.microsoft.com/office/drawing/2014/main" id="{04CE0A33-8D5D-B1D1-0C1D-430BACC029BF}"/>
              </a:ext>
            </a:extLst>
          </p:cNvPr>
          <p:cNvSpPr>
            <a:spLocks noGrp="1"/>
          </p:cNvSpPr>
          <p:nvPr>
            <p:ph type="ftr" sz="quarter" idx="3"/>
          </p:nvPr>
        </p:nvSpPr>
        <p:spPr/>
        <p:txBody>
          <a:bodyPr/>
          <a:lstStyle/>
          <a:p>
            <a:r>
              <a:rPr lang="en-US" dirty="0"/>
              <a:t>International Society of Nephrology</a:t>
            </a:r>
          </a:p>
        </p:txBody>
      </p:sp>
      <p:sp>
        <p:nvSpPr>
          <p:cNvPr id="10" name="Slide Number Placeholder 5">
            <a:extLst>
              <a:ext uri="{FF2B5EF4-FFF2-40B4-BE49-F238E27FC236}">
                <a16:creationId xmlns:a16="http://schemas.microsoft.com/office/drawing/2014/main" id="{9ECADD83-9637-869F-BEAE-516878FAC6C1}"/>
              </a:ext>
            </a:extLst>
          </p:cNvPr>
          <p:cNvSpPr>
            <a:spLocks noGrp="1"/>
          </p:cNvSpPr>
          <p:nvPr>
            <p:ph type="sldNum" sz="quarter" idx="4"/>
          </p:nvPr>
        </p:nvSpPr>
        <p:spPr/>
        <p:txBody>
          <a:bodyPr/>
          <a:lstStyle/>
          <a:p>
            <a:fld id="{4A9CEFBC-9863-BD47-BA2B-008170C231CB}" type="slidenum">
              <a:rPr lang="en-US" smtClean="0"/>
              <a:pPr/>
              <a:t>31</a:t>
            </a:fld>
            <a:endParaRPr lang="en-US"/>
          </a:p>
        </p:txBody>
      </p:sp>
    </p:spTree>
    <p:extLst>
      <p:ext uri="{BB962C8B-B14F-4D97-AF65-F5344CB8AC3E}">
        <p14:creationId xmlns:p14="http://schemas.microsoft.com/office/powerpoint/2010/main" val="4024993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B76D14-0EDC-8CAA-ABFB-5FD2DE29CA3D}"/>
              </a:ext>
            </a:extLst>
          </p:cNvPr>
          <p:cNvPicPr>
            <a:picLocks noChangeAspect="1"/>
          </p:cNvPicPr>
          <p:nvPr/>
        </p:nvPicPr>
        <p:blipFill>
          <a:blip r:embed="rId2"/>
          <a:stretch>
            <a:fillRect/>
          </a:stretch>
        </p:blipFill>
        <p:spPr>
          <a:xfrm>
            <a:off x="813084" y="1424333"/>
            <a:ext cx="6132245" cy="400933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617005683"/>
              </p:ext>
            </p:extLst>
          </p:nvPr>
        </p:nvGraphicFramePr>
        <p:xfrm>
          <a:off x="7706867" y="1117158"/>
          <a:ext cx="4095847" cy="4777334"/>
        </p:xfrm>
        <a:graphic>
          <a:graphicData uri="http://schemas.openxmlformats.org/drawingml/2006/table">
            <a:tbl>
              <a:tblPr firstRow="1" firstCol="1" bandRow="1">
                <a:tableStyleId>{F5AB1C69-6EDB-4FF4-983F-18BD219EF322}</a:tableStyleId>
              </a:tblPr>
              <a:tblGrid>
                <a:gridCol w="1176735">
                  <a:extLst>
                    <a:ext uri="{9D8B030D-6E8A-4147-A177-3AD203B41FA5}">
                      <a16:colId xmlns:a16="http://schemas.microsoft.com/office/drawing/2014/main" val="2301527432"/>
                    </a:ext>
                  </a:extLst>
                </a:gridCol>
                <a:gridCol w="693185">
                  <a:extLst>
                    <a:ext uri="{9D8B030D-6E8A-4147-A177-3AD203B41FA5}">
                      <a16:colId xmlns:a16="http://schemas.microsoft.com/office/drawing/2014/main" val="1348608300"/>
                    </a:ext>
                  </a:extLst>
                </a:gridCol>
                <a:gridCol w="693185">
                  <a:extLst>
                    <a:ext uri="{9D8B030D-6E8A-4147-A177-3AD203B41FA5}">
                      <a16:colId xmlns:a16="http://schemas.microsoft.com/office/drawing/2014/main" val="3216081015"/>
                    </a:ext>
                  </a:extLst>
                </a:gridCol>
                <a:gridCol w="699949">
                  <a:extLst>
                    <a:ext uri="{9D8B030D-6E8A-4147-A177-3AD203B41FA5}">
                      <a16:colId xmlns:a16="http://schemas.microsoft.com/office/drawing/2014/main" val="2554844281"/>
                    </a:ext>
                  </a:extLst>
                </a:gridCol>
                <a:gridCol w="832793">
                  <a:extLst>
                    <a:ext uri="{9D8B030D-6E8A-4147-A177-3AD203B41FA5}">
                      <a16:colId xmlns:a16="http://schemas.microsoft.com/office/drawing/2014/main" val="2455650290"/>
                    </a:ext>
                  </a:extLst>
                </a:gridCol>
              </a:tblGrid>
              <a:tr h="75326">
                <a:tc rowSpan="2">
                  <a:txBody>
                    <a:bodyPr/>
                    <a:lstStyle/>
                    <a:p>
                      <a:pPr marL="0" marR="0" algn="ctr">
                        <a:spcBef>
                          <a:spcPts val="0"/>
                        </a:spcBef>
                        <a:spcAft>
                          <a:spcPts val="0"/>
                        </a:spcAft>
                      </a:pPr>
                      <a:r>
                        <a:rPr lang="en-US" sz="900" dirty="0">
                          <a:solidFill>
                            <a:schemeClr val="bg1"/>
                          </a:solidFill>
                          <a:effectLst/>
                          <a:latin typeface="Calibri" panose="020F0502020204030204" pitchFamily="34" charset="0"/>
                          <a:cs typeface="Calibri" panose="020F0502020204030204" pitchFamily="34" charset="0"/>
                        </a:rPr>
                        <a:t> Country </a:t>
                      </a:r>
                      <a:endParaRPr lang="en-US" sz="9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gridSpan="4">
                  <a:txBody>
                    <a:bodyPr/>
                    <a:lstStyle/>
                    <a:p>
                      <a:pPr marL="0" marR="0" algn="ctr">
                        <a:lnSpc>
                          <a:spcPct val="107000"/>
                        </a:lnSpc>
                        <a:spcBef>
                          <a:spcPts val="0"/>
                        </a:spcBef>
                        <a:spcAft>
                          <a:spcPts val="0"/>
                        </a:spcAft>
                      </a:pPr>
                      <a:r>
                        <a:rPr lang="en-US" sz="900" b="1" dirty="0">
                          <a:solidFill>
                            <a:schemeClr val="tx1"/>
                          </a:solidFill>
                          <a:latin typeface="Calibri" panose="020F0502020204030204" pitchFamily="34" charset="0"/>
                          <a:cs typeface="Calibri" panose="020F0502020204030204" pitchFamily="34" charset="0"/>
                        </a:rPr>
                        <a:t>Established conservative care that is chosen or medically advised</a:t>
                      </a:r>
                      <a:endParaRPr lang="en-GB" sz="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500364276"/>
                  </a:ext>
                </a:extLst>
              </a:tr>
              <a:tr h="394685">
                <a:tc vMerge="1">
                  <a:txBody>
                    <a:bodyPr/>
                    <a:lstStyle/>
                    <a:p>
                      <a:endParaRPr lang="en-US"/>
                    </a:p>
                  </a:txBody>
                  <a:tcPr/>
                </a:tc>
                <a:tc>
                  <a:txBody>
                    <a:bodyPr/>
                    <a:lstStyle/>
                    <a:p>
                      <a:pPr marL="0" marR="0" algn="ctr">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Generally available</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Generally not available</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Unknown</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N/A (conservative</a:t>
                      </a:r>
                      <a:r>
                        <a:rPr lang="en-ZA" sz="900" baseline="0" dirty="0">
                          <a:solidFill>
                            <a:schemeClr val="tx1">
                              <a:lumMod val="75000"/>
                              <a:lumOff val="25000"/>
                            </a:schemeClr>
                          </a:solidFill>
                          <a:effectLst/>
                          <a:latin typeface="Calibri" panose="020F0502020204030204" pitchFamily="34" charset="0"/>
                          <a:cs typeface="Calibri" panose="020F0502020204030204" pitchFamily="34" charset="0"/>
                        </a:rPr>
                        <a:t> care </a:t>
                      </a:r>
                      <a:r>
                        <a:rPr lang="en-ZA" sz="900" dirty="0">
                          <a:solidFill>
                            <a:schemeClr val="tx1">
                              <a:lumMod val="75000"/>
                              <a:lumOff val="25000"/>
                            </a:schemeClr>
                          </a:solidFill>
                          <a:effectLst/>
                          <a:latin typeface="Calibri" panose="020F0502020204030204" pitchFamily="34" charset="0"/>
                          <a:cs typeface="Calibri" panose="020F0502020204030204" pitchFamily="34" charset="0"/>
                        </a:rPr>
                        <a:t>not available)</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3081519875"/>
                  </a:ext>
                </a:extLst>
              </a:tr>
              <a:tr h="179167">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Argentina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1115880596"/>
                  </a:ext>
                </a:extLst>
              </a:tr>
              <a:tr h="179167">
                <a:tc>
                  <a:txBody>
                    <a:bodyPr/>
                    <a:lstStyle/>
                    <a:p>
                      <a:pPr marL="0" marR="0">
                        <a:spcBef>
                          <a:spcPts val="0"/>
                        </a:spcBef>
                        <a:spcAft>
                          <a:spcPts val="0"/>
                        </a:spcAft>
                      </a:pPr>
                      <a:r>
                        <a:rPr lang="en-ZA" sz="900">
                          <a:solidFill>
                            <a:schemeClr val="tx1">
                              <a:lumMod val="75000"/>
                              <a:lumOff val="25000"/>
                            </a:schemeClr>
                          </a:solidFill>
                          <a:effectLst/>
                          <a:latin typeface="Calibri" panose="020F0502020204030204" pitchFamily="34" charset="0"/>
                          <a:cs typeface="Calibri" panose="020F0502020204030204" pitchFamily="34" charset="0"/>
                        </a:rPr>
                        <a:t>Bolivia</a:t>
                      </a: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3177862155"/>
                  </a:ext>
                </a:extLst>
              </a:tr>
              <a:tr h="179167">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Brazil</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3249979481"/>
                  </a:ext>
                </a:extLst>
              </a:tr>
              <a:tr h="179167">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British Virgin Islands</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3514465225"/>
                  </a:ext>
                </a:extLst>
              </a:tr>
              <a:tr h="179167">
                <a:tc>
                  <a:txBody>
                    <a:bodyPr/>
                    <a:lstStyle/>
                    <a:p>
                      <a:pPr marL="0" marR="0">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Cayman Islands</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1013286239"/>
                  </a:ext>
                </a:extLst>
              </a:tr>
              <a:tr h="179167">
                <a:tc>
                  <a:txBody>
                    <a:bodyPr/>
                    <a:lstStyle/>
                    <a:p>
                      <a:pPr marL="0" marR="0">
                        <a:spcBef>
                          <a:spcPts val="0"/>
                        </a:spcBef>
                        <a:spcAft>
                          <a:spcPts val="0"/>
                        </a:spcAft>
                      </a:pPr>
                      <a:r>
                        <a:rPr lang="en-ZA" sz="900">
                          <a:solidFill>
                            <a:schemeClr val="tx1">
                              <a:lumMod val="75000"/>
                              <a:lumOff val="25000"/>
                            </a:schemeClr>
                          </a:solidFill>
                          <a:effectLst/>
                          <a:latin typeface="Calibri" panose="020F0502020204030204" pitchFamily="34" charset="0"/>
                          <a:cs typeface="Calibri" panose="020F0502020204030204" pitchFamily="34" charset="0"/>
                        </a:rPr>
                        <a:t>Chile</a:t>
                      </a: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608209492"/>
                  </a:ext>
                </a:extLst>
              </a:tr>
              <a:tr h="179167">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Colombia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109405647"/>
                  </a:ext>
                </a:extLst>
              </a:tr>
              <a:tr h="179167">
                <a:tc>
                  <a:txBody>
                    <a:bodyPr/>
                    <a:lstStyle/>
                    <a:p>
                      <a:pPr marL="0" marR="0" algn="l">
                        <a:lnSpc>
                          <a:spcPct val="107000"/>
                        </a:lnSpc>
                        <a:spcBef>
                          <a:spcPts val="0"/>
                        </a:spcBef>
                        <a:spcAft>
                          <a:spcPts val="0"/>
                        </a:spcAft>
                      </a:pPr>
                      <a:r>
                        <a:rPr lang="en-US" sz="900" b="1" dirty="0">
                          <a:solidFill>
                            <a:schemeClr val="tx1">
                              <a:lumMod val="75000"/>
                              <a:lumOff val="25000"/>
                            </a:schemeClr>
                          </a:solidFill>
                          <a:effectLst/>
                          <a:latin typeface="Calibri" panose="020F0502020204030204" pitchFamily="34" charset="0"/>
                          <a:cs typeface="Calibri" panose="020F0502020204030204" pitchFamily="34" charset="0"/>
                        </a:rPr>
                        <a:t> Costa Rica</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1124936065"/>
                  </a:ext>
                </a:extLst>
              </a:tr>
              <a:tr h="179167">
                <a:tc>
                  <a:txBody>
                    <a:bodyPr/>
                    <a:lstStyle/>
                    <a:p>
                      <a:pPr algn="l" fontAlgn="b"/>
                      <a:r>
                        <a:rPr lang="en-CA" sz="900" b="1" u="none" strike="noStrike" dirty="0">
                          <a:solidFill>
                            <a:srgbClr val="000000"/>
                          </a:solidFill>
                          <a:effectLst/>
                          <a:latin typeface="Calibri" panose="020F0502020204030204" pitchFamily="34" charset="0"/>
                          <a:cs typeface="Calibri" panose="020F0502020204030204" pitchFamily="34" charset="0"/>
                        </a:rPr>
                        <a:t> Curaçao</a:t>
                      </a:r>
                      <a:endParaRPr lang="en-CA"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2139058655"/>
                  </a:ext>
                </a:extLst>
              </a:tr>
              <a:tr h="179167">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Dominican Republic</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1064110106"/>
                  </a:ext>
                </a:extLst>
              </a:tr>
              <a:tr h="179167">
                <a:tc>
                  <a:txBody>
                    <a:bodyPr/>
                    <a:lstStyle/>
                    <a:p>
                      <a:pPr marL="0" marR="0">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Ecuador</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2927612548"/>
                  </a:ext>
                </a:extLst>
              </a:tr>
              <a:tr h="179167">
                <a:tc>
                  <a:txBody>
                    <a:bodyPr/>
                    <a:lstStyle/>
                    <a:p>
                      <a:pPr marL="0" marR="0">
                        <a:spcBef>
                          <a:spcPts val="0"/>
                        </a:spcBef>
                        <a:spcAft>
                          <a:spcPts val="0"/>
                        </a:spcAft>
                      </a:pPr>
                      <a:r>
                        <a:rPr lang="en-ZA" sz="900">
                          <a:solidFill>
                            <a:schemeClr val="tx1">
                              <a:lumMod val="75000"/>
                              <a:lumOff val="25000"/>
                            </a:schemeClr>
                          </a:solidFill>
                          <a:effectLst/>
                          <a:latin typeface="Calibri" panose="020F0502020204030204" pitchFamily="34" charset="0"/>
                          <a:cs typeface="Calibri" panose="020F0502020204030204" pitchFamily="34" charset="0"/>
                        </a:rPr>
                        <a:t>El Salvador</a:t>
                      </a: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2645016402"/>
                  </a:ext>
                </a:extLst>
              </a:tr>
              <a:tr h="179167">
                <a:tc>
                  <a:txBody>
                    <a:bodyPr/>
                    <a:lstStyle/>
                    <a:p>
                      <a:pPr marL="0" marR="0">
                        <a:spcBef>
                          <a:spcPts val="0"/>
                        </a:spcBef>
                        <a:spcAft>
                          <a:spcPts val="0"/>
                        </a:spcAft>
                      </a:pPr>
                      <a:r>
                        <a:rPr lang="en-ZA" sz="900">
                          <a:solidFill>
                            <a:schemeClr val="tx1">
                              <a:lumMod val="75000"/>
                              <a:lumOff val="25000"/>
                            </a:schemeClr>
                          </a:solidFill>
                          <a:effectLst/>
                          <a:latin typeface="Calibri" panose="020F0502020204030204" pitchFamily="34" charset="0"/>
                          <a:cs typeface="Calibri" panose="020F0502020204030204" pitchFamily="34" charset="0"/>
                        </a:rPr>
                        <a:t>Guatemala</a:t>
                      </a: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2792641097"/>
                  </a:ext>
                </a:extLst>
              </a:tr>
              <a:tr h="179167">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Haiti</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532734825"/>
                  </a:ext>
                </a:extLst>
              </a:tr>
              <a:tr h="179167">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Mexico</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1886421014"/>
                  </a:ext>
                </a:extLst>
              </a:tr>
              <a:tr h="179167">
                <a:tc>
                  <a:txBody>
                    <a:bodyPr/>
                    <a:lstStyle/>
                    <a:p>
                      <a:pPr marL="0" marR="0">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Nicaragua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220096395"/>
                  </a:ext>
                </a:extLst>
              </a:tr>
              <a:tr h="179167">
                <a:tc>
                  <a:txBody>
                    <a:bodyPr/>
                    <a:lstStyle/>
                    <a:p>
                      <a:pPr marL="0" marR="0">
                        <a:spcBef>
                          <a:spcPts val="0"/>
                        </a:spcBef>
                        <a:spcAft>
                          <a:spcPts val="0"/>
                        </a:spcAft>
                      </a:pPr>
                      <a:r>
                        <a:rPr lang="en-ZA" sz="900">
                          <a:solidFill>
                            <a:schemeClr val="tx1">
                              <a:lumMod val="75000"/>
                              <a:lumOff val="25000"/>
                            </a:schemeClr>
                          </a:solidFill>
                          <a:effectLst/>
                          <a:latin typeface="Calibri" panose="020F0502020204030204" pitchFamily="34" charset="0"/>
                          <a:cs typeface="Calibri" panose="020F0502020204030204" pitchFamily="34" charset="0"/>
                        </a:rPr>
                        <a:t>Panama</a:t>
                      </a: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3480310322"/>
                  </a:ext>
                </a:extLst>
              </a:tr>
              <a:tr h="179167">
                <a:tc>
                  <a:txBody>
                    <a:bodyPr/>
                    <a:lstStyle/>
                    <a:p>
                      <a:pPr marL="0" marR="0">
                        <a:spcBef>
                          <a:spcPts val="0"/>
                        </a:spcBef>
                        <a:spcAft>
                          <a:spcPts val="0"/>
                        </a:spcAft>
                      </a:pPr>
                      <a:r>
                        <a:rPr lang="en-ZA" sz="900">
                          <a:solidFill>
                            <a:schemeClr val="tx1">
                              <a:lumMod val="75000"/>
                              <a:lumOff val="25000"/>
                            </a:schemeClr>
                          </a:solidFill>
                          <a:effectLst/>
                          <a:latin typeface="Calibri" panose="020F0502020204030204" pitchFamily="34" charset="0"/>
                          <a:cs typeface="Calibri" panose="020F0502020204030204" pitchFamily="34" charset="0"/>
                        </a:rPr>
                        <a:t>Paraguay</a:t>
                      </a: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1619128901"/>
                  </a:ext>
                </a:extLst>
              </a:tr>
              <a:tr h="179167">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Peru</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1373288656"/>
                  </a:ext>
                </a:extLst>
              </a:tr>
              <a:tr h="179167">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Puerto Rico</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920396806"/>
                  </a:ext>
                </a:extLst>
              </a:tr>
              <a:tr h="179167">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Uruguay</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1784389461"/>
                  </a:ext>
                </a:extLst>
              </a:tr>
              <a:tr h="179167">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Venezuela, RB</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581086180"/>
                  </a:ext>
                </a:extLst>
              </a:tr>
            </a:tbl>
          </a:graphicData>
        </a:graphic>
      </p:graphicFrame>
      <p:sp>
        <p:nvSpPr>
          <p:cNvPr id="11" name="Oval 10"/>
          <p:cNvSpPr/>
          <p:nvPr/>
        </p:nvSpPr>
        <p:spPr>
          <a:xfrm>
            <a:off x="2444499" y="1500028"/>
            <a:ext cx="3630953" cy="164386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813084" y="1424333"/>
            <a:ext cx="6132245" cy="400933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709705" y="6003050"/>
            <a:ext cx="687299" cy="230832"/>
          </a:xfrm>
          <a:prstGeom prst="rect">
            <a:avLst/>
          </a:prstGeom>
          <a:noFill/>
        </p:spPr>
        <p:txBody>
          <a:bodyPr wrap="square" rtlCol="0">
            <a:spAutoFit/>
          </a:bodyPr>
          <a:lstStyle/>
          <a:p>
            <a:r>
              <a:rPr lang="en-US" sz="900" dirty="0">
                <a:latin typeface="Calibri" panose="020F0502020204030204" pitchFamily="34" charset="0"/>
                <a:ea typeface="Calibri" panose="020F0502020204030204" pitchFamily="34" charset="0"/>
                <a:cs typeface="Calibri" panose="020F0502020204030204" pitchFamily="34" charset="0"/>
              </a:rPr>
              <a:t>X : Yes</a:t>
            </a:r>
          </a:p>
        </p:txBody>
      </p:sp>
      <p:sp>
        <p:nvSpPr>
          <p:cNvPr id="2" name="Date Placeholder 3">
            <a:extLst>
              <a:ext uri="{FF2B5EF4-FFF2-40B4-BE49-F238E27FC236}">
                <a16:creationId xmlns:a16="http://schemas.microsoft.com/office/drawing/2014/main" id="{96E61B65-56D2-86A0-7394-4011D90C77A4}"/>
              </a:ext>
            </a:extLst>
          </p:cNvPr>
          <p:cNvSpPr txBox="1">
            <a:spLocks/>
          </p:cNvSpPr>
          <p:nvPr/>
        </p:nvSpPr>
        <p:spPr>
          <a:xfrm>
            <a:off x="838200" y="6598682"/>
            <a:ext cx="18825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chemeClr val="bg1"/>
                </a:solidFill>
                <a:ea typeface="Calibri" panose="020F0502020204030204" pitchFamily="34" charset="0"/>
                <a:cs typeface="Calibri" panose="020F0502020204030204" pitchFamily="34" charset="0"/>
              </a:rPr>
              <a:t>July 2023</a:t>
            </a:r>
            <a:endParaRPr lang="en-US" sz="1100" dirty="0">
              <a:solidFill>
                <a:schemeClr val="bg1"/>
              </a:solidFill>
              <a:ea typeface="Calibri" panose="020F0502020204030204" pitchFamily="34" charset="0"/>
              <a:cs typeface="Calibri" panose="020F0502020204030204" pitchFamily="34" charset="0"/>
            </a:endParaRPr>
          </a:p>
        </p:txBody>
      </p:sp>
      <p:sp>
        <p:nvSpPr>
          <p:cNvPr id="7" name="Title 6">
            <a:extLst>
              <a:ext uri="{FF2B5EF4-FFF2-40B4-BE49-F238E27FC236}">
                <a16:creationId xmlns:a16="http://schemas.microsoft.com/office/drawing/2014/main" id="{7EA64E87-B23B-0A79-A9F9-2D7E3AA14701}"/>
              </a:ext>
            </a:extLst>
          </p:cNvPr>
          <p:cNvSpPr>
            <a:spLocks noGrp="1"/>
          </p:cNvSpPr>
          <p:nvPr>
            <p:ph type="title"/>
          </p:nvPr>
        </p:nvSpPr>
        <p:spPr/>
        <p:txBody>
          <a:bodyPr>
            <a:normAutofit fontScale="90000"/>
          </a:bodyPr>
          <a:lstStyle/>
          <a:p>
            <a:r>
              <a:rPr lang="en-GB" dirty="0"/>
              <a:t>Capacity for conservative kidney management (CKM)</a:t>
            </a:r>
            <a:endParaRPr lang="en-BE" dirty="0"/>
          </a:p>
        </p:txBody>
      </p:sp>
      <p:sp>
        <p:nvSpPr>
          <p:cNvPr id="5" name="Footer Placeholder 4">
            <a:extLst>
              <a:ext uri="{FF2B5EF4-FFF2-40B4-BE49-F238E27FC236}">
                <a16:creationId xmlns:a16="http://schemas.microsoft.com/office/drawing/2014/main" id="{90433CB7-7FC5-766D-8C8B-B8E4F6369707}"/>
              </a:ext>
            </a:extLst>
          </p:cNvPr>
          <p:cNvSpPr>
            <a:spLocks noGrp="1"/>
          </p:cNvSpPr>
          <p:nvPr>
            <p:ph type="ftr" sz="quarter" idx="3"/>
          </p:nvPr>
        </p:nvSpPr>
        <p:spPr/>
        <p:txBody>
          <a:bodyPr/>
          <a:lstStyle/>
          <a:p>
            <a:r>
              <a:rPr lang="en-US" dirty="0"/>
              <a:t>International Society of Nephrology</a:t>
            </a:r>
          </a:p>
        </p:txBody>
      </p:sp>
      <p:sp>
        <p:nvSpPr>
          <p:cNvPr id="6" name="Slide Number Placeholder 5">
            <a:extLst>
              <a:ext uri="{FF2B5EF4-FFF2-40B4-BE49-F238E27FC236}">
                <a16:creationId xmlns:a16="http://schemas.microsoft.com/office/drawing/2014/main" id="{49509DDE-23E1-BA61-3EC7-BFA818F7D7B4}"/>
              </a:ext>
            </a:extLst>
          </p:cNvPr>
          <p:cNvSpPr>
            <a:spLocks noGrp="1"/>
          </p:cNvSpPr>
          <p:nvPr>
            <p:ph type="sldNum" sz="quarter" idx="4"/>
          </p:nvPr>
        </p:nvSpPr>
        <p:spPr/>
        <p:txBody>
          <a:bodyPr/>
          <a:lstStyle/>
          <a:p>
            <a:fld id="{4A9CEFBC-9863-BD47-BA2B-008170C231CB}" type="slidenum">
              <a:rPr lang="en-US" smtClean="0"/>
              <a:pPr/>
              <a:t>32</a:t>
            </a:fld>
            <a:endParaRPr lang="en-US"/>
          </a:p>
        </p:txBody>
      </p:sp>
    </p:spTree>
    <p:extLst>
      <p:ext uri="{BB962C8B-B14F-4D97-AF65-F5344CB8AC3E}">
        <p14:creationId xmlns:p14="http://schemas.microsoft.com/office/powerpoint/2010/main" val="293258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74CF404-D036-4611-30B7-ED521579764E}"/>
              </a:ext>
            </a:extLst>
          </p:cNvPr>
          <p:cNvPicPr>
            <a:picLocks noChangeAspect="1"/>
          </p:cNvPicPr>
          <p:nvPr/>
        </p:nvPicPr>
        <p:blipFill>
          <a:blip r:embed="rId2"/>
          <a:stretch>
            <a:fillRect/>
          </a:stretch>
        </p:blipFill>
        <p:spPr>
          <a:xfrm>
            <a:off x="736028" y="3944834"/>
            <a:ext cx="4097227" cy="2626633"/>
          </a:xfrm>
          <a:prstGeom prst="rect">
            <a:avLst/>
          </a:prstGeom>
        </p:spPr>
      </p:pic>
      <p:pic>
        <p:nvPicPr>
          <p:cNvPr id="16" name="Picture 15">
            <a:extLst>
              <a:ext uri="{FF2B5EF4-FFF2-40B4-BE49-F238E27FC236}">
                <a16:creationId xmlns:a16="http://schemas.microsoft.com/office/drawing/2014/main" id="{C1549BD9-35C2-BD2F-308E-2EF154908018}"/>
              </a:ext>
            </a:extLst>
          </p:cNvPr>
          <p:cNvPicPr>
            <a:picLocks noChangeAspect="1"/>
          </p:cNvPicPr>
          <p:nvPr/>
        </p:nvPicPr>
        <p:blipFill>
          <a:blip r:embed="rId3"/>
          <a:stretch>
            <a:fillRect/>
          </a:stretch>
        </p:blipFill>
        <p:spPr>
          <a:xfrm>
            <a:off x="736028" y="958978"/>
            <a:ext cx="4097227" cy="2626633"/>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743469486"/>
              </p:ext>
            </p:extLst>
          </p:nvPr>
        </p:nvGraphicFramePr>
        <p:xfrm>
          <a:off x="5841148" y="1327765"/>
          <a:ext cx="5891687" cy="4863500"/>
        </p:xfrm>
        <a:graphic>
          <a:graphicData uri="http://schemas.openxmlformats.org/drawingml/2006/table">
            <a:tbl>
              <a:tblPr firstRow="1" firstCol="1" bandRow="1">
                <a:tableStyleId>{F5AB1C69-6EDB-4FF4-983F-18BD219EF322}</a:tableStyleId>
              </a:tblPr>
              <a:tblGrid>
                <a:gridCol w="988243">
                  <a:extLst>
                    <a:ext uri="{9D8B030D-6E8A-4147-A177-3AD203B41FA5}">
                      <a16:colId xmlns:a16="http://schemas.microsoft.com/office/drawing/2014/main" val="2301527432"/>
                    </a:ext>
                  </a:extLst>
                </a:gridCol>
                <a:gridCol w="582149">
                  <a:extLst>
                    <a:ext uri="{9D8B030D-6E8A-4147-A177-3AD203B41FA5}">
                      <a16:colId xmlns:a16="http://schemas.microsoft.com/office/drawing/2014/main" val="1348608300"/>
                    </a:ext>
                  </a:extLst>
                </a:gridCol>
                <a:gridCol w="582149">
                  <a:extLst>
                    <a:ext uri="{9D8B030D-6E8A-4147-A177-3AD203B41FA5}">
                      <a16:colId xmlns:a16="http://schemas.microsoft.com/office/drawing/2014/main" val="3216081015"/>
                    </a:ext>
                  </a:extLst>
                </a:gridCol>
                <a:gridCol w="587829">
                  <a:extLst>
                    <a:ext uri="{9D8B030D-6E8A-4147-A177-3AD203B41FA5}">
                      <a16:colId xmlns:a16="http://schemas.microsoft.com/office/drawing/2014/main" val="2554844281"/>
                    </a:ext>
                  </a:extLst>
                </a:gridCol>
                <a:gridCol w="699395">
                  <a:extLst>
                    <a:ext uri="{9D8B030D-6E8A-4147-A177-3AD203B41FA5}">
                      <a16:colId xmlns:a16="http://schemas.microsoft.com/office/drawing/2014/main" val="2455650290"/>
                    </a:ext>
                  </a:extLst>
                </a:gridCol>
                <a:gridCol w="582149">
                  <a:extLst>
                    <a:ext uri="{9D8B030D-6E8A-4147-A177-3AD203B41FA5}">
                      <a16:colId xmlns:a16="http://schemas.microsoft.com/office/drawing/2014/main" val="3223348459"/>
                    </a:ext>
                  </a:extLst>
                </a:gridCol>
                <a:gridCol w="582149">
                  <a:extLst>
                    <a:ext uri="{9D8B030D-6E8A-4147-A177-3AD203B41FA5}">
                      <a16:colId xmlns:a16="http://schemas.microsoft.com/office/drawing/2014/main" val="2506658375"/>
                    </a:ext>
                  </a:extLst>
                </a:gridCol>
                <a:gridCol w="559837">
                  <a:extLst>
                    <a:ext uri="{9D8B030D-6E8A-4147-A177-3AD203B41FA5}">
                      <a16:colId xmlns:a16="http://schemas.microsoft.com/office/drawing/2014/main" val="3286556646"/>
                    </a:ext>
                  </a:extLst>
                </a:gridCol>
                <a:gridCol w="727787">
                  <a:extLst>
                    <a:ext uri="{9D8B030D-6E8A-4147-A177-3AD203B41FA5}">
                      <a16:colId xmlns:a16="http://schemas.microsoft.com/office/drawing/2014/main" val="1386095631"/>
                    </a:ext>
                  </a:extLst>
                </a:gridCol>
              </a:tblGrid>
              <a:tr h="75326">
                <a:tc rowSpan="2">
                  <a:txBody>
                    <a:bodyPr/>
                    <a:lstStyle/>
                    <a:p>
                      <a:pPr marL="0" marR="0" algn="ctr">
                        <a:spcBef>
                          <a:spcPts val="0"/>
                        </a:spcBef>
                        <a:spcAft>
                          <a:spcPts val="0"/>
                        </a:spcAft>
                      </a:pPr>
                      <a:r>
                        <a:rPr lang="en-US" sz="9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Country </a:t>
                      </a:r>
                    </a:p>
                  </a:txBody>
                  <a:tcPr marL="56579" marR="56579" marT="0" marB="0" anchor="ct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Calibri" panose="020F0502020204030204" pitchFamily="34" charset="0"/>
                          <a:ea typeface="Calibri" panose="020F0502020204030204" pitchFamily="34" charset="0"/>
                          <a:cs typeface="Calibri" panose="020F0502020204030204" pitchFamily="34" charset="0"/>
                        </a:rPr>
                        <a:t>where resource constraints to prevent or limit access to KRT</a:t>
                      </a:r>
                      <a:endPar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Calibri" panose="020F0502020204030204" pitchFamily="34" charset="0"/>
                          <a:ea typeface="Calibri" panose="020F0502020204030204" pitchFamily="34" charset="0"/>
                          <a:cs typeface="Calibri" panose="020F0502020204030204" pitchFamily="34" charset="0"/>
                        </a:rPr>
                        <a:t>where there are no resource constraints to prevent or limit access to KRT</a:t>
                      </a:r>
                      <a:endParaRPr kumimoji="0" lang="en-US" sz="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500364276"/>
                  </a:ext>
                </a:extLst>
              </a:tr>
              <a:tr h="394685">
                <a:tc vMerge="1">
                  <a:txBody>
                    <a:bodyPr/>
                    <a:lstStyle/>
                    <a:p>
                      <a:endParaRPr lang="en-US"/>
                    </a:p>
                  </a:txBody>
                  <a:tcPr/>
                </a:tc>
                <a:tc>
                  <a:txBody>
                    <a:bodyPr/>
                    <a:lstStyle/>
                    <a:p>
                      <a:pPr marL="0" marR="0" algn="ctr">
                        <a:spcBef>
                          <a:spcPts val="0"/>
                        </a:spcBef>
                        <a:spcAft>
                          <a:spcPts val="0"/>
                        </a:spcAft>
                      </a:pPr>
                      <a:r>
                        <a:rPr lang="en-ZA"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Generally available</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ZA" sz="8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Generally not available</a:t>
                      </a:r>
                      <a:endParaRPr lang="en-US" sz="8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ZA"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Unknown</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ZA"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N/A (conservative</a:t>
                      </a:r>
                      <a:r>
                        <a:rPr lang="en-ZA" sz="800" baseline="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 care </a:t>
                      </a:r>
                      <a:r>
                        <a:rPr lang="en-ZA"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not available)</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ZA"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Generally available</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ZA"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Generally not available</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ZA"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Unknown</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ZA"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N/A (conservative</a:t>
                      </a:r>
                      <a:r>
                        <a:rPr lang="en-ZA" sz="800" baseline="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 care</a:t>
                      </a:r>
                      <a:r>
                        <a:rPr lang="en-ZA"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 not available)</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3081519875"/>
                  </a:ext>
                </a:extLst>
              </a:tr>
              <a:tr h="179167">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Argentina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X</a:t>
                      </a: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X</a:t>
                      </a: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1115880596"/>
                  </a:ext>
                </a:extLst>
              </a:tr>
              <a:tr h="179167">
                <a:tc>
                  <a:txBody>
                    <a:bodyPr/>
                    <a:lstStyle/>
                    <a:p>
                      <a:pPr marL="0" marR="0">
                        <a:spcBef>
                          <a:spcPts val="0"/>
                        </a:spcBef>
                        <a:spcAft>
                          <a:spcPts val="0"/>
                        </a:spcAft>
                      </a:pPr>
                      <a:r>
                        <a:rPr lang="en-ZA"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Bolivia</a:t>
                      </a: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3177862155"/>
                  </a:ext>
                </a:extLst>
              </a:tr>
              <a:tr h="179167">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Brazil</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3249979481"/>
                  </a:ext>
                </a:extLst>
              </a:tr>
              <a:tr h="179167">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British Virgin Islands</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3514465225"/>
                  </a:ext>
                </a:extLst>
              </a:tr>
              <a:tr h="179167">
                <a:tc>
                  <a:txBody>
                    <a:bodyPr/>
                    <a:lstStyle/>
                    <a:p>
                      <a:pPr marL="0" marR="0">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Cayman Islands</a:t>
                      </a: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X</a:t>
                      </a:r>
                    </a:p>
                  </a:txBody>
                  <a:tcPr marL="56579" marR="56579"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X</a:t>
                      </a: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1013286239"/>
                  </a:ext>
                </a:extLst>
              </a:tr>
              <a:tr h="179167">
                <a:tc>
                  <a:txBody>
                    <a:bodyPr/>
                    <a:lstStyle/>
                    <a:p>
                      <a:pPr marL="0" marR="0">
                        <a:spcBef>
                          <a:spcPts val="0"/>
                        </a:spcBef>
                        <a:spcAft>
                          <a:spcPts val="0"/>
                        </a:spcAft>
                      </a:pPr>
                      <a:r>
                        <a:rPr lang="en-ZA"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Chile</a:t>
                      </a: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X</a:t>
                      </a: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X</a:t>
                      </a: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608209492"/>
                  </a:ext>
                </a:extLst>
              </a:tr>
              <a:tr h="179167">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Colombia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109405647"/>
                  </a:ext>
                </a:extLst>
              </a:tr>
              <a:tr h="179167">
                <a:tc>
                  <a:txBody>
                    <a:bodyPr/>
                    <a:lstStyle/>
                    <a:p>
                      <a:pPr marL="0" marR="0" algn="l">
                        <a:lnSpc>
                          <a:spcPct val="107000"/>
                        </a:lnSpc>
                        <a:spcBef>
                          <a:spcPts val="0"/>
                        </a:spcBef>
                        <a:spcAft>
                          <a:spcPts val="0"/>
                        </a:spcAft>
                      </a:pPr>
                      <a:r>
                        <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 Costa Rica</a:t>
                      </a:r>
                    </a:p>
                  </a:txBody>
                  <a:tcPr marL="9006" marR="9006"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1124936065"/>
                  </a:ext>
                </a:extLst>
              </a:tr>
              <a:tr h="179167">
                <a:tc>
                  <a:txBody>
                    <a:bodyPr/>
                    <a:lstStyle/>
                    <a:p>
                      <a:pPr algn="l" fontAlgn="b"/>
                      <a:r>
                        <a:rPr lang="en-CA" sz="900" b="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Curaçao</a:t>
                      </a:r>
                      <a:endParaRPr lang="en-CA"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X</a:t>
                      </a:r>
                    </a:p>
                  </a:txBody>
                  <a:tcPr marL="56579" marR="5657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2139058655"/>
                  </a:ext>
                </a:extLst>
              </a:tr>
              <a:tr h="179167">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Dominican Republic</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X</a:t>
                      </a: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1064110106"/>
                  </a:ext>
                </a:extLst>
              </a:tr>
              <a:tr h="179167">
                <a:tc>
                  <a:txBody>
                    <a:bodyPr/>
                    <a:lstStyle/>
                    <a:p>
                      <a:pPr marL="0" marR="0">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Ecuador</a:t>
                      </a: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X</a:t>
                      </a: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2927612548"/>
                  </a:ext>
                </a:extLst>
              </a:tr>
              <a:tr h="179167">
                <a:tc>
                  <a:txBody>
                    <a:bodyPr/>
                    <a:lstStyle/>
                    <a:p>
                      <a:pPr marL="0" marR="0">
                        <a:spcBef>
                          <a:spcPts val="0"/>
                        </a:spcBef>
                        <a:spcAft>
                          <a:spcPts val="0"/>
                        </a:spcAft>
                      </a:pPr>
                      <a:r>
                        <a:rPr lang="en-ZA"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El Salvador</a:t>
                      </a: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X</a:t>
                      </a: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2645016402"/>
                  </a:ext>
                </a:extLst>
              </a:tr>
              <a:tr h="179167">
                <a:tc>
                  <a:txBody>
                    <a:bodyPr/>
                    <a:lstStyle/>
                    <a:p>
                      <a:pPr marL="0" marR="0">
                        <a:spcBef>
                          <a:spcPts val="0"/>
                        </a:spcBef>
                        <a:spcAft>
                          <a:spcPts val="0"/>
                        </a:spcAft>
                      </a:pPr>
                      <a:r>
                        <a:rPr lang="en-ZA"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Guatemala</a:t>
                      </a: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X</a:t>
                      </a:r>
                    </a:p>
                  </a:txBody>
                  <a:tcPr marL="56579" marR="56579" marT="0" marB="0" anchor="ctr"/>
                </a:tc>
                <a:extLst>
                  <a:ext uri="{0D108BD9-81ED-4DB2-BD59-A6C34878D82A}">
                    <a16:rowId xmlns:a16="http://schemas.microsoft.com/office/drawing/2014/main" val="2792641097"/>
                  </a:ext>
                </a:extLst>
              </a:tr>
              <a:tr h="179167">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Haiti</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X</a:t>
                      </a: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X</a:t>
                      </a: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532734825"/>
                  </a:ext>
                </a:extLst>
              </a:tr>
              <a:tr h="179167">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Mexico</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X</a:t>
                      </a: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1886421014"/>
                  </a:ext>
                </a:extLst>
              </a:tr>
              <a:tr h="179167">
                <a:tc>
                  <a:txBody>
                    <a:bodyPr/>
                    <a:lstStyle/>
                    <a:p>
                      <a:pPr marL="0" marR="0">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Nicaragua</a:t>
                      </a:r>
                    </a:p>
                  </a:txBody>
                  <a:tcPr marL="56579" marR="5657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220096395"/>
                  </a:ext>
                </a:extLst>
              </a:tr>
              <a:tr h="179167">
                <a:tc>
                  <a:txBody>
                    <a:bodyPr/>
                    <a:lstStyle/>
                    <a:p>
                      <a:pPr marL="0" marR="0">
                        <a:spcBef>
                          <a:spcPts val="0"/>
                        </a:spcBef>
                        <a:spcAft>
                          <a:spcPts val="0"/>
                        </a:spcAft>
                      </a:pPr>
                      <a:r>
                        <a:rPr lang="en-ZA"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Panama</a:t>
                      </a: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3480310322"/>
                  </a:ext>
                </a:extLst>
              </a:tr>
              <a:tr h="179167">
                <a:tc>
                  <a:txBody>
                    <a:bodyPr/>
                    <a:lstStyle/>
                    <a:p>
                      <a:pPr marL="0" marR="0">
                        <a:spcBef>
                          <a:spcPts val="0"/>
                        </a:spcBef>
                        <a:spcAft>
                          <a:spcPts val="0"/>
                        </a:spcAft>
                      </a:pPr>
                      <a:r>
                        <a:rPr lang="en-ZA"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Paraguay</a:t>
                      </a: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1619128901"/>
                  </a:ext>
                </a:extLst>
              </a:tr>
              <a:tr h="179167">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Peru</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X</a:t>
                      </a: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X</a:t>
                      </a: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1373288656"/>
                  </a:ext>
                </a:extLst>
              </a:tr>
              <a:tr h="179167">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Puerto Rico</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X</a:t>
                      </a: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X</a:t>
                      </a: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920396806"/>
                  </a:ext>
                </a:extLst>
              </a:tr>
              <a:tr h="179167">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Uruguay</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X</a:t>
                      </a: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X</a:t>
                      </a: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1784389461"/>
                  </a:ext>
                </a:extLst>
              </a:tr>
              <a:tr h="179167">
                <a:tc>
                  <a:txBody>
                    <a:bodyPr/>
                    <a:lstStyle/>
                    <a:p>
                      <a:pPr marL="0" marR="0">
                        <a:spcBef>
                          <a:spcPts val="0"/>
                        </a:spcBef>
                        <a:spcAft>
                          <a:spcPts val="0"/>
                        </a:spcAft>
                      </a:pPr>
                      <a:r>
                        <a:rPr lang="en-ZA"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Venezuela, RB</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X</a:t>
                      </a: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X</a:t>
                      </a:r>
                    </a:p>
                  </a:txBody>
                  <a:tcPr marL="56579" marR="56579"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6579" marR="56579" marT="0" marB="0" anchor="ctr"/>
                </a:tc>
                <a:extLst>
                  <a:ext uri="{0D108BD9-81ED-4DB2-BD59-A6C34878D82A}">
                    <a16:rowId xmlns:a16="http://schemas.microsoft.com/office/drawing/2014/main" val="581086180"/>
                  </a:ext>
                </a:extLst>
              </a:tr>
            </a:tbl>
          </a:graphicData>
        </a:graphic>
      </p:graphicFrame>
      <p:sp>
        <p:nvSpPr>
          <p:cNvPr id="11" name="Oval 10"/>
          <p:cNvSpPr/>
          <p:nvPr/>
        </p:nvSpPr>
        <p:spPr>
          <a:xfrm>
            <a:off x="1848600" y="1008399"/>
            <a:ext cx="2310063" cy="10727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p:cNvSpPr/>
          <p:nvPr/>
        </p:nvSpPr>
        <p:spPr>
          <a:xfrm>
            <a:off x="1822109" y="3999533"/>
            <a:ext cx="2487900" cy="10727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736029" y="958978"/>
            <a:ext cx="4097228" cy="26266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36029" y="3961664"/>
            <a:ext cx="4097228" cy="262663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5841148" y="6228316"/>
            <a:ext cx="687299" cy="230832"/>
          </a:xfrm>
          <a:prstGeom prst="rect">
            <a:avLst/>
          </a:prstGeom>
          <a:noFill/>
        </p:spPr>
        <p:txBody>
          <a:bodyPr wrap="square" rtlCol="0">
            <a:spAutoFit/>
          </a:bodyPr>
          <a:lstStyle/>
          <a:p>
            <a:r>
              <a:rPr lang="en-US" sz="900" dirty="0">
                <a:latin typeface="Calibri" panose="020F0502020204030204" pitchFamily="34" charset="0"/>
                <a:ea typeface="Calibri" panose="020F0502020204030204" pitchFamily="34" charset="0"/>
                <a:cs typeface="Calibri" panose="020F0502020204030204" pitchFamily="34" charset="0"/>
              </a:rPr>
              <a:t>X : Yes</a:t>
            </a:r>
          </a:p>
        </p:txBody>
      </p:sp>
      <p:sp>
        <p:nvSpPr>
          <p:cNvPr id="2" name="Rectangle 1">
            <a:extLst>
              <a:ext uri="{FF2B5EF4-FFF2-40B4-BE49-F238E27FC236}">
                <a16:creationId xmlns:a16="http://schemas.microsoft.com/office/drawing/2014/main" id="{F4382A3D-CDFA-5DBE-5538-D490ED7ED90E}"/>
              </a:ext>
            </a:extLst>
          </p:cNvPr>
          <p:cNvSpPr/>
          <p:nvPr/>
        </p:nvSpPr>
        <p:spPr>
          <a:xfrm>
            <a:off x="479334" y="693836"/>
            <a:ext cx="461061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Calibri" panose="020F0502020204030204" pitchFamily="34" charset="0"/>
              </a:rPr>
              <a:t>Where resource constraints to prevent or limit access to KRT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C6E0A5C6-072A-995B-D802-A92804B5B6E2}"/>
              </a:ext>
            </a:extLst>
          </p:cNvPr>
          <p:cNvSpPr/>
          <p:nvPr/>
        </p:nvSpPr>
        <p:spPr>
          <a:xfrm>
            <a:off x="367876" y="3671427"/>
            <a:ext cx="483353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Calibri" panose="020F0502020204030204" pitchFamily="34" charset="0"/>
              </a:rPr>
              <a:t>Where there are no resource constraints to prevent or limit access to KRT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Date Placeholder 3">
            <a:extLst>
              <a:ext uri="{FF2B5EF4-FFF2-40B4-BE49-F238E27FC236}">
                <a16:creationId xmlns:a16="http://schemas.microsoft.com/office/drawing/2014/main" id="{CDC100FF-381C-6A3C-D5F3-568A1C39610B}"/>
              </a:ext>
            </a:extLst>
          </p:cNvPr>
          <p:cNvSpPr txBox="1">
            <a:spLocks/>
          </p:cNvSpPr>
          <p:nvPr/>
        </p:nvSpPr>
        <p:spPr>
          <a:xfrm>
            <a:off x="838200" y="6598682"/>
            <a:ext cx="18825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chemeClr val="bg1"/>
                </a:solidFill>
                <a:ea typeface="Calibri" panose="020F0502020204030204" pitchFamily="34" charset="0"/>
                <a:cs typeface="Calibri" panose="020F0502020204030204" pitchFamily="34" charset="0"/>
              </a:rPr>
              <a:t>July 2023</a:t>
            </a:r>
            <a:endParaRPr lang="en-US" sz="1100" dirty="0">
              <a:solidFill>
                <a:schemeClr val="bg1"/>
              </a:solidFill>
              <a:ea typeface="Calibri" panose="020F0502020204030204" pitchFamily="34" charset="0"/>
              <a:cs typeface="Calibri" panose="020F0502020204030204" pitchFamily="34" charset="0"/>
            </a:endParaRPr>
          </a:p>
        </p:txBody>
      </p:sp>
      <p:sp>
        <p:nvSpPr>
          <p:cNvPr id="9" name="Title 8">
            <a:extLst>
              <a:ext uri="{FF2B5EF4-FFF2-40B4-BE49-F238E27FC236}">
                <a16:creationId xmlns:a16="http://schemas.microsoft.com/office/drawing/2014/main" id="{B712D8A0-E07E-23F0-E43B-6A52B6962FDD}"/>
              </a:ext>
            </a:extLst>
          </p:cNvPr>
          <p:cNvSpPr>
            <a:spLocks noGrp="1"/>
          </p:cNvSpPr>
          <p:nvPr>
            <p:ph type="title"/>
          </p:nvPr>
        </p:nvSpPr>
        <p:spPr>
          <a:xfrm>
            <a:off x="771524" y="357726"/>
            <a:ext cx="9272807" cy="365125"/>
          </a:xfrm>
        </p:spPr>
        <p:txBody>
          <a:bodyPr>
            <a:normAutofit fontScale="90000"/>
          </a:bodyPr>
          <a:lstStyle/>
          <a:p>
            <a:r>
              <a:rPr lang="en-GB" dirty="0"/>
              <a:t>Capacity for conservative kidney management (CKM)</a:t>
            </a:r>
            <a:endParaRPr lang="en-BE" dirty="0"/>
          </a:p>
        </p:txBody>
      </p:sp>
      <p:sp>
        <p:nvSpPr>
          <p:cNvPr id="6" name="Footer Placeholder 4">
            <a:extLst>
              <a:ext uri="{FF2B5EF4-FFF2-40B4-BE49-F238E27FC236}">
                <a16:creationId xmlns:a16="http://schemas.microsoft.com/office/drawing/2014/main" id="{51BBDCCA-E6BC-700A-6644-85B67EEDB46C}"/>
              </a:ext>
            </a:extLst>
          </p:cNvPr>
          <p:cNvSpPr>
            <a:spLocks noGrp="1"/>
          </p:cNvSpPr>
          <p:nvPr>
            <p:ph type="ftr" sz="quarter" idx="3"/>
          </p:nvPr>
        </p:nvSpPr>
        <p:spPr/>
        <p:txBody>
          <a:bodyPr/>
          <a:lstStyle/>
          <a:p>
            <a:r>
              <a:rPr lang="en-US" dirty="0"/>
              <a:t>International Society of Nephrology</a:t>
            </a:r>
          </a:p>
        </p:txBody>
      </p:sp>
      <p:sp>
        <p:nvSpPr>
          <p:cNvPr id="7" name="Slide Number Placeholder 5">
            <a:extLst>
              <a:ext uri="{FF2B5EF4-FFF2-40B4-BE49-F238E27FC236}">
                <a16:creationId xmlns:a16="http://schemas.microsoft.com/office/drawing/2014/main" id="{74D85D61-7E38-A61F-8244-504429497124}"/>
              </a:ext>
            </a:extLst>
          </p:cNvPr>
          <p:cNvSpPr>
            <a:spLocks noGrp="1"/>
          </p:cNvSpPr>
          <p:nvPr>
            <p:ph type="sldNum" sz="quarter" idx="4"/>
          </p:nvPr>
        </p:nvSpPr>
        <p:spPr/>
        <p:txBody>
          <a:bodyPr/>
          <a:lstStyle/>
          <a:p>
            <a:fld id="{4A9CEFBC-9863-BD47-BA2B-008170C231CB}" type="slidenum">
              <a:rPr lang="en-US" smtClean="0"/>
              <a:pPr/>
              <a:t>33</a:t>
            </a:fld>
            <a:endParaRPr lang="en-US"/>
          </a:p>
        </p:txBody>
      </p:sp>
    </p:spTree>
    <p:extLst>
      <p:ext uri="{BB962C8B-B14F-4D97-AF65-F5344CB8AC3E}">
        <p14:creationId xmlns:p14="http://schemas.microsoft.com/office/powerpoint/2010/main" val="3220514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AF7A764-2182-3C12-A8B2-2755D6E7C0ED}"/>
              </a:ext>
            </a:extLst>
          </p:cNvPr>
          <p:cNvPicPr>
            <a:picLocks noChangeAspect="1"/>
          </p:cNvPicPr>
          <p:nvPr/>
        </p:nvPicPr>
        <p:blipFill>
          <a:blip r:embed="rId2"/>
          <a:stretch>
            <a:fillRect/>
          </a:stretch>
        </p:blipFill>
        <p:spPr>
          <a:xfrm>
            <a:off x="306162" y="1839692"/>
            <a:ext cx="5293348" cy="347093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165196906"/>
              </p:ext>
            </p:extLst>
          </p:nvPr>
        </p:nvGraphicFramePr>
        <p:xfrm>
          <a:off x="5728996" y="1074174"/>
          <a:ext cx="6279502" cy="5174203"/>
        </p:xfrm>
        <a:graphic>
          <a:graphicData uri="http://schemas.openxmlformats.org/drawingml/2006/table">
            <a:tbl>
              <a:tblPr firstRow="1" firstCol="1" bandRow="1">
                <a:tableStyleId>{F5AB1C69-6EDB-4FF4-983F-18BD219EF322}</a:tableStyleId>
              </a:tblPr>
              <a:tblGrid>
                <a:gridCol w="867747">
                  <a:extLst>
                    <a:ext uri="{9D8B030D-6E8A-4147-A177-3AD203B41FA5}">
                      <a16:colId xmlns:a16="http://schemas.microsoft.com/office/drawing/2014/main" val="1450614735"/>
                    </a:ext>
                  </a:extLst>
                </a:gridCol>
                <a:gridCol w="821094">
                  <a:extLst>
                    <a:ext uri="{9D8B030D-6E8A-4147-A177-3AD203B41FA5}">
                      <a16:colId xmlns:a16="http://schemas.microsoft.com/office/drawing/2014/main" val="3991606403"/>
                    </a:ext>
                  </a:extLst>
                </a:gridCol>
                <a:gridCol w="867747">
                  <a:extLst>
                    <a:ext uri="{9D8B030D-6E8A-4147-A177-3AD203B41FA5}">
                      <a16:colId xmlns:a16="http://schemas.microsoft.com/office/drawing/2014/main" val="196944372"/>
                    </a:ext>
                  </a:extLst>
                </a:gridCol>
                <a:gridCol w="839755">
                  <a:extLst>
                    <a:ext uri="{9D8B030D-6E8A-4147-A177-3AD203B41FA5}">
                      <a16:colId xmlns:a16="http://schemas.microsoft.com/office/drawing/2014/main" val="3691331411"/>
                    </a:ext>
                  </a:extLst>
                </a:gridCol>
                <a:gridCol w="793102">
                  <a:extLst>
                    <a:ext uri="{9D8B030D-6E8A-4147-A177-3AD203B41FA5}">
                      <a16:colId xmlns:a16="http://schemas.microsoft.com/office/drawing/2014/main" val="2397542309"/>
                    </a:ext>
                  </a:extLst>
                </a:gridCol>
                <a:gridCol w="933061">
                  <a:extLst>
                    <a:ext uri="{9D8B030D-6E8A-4147-A177-3AD203B41FA5}">
                      <a16:colId xmlns:a16="http://schemas.microsoft.com/office/drawing/2014/main" val="638108130"/>
                    </a:ext>
                  </a:extLst>
                </a:gridCol>
                <a:gridCol w="587829">
                  <a:extLst>
                    <a:ext uri="{9D8B030D-6E8A-4147-A177-3AD203B41FA5}">
                      <a16:colId xmlns:a16="http://schemas.microsoft.com/office/drawing/2014/main" val="4058744937"/>
                    </a:ext>
                  </a:extLst>
                </a:gridCol>
                <a:gridCol w="569167">
                  <a:extLst>
                    <a:ext uri="{9D8B030D-6E8A-4147-A177-3AD203B41FA5}">
                      <a16:colId xmlns:a16="http://schemas.microsoft.com/office/drawing/2014/main" val="84768048"/>
                    </a:ext>
                  </a:extLst>
                </a:gridCol>
              </a:tblGrid>
              <a:tr h="726363">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900" dirty="0">
                        <a:solidFill>
                          <a:schemeClr val="bg1"/>
                        </a:solidFill>
                        <a:effectLst/>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chemeClr val="bg1"/>
                          </a:solidFill>
                          <a:effectLst/>
                          <a:latin typeface="Calibri" panose="020F0502020204030204" pitchFamily="34" charset="0"/>
                          <a:cs typeface="Calibri" panose="020F0502020204030204" pitchFamily="34" charset="0"/>
                        </a:rPr>
                        <a:t>Country</a:t>
                      </a:r>
                    </a:p>
                    <a:p>
                      <a:pPr marL="0" marR="0" algn="ctr">
                        <a:lnSpc>
                          <a:spcPct val="107000"/>
                        </a:lnSpc>
                        <a:spcBef>
                          <a:spcPts val="0"/>
                        </a:spcBef>
                        <a:spcAft>
                          <a:spcPts val="0"/>
                        </a:spcAft>
                      </a:pPr>
                      <a:endParaRPr lang="en-US" sz="9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Publicly funded by </a:t>
                      </a:r>
                      <a:r>
                        <a:rPr lang="en-US" sz="800" dirty="0" err="1">
                          <a:solidFill>
                            <a:schemeClr val="tx1">
                              <a:lumMod val="75000"/>
                              <a:lumOff val="25000"/>
                            </a:schemeClr>
                          </a:solidFill>
                          <a:effectLst/>
                          <a:latin typeface="Calibri" panose="020F0502020204030204" pitchFamily="34" charset="0"/>
                          <a:cs typeface="Calibri" panose="020F0502020204030204" pitchFamily="34" charset="0"/>
                        </a:rPr>
                        <a:t>govt</a:t>
                      </a:r>
                      <a:r>
                        <a:rPr lang="en-US" sz="800" dirty="0">
                          <a:solidFill>
                            <a:schemeClr val="tx1">
                              <a:lumMod val="75000"/>
                              <a:lumOff val="25000"/>
                            </a:schemeClr>
                          </a:solidFill>
                          <a:effectLst/>
                          <a:latin typeface="Calibri" panose="020F0502020204030204" pitchFamily="34" charset="0"/>
                          <a:cs typeface="Calibri" panose="020F0502020204030204" pitchFamily="34" charset="0"/>
                        </a:rPr>
                        <a:t>; free at the point of delivery</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Publicly funded by </a:t>
                      </a:r>
                      <a:r>
                        <a:rPr lang="en-US" sz="800" dirty="0" err="1">
                          <a:solidFill>
                            <a:schemeClr val="tx1">
                              <a:lumMod val="75000"/>
                              <a:lumOff val="25000"/>
                            </a:schemeClr>
                          </a:solidFill>
                          <a:effectLst/>
                          <a:latin typeface="Calibri" panose="020F0502020204030204" pitchFamily="34" charset="0"/>
                          <a:cs typeface="Calibri" panose="020F0502020204030204" pitchFamily="34" charset="0"/>
                        </a:rPr>
                        <a:t>govt</a:t>
                      </a:r>
                      <a:r>
                        <a:rPr lang="en-US" sz="800" dirty="0">
                          <a:solidFill>
                            <a:schemeClr val="tx1">
                              <a:lumMod val="75000"/>
                              <a:lumOff val="25000"/>
                            </a:schemeClr>
                          </a:solidFill>
                          <a:effectLst/>
                          <a:latin typeface="Calibri" panose="020F0502020204030204" pitchFamily="34" charset="0"/>
                          <a:cs typeface="Calibri" panose="020F0502020204030204" pitchFamily="34" charset="0"/>
                        </a:rPr>
                        <a:t> but with some fees at the point of delivery</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Mix of public and private funding systems</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Solely private and out-of-pocket</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Solely private through health insurance providers</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Multiple</a:t>
                      </a:r>
                      <a:r>
                        <a:rPr lang="en-US" sz="800" baseline="0" dirty="0">
                          <a:solidFill>
                            <a:schemeClr val="tx1">
                              <a:lumMod val="75000"/>
                              <a:lumOff val="25000"/>
                            </a:schemeClr>
                          </a:solidFill>
                          <a:effectLst/>
                          <a:latin typeface="Calibri" panose="020F0502020204030204" pitchFamily="34" charset="0"/>
                          <a:cs typeface="Calibri" panose="020F0502020204030204" pitchFamily="34" charset="0"/>
                        </a:rPr>
                        <a:t> systems</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Other</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516241867"/>
                  </a:ext>
                </a:extLst>
              </a:tr>
              <a:tr h="193690">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Argentina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4252087458"/>
                  </a:ext>
                </a:extLst>
              </a:tr>
              <a:tr h="193690">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Bolivia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1578180886"/>
                  </a:ext>
                </a:extLst>
              </a:tr>
              <a:tr h="193690">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Brazil</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771854900"/>
                  </a:ext>
                </a:extLst>
              </a:tr>
              <a:tr h="193690">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British Virgin Islands</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863173549"/>
                  </a:ext>
                </a:extLst>
              </a:tr>
              <a:tr h="193690">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Cayman Islands</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2148639318"/>
                  </a:ext>
                </a:extLst>
              </a:tr>
              <a:tr h="193690">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Calibri" panose="020F0502020204030204" pitchFamily="34" charset="0"/>
                          <a:cs typeface="Calibri" panose="020F0502020204030204" pitchFamily="34" charset="0"/>
                        </a:rPr>
                        <a:t>Chile</a:t>
                      </a: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2562897102"/>
                  </a:ext>
                </a:extLst>
              </a:tr>
              <a:tr h="193690">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Colombia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2483051862"/>
                  </a:ext>
                </a:extLst>
              </a:tr>
              <a:tr h="193690">
                <a:tc>
                  <a:txBody>
                    <a:bodyPr/>
                    <a:lstStyle/>
                    <a:p>
                      <a:pPr marL="0" marR="0" algn="l">
                        <a:lnSpc>
                          <a:spcPct val="107000"/>
                        </a:lnSpc>
                        <a:spcBef>
                          <a:spcPts val="0"/>
                        </a:spcBef>
                        <a:spcAft>
                          <a:spcPts val="0"/>
                        </a:spcAft>
                      </a:pPr>
                      <a:r>
                        <a:rPr lang="en-US" sz="900" b="1" dirty="0">
                          <a:solidFill>
                            <a:schemeClr val="tx1">
                              <a:lumMod val="75000"/>
                              <a:lumOff val="25000"/>
                            </a:schemeClr>
                          </a:solidFill>
                          <a:effectLst/>
                          <a:latin typeface="Calibri" panose="020F0502020204030204" pitchFamily="34" charset="0"/>
                          <a:cs typeface="Calibri" panose="020F0502020204030204" pitchFamily="34" charset="0"/>
                        </a:rPr>
                        <a:t> Costa Rica</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1237922103"/>
                  </a:ext>
                </a:extLst>
              </a:tr>
              <a:tr h="193690">
                <a:tc>
                  <a:txBody>
                    <a:bodyPr/>
                    <a:lstStyle/>
                    <a:p>
                      <a:pPr algn="l" fontAlgn="b"/>
                      <a:r>
                        <a:rPr lang="en-CA" sz="900" b="1" u="none" strike="noStrike" dirty="0">
                          <a:solidFill>
                            <a:srgbClr val="000000"/>
                          </a:solidFill>
                          <a:effectLst/>
                          <a:latin typeface="Calibri" panose="020F0502020204030204" pitchFamily="34" charset="0"/>
                          <a:cs typeface="Calibri" panose="020F0502020204030204" pitchFamily="34" charset="0"/>
                        </a:rPr>
                        <a:t> Curaçao</a:t>
                      </a:r>
                      <a:endParaRPr lang="en-CA"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1706888446"/>
                  </a:ext>
                </a:extLst>
              </a:tr>
              <a:tr h="193690">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Dominican Republic</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239711245"/>
                  </a:ext>
                </a:extLst>
              </a:tr>
              <a:tr h="193690">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Ecuador</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275546993"/>
                  </a:ext>
                </a:extLst>
              </a:tr>
              <a:tr h="193690">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El Salvador</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2547284902"/>
                  </a:ext>
                </a:extLst>
              </a:tr>
              <a:tr h="193690">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Guatemala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2002252761"/>
                  </a:ext>
                </a:extLst>
              </a:tr>
              <a:tr h="193690">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Calibri" panose="020F0502020204030204" pitchFamily="34" charset="0"/>
                          <a:cs typeface="Calibri" panose="020F0502020204030204" pitchFamily="34" charset="0"/>
                        </a:rPr>
                        <a:t>Haiti</a:t>
                      </a: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3882932444"/>
                  </a:ext>
                </a:extLst>
              </a:tr>
              <a:tr h="193690">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Mexico</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3874527019"/>
                  </a:ext>
                </a:extLst>
              </a:tr>
              <a:tr h="193690">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Nicaragua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3906870498"/>
                  </a:ext>
                </a:extLst>
              </a:tr>
              <a:tr h="193690">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Panama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4251807466"/>
                  </a:ext>
                </a:extLst>
              </a:tr>
              <a:tr h="193690">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Paraguay</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582536896"/>
                  </a:ext>
                </a:extLst>
              </a:tr>
              <a:tr h="193690">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Peru</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3083892678"/>
                  </a:ext>
                </a:extLst>
              </a:tr>
              <a:tr h="193690">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Puerto Rico</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1379682198"/>
                  </a:ext>
                </a:extLst>
              </a:tr>
              <a:tr h="193690">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Uruguay</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4100619189"/>
                  </a:ext>
                </a:extLst>
              </a:tr>
              <a:tr h="193690">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Venezuela, RB</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2176033767"/>
                  </a:ext>
                </a:extLst>
              </a:tr>
            </a:tbl>
          </a:graphicData>
        </a:graphic>
      </p:graphicFrame>
      <p:sp>
        <p:nvSpPr>
          <p:cNvPr id="5" name="Oval 4"/>
          <p:cNvSpPr/>
          <p:nvPr/>
        </p:nvSpPr>
        <p:spPr>
          <a:xfrm>
            <a:off x="2029146" y="1909011"/>
            <a:ext cx="2382434" cy="147118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01026" y="1834556"/>
            <a:ext cx="5298484" cy="347432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728996" y="6333784"/>
            <a:ext cx="687299" cy="230832"/>
          </a:xfrm>
          <a:prstGeom prst="rect">
            <a:avLst/>
          </a:prstGeom>
          <a:noFill/>
        </p:spPr>
        <p:txBody>
          <a:bodyPr wrap="square" rtlCol="0">
            <a:spAutoFit/>
          </a:bodyPr>
          <a:lstStyle/>
          <a:p>
            <a:r>
              <a:rPr lang="en-US" sz="900" dirty="0">
                <a:latin typeface="Calibri" panose="020F0502020204030204" pitchFamily="34" charset="0"/>
                <a:ea typeface="Calibri" panose="020F0502020204030204" pitchFamily="34" charset="0"/>
                <a:cs typeface="Calibri" panose="020F0502020204030204" pitchFamily="34" charset="0"/>
              </a:rPr>
              <a:t>X : Yes</a:t>
            </a:r>
          </a:p>
        </p:txBody>
      </p:sp>
      <p:sp>
        <p:nvSpPr>
          <p:cNvPr id="2" name="Date Placeholder 3">
            <a:extLst>
              <a:ext uri="{FF2B5EF4-FFF2-40B4-BE49-F238E27FC236}">
                <a16:creationId xmlns:a16="http://schemas.microsoft.com/office/drawing/2014/main" id="{1BF7A017-1E81-AD05-8942-934B7F095774}"/>
              </a:ext>
            </a:extLst>
          </p:cNvPr>
          <p:cNvSpPr txBox="1">
            <a:spLocks/>
          </p:cNvSpPr>
          <p:nvPr/>
        </p:nvSpPr>
        <p:spPr>
          <a:xfrm>
            <a:off x="838200" y="6598682"/>
            <a:ext cx="18825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chemeClr val="bg1"/>
                </a:solidFill>
                <a:ea typeface="Calibri" panose="020F0502020204030204" pitchFamily="34" charset="0"/>
                <a:cs typeface="Calibri" panose="020F0502020204030204" pitchFamily="34" charset="0"/>
              </a:rPr>
              <a:t>July 2023</a:t>
            </a:r>
            <a:endParaRPr lang="en-US" sz="1100" dirty="0">
              <a:solidFill>
                <a:schemeClr val="bg1"/>
              </a:solidFill>
              <a:ea typeface="Calibri" panose="020F0502020204030204" pitchFamily="34" charset="0"/>
              <a:cs typeface="Calibri" panose="020F0502020204030204" pitchFamily="34" charset="0"/>
            </a:endParaRPr>
          </a:p>
        </p:txBody>
      </p:sp>
      <p:sp>
        <p:nvSpPr>
          <p:cNvPr id="10" name="Title 9">
            <a:extLst>
              <a:ext uri="{FF2B5EF4-FFF2-40B4-BE49-F238E27FC236}">
                <a16:creationId xmlns:a16="http://schemas.microsoft.com/office/drawing/2014/main" id="{E29D5987-F8DB-0178-2CDE-96442758227C}"/>
              </a:ext>
            </a:extLst>
          </p:cNvPr>
          <p:cNvSpPr>
            <a:spLocks noGrp="1"/>
          </p:cNvSpPr>
          <p:nvPr>
            <p:ph type="title"/>
          </p:nvPr>
        </p:nvSpPr>
        <p:spPr/>
        <p:txBody>
          <a:bodyPr>
            <a:normAutofit fontScale="90000"/>
          </a:bodyPr>
          <a:lstStyle/>
          <a:p>
            <a:r>
              <a:rPr lang="en-GB" dirty="0"/>
              <a:t>Funding for medications in CKD patients not on dialysis</a:t>
            </a:r>
            <a:endParaRPr lang="en-BE" dirty="0"/>
          </a:p>
        </p:txBody>
      </p:sp>
      <p:sp>
        <p:nvSpPr>
          <p:cNvPr id="3" name="Footer Placeholder 4">
            <a:extLst>
              <a:ext uri="{FF2B5EF4-FFF2-40B4-BE49-F238E27FC236}">
                <a16:creationId xmlns:a16="http://schemas.microsoft.com/office/drawing/2014/main" id="{C7163750-9272-6D77-264D-C7C5A379D003}"/>
              </a:ext>
            </a:extLst>
          </p:cNvPr>
          <p:cNvSpPr>
            <a:spLocks noGrp="1"/>
          </p:cNvSpPr>
          <p:nvPr>
            <p:ph type="ftr" sz="quarter" idx="3"/>
          </p:nvPr>
        </p:nvSpPr>
        <p:spPr/>
        <p:txBody>
          <a:bodyPr/>
          <a:lstStyle/>
          <a:p>
            <a:r>
              <a:rPr lang="en-US" dirty="0"/>
              <a:t>International Society of Nephrology</a:t>
            </a:r>
          </a:p>
        </p:txBody>
      </p:sp>
      <p:sp>
        <p:nvSpPr>
          <p:cNvPr id="9" name="Slide Number Placeholder 5">
            <a:extLst>
              <a:ext uri="{FF2B5EF4-FFF2-40B4-BE49-F238E27FC236}">
                <a16:creationId xmlns:a16="http://schemas.microsoft.com/office/drawing/2014/main" id="{05BD2F7A-C061-9207-B948-3735D06323C6}"/>
              </a:ext>
            </a:extLst>
          </p:cNvPr>
          <p:cNvSpPr>
            <a:spLocks noGrp="1"/>
          </p:cNvSpPr>
          <p:nvPr>
            <p:ph type="sldNum" sz="quarter" idx="4"/>
          </p:nvPr>
        </p:nvSpPr>
        <p:spPr/>
        <p:txBody>
          <a:bodyPr/>
          <a:lstStyle/>
          <a:p>
            <a:fld id="{4A9CEFBC-9863-BD47-BA2B-008170C231CB}" type="slidenum">
              <a:rPr lang="en-US" smtClean="0"/>
              <a:pPr/>
              <a:t>34</a:t>
            </a:fld>
            <a:endParaRPr lang="en-US"/>
          </a:p>
        </p:txBody>
      </p:sp>
    </p:spTree>
    <p:extLst>
      <p:ext uri="{BB962C8B-B14F-4D97-AF65-F5344CB8AC3E}">
        <p14:creationId xmlns:p14="http://schemas.microsoft.com/office/powerpoint/2010/main" val="1787485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8ECCEC-CBC0-EADC-4B82-770E44471100}"/>
              </a:ext>
            </a:extLst>
          </p:cNvPr>
          <p:cNvPicPr>
            <a:picLocks noChangeAspect="1"/>
          </p:cNvPicPr>
          <p:nvPr/>
        </p:nvPicPr>
        <p:blipFill>
          <a:blip r:embed="rId2"/>
          <a:stretch>
            <a:fillRect/>
          </a:stretch>
        </p:blipFill>
        <p:spPr>
          <a:xfrm>
            <a:off x="306163" y="1839692"/>
            <a:ext cx="5272630" cy="346918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729956255"/>
              </p:ext>
            </p:extLst>
          </p:nvPr>
        </p:nvGraphicFramePr>
        <p:xfrm>
          <a:off x="5755672" y="1122221"/>
          <a:ext cx="6079678" cy="5197467"/>
        </p:xfrm>
        <a:graphic>
          <a:graphicData uri="http://schemas.openxmlformats.org/drawingml/2006/table">
            <a:tbl>
              <a:tblPr firstRow="1" firstCol="1" bandRow="1">
                <a:tableStyleId>{F5AB1C69-6EDB-4FF4-983F-18BD219EF322}</a:tableStyleId>
              </a:tblPr>
              <a:tblGrid>
                <a:gridCol w="840134">
                  <a:extLst>
                    <a:ext uri="{9D8B030D-6E8A-4147-A177-3AD203B41FA5}">
                      <a16:colId xmlns:a16="http://schemas.microsoft.com/office/drawing/2014/main" val="1450614735"/>
                    </a:ext>
                  </a:extLst>
                </a:gridCol>
                <a:gridCol w="794965">
                  <a:extLst>
                    <a:ext uri="{9D8B030D-6E8A-4147-A177-3AD203B41FA5}">
                      <a16:colId xmlns:a16="http://schemas.microsoft.com/office/drawing/2014/main" val="3991606403"/>
                    </a:ext>
                  </a:extLst>
                </a:gridCol>
                <a:gridCol w="840134">
                  <a:extLst>
                    <a:ext uri="{9D8B030D-6E8A-4147-A177-3AD203B41FA5}">
                      <a16:colId xmlns:a16="http://schemas.microsoft.com/office/drawing/2014/main" val="196944372"/>
                    </a:ext>
                  </a:extLst>
                </a:gridCol>
                <a:gridCol w="813033">
                  <a:extLst>
                    <a:ext uri="{9D8B030D-6E8A-4147-A177-3AD203B41FA5}">
                      <a16:colId xmlns:a16="http://schemas.microsoft.com/office/drawing/2014/main" val="3691331411"/>
                    </a:ext>
                  </a:extLst>
                </a:gridCol>
                <a:gridCol w="767864">
                  <a:extLst>
                    <a:ext uri="{9D8B030D-6E8A-4147-A177-3AD203B41FA5}">
                      <a16:colId xmlns:a16="http://schemas.microsoft.com/office/drawing/2014/main" val="2397542309"/>
                    </a:ext>
                  </a:extLst>
                </a:gridCol>
                <a:gridCol w="903369">
                  <a:extLst>
                    <a:ext uri="{9D8B030D-6E8A-4147-A177-3AD203B41FA5}">
                      <a16:colId xmlns:a16="http://schemas.microsoft.com/office/drawing/2014/main" val="638108130"/>
                    </a:ext>
                  </a:extLst>
                </a:gridCol>
                <a:gridCol w="569124">
                  <a:extLst>
                    <a:ext uri="{9D8B030D-6E8A-4147-A177-3AD203B41FA5}">
                      <a16:colId xmlns:a16="http://schemas.microsoft.com/office/drawing/2014/main" val="4058744937"/>
                    </a:ext>
                  </a:extLst>
                </a:gridCol>
                <a:gridCol w="551055">
                  <a:extLst>
                    <a:ext uri="{9D8B030D-6E8A-4147-A177-3AD203B41FA5}">
                      <a16:colId xmlns:a16="http://schemas.microsoft.com/office/drawing/2014/main" val="84768048"/>
                    </a:ext>
                  </a:extLst>
                </a:gridCol>
              </a:tblGrid>
              <a:tr h="75035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900" dirty="0">
                        <a:solidFill>
                          <a:schemeClr val="bg1"/>
                        </a:solidFill>
                        <a:effectLst/>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chemeClr val="bg1"/>
                          </a:solidFill>
                          <a:effectLst/>
                          <a:latin typeface="Calibri" panose="020F0502020204030204" pitchFamily="34" charset="0"/>
                          <a:cs typeface="Calibri" panose="020F0502020204030204" pitchFamily="34" charset="0"/>
                        </a:rPr>
                        <a:t>Country</a:t>
                      </a:r>
                    </a:p>
                    <a:p>
                      <a:pPr marL="0" marR="0" algn="ctr">
                        <a:lnSpc>
                          <a:spcPct val="107000"/>
                        </a:lnSpc>
                        <a:spcBef>
                          <a:spcPts val="0"/>
                        </a:spcBef>
                        <a:spcAft>
                          <a:spcPts val="0"/>
                        </a:spcAft>
                      </a:pPr>
                      <a:endParaRPr lang="en-US" sz="9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Publicly funded by </a:t>
                      </a:r>
                      <a:r>
                        <a:rPr lang="en-US" sz="800" dirty="0" err="1">
                          <a:solidFill>
                            <a:schemeClr val="tx1">
                              <a:lumMod val="75000"/>
                              <a:lumOff val="25000"/>
                            </a:schemeClr>
                          </a:solidFill>
                          <a:effectLst/>
                          <a:latin typeface="Calibri" panose="020F0502020204030204" pitchFamily="34" charset="0"/>
                          <a:cs typeface="Calibri" panose="020F0502020204030204" pitchFamily="34" charset="0"/>
                        </a:rPr>
                        <a:t>govt</a:t>
                      </a:r>
                      <a:r>
                        <a:rPr lang="en-US" sz="800" dirty="0">
                          <a:solidFill>
                            <a:schemeClr val="tx1">
                              <a:lumMod val="75000"/>
                              <a:lumOff val="25000"/>
                            </a:schemeClr>
                          </a:solidFill>
                          <a:effectLst/>
                          <a:latin typeface="Calibri" panose="020F0502020204030204" pitchFamily="34" charset="0"/>
                          <a:cs typeface="Calibri" panose="020F0502020204030204" pitchFamily="34" charset="0"/>
                        </a:rPr>
                        <a:t>; free at the point of delivery</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Publicly funded by </a:t>
                      </a:r>
                      <a:r>
                        <a:rPr lang="en-US" sz="800" dirty="0" err="1">
                          <a:solidFill>
                            <a:schemeClr val="tx1">
                              <a:lumMod val="75000"/>
                              <a:lumOff val="25000"/>
                            </a:schemeClr>
                          </a:solidFill>
                          <a:effectLst/>
                          <a:latin typeface="Calibri" panose="020F0502020204030204" pitchFamily="34" charset="0"/>
                          <a:cs typeface="Calibri" panose="020F0502020204030204" pitchFamily="34" charset="0"/>
                        </a:rPr>
                        <a:t>govt</a:t>
                      </a:r>
                      <a:r>
                        <a:rPr lang="en-US" sz="800" dirty="0">
                          <a:solidFill>
                            <a:schemeClr val="tx1">
                              <a:lumMod val="75000"/>
                              <a:lumOff val="25000"/>
                            </a:schemeClr>
                          </a:solidFill>
                          <a:effectLst/>
                          <a:latin typeface="Calibri" panose="020F0502020204030204" pitchFamily="34" charset="0"/>
                          <a:cs typeface="Calibri" panose="020F0502020204030204" pitchFamily="34" charset="0"/>
                        </a:rPr>
                        <a:t> but with some fees at the point of delivery</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Mix of public and private funding systems</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Solely private and out-of-pocket</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Solely private through health insurance providers</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Multiple</a:t>
                      </a:r>
                      <a:r>
                        <a:rPr lang="en-US" sz="800" baseline="0" dirty="0">
                          <a:solidFill>
                            <a:schemeClr val="tx1">
                              <a:lumMod val="75000"/>
                              <a:lumOff val="25000"/>
                            </a:schemeClr>
                          </a:solidFill>
                          <a:effectLst/>
                          <a:latin typeface="Calibri" panose="020F0502020204030204" pitchFamily="34" charset="0"/>
                          <a:cs typeface="Calibri" panose="020F0502020204030204" pitchFamily="34" charset="0"/>
                        </a:rPr>
                        <a:t> systems</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Other</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516241867"/>
                  </a:ext>
                </a:extLst>
              </a:tr>
              <a:tr h="183855">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Argentina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4252087458"/>
                  </a:ext>
                </a:extLst>
              </a:tr>
              <a:tr h="183855">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Bolivia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1578180886"/>
                  </a:ext>
                </a:extLst>
              </a:tr>
              <a:tr h="183855">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Brazil</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771854900"/>
                  </a:ext>
                </a:extLst>
              </a:tr>
              <a:tr h="276663">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British Virgin Islands</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863173549"/>
                  </a:ext>
                </a:extLst>
              </a:tr>
              <a:tr h="276663">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Cayman Islands</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2148639318"/>
                  </a:ext>
                </a:extLst>
              </a:tr>
              <a:tr h="183855">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Calibri" panose="020F0502020204030204" pitchFamily="34" charset="0"/>
                          <a:cs typeface="Calibri" panose="020F0502020204030204" pitchFamily="34" charset="0"/>
                        </a:rPr>
                        <a:t>Chile</a:t>
                      </a: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2562897102"/>
                  </a:ext>
                </a:extLst>
              </a:tr>
              <a:tr h="183855">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Colombia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2483051862"/>
                  </a:ext>
                </a:extLst>
              </a:tr>
              <a:tr h="183855">
                <a:tc>
                  <a:txBody>
                    <a:bodyPr/>
                    <a:lstStyle/>
                    <a:p>
                      <a:pPr marL="0" marR="0" algn="l">
                        <a:lnSpc>
                          <a:spcPct val="107000"/>
                        </a:lnSpc>
                        <a:spcBef>
                          <a:spcPts val="0"/>
                        </a:spcBef>
                        <a:spcAft>
                          <a:spcPts val="0"/>
                        </a:spcAft>
                      </a:pPr>
                      <a:r>
                        <a:rPr lang="en-US" sz="900" b="1" dirty="0">
                          <a:solidFill>
                            <a:schemeClr val="tx1">
                              <a:lumMod val="75000"/>
                              <a:lumOff val="25000"/>
                            </a:schemeClr>
                          </a:solidFill>
                          <a:effectLst/>
                          <a:latin typeface="Calibri" panose="020F0502020204030204" pitchFamily="34" charset="0"/>
                          <a:cs typeface="Calibri" panose="020F0502020204030204" pitchFamily="34" charset="0"/>
                        </a:rPr>
                        <a:t> Costa Rica</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1237922103"/>
                  </a:ext>
                </a:extLst>
              </a:tr>
              <a:tr h="183855">
                <a:tc>
                  <a:txBody>
                    <a:bodyPr/>
                    <a:lstStyle/>
                    <a:p>
                      <a:pPr algn="l" fontAlgn="b"/>
                      <a:r>
                        <a:rPr lang="en-CA" sz="900" b="1" u="none" strike="noStrike" dirty="0">
                          <a:solidFill>
                            <a:srgbClr val="000000"/>
                          </a:solidFill>
                          <a:effectLst/>
                          <a:latin typeface="Calibri" panose="020F0502020204030204" pitchFamily="34" charset="0"/>
                          <a:cs typeface="Calibri" panose="020F0502020204030204" pitchFamily="34" charset="0"/>
                        </a:rPr>
                        <a:t> Curaçao</a:t>
                      </a:r>
                      <a:endParaRPr lang="en-CA"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1706888446"/>
                  </a:ext>
                </a:extLst>
              </a:tr>
              <a:tr h="276663">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Dominican Republic</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239711245"/>
                  </a:ext>
                </a:extLst>
              </a:tr>
              <a:tr h="183855">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Ecuador</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275546993"/>
                  </a:ext>
                </a:extLst>
              </a:tr>
              <a:tr h="183855">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El Salvador</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2547284902"/>
                  </a:ext>
                </a:extLst>
              </a:tr>
              <a:tr h="183855">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Guatemala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2002252761"/>
                  </a:ext>
                </a:extLst>
              </a:tr>
              <a:tr h="183855">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Calibri" panose="020F0502020204030204" pitchFamily="34" charset="0"/>
                          <a:cs typeface="Calibri" panose="020F0502020204030204" pitchFamily="34" charset="0"/>
                        </a:rPr>
                        <a:t>Haiti</a:t>
                      </a: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3882932444"/>
                  </a:ext>
                </a:extLst>
              </a:tr>
              <a:tr h="183855">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Mexico</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3874527019"/>
                  </a:ext>
                </a:extLst>
              </a:tr>
              <a:tr h="183855">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Nicaragua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3906870498"/>
                  </a:ext>
                </a:extLst>
              </a:tr>
              <a:tr h="183855">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Panama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4251807466"/>
                  </a:ext>
                </a:extLst>
              </a:tr>
              <a:tr h="183855">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Paraguay</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582536896"/>
                  </a:ext>
                </a:extLst>
              </a:tr>
              <a:tr h="183855">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Peru</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3083892678"/>
                  </a:ext>
                </a:extLst>
              </a:tr>
              <a:tr h="183855">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Puerto Rico</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1379682198"/>
                  </a:ext>
                </a:extLst>
              </a:tr>
              <a:tr h="183855">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Uruguay</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4100619189"/>
                  </a:ext>
                </a:extLst>
              </a:tr>
              <a:tr h="276663">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Venezuela, RB</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2176033767"/>
                  </a:ext>
                </a:extLst>
              </a:tr>
            </a:tbl>
          </a:graphicData>
        </a:graphic>
      </p:graphicFrame>
      <p:sp>
        <p:nvSpPr>
          <p:cNvPr id="5" name="Oval 4"/>
          <p:cNvSpPr/>
          <p:nvPr/>
        </p:nvSpPr>
        <p:spPr>
          <a:xfrm>
            <a:off x="2090791" y="1909011"/>
            <a:ext cx="2352782" cy="14403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01026" y="1834556"/>
            <a:ext cx="5298484" cy="347432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697339" y="6352169"/>
            <a:ext cx="687299" cy="230832"/>
          </a:xfrm>
          <a:prstGeom prst="rect">
            <a:avLst/>
          </a:prstGeom>
          <a:noFill/>
        </p:spPr>
        <p:txBody>
          <a:bodyPr wrap="square" rtlCol="0">
            <a:spAutoFit/>
          </a:bodyPr>
          <a:lstStyle/>
          <a:p>
            <a:r>
              <a:rPr lang="en-US" sz="900" dirty="0">
                <a:latin typeface="Calibri" panose="020F0502020204030204" pitchFamily="34" charset="0"/>
                <a:cs typeface="Calibri" panose="020F0502020204030204" pitchFamily="34" charset="0"/>
              </a:rPr>
              <a:t>X : </a:t>
            </a:r>
            <a:r>
              <a:rPr lang="en-US" sz="900" dirty="0">
                <a:latin typeface="Calibri" panose="020F0502020204030204" pitchFamily="34" charset="0"/>
                <a:ea typeface="Calibri" panose="020F0502020204030204" pitchFamily="34" charset="0"/>
                <a:cs typeface="Calibri" panose="020F0502020204030204" pitchFamily="34" charset="0"/>
              </a:rPr>
              <a:t>Yes</a:t>
            </a:r>
          </a:p>
        </p:txBody>
      </p:sp>
      <p:sp>
        <p:nvSpPr>
          <p:cNvPr id="2" name="Date Placeholder 3">
            <a:extLst>
              <a:ext uri="{FF2B5EF4-FFF2-40B4-BE49-F238E27FC236}">
                <a16:creationId xmlns:a16="http://schemas.microsoft.com/office/drawing/2014/main" id="{7C43EC8F-3A9A-38B3-DD3B-D16F22F8F852}"/>
              </a:ext>
            </a:extLst>
          </p:cNvPr>
          <p:cNvSpPr txBox="1">
            <a:spLocks/>
          </p:cNvSpPr>
          <p:nvPr/>
        </p:nvSpPr>
        <p:spPr>
          <a:xfrm>
            <a:off x="838200" y="6598682"/>
            <a:ext cx="18825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chemeClr val="bg1"/>
                </a:solidFill>
                <a:ea typeface="Calibri" panose="020F0502020204030204" pitchFamily="34" charset="0"/>
                <a:cs typeface="Calibri" panose="020F0502020204030204" pitchFamily="34" charset="0"/>
              </a:rPr>
              <a:t>July 2023</a:t>
            </a:r>
            <a:endParaRPr lang="en-US" sz="1100" dirty="0">
              <a:solidFill>
                <a:schemeClr val="bg1"/>
              </a:solidFill>
              <a:ea typeface="Calibri" panose="020F0502020204030204" pitchFamily="34" charset="0"/>
              <a:cs typeface="Calibri" panose="020F0502020204030204" pitchFamily="34" charset="0"/>
            </a:endParaRPr>
          </a:p>
        </p:txBody>
      </p:sp>
      <p:sp>
        <p:nvSpPr>
          <p:cNvPr id="11" name="Title 10">
            <a:extLst>
              <a:ext uri="{FF2B5EF4-FFF2-40B4-BE49-F238E27FC236}">
                <a16:creationId xmlns:a16="http://schemas.microsoft.com/office/drawing/2014/main" id="{75615DB5-5F09-4D0E-D931-A771BE232A2E}"/>
              </a:ext>
            </a:extLst>
          </p:cNvPr>
          <p:cNvSpPr>
            <a:spLocks noGrp="1"/>
          </p:cNvSpPr>
          <p:nvPr>
            <p:ph type="title"/>
          </p:nvPr>
        </p:nvSpPr>
        <p:spPr/>
        <p:txBody>
          <a:bodyPr>
            <a:normAutofit fontScale="90000"/>
          </a:bodyPr>
          <a:lstStyle/>
          <a:p>
            <a:r>
              <a:rPr lang="en-GB" dirty="0"/>
              <a:t>Funding for medications in all dialysis patients</a:t>
            </a:r>
            <a:endParaRPr lang="en-BE" dirty="0"/>
          </a:p>
        </p:txBody>
      </p:sp>
      <p:sp>
        <p:nvSpPr>
          <p:cNvPr id="9" name="Footer Placeholder 4">
            <a:extLst>
              <a:ext uri="{FF2B5EF4-FFF2-40B4-BE49-F238E27FC236}">
                <a16:creationId xmlns:a16="http://schemas.microsoft.com/office/drawing/2014/main" id="{D3AD1457-7CA1-4142-17A4-FF3A7D7EE42A}"/>
              </a:ext>
            </a:extLst>
          </p:cNvPr>
          <p:cNvSpPr>
            <a:spLocks noGrp="1"/>
          </p:cNvSpPr>
          <p:nvPr>
            <p:ph type="ftr" sz="quarter" idx="3"/>
          </p:nvPr>
        </p:nvSpPr>
        <p:spPr/>
        <p:txBody>
          <a:bodyPr/>
          <a:lstStyle/>
          <a:p>
            <a:r>
              <a:rPr lang="en-US" dirty="0"/>
              <a:t>International Society of Nephrology</a:t>
            </a:r>
          </a:p>
        </p:txBody>
      </p:sp>
      <p:sp>
        <p:nvSpPr>
          <p:cNvPr id="10" name="Slide Number Placeholder 5">
            <a:extLst>
              <a:ext uri="{FF2B5EF4-FFF2-40B4-BE49-F238E27FC236}">
                <a16:creationId xmlns:a16="http://schemas.microsoft.com/office/drawing/2014/main" id="{3EA8D469-B17A-9CF6-8EF3-C3A3BAC73ED7}"/>
              </a:ext>
            </a:extLst>
          </p:cNvPr>
          <p:cNvSpPr>
            <a:spLocks noGrp="1"/>
          </p:cNvSpPr>
          <p:nvPr>
            <p:ph type="sldNum" sz="quarter" idx="4"/>
          </p:nvPr>
        </p:nvSpPr>
        <p:spPr/>
        <p:txBody>
          <a:bodyPr/>
          <a:lstStyle/>
          <a:p>
            <a:fld id="{4A9CEFBC-9863-BD47-BA2B-008170C231CB}" type="slidenum">
              <a:rPr lang="en-US" smtClean="0"/>
              <a:pPr/>
              <a:t>35</a:t>
            </a:fld>
            <a:endParaRPr lang="en-US"/>
          </a:p>
        </p:txBody>
      </p:sp>
    </p:spTree>
    <p:extLst>
      <p:ext uri="{BB962C8B-B14F-4D97-AF65-F5344CB8AC3E}">
        <p14:creationId xmlns:p14="http://schemas.microsoft.com/office/powerpoint/2010/main" val="3472882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D62C71-7DAE-0E61-AE91-9EE077748435}"/>
              </a:ext>
            </a:extLst>
          </p:cNvPr>
          <p:cNvPicPr>
            <a:picLocks noChangeAspect="1"/>
          </p:cNvPicPr>
          <p:nvPr/>
        </p:nvPicPr>
        <p:blipFill>
          <a:blip r:embed="rId2"/>
          <a:stretch>
            <a:fillRect/>
          </a:stretch>
        </p:blipFill>
        <p:spPr>
          <a:xfrm>
            <a:off x="306163" y="1839692"/>
            <a:ext cx="5287511" cy="3469187"/>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478718511"/>
              </p:ext>
            </p:extLst>
          </p:nvPr>
        </p:nvGraphicFramePr>
        <p:xfrm>
          <a:off x="5699573" y="1074174"/>
          <a:ext cx="6308925" cy="5174203"/>
        </p:xfrm>
        <a:graphic>
          <a:graphicData uri="http://schemas.openxmlformats.org/drawingml/2006/table">
            <a:tbl>
              <a:tblPr firstRow="1" firstCol="1" bandRow="1">
                <a:tableStyleId>{F5AB1C69-6EDB-4FF4-983F-18BD219EF322}</a:tableStyleId>
              </a:tblPr>
              <a:tblGrid>
                <a:gridCol w="897170">
                  <a:extLst>
                    <a:ext uri="{9D8B030D-6E8A-4147-A177-3AD203B41FA5}">
                      <a16:colId xmlns:a16="http://schemas.microsoft.com/office/drawing/2014/main" val="1450614735"/>
                    </a:ext>
                  </a:extLst>
                </a:gridCol>
                <a:gridCol w="821094">
                  <a:extLst>
                    <a:ext uri="{9D8B030D-6E8A-4147-A177-3AD203B41FA5}">
                      <a16:colId xmlns:a16="http://schemas.microsoft.com/office/drawing/2014/main" val="3991606403"/>
                    </a:ext>
                  </a:extLst>
                </a:gridCol>
                <a:gridCol w="867747">
                  <a:extLst>
                    <a:ext uri="{9D8B030D-6E8A-4147-A177-3AD203B41FA5}">
                      <a16:colId xmlns:a16="http://schemas.microsoft.com/office/drawing/2014/main" val="196944372"/>
                    </a:ext>
                  </a:extLst>
                </a:gridCol>
                <a:gridCol w="839755">
                  <a:extLst>
                    <a:ext uri="{9D8B030D-6E8A-4147-A177-3AD203B41FA5}">
                      <a16:colId xmlns:a16="http://schemas.microsoft.com/office/drawing/2014/main" val="3691331411"/>
                    </a:ext>
                  </a:extLst>
                </a:gridCol>
                <a:gridCol w="793102">
                  <a:extLst>
                    <a:ext uri="{9D8B030D-6E8A-4147-A177-3AD203B41FA5}">
                      <a16:colId xmlns:a16="http://schemas.microsoft.com/office/drawing/2014/main" val="2397542309"/>
                    </a:ext>
                  </a:extLst>
                </a:gridCol>
                <a:gridCol w="933061">
                  <a:extLst>
                    <a:ext uri="{9D8B030D-6E8A-4147-A177-3AD203B41FA5}">
                      <a16:colId xmlns:a16="http://schemas.microsoft.com/office/drawing/2014/main" val="638108130"/>
                    </a:ext>
                  </a:extLst>
                </a:gridCol>
                <a:gridCol w="587829">
                  <a:extLst>
                    <a:ext uri="{9D8B030D-6E8A-4147-A177-3AD203B41FA5}">
                      <a16:colId xmlns:a16="http://schemas.microsoft.com/office/drawing/2014/main" val="4058744937"/>
                    </a:ext>
                  </a:extLst>
                </a:gridCol>
                <a:gridCol w="569167">
                  <a:extLst>
                    <a:ext uri="{9D8B030D-6E8A-4147-A177-3AD203B41FA5}">
                      <a16:colId xmlns:a16="http://schemas.microsoft.com/office/drawing/2014/main" val="84768048"/>
                    </a:ext>
                  </a:extLst>
                </a:gridCol>
              </a:tblGrid>
              <a:tr h="726363">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900" dirty="0">
                        <a:solidFill>
                          <a:schemeClr val="bg1"/>
                        </a:solidFill>
                        <a:effectLst/>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chemeClr val="bg1"/>
                          </a:solidFill>
                          <a:effectLst/>
                          <a:latin typeface="Calibri" panose="020F0502020204030204" pitchFamily="34" charset="0"/>
                          <a:cs typeface="Calibri" panose="020F0502020204030204" pitchFamily="34" charset="0"/>
                        </a:rPr>
                        <a:t>Country</a:t>
                      </a:r>
                    </a:p>
                    <a:p>
                      <a:pPr marL="0" marR="0" algn="ctr">
                        <a:lnSpc>
                          <a:spcPct val="107000"/>
                        </a:lnSpc>
                        <a:spcBef>
                          <a:spcPts val="0"/>
                        </a:spcBef>
                        <a:spcAft>
                          <a:spcPts val="0"/>
                        </a:spcAft>
                      </a:pPr>
                      <a:endParaRPr lang="en-US" sz="9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Publicly funded by </a:t>
                      </a:r>
                      <a:r>
                        <a:rPr lang="en-US" sz="800" dirty="0" err="1">
                          <a:solidFill>
                            <a:schemeClr val="tx1">
                              <a:lumMod val="75000"/>
                              <a:lumOff val="25000"/>
                            </a:schemeClr>
                          </a:solidFill>
                          <a:effectLst/>
                          <a:latin typeface="Calibri" panose="020F0502020204030204" pitchFamily="34" charset="0"/>
                          <a:cs typeface="Calibri" panose="020F0502020204030204" pitchFamily="34" charset="0"/>
                        </a:rPr>
                        <a:t>govt</a:t>
                      </a:r>
                      <a:r>
                        <a:rPr lang="en-US" sz="800" dirty="0">
                          <a:solidFill>
                            <a:schemeClr val="tx1">
                              <a:lumMod val="75000"/>
                              <a:lumOff val="25000"/>
                            </a:schemeClr>
                          </a:solidFill>
                          <a:effectLst/>
                          <a:latin typeface="Calibri" panose="020F0502020204030204" pitchFamily="34" charset="0"/>
                          <a:cs typeface="Calibri" panose="020F0502020204030204" pitchFamily="34" charset="0"/>
                        </a:rPr>
                        <a:t>; free at the point of delivery</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Publicly funded by </a:t>
                      </a:r>
                      <a:r>
                        <a:rPr lang="en-US" sz="800" dirty="0" err="1">
                          <a:solidFill>
                            <a:schemeClr val="tx1">
                              <a:lumMod val="75000"/>
                              <a:lumOff val="25000"/>
                            </a:schemeClr>
                          </a:solidFill>
                          <a:effectLst/>
                          <a:latin typeface="Calibri" panose="020F0502020204030204" pitchFamily="34" charset="0"/>
                          <a:cs typeface="Calibri" panose="020F0502020204030204" pitchFamily="34" charset="0"/>
                        </a:rPr>
                        <a:t>govt</a:t>
                      </a:r>
                      <a:r>
                        <a:rPr lang="en-US" sz="800" dirty="0">
                          <a:solidFill>
                            <a:schemeClr val="tx1">
                              <a:lumMod val="75000"/>
                              <a:lumOff val="25000"/>
                            </a:schemeClr>
                          </a:solidFill>
                          <a:effectLst/>
                          <a:latin typeface="Calibri" panose="020F0502020204030204" pitchFamily="34" charset="0"/>
                          <a:cs typeface="Calibri" panose="020F0502020204030204" pitchFamily="34" charset="0"/>
                        </a:rPr>
                        <a:t> but with some fees at the point of delivery</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Mix of public and private funding systems</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Solely private and out-of-pocket</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Solely private through health insurance providers</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Multiple</a:t>
                      </a:r>
                      <a:r>
                        <a:rPr lang="en-US" sz="800" baseline="0" dirty="0">
                          <a:solidFill>
                            <a:schemeClr val="tx1">
                              <a:lumMod val="75000"/>
                              <a:lumOff val="25000"/>
                            </a:schemeClr>
                          </a:solidFill>
                          <a:effectLst/>
                          <a:latin typeface="Calibri" panose="020F0502020204030204" pitchFamily="34" charset="0"/>
                          <a:cs typeface="Calibri" panose="020F0502020204030204" pitchFamily="34" charset="0"/>
                        </a:rPr>
                        <a:t> systems</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Calibri" panose="020F0502020204030204" pitchFamily="34" charset="0"/>
                          <a:cs typeface="Calibri" panose="020F0502020204030204" pitchFamily="34" charset="0"/>
                        </a:rPr>
                        <a:t>Other</a:t>
                      </a: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516241867"/>
                  </a:ext>
                </a:extLst>
              </a:tr>
              <a:tr h="193690">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Argentina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4252087458"/>
                  </a:ext>
                </a:extLst>
              </a:tr>
              <a:tr h="193690">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Bolivia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1578180886"/>
                  </a:ext>
                </a:extLst>
              </a:tr>
              <a:tr h="193690">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Brazil</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771854900"/>
                  </a:ext>
                </a:extLst>
              </a:tr>
              <a:tr h="193690">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British Virgin Islands</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863173549"/>
                  </a:ext>
                </a:extLst>
              </a:tr>
              <a:tr h="193690">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Cayman Islands</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2148639318"/>
                  </a:ext>
                </a:extLst>
              </a:tr>
              <a:tr h="193690">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Calibri" panose="020F0502020204030204" pitchFamily="34" charset="0"/>
                          <a:cs typeface="Calibri" panose="020F0502020204030204" pitchFamily="34" charset="0"/>
                        </a:rPr>
                        <a:t>Chile</a:t>
                      </a: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2562897102"/>
                  </a:ext>
                </a:extLst>
              </a:tr>
              <a:tr h="193690">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Colombia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2483051862"/>
                  </a:ext>
                </a:extLst>
              </a:tr>
              <a:tr h="193690">
                <a:tc>
                  <a:txBody>
                    <a:bodyPr/>
                    <a:lstStyle/>
                    <a:p>
                      <a:pPr marL="0" marR="0" algn="l">
                        <a:lnSpc>
                          <a:spcPct val="107000"/>
                        </a:lnSpc>
                        <a:spcBef>
                          <a:spcPts val="0"/>
                        </a:spcBef>
                        <a:spcAft>
                          <a:spcPts val="0"/>
                        </a:spcAft>
                      </a:pPr>
                      <a:r>
                        <a:rPr lang="en-US" sz="900" b="1" dirty="0">
                          <a:solidFill>
                            <a:schemeClr val="tx1">
                              <a:lumMod val="75000"/>
                              <a:lumOff val="25000"/>
                            </a:schemeClr>
                          </a:solidFill>
                          <a:effectLst/>
                          <a:latin typeface="Calibri" panose="020F0502020204030204" pitchFamily="34" charset="0"/>
                          <a:cs typeface="Calibri" panose="020F0502020204030204" pitchFamily="34" charset="0"/>
                        </a:rPr>
                        <a:t> Costa Rica</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1237922103"/>
                  </a:ext>
                </a:extLst>
              </a:tr>
              <a:tr h="193690">
                <a:tc>
                  <a:txBody>
                    <a:bodyPr/>
                    <a:lstStyle/>
                    <a:p>
                      <a:pPr algn="l" fontAlgn="b"/>
                      <a:r>
                        <a:rPr lang="en-CA" sz="900" b="1" u="none" strike="noStrike" dirty="0">
                          <a:solidFill>
                            <a:srgbClr val="000000"/>
                          </a:solidFill>
                          <a:effectLst/>
                          <a:latin typeface="Calibri" panose="020F0502020204030204" pitchFamily="34" charset="0"/>
                          <a:cs typeface="Calibri" panose="020F0502020204030204" pitchFamily="34" charset="0"/>
                        </a:rPr>
                        <a:t> Curaçao</a:t>
                      </a:r>
                      <a:endParaRPr lang="en-CA"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1706888446"/>
                  </a:ext>
                </a:extLst>
              </a:tr>
              <a:tr h="193690">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Dominican Republic</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239711245"/>
                  </a:ext>
                </a:extLst>
              </a:tr>
              <a:tr h="193690">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Ecuador</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275546993"/>
                  </a:ext>
                </a:extLst>
              </a:tr>
              <a:tr h="193690">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El Salvador</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2547284902"/>
                  </a:ext>
                </a:extLst>
              </a:tr>
              <a:tr h="193690">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Guatemala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2002252761"/>
                  </a:ext>
                </a:extLst>
              </a:tr>
              <a:tr h="193690">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Calibri" panose="020F0502020204030204" pitchFamily="34" charset="0"/>
                          <a:cs typeface="Calibri" panose="020F0502020204030204" pitchFamily="34" charset="0"/>
                        </a:rPr>
                        <a:t>Haiti</a:t>
                      </a: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3882932444"/>
                  </a:ext>
                </a:extLst>
              </a:tr>
              <a:tr h="193690">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Mexico</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3874527019"/>
                  </a:ext>
                </a:extLst>
              </a:tr>
              <a:tr h="193690">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Nicaragua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3906870498"/>
                  </a:ext>
                </a:extLst>
              </a:tr>
              <a:tr h="193690">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Panama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4251807466"/>
                  </a:ext>
                </a:extLst>
              </a:tr>
              <a:tr h="193690">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Paraguay</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582536896"/>
                  </a:ext>
                </a:extLst>
              </a:tr>
              <a:tr h="193690">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Peru</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3083892678"/>
                  </a:ext>
                </a:extLst>
              </a:tr>
              <a:tr h="193690">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Puerto Rico</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1379682198"/>
                  </a:ext>
                </a:extLst>
              </a:tr>
              <a:tr h="193690">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Uruguay</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4100619189"/>
                  </a:ext>
                </a:extLst>
              </a:tr>
              <a:tr h="193690">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Venezuela, RB</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53500" marR="53500" marT="0" marB="0" anchor="ctr"/>
                </a:tc>
                <a:extLst>
                  <a:ext uri="{0D108BD9-81ED-4DB2-BD59-A6C34878D82A}">
                    <a16:rowId xmlns:a16="http://schemas.microsoft.com/office/drawing/2014/main" val="2176033767"/>
                  </a:ext>
                </a:extLst>
              </a:tr>
            </a:tbl>
          </a:graphicData>
        </a:graphic>
      </p:graphicFrame>
      <p:sp>
        <p:nvSpPr>
          <p:cNvPr id="5" name="Oval 4"/>
          <p:cNvSpPr/>
          <p:nvPr/>
        </p:nvSpPr>
        <p:spPr>
          <a:xfrm>
            <a:off x="2070242" y="1888463"/>
            <a:ext cx="2501757" cy="151998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01026" y="1834556"/>
            <a:ext cx="5298484" cy="347432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692093" y="6248377"/>
            <a:ext cx="764978" cy="230832"/>
          </a:xfrm>
          <a:prstGeom prst="rect">
            <a:avLst/>
          </a:prstGeom>
          <a:noFill/>
        </p:spPr>
        <p:txBody>
          <a:bodyPr wrap="square" rtlCol="0">
            <a:spAutoFit/>
          </a:bodyPr>
          <a:lstStyle/>
          <a:p>
            <a:r>
              <a:rPr lang="en-US" sz="900" dirty="0">
                <a:latin typeface="Calibri" panose="020F0502020204030204" pitchFamily="34" charset="0"/>
                <a:ea typeface="Calibri" panose="020F0502020204030204" pitchFamily="34" charset="0"/>
                <a:cs typeface="Calibri" panose="020F0502020204030204" pitchFamily="34" charset="0"/>
              </a:rPr>
              <a:t>X : Yes</a:t>
            </a:r>
          </a:p>
        </p:txBody>
      </p:sp>
      <p:sp>
        <p:nvSpPr>
          <p:cNvPr id="2" name="Date Placeholder 3">
            <a:extLst>
              <a:ext uri="{FF2B5EF4-FFF2-40B4-BE49-F238E27FC236}">
                <a16:creationId xmlns:a16="http://schemas.microsoft.com/office/drawing/2014/main" id="{6ED7303A-6F89-5937-631F-577E186F207B}"/>
              </a:ext>
            </a:extLst>
          </p:cNvPr>
          <p:cNvSpPr txBox="1">
            <a:spLocks/>
          </p:cNvSpPr>
          <p:nvPr/>
        </p:nvSpPr>
        <p:spPr>
          <a:xfrm>
            <a:off x="838200" y="6598682"/>
            <a:ext cx="18825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chemeClr val="bg1"/>
                </a:solidFill>
                <a:ea typeface="Calibri" panose="020F0502020204030204" pitchFamily="34" charset="0"/>
                <a:cs typeface="Calibri" panose="020F0502020204030204" pitchFamily="34" charset="0"/>
              </a:rPr>
              <a:t>July 2023</a:t>
            </a:r>
            <a:endParaRPr lang="en-US" sz="1100" dirty="0">
              <a:solidFill>
                <a:schemeClr val="bg1"/>
              </a:solidFill>
              <a:ea typeface="Calibri" panose="020F0502020204030204" pitchFamily="34" charset="0"/>
              <a:cs typeface="Calibri" panose="020F0502020204030204" pitchFamily="34" charset="0"/>
            </a:endParaRPr>
          </a:p>
        </p:txBody>
      </p:sp>
      <p:sp>
        <p:nvSpPr>
          <p:cNvPr id="11" name="Title 10">
            <a:extLst>
              <a:ext uri="{FF2B5EF4-FFF2-40B4-BE49-F238E27FC236}">
                <a16:creationId xmlns:a16="http://schemas.microsoft.com/office/drawing/2014/main" id="{CEDAB839-1291-4C8A-63FB-5BDE55E03070}"/>
              </a:ext>
            </a:extLst>
          </p:cNvPr>
          <p:cNvSpPr>
            <a:spLocks noGrp="1"/>
          </p:cNvSpPr>
          <p:nvPr>
            <p:ph type="title"/>
          </p:nvPr>
        </p:nvSpPr>
        <p:spPr/>
        <p:txBody>
          <a:bodyPr>
            <a:normAutofit fontScale="90000"/>
          </a:bodyPr>
          <a:lstStyle/>
          <a:p>
            <a:r>
              <a:rPr lang="en-GB" dirty="0"/>
              <a:t>Funding for medications in all transplant patients</a:t>
            </a:r>
            <a:endParaRPr lang="en-BE" dirty="0"/>
          </a:p>
        </p:txBody>
      </p:sp>
      <p:sp>
        <p:nvSpPr>
          <p:cNvPr id="9" name="Footer Placeholder 4">
            <a:extLst>
              <a:ext uri="{FF2B5EF4-FFF2-40B4-BE49-F238E27FC236}">
                <a16:creationId xmlns:a16="http://schemas.microsoft.com/office/drawing/2014/main" id="{4D067BA4-F246-64F7-BE37-4E52EB877B40}"/>
              </a:ext>
            </a:extLst>
          </p:cNvPr>
          <p:cNvSpPr>
            <a:spLocks noGrp="1"/>
          </p:cNvSpPr>
          <p:nvPr>
            <p:ph type="ftr" sz="quarter" idx="3"/>
          </p:nvPr>
        </p:nvSpPr>
        <p:spPr/>
        <p:txBody>
          <a:bodyPr/>
          <a:lstStyle/>
          <a:p>
            <a:r>
              <a:rPr lang="en-US" dirty="0"/>
              <a:t>International Society of Nephrology</a:t>
            </a:r>
          </a:p>
        </p:txBody>
      </p:sp>
      <p:sp>
        <p:nvSpPr>
          <p:cNvPr id="10" name="Slide Number Placeholder 5">
            <a:extLst>
              <a:ext uri="{FF2B5EF4-FFF2-40B4-BE49-F238E27FC236}">
                <a16:creationId xmlns:a16="http://schemas.microsoft.com/office/drawing/2014/main" id="{F047636D-9DEE-51DD-99D8-066E7E12E751}"/>
              </a:ext>
            </a:extLst>
          </p:cNvPr>
          <p:cNvSpPr>
            <a:spLocks noGrp="1"/>
          </p:cNvSpPr>
          <p:nvPr>
            <p:ph type="sldNum" sz="quarter" idx="4"/>
          </p:nvPr>
        </p:nvSpPr>
        <p:spPr/>
        <p:txBody>
          <a:bodyPr/>
          <a:lstStyle/>
          <a:p>
            <a:fld id="{4A9CEFBC-9863-BD47-BA2B-008170C231CB}" type="slidenum">
              <a:rPr lang="en-US" smtClean="0"/>
              <a:pPr/>
              <a:t>36</a:t>
            </a:fld>
            <a:endParaRPr lang="en-US"/>
          </a:p>
        </p:txBody>
      </p:sp>
    </p:spTree>
    <p:extLst>
      <p:ext uri="{BB962C8B-B14F-4D97-AF65-F5344CB8AC3E}">
        <p14:creationId xmlns:p14="http://schemas.microsoft.com/office/powerpoint/2010/main" val="2455742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260964240"/>
              </p:ext>
            </p:extLst>
          </p:nvPr>
        </p:nvGraphicFramePr>
        <p:xfrm>
          <a:off x="2638152" y="1058238"/>
          <a:ext cx="7012113" cy="4510357"/>
        </p:xfrm>
        <a:graphic>
          <a:graphicData uri="http://schemas.openxmlformats.org/drawingml/2006/table">
            <a:tbl>
              <a:tblPr firstRow="1" firstCol="1" bandRow="1">
                <a:tableStyleId>{F5AB1C69-6EDB-4FF4-983F-18BD219EF322}</a:tableStyleId>
              </a:tblPr>
              <a:tblGrid>
                <a:gridCol w="1355528">
                  <a:extLst>
                    <a:ext uri="{9D8B030D-6E8A-4147-A177-3AD203B41FA5}">
                      <a16:colId xmlns:a16="http://schemas.microsoft.com/office/drawing/2014/main" val="2272917339"/>
                    </a:ext>
                  </a:extLst>
                </a:gridCol>
                <a:gridCol w="1131317">
                  <a:extLst>
                    <a:ext uri="{9D8B030D-6E8A-4147-A177-3AD203B41FA5}">
                      <a16:colId xmlns:a16="http://schemas.microsoft.com/office/drawing/2014/main" val="3006750141"/>
                    </a:ext>
                  </a:extLst>
                </a:gridCol>
                <a:gridCol w="1131317">
                  <a:extLst>
                    <a:ext uri="{9D8B030D-6E8A-4147-A177-3AD203B41FA5}">
                      <a16:colId xmlns:a16="http://schemas.microsoft.com/office/drawing/2014/main" val="1423677173"/>
                    </a:ext>
                  </a:extLst>
                </a:gridCol>
                <a:gridCol w="1131317">
                  <a:extLst>
                    <a:ext uri="{9D8B030D-6E8A-4147-A177-3AD203B41FA5}">
                      <a16:colId xmlns:a16="http://schemas.microsoft.com/office/drawing/2014/main" val="234946803"/>
                    </a:ext>
                  </a:extLst>
                </a:gridCol>
                <a:gridCol w="1131317">
                  <a:extLst>
                    <a:ext uri="{9D8B030D-6E8A-4147-A177-3AD203B41FA5}">
                      <a16:colId xmlns:a16="http://schemas.microsoft.com/office/drawing/2014/main" val="650785844"/>
                    </a:ext>
                  </a:extLst>
                </a:gridCol>
                <a:gridCol w="1131317">
                  <a:extLst>
                    <a:ext uri="{9D8B030D-6E8A-4147-A177-3AD203B41FA5}">
                      <a16:colId xmlns:a16="http://schemas.microsoft.com/office/drawing/2014/main" val="3425082486"/>
                    </a:ext>
                  </a:extLst>
                </a:gridCol>
              </a:tblGrid>
              <a:tr h="214361">
                <a:tc>
                  <a:txBody>
                    <a:bodyPr/>
                    <a:lstStyle/>
                    <a:p>
                      <a:pPr marL="0" marR="0" algn="ctr">
                        <a:lnSpc>
                          <a:spcPct val="107000"/>
                        </a:lnSpc>
                        <a:spcBef>
                          <a:spcPts val="0"/>
                        </a:spcBef>
                        <a:spcAft>
                          <a:spcPts val="0"/>
                        </a:spcAft>
                      </a:pPr>
                      <a:r>
                        <a:rPr lang="en-US" sz="900" dirty="0">
                          <a:solidFill>
                            <a:schemeClr val="bg1"/>
                          </a:solidFill>
                          <a:effectLst/>
                          <a:latin typeface="Calibri" panose="020F0502020204030204" pitchFamily="34" charset="0"/>
                          <a:cs typeface="Calibri" panose="020F0502020204030204" pitchFamily="34" charset="0"/>
                        </a:rPr>
                        <a:t>Country</a:t>
                      </a:r>
                      <a:endParaRPr lang="en-US" sz="9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CKD</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Dialysis</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Transplant</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AKI</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Conservative care</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951818493"/>
                  </a:ext>
                </a:extLst>
              </a:tr>
              <a:tr h="193578">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Argentina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01999934"/>
                  </a:ext>
                </a:extLst>
              </a:tr>
              <a:tr h="193578">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Bolivia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493678770"/>
                  </a:ext>
                </a:extLst>
              </a:tr>
              <a:tr h="193578">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Brazil</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627703727"/>
                  </a:ext>
                </a:extLst>
              </a:tr>
              <a:tr h="193578">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British Virgin Islands</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294105758"/>
                  </a:ext>
                </a:extLst>
              </a:tr>
              <a:tr h="193578">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Cayman Islands</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916916023"/>
                  </a:ext>
                </a:extLst>
              </a:tr>
              <a:tr h="193578">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Chile</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636880243"/>
                  </a:ext>
                </a:extLst>
              </a:tr>
              <a:tr h="193578">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Colombia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99321426"/>
                  </a:ext>
                </a:extLst>
              </a:tr>
              <a:tr h="193578">
                <a:tc>
                  <a:txBody>
                    <a:bodyPr/>
                    <a:lstStyle/>
                    <a:p>
                      <a:pPr marL="0" marR="0" algn="l">
                        <a:lnSpc>
                          <a:spcPct val="107000"/>
                        </a:lnSpc>
                        <a:spcBef>
                          <a:spcPts val="0"/>
                        </a:spcBef>
                        <a:spcAft>
                          <a:spcPts val="0"/>
                        </a:spcAft>
                      </a:pPr>
                      <a:r>
                        <a:rPr lang="en-US" sz="900" b="1" dirty="0">
                          <a:solidFill>
                            <a:schemeClr val="tx1">
                              <a:lumMod val="75000"/>
                              <a:lumOff val="25000"/>
                            </a:schemeClr>
                          </a:solidFill>
                          <a:effectLst/>
                          <a:latin typeface="Calibri" panose="020F0502020204030204" pitchFamily="34" charset="0"/>
                          <a:cs typeface="Calibri" panose="020F0502020204030204" pitchFamily="34" charset="0"/>
                        </a:rPr>
                        <a:t>  Costa Rica</a:t>
                      </a:r>
                      <a:endParaRPr lang="en-US" sz="9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006" marR="900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048821558"/>
                  </a:ext>
                </a:extLst>
              </a:tr>
              <a:tr h="193578">
                <a:tc>
                  <a:txBody>
                    <a:bodyPr/>
                    <a:lstStyle/>
                    <a:p>
                      <a:pPr algn="l" fontAlgn="b"/>
                      <a:r>
                        <a:rPr lang="en-CA" sz="900" b="1" u="none" strike="noStrike" dirty="0">
                          <a:solidFill>
                            <a:srgbClr val="000000"/>
                          </a:solidFill>
                          <a:effectLst/>
                          <a:latin typeface="Calibri" panose="020F0502020204030204" pitchFamily="34" charset="0"/>
                          <a:cs typeface="Calibri" panose="020F0502020204030204" pitchFamily="34" charset="0"/>
                        </a:rPr>
                        <a:t>  Curaçao</a:t>
                      </a:r>
                      <a:endParaRPr lang="en-CA"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940221963"/>
                  </a:ext>
                </a:extLst>
              </a:tr>
              <a:tr h="193578">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Dominican Republic</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595038857"/>
                  </a:ext>
                </a:extLst>
              </a:tr>
              <a:tr h="193578">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Ecuador</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574664658"/>
                  </a:ext>
                </a:extLst>
              </a:tr>
              <a:tr h="193578">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El Salvador</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898056198"/>
                  </a:ext>
                </a:extLst>
              </a:tr>
              <a:tr h="193578">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Guatemala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12086848"/>
                  </a:ext>
                </a:extLst>
              </a:tr>
              <a:tr h="193578">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Haiti</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106941496"/>
                  </a:ext>
                </a:extLst>
              </a:tr>
              <a:tr h="193578">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Mexico</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859241802"/>
                  </a:ext>
                </a:extLst>
              </a:tr>
              <a:tr h="193578">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Nicaragua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659128870"/>
                  </a:ext>
                </a:extLst>
              </a:tr>
              <a:tr h="193578">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Panama</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710843572"/>
                  </a:ext>
                </a:extLst>
              </a:tr>
              <a:tr h="193578">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Paraguay</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894079773"/>
                  </a:ext>
                </a:extLst>
              </a:tr>
              <a:tr h="202898">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Peru</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418209071"/>
                  </a:ext>
                </a:extLst>
              </a:tr>
              <a:tr h="202898">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Puerto Rico</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386620914"/>
                  </a:ext>
                </a:extLst>
              </a:tr>
              <a:tr h="202898">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Uruguay</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cs typeface="Calibri" panose="020F0502020204030204" pitchFamily="34" charset="0"/>
                        </a:rPr>
                        <a:t>X</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263842598"/>
                  </a:ext>
                </a:extLst>
              </a:tr>
              <a:tr h="202898">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Calibri" panose="020F0502020204030204" pitchFamily="34" charset="0"/>
                          <a:cs typeface="Calibri" panose="020F0502020204030204" pitchFamily="34" charset="0"/>
                        </a:rPr>
                        <a:t>Venezuela, RB</a:t>
                      </a: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728376407"/>
                  </a:ext>
                </a:extLst>
              </a:tr>
            </a:tbl>
          </a:graphicData>
        </a:graphic>
      </p:graphicFrame>
      <p:sp>
        <p:nvSpPr>
          <p:cNvPr id="8" name="TextBox 7"/>
          <p:cNvSpPr txBox="1"/>
          <p:nvPr/>
        </p:nvSpPr>
        <p:spPr>
          <a:xfrm>
            <a:off x="2638152" y="5611921"/>
            <a:ext cx="687299" cy="230832"/>
          </a:xfrm>
          <a:prstGeom prst="rect">
            <a:avLst/>
          </a:prstGeom>
          <a:noFill/>
        </p:spPr>
        <p:txBody>
          <a:bodyPr wrap="square" rtlCol="0">
            <a:spAutoFit/>
          </a:bodyPr>
          <a:lstStyle/>
          <a:p>
            <a:r>
              <a:rPr lang="en-US" sz="900" dirty="0">
                <a:latin typeface="Calibri" panose="020F0502020204030204" pitchFamily="34" charset="0"/>
                <a:ea typeface="Calibri" panose="020F0502020204030204" pitchFamily="34" charset="0"/>
                <a:cs typeface="Calibri" panose="020F0502020204030204" pitchFamily="34" charset="0"/>
              </a:rPr>
              <a:t>X : Yes</a:t>
            </a:r>
          </a:p>
        </p:txBody>
      </p:sp>
      <p:sp>
        <p:nvSpPr>
          <p:cNvPr id="2" name="Date Placeholder 3">
            <a:extLst>
              <a:ext uri="{FF2B5EF4-FFF2-40B4-BE49-F238E27FC236}">
                <a16:creationId xmlns:a16="http://schemas.microsoft.com/office/drawing/2014/main" id="{E60B542D-557E-2143-2F17-2C8F9F766F2C}"/>
              </a:ext>
            </a:extLst>
          </p:cNvPr>
          <p:cNvSpPr txBox="1">
            <a:spLocks/>
          </p:cNvSpPr>
          <p:nvPr/>
        </p:nvSpPr>
        <p:spPr>
          <a:xfrm>
            <a:off x="838200" y="6598682"/>
            <a:ext cx="188256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chemeClr val="bg1"/>
                </a:solidFill>
                <a:ea typeface="Calibri" panose="020F0502020204030204" pitchFamily="34" charset="0"/>
                <a:cs typeface="Calibri" panose="020F0502020204030204" pitchFamily="34" charset="0"/>
              </a:rPr>
              <a:t>July 2023</a:t>
            </a:r>
            <a:endParaRPr lang="en-US" sz="1100" dirty="0">
              <a:solidFill>
                <a:schemeClr val="bg1"/>
              </a:solidFill>
              <a:ea typeface="Calibri" panose="020F0502020204030204" pitchFamily="34" charset="0"/>
              <a:cs typeface="Calibri" panose="020F0502020204030204" pitchFamily="34" charset="0"/>
            </a:endParaRPr>
          </a:p>
        </p:txBody>
      </p:sp>
      <p:sp>
        <p:nvSpPr>
          <p:cNvPr id="7" name="Title 6">
            <a:extLst>
              <a:ext uri="{FF2B5EF4-FFF2-40B4-BE49-F238E27FC236}">
                <a16:creationId xmlns:a16="http://schemas.microsoft.com/office/drawing/2014/main" id="{11E082EC-4C9F-5CF4-3654-F5E3F51448EA}"/>
              </a:ext>
            </a:extLst>
          </p:cNvPr>
          <p:cNvSpPr>
            <a:spLocks noGrp="1"/>
          </p:cNvSpPr>
          <p:nvPr>
            <p:ph type="title"/>
          </p:nvPr>
        </p:nvSpPr>
        <p:spPr/>
        <p:txBody>
          <a:bodyPr>
            <a:normAutofit fontScale="90000"/>
          </a:bodyPr>
          <a:lstStyle/>
          <a:p>
            <a:r>
              <a:rPr lang="en-GB" dirty="0"/>
              <a:t>Funding for medications in all transplant patients</a:t>
            </a:r>
            <a:endParaRPr lang="en-BE" dirty="0"/>
          </a:p>
        </p:txBody>
      </p:sp>
      <p:sp>
        <p:nvSpPr>
          <p:cNvPr id="3" name="Footer Placeholder 4">
            <a:extLst>
              <a:ext uri="{FF2B5EF4-FFF2-40B4-BE49-F238E27FC236}">
                <a16:creationId xmlns:a16="http://schemas.microsoft.com/office/drawing/2014/main" id="{32CB3E24-FC77-3340-9963-B90E8A8FB4D3}"/>
              </a:ext>
            </a:extLst>
          </p:cNvPr>
          <p:cNvSpPr>
            <a:spLocks noGrp="1"/>
          </p:cNvSpPr>
          <p:nvPr>
            <p:ph type="ftr" sz="quarter" idx="3"/>
          </p:nvPr>
        </p:nvSpPr>
        <p:spPr/>
        <p:txBody>
          <a:bodyPr/>
          <a:lstStyle/>
          <a:p>
            <a:r>
              <a:rPr lang="en-US" dirty="0"/>
              <a:t>International Society of Nephrology</a:t>
            </a:r>
          </a:p>
        </p:txBody>
      </p:sp>
      <p:sp>
        <p:nvSpPr>
          <p:cNvPr id="5" name="Slide Number Placeholder 5">
            <a:extLst>
              <a:ext uri="{FF2B5EF4-FFF2-40B4-BE49-F238E27FC236}">
                <a16:creationId xmlns:a16="http://schemas.microsoft.com/office/drawing/2014/main" id="{321A0493-8875-65FD-2D2F-F0320BBAA96F}"/>
              </a:ext>
            </a:extLst>
          </p:cNvPr>
          <p:cNvSpPr>
            <a:spLocks noGrp="1"/>
          </p:cNvSpPr>
          <p:nvPr>
            <p:ph type="sldNum" sz="quarter" idx="4"/>
          </p:nvPr>
        </p:nvSpPr>
        <p:spPr/>
        <p:txBody>
          <a:bodyPr/>
          <a:lstStyle/>
          <a:p>
            <a:fld id="{4A9CEFBC-9863-BD47-BA2B-008170C231CB}" type="slidenum">
              <a:rPr lang="en-US" smtClean="0"/>
              <a:pPr/>
              <a:t>37</a:t>
            </a:fld>
            <a:endParaRPr lang="en-US"/>
          </a:p>
        </p:txBody>
      </p:sp>
    </p:spTree>
    <p:extLst>
      <p:ext uri="{BB962C8B-B14F-4D97-AF65-F5344CB8AC3E}">
        <p14:creationId xmlns:p14="http://schemas.microsoft.com/office/powerpoint/2010/main" val="3814047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02C4-399C-EE6E-47A1-AB62598D0C70}"/>
              </a:ext>
            </a:extLst>
          </p:cNvPr>
          <p:cNvSpPr>
            <a:spLocks noGrp="1"/>
          </p:cNvSpPr>
          <p:nvPr>
            <p:ph type="title"/>
          </p:nvPr>
        </p:nvSpPr>
        <p:spPr/>
        <p:txBody>
          <a:bodyPr/>
          <a:lstStyle/>
          <a:p>
            <a:r>
              <a:rPr lang="en-CA" dirty="0"/>
              <a:t>Summary of Findings</a:t>
            </a:r>
          </a:p>
        </p:txBody>
      </p:sp>
      <p:sp>
        <p:nvSpPr>
          <p:cNvPr id="3" name="Content Placeholder 2">
            <a:extLst>
              <a:ext uri="{FF2B5EF4-FFF2-40B4-BE49-F238E27FC236}">
                <a16:creationId xmlns:a16="http://schemas.microsoft.com/office/drawing/2014/main" id="{15FA87E5-2E34-9E5A-FE97-2D9B7881E8C9}"/>
              </a:ext>
            </a:extLst>
          </p:cNvPr>
          <p:cNvSpPr>
            <a:spLocks noGrp="1"/>
          </p:cNvSpPr>
          <p:nvPr>
            <p:ph idx="1"/>
          </p:nvPr>
        </p:nvSpPr>
        <p:spPr>
          <a:xfrm>
            <a:off x="771524" y="1008600"/>
            <a:ext cx="10582276" cy="4920476"/>
          </a:xfrm>
        </p:spPr>
        <p:txBody>
          <a:bodyPr>
            <a:noAutofit/>
          </a:bodyPr>
          <a:lstStyle/>
          <a:p>
            <a:pPr marL="0" indent="0">
              <a:lnSpc>
                <a:spcPct val="150000"/>
              </a:lnSpc>
              <a:spcAft>
                <a:spcPts val="800"/>
              </a:spcAft>
              <a:buNone/>
            </a:pPr>
            <a:r>
              <a:rPr lang="en-CA" sz="1100" kern="0" dirty="0">
                <a:effectLst/>
                <a:latin typeface="Calibri" panose="020F0502020204030204" pitchFamily="34" charset="0"/>
                <a:ea typeface="Calibri" panose="020F0502020204030204" pitchFamily="34" charset="0"/>
                <a:cs typeface="Calibri" panose="020F0502020204030204" pitchFamily="34" charset="0"/>
              </a:rPr>
              <a:t>In summary, the 2023 ISN-GKHA highlights several important findings for </a:t>
            </a:r>
            <a:r>
              <a:rPr lang="en-CA" sz="1100" kern="0" dirty="0">
                <a:latin typeface="Calibri" panose="020F0502020204030204" pitchFamily="34" charset="0"/>
                <a:ea typeface="Calibri" panose="020F0502020204030204" pitchFamily="34" charset="0"/>
                <a:cs typeface="Calibri" panose="020F0502020204030204" pitchFamily="34" charset="0"/>
              </a:rPr>
              <a:t>Latin America.</a:t>
            </a:r>
            <a:endParaRPr lang="en-CA" sz="1100" kern="1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50000"/>
              </a:lnSpc>
              <a:spcAft>
                <a:spcPts val="800"/>
              </a:spcAft>
              <a:buNone/>
            </a:pPr>
            <a:r>
              <a:rPr lang="en-CA" sz="1100" b="1" i="1" kern="0" dirty="0">
                <a:effectLst/>
                <a:latin typeface="Calibri" panose="020F0502020204030204" pitchFamily="34" charset="0"/>
                <a:ea typeface="Calibri" panose="020F0502020204030204" pitchFamily="34" charset="0"/>
                <a:cs typeface="Calibri" panose="020F0502020204030204" pitchFamily="34" charset="0"/>
              </a:rPr>
              <a:t>KRT availability, access, and quality is high.</a:t>
            </a:r>
            <a:endParaRPr lang="en-CA" sz="1100" kern="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50000"/>
              </a:lnSpc>
              <a:buFont typeface="Courier New" panose="02070309020205020404" pitchFamily="49" charset="0"/>
              <a:buChar char="o"/>
            </a:pPr>
            <a:r>
              <a:rPr lang="en-CA" sz="1100" kern="0" dirty="0">
                <a:effectLst/>
                <a:latin typeface="Calibri" panose="020F0502020204030204" pitchFamily="34" charset="0"/>
                <a:ea typeface="Calibri" panose="020F0502020204030204" pitchFamily="34" charset="0"/>
                <a:cs typeface="Calibri" panose="020F0502020204030204" pitchFamily="34" charset="0"/>
              </a:rPr>
              <a:t>HD is available in all countries; however, PD services are unavailable in British Virgin Islands and Haiti. </a:t>
            </a:r>
            <a:endParaRPr lang="en-CA" sz="1100" kern="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50000"/>
              </a:lnSpc>
              <a:buFont typeface="Courier New" panose="02070309020205020404" pitchFamily="49" charset="0"/>
              <a:buChar char="o"/>
            </a:pPr>
            <a:r>
              <a:rPr lang="en-CA" sz="1100" kern="100" dirty="0">
                <a:effectLst/>
                <a:latin typeface="Calibri" panose="020F0502020204030204" pitchFamily="34" charset="0"/>
                <a:ea typeface="Calibri" panose="020F0502020204030204" pitchFamily="34" charset="0"/>
                <a:cs typeface="Calibri" panose="020F0502020204030204" pitchFamily="34" charset="0"/>
              </a:rPr>
              <a:t>Capacity to provide adequate frequency of HD i.e., three times weekly for 3 – 4 hours per session, was available in all (100%) Latin America countries.</a:t>
            </a:r>
          </a:p>
          <a:p>
            <a:pPr marL="800100" lvl="1" indent="-342900">
              <a:lnSpc>
                <a:spcPct val="150000"/>
              </a:lnSpc>
              <a:buFont typeface="Courier New" panose="02070309020205020404" pitchFamily="49" charset="0"/>
              <a:buChar char="o"/>
            </a:pPr>
            <a:r>
              <a:rPr lang="en-CA" sz="1100" kern="100" dirty="0">
                <a:effectLst/>
                <a:latin typeface="Calibri" panose="020F0502020204030204" pitchFamily="34" charset="0"/>
                <a:ea typeface="Calibri" panose="020F0502020204030204" pitchFamily="34" charset="0"/>
                <a:cs typeface="Calibri" panose="020F0502020204030204" pitchFamily="34" charset="0"/>
              </a:rPr>
              <a:t>Capacity to provide adequate PD exchanges i.e., three to four exchanges per day was available in 19 (86%) countries. </a:t>
            </a:r>
          </a:p>
          <a:p>
            <a:pPr marL="800100" lvl="1" indent="-342900">
              <a:lnSpc>
                <a:spcPct val="150000"/>
              </a:lnSpc>
              <a:buFont typeface="Courier New" panose="02070309020205020404" pitchFamily="49" charset="0"/>
              <a:buChar char="o"/>
            </a:pPr>
            <a:r>
              <a:rPr lang="en-CA" sz="1100" kern="100" dirty="0">
                <a:effectLst/>
                <a:latin typeface="Calibri" panose="020F0502020204030204" pitchFamily="34" charset="0"/>
                <a:ea typeface="Calibri" panose="020F0502020204030204" pitchFamily="34" charset="0"/>
                <a:cs typeface="Calibri" panose="020F0502020204030204" pitchFamily="34" charset="0"/>
              </a:rPr>
              <a:t>Home HD was only available in Puerto Rico.</a:t>
            </a:r>
          </a:p>
          <a:p>
            <a:pPr marL="800100" lvl="1" indent="-342900">
              <a:lnSpc>
                <a:spcPct val="150000"/>
              </a:lnSpc>
              <a:spcAft>
                <a:spcPts val="800"/>
              </a:spcAft>
              <a:buFont typeface="Courier New" panose="02070309020205020404" pitchFamily="49" charset="0"/>
              <a:buChar char="o"/>
            </a:pPr>
            <a:r>
              <a:rPr lang="en-CA" sz="1100" kern="100" dirty="0">
                <a:effectLst/>
                <a:latin typeface="Calibri" panose="020F0502020204030204" pitchFamily="34" charset="0"/>
                <a:ea typeface="Calibri" panose="020F0502020204030204" pitchFamily="34" charset="0"/>
                <a:cs typeface="Calibri" panose="020F0502020204030204" pitchFamily="34" charset="0"/>
              </a:rPr>
              <a:t>KT centres are available in 19 (86%) countries with a median prevalence of KT centres of 0.47 </a:t>
            </a:r>
            <a:r>
              <a:rPr lang="en-CA" sz="1100" kern="100" dirty="0" err="1">
                <a:effectLst/>
                <a:latin typeface="Calibri" panose="020F0502020204030204" pitchFamily="34" charset="0"/>
                <a:ea typeface="Calibri" panose="020F0502020204030204" pitchFamily="34" charset="0"/>
                <a:cs typeface="Calibri" panose="020F0502020204030204" pitchFamily="34" charset="0"/>
              </a:rPr>
              <a:t>pmp</a:t>
            </a:r>
            <a:r>
              <a:rPr lang="en-CA" sz="1100" kern="100" dirty="0">
                <a:effectLst/>
                <a:latin typeface="Calibri" panose="020F0502020204030204" pitchFamily="34" charset="0"/>
                <a:ea typeface="Calibri" panose="020F0502020204030204" pitchFamily="34" charset="0"/>
                <a:cs typeface="Calibri" panose="020F0502020204030204" pitchFamily="34" charset="0"/>
              </a:rPr>
              <a:t>.</a:t>
            </a:r>
          </a:p>
          <a:p>
            <a:pPr marL="0" indent="0">
              <a:lnSpc>
                <a:spcPct val="150000"/>
              </a:lnSpc>
              <a:spcAft>
                <a:spcPts val="800"/>
              </a:spcAft>
              <a:buNone/>
            </a:pPr>
            <a:r>
              <a:rPr lang="en-CA" sz="1100" b="1" i="1" kern="0" dirty="0">
                <a:effectLst/>
                <a:latin typeface="Calibri" panose="020F0502020204030204" pitchFamily="34" charset="0"/>
                <a:ea typeface="Calibri" panose="020F0502020204030204" pitchFamily="34" charset="0"/>
                <a:cs typeface="Calibri" panose="020F0502020204030204" pitchFamily="34" charset="0"/>
              </a:rPr>
              <a:t>CKM is available and predominately chosen or medically advised.</a:t>
            </a:r>
            <a:endParaRPr lang="en-CA" sz="1100" kern="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50000"/>
              </a:lnSpc>
              <a:buFont typeface="Courier New" panose="02070309020205020404" pitchFamily="49" charset="0"/>
              <a:buChar char="o"/>
            </a:pPr>
            <a:r>
              <a:rPr lang="en-CA" sz="1100" kern="0" dirty="0">
                <a:effectLst/>
                <a:latin typeface="Calibri" panose="020F0502020204030204" pitchFamily="34" charset="0"/>
                <a:ea typeface="Calibri" panose="020F0502020204030204" pitchFamily="34" charset="0"/>
                <a:cs typeface="Calibri" panose="020F0502020204030204" pitchFamily="34" charset="0"/>
              </a:rPr>
              <a:t>Established CKM through shared decision making was available in 11 (50%) countries.</a:t>
            </a:r>
            <a:endParaRPr lang="en-CA" sz="1100" kern="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50000"/>
              </a:lnSpc>
              <a:buFont typeface="Courier New" panose="02070309020205020404" pitchFamily="49" charset="0"/>
              <a:buChar char="o"/>
            </a:pPr>
            <a:r>
              <a:rPr lang="en-CA" sz="1100" kern="0" dirty="0">
                <a:effectLst/>
                <a:latin typeface="Calibri" panose="020F0502020204030204" pitchFamily="34" charset="0"/>
                <a:ea typeface="Calibri" panose="020F0502020204030204" pitchFamily="34" charset="0"/>
                <a:cs typeface="Calibri" panose="020F0502020204030204" pitchFamily="34" charset="0"/>
              </a:rPr>
              <a:t>9 (41%) countries stated that CKM is choice-restricted, meaning that patients are not choosing to receive CKM because it is better for them but because they cannot receive KRT due to limitations in resources.</a:t>
            </a:r>
            <a:endParaRPr lang="en-CA" sz="1100" kern="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50000"/>
              </a:lnSpc>
              <a:spcAft>
                <a:spcPts val="800"/>
              </a:spcAft>
              <a:buFont typeface="Courier New" panose="02070309020205020404" pitchFamily="49" charset="0"/>
              <a:buChar char="o"/>
            </a:pPr>
            <a:r>
              <a:rPr lang="en-CA" sz="1100" kern="0" dirty="0">
                <a:effectLst/>
                <a:latin typeface="Calibri" panose="020F0502020204030204" pitchFamily="34" charset="0"/>
                <a:ea typeface="Calibri" panose="020F0502020204030204" pitchFamily="34" charset="0"/>
                <a:cs typeface="Calibri" panose="020F0502020204030204" pitchFamily="34" charset="0"/>
              </a:rPr>
              <a:t>Also, 11 (50%) countries reported that CKM is chosen or medically-advised, meaning that the decision to not receive KRT wasn’t due to resource limitations.</a:t>
            </a:r>
            <a:endParaRPr lang="en-CA" sz="1100" kern="1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50000"/>
              </a:lnSpc>
              <a:spcAft>
                <a:spcPts val="800"/>
              </a:spcAft>
              <a:buNone/>
            </a:pPr>
            <a:r>
              <a:rPr lang="en-CA" sz="1100" b="1" i="1" kern="0" dirty="0">
                <a:effectLst/>
                <a:latin typeface="Calibri" panose="020F0502020204030204" pitchFamily="34" charset="0"/>
                <a:ea typeface="Calibri" panose="020F0502020204030204" pitchFamily="34" charset="0"/>
                <a:cs typeface="Calibri" panose="020F0502020204030204" pitchFamily="34" charset="0"/>
              </a:rPr>
              <a:t>Government funding for kidney care services and medication is low.</a:t>
            </a:r>
            <a:endParaRPr lang="en-CA" sz="1100" kern="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50000"/>
              </a:lnSpc>
              <a:buFont typeface="Courier New" panose="02070309020205020404" pitchFamily="49" charset="0"/>
              <a:buChar char="o"/>
            </a:pPr>
            <a:r>
              <a:rPr lang="en-CA" sz="1100" kern="100" dirty="0">
                <a:effectLst/>
                <a:latin typeface="Calibri" panose="020F0502020204030204" pitchFamily="34" charset="0"/>
                <a:ea typeface="Calibri" panose="020F0502020204030204" pitchFamily="34" charset="0"/>
                <a:cs typeface="Calibri" panose="020F0502020204030204" pitchFamily="34" charset="0"/>
              </a:rPr>
              <a:t>Reimbursement for medications that is free at point of delivery for ND-CKD, dialysis, and KT are available in 2 (9%), 4 (18%), and in 8 (36%) countries, respectively.</a:t>
            </a:r>
          </a:p>
          <a:p>
            <a:pPr marL="800100" lvl="1" indent="-342900">
              <a:lnSpc>
                <a:spcPct val="150000"/>
              </a:lnSpc>
              <a:spcAft>
                <a:spcPts val="800"/>
              </a:spcAft>
              <a:buFont typeface="Courier New" panose="02070309020205020404" pitchFamily="49" charset="0"/>
              <a:buChar char="o"/>
            </a:pPr>
            <a:r>
              <a:rPr lang="en-CA" sz="1100" kern="100" dirty="0">
                <a:effectLst/>
                <a:latin typeface="Calibri" panose="020F0502020204030204" pitchFamily="34" charset="0"/>
                <a:ea typeface="Calibri" panose="020F0502020204030204" pitchFamily="34" charset="0"/>
                <a:cs typeface="Calibri" panose="020F0502020204030204" pitchFamily="34" charset="0"/>
              </a:rPr>
              <a:t>Reimbursement that is free for acute dialysis, chronic HD, and chronic PD were available in 7 (31.8%), 6 (27.3%), and 6 (27.3%) countries, respectively.</a:t>
            </a:r>
          </a:p>
          <a:p>
            <a:pPr marL="342900" lvl="0" indent="-342900">
              <a:lnSpc>
                <a:spcPct val="150000"/>
              </a:lnSpc>
              <a:spcAft>
                <a:spcPts val="800"/>
              </a:spcAft>
              <a:buFont typeface="Courier New" panose="02070309020205020404" pitchFamily="49" charset="0"/>
              <a:buChar char="o"/>
            </a:pPr>
            <a:endParaRPr lang="en-CA" sz="1100" kern="100" dirty="0">
              <a:effectLst/>
              <a:latin typeface="Calibri" panose="020F0502020204030204" pitchFamily="34" charset="0"/>
              <a:ea typeface="Calibri" panose="020F0502020204030204" pitchFamily="34" charset="0"/>
              <a:cs typeface="Calibri" panose="020F0502020204030204" pitchFamily="34" charset="0"/>
            </a:endParaRPr>
          </a:p>
          <a:p>
            <a:endParaRPr lang="en-CA" sz="11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6760A8E2-9FEF-88E7-11DA-9890AF7D87AB}"/>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BB82669A-A805-D8C4-E37D-F07CF0C36DDF}"/>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EDA842A6-024F-0F09-C08D-C3DF3592287A}"/>
              </a:ext>
            </a:extLst>
          </p:cNvPr>
          <p:cNvSpPr>
            <a:spLocks noGrp="1"/>
          </p:cNvSpPr>
          <p:nvPr>
            <p:ph type="sldNum" sz="quarter" idx="4"/>
          </p:nvPr>
        </p:nvSpPr>
        <p:spPr/>
        <p:txBody>
          <a:bodyPr/>
          <a:lstStyle/>
          <a:p>
            <a:fld id="{4A9CEFBC-9863-BD47-BA2B-008170C231CB}" type="slidenum">
              <a:rPr lang="en-US" smtClean="0"/>
              <a:pPr/>
              <a:t>38</a:t>
            </a:fld>
            <a:endParaRPr lang="en-US"/>
          </a:p>
        </p:txBody>
      </p:sp>
    </p:spTree>
    <p:extLst>
      <p:ext uri="{BB962C8B-B14F-4D97-AF65-F5344CB8AC3E}">
        <p14:creationId xmlns:p14="http://schemas.microsoft.com/office/powerpoint/2010/main" val="3500256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C4D25-04B2-EE18-631F-CC907A5C5356}"/>
              </a:ext>
            </a:extLst>
          </p:cNvPr>
          <p:cNvSpPr>
            <a:spLocks noGrp="1"/>
          </p:cNvSpPr>
          <p:nvPr>
            <p:ph type="title"/>
          </p:nvPr>
        </p:nvSpPr>
        <p:spPr/>
        <p:txBody>
          <a:bodyPr/>
          <a:lstStyle/>
          <a:p>
            <a:r>
              <a:rPr lang="en-CA" dirty="0"/>
              <a:t>Summary of Findings (cont’d)</a:t>
            </a:r>
          </a:p>
        </p:txBody>
      </p:sp>
      <p:sp>
        <p:nvSpPr>
          <p:cNvPr id="3" name="Content Placeholder 2">
            <a:extLst>
              <a:ext uri="{FF2B5EF4-FFF2-40B4-BE49-F238E27FC236}">
                <a16:creationId xmlns:a16="http://schemas.microsoft.com/office/drawing/2014/main" id="{C5E6694C-B5C3-5B3F-6DF0-D22A8479518E}"/>
              </a:ext>
            </a:extLst>
          </p:cNvPr>
          <p:cNvSpPr>
            <a:spLocks noGrp="1"/>
          </p:cNvSpPr>
          <p:nvPr>
            <p:ph idx="1"/>
          </p:nvPr>
        </p:nvSpPr>
        <p:spPr/>
        <p:txBody>
          <a:bodyPr>
            <a:normAutofit/>
          </a:bodyPr>
          <a:lstStyle/>
          <a:p>
            <a:pPr marL="0" indent="0">
              <a:lnSpc>
                <a:spcPct val="150000"/>
              </a:lnSpc>
              <a:spcAft>
                <a:spcPts val="800"/>
              </a:spcAft>
              <a:buNone/>
            </a:pPr>
            <a:r>
              <a:rPr lang="en-CA" sz="1200" b="1" i="1" kern="0" dirty="0">
                <a:effectLst/>
                <a:latin typeface="Calibri" panose="020F0502020204030204" pitchFamily="34" charset="0"/>
                <a:ea typeface="Calibri" panose="020F0502020204030204" pitchFamily="34" charset="0"/>
                <a:cs typeface="Calibri" panose="020F0502020204030204" pitchFamily="34" charset="0"/>
              </a:rPr>
              <a:t>Most have registries for advanced kidney disease, few for CKD or AKI</a:t>
            </a:r>
            <a:endParaRPr lang="en-CA" sz="1200" kern="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50000"/>
              </a:lnSpc>
              <a:buFont typeface="Courier New" panose="02070309020205020404" pitchFamily="49" charset="0"/>
              <a:buChar char="o"/>
            </a:pPr>
            <a:r>
              <a:rPr lang="en-CA" sz="1200" kern="0" dirty="0">
                <a:effectLst/>
                <a:latin typeface="Calibri" panose="020F0502020204030204" pitchFamily="34" charset="0"/>
                <a:ea typeface="Calibri" panose="020F0502020204030204" pitchFamily="34" charset="0"/>
                <a:cs typeface="Calibri" panose="020F0502020204030204" pitchFamily="34" charset="0"/>
              </a:rPr>
              <a:t>Availability of kidney registries varied across countries in the region.</a:t>
            </a:r>
            <a:endParaRPr lang="en-CA" sz="1200" kern="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Calibri" panose="020F0502020204030204" pitchFamily="34" charset="0"/>
                <a:ea typeface="Calibri" panose="020F0502020204030204" pitchFamily="34" charset="0"/>
                <a:cs typeface="Calibri" panose="020F0502020204030204" pitchFamily="34" charset="0"/>
              </a:rPr>
              <a:t>ND-CKD registries are available in 11 (50%) countries; dialysis registries in 16 (72.7%), and KT registries are available in 15 (68.2%) countries in the region.  Acute dialysis registry was available in 3 (13.6%) (Costa Rica, Paraguay, and Puerto Rico), and 2 (9.1%) countries (Costa Rica and Puerto Rico) had a CKM registry.</a:t>
            </a:r>
          </a:p>
          <a:p>
            <a:pPr marL="0" indent="0">
              <a:lnSpc>
                <a:spcPct val="150000"/>
              </a:lnSpc>
              <a:spcAft>
                <a:spcPts val="800"/>
              </a:spcAft>
              <a:buNone/>
            </a:pPr>
            <a:r>
              <a:rPr lang="en-CA" sz="1200" b="1" i="1" kern="0" dirty="0">
                <a:effectLst/>
                <a:latin typeface="Calibri" panose="020F0502020204030204" pitchFamily="34" charset="0"/>
                <a:ea typeface="Calibri" panose="020F0502020204030204" pitchFamily="34" charset="0"/>
                <a:cs typeface="Calibri" panose="020F0502020204030204" pitchFamily="34" charset="0"/>
              </a:rPr>
              <a:t>Many workforce limitations are present.</a:t>
            </a:r>
            <a:endParaRPr lang="en-CA" sz="1200" kern="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50000"/>
              </a:lnSpc>
              <a:buFont typeface="Courier New" panose="02070309020205020404" pitchFamily="49" charset="0"/>
              <a:buChar char="o"/>
            </a:pPr>
            <a:r>
              <a:rPr lang="en-CA" sz="1200" kern="100" dirty="0">
                <a:effectLst/>
                <a:latin typeface="Calibri" panose="020F0502020204030204" pitchFamily="34" charset="0"/>
                <a:ea typeface="Calibri" panose="020F0502020204030204" pitchFamily="34" charset="0"/>
                <a:cs typeface="Calibri" panose="020F0502020204030204" pitchFamily="34" charset="0"/>
              </a:rPr>
              <a:t>The median prevalence of nephrologists was 12.5 </a:t>
            </a:r>
            <a:r>
              <a:rPr lang="en-CA" sz="1200" kern="100" dirty="0" err="1">
                <a:effectLst/>
                <a:latin typeface="Calibri" panose="020F0502020204030204" pitchFamily="34" charset="0"/>
                <a:ea typeface="Calibri" panose="020F0502020204030204" pitchFamily="34" charset="0"/>
                <a:cs typeface="Calibri" panose="020F0502020204030204" pitchFamily="34" charset="0"/>
              </a:rPr>
              <a:t>pmp</a:t>
            </a:r>
            <a:r>
              <a:rPr lang="en-CA" sz="1200" kern="100" dirty="0">
                <a:effectLst/>
                <a:latin typeface="Calibri" panose="020F0502020204030204" pitchFamily="34" charset="0"/>
                <a:ea typeface="Calibri" panose="020F0502020204030204" pitchFamily="34" charset="0"/>
                <a:cs typeface="Calibri" panose="020F0502020204030204" pitchFamily="34" charset="0"/>
              </a:rPr>
              <a:t> with the highest prevalence in Uruguay (64.6 </a:t>
            </a:r>
            <a:r>
              <a:rPr lang="en-CA" sz="1200" kern="100" dirty="0" err="1">
                <a:effectLst/>
                <a:latin typeface="Calibri" panose="020F0502020204030204" pitchFamily="34" charset="0"/>
                <a:ea typeface="Calibri" panose="020F0502020204030204" pitchFamily="34" charset="0"/>
                <a:cs typeface="Calibri" panose="020F0502020204030204" pitchFamily="34" charset="0"/>
              </a:rPr>
              <a:t>pmp</a:t>
            </a:r>
            <a:r>
              <a:rPr lang="en-CA" sz="1200" kern="100" dirty="0">
                <a:effectLst/>
                <a:latin typeface="Calibri" panose="020F0502020204030204" pitchFamily="34" charset="0"/>
                <a:ea typeface="Calibri" panose="020F0502020204030204" pitchFamily="34" charset="0"/>
                <a:cs typeface="Calibri" panose="020F0502020204030204" pitchFamily="34" charset="0"/>
              </a:rPr>
              <a:t>) and the lowest in Nicaragua (5.1 </a:t>
            </a:r>
            <a:r>
              <a:rPr lang="en-CA" sz="1200" kern="100" dirty="0" err="1">
                <a:effectLst/>
                <a:latin typeface="Calibri" panose="020F0502020204030204" pitchFamily="34" charset="0"/>
                <a:ea typeface="Calibri" panose="020F0502020204030204" pitchFamily="34" charset="0"/>
                <a:cs typeface="Calibri" panose="020F0502020204030204" pitchFamily="34" charset="0"/>
              </a:rPr>
              <a:t>pmp</a:t>
            </a:r>
            <a:r>
              <a:rPr lang="en-CA" sz="1200" kern="100" dirty="0">
                <a:effectLst/>
                <a:latin typeface="Calibri" panose="020F0502020204030204" pitchFamily="34" charset="0"/>
                <a:ea typeface="Calibri" panose="020F0502020204030204" pitchFamily="34" charset="0"/>
                <a:cs typeface="Calibri" panose="020F0502020204030204" pitchFamily="34" charset="0"/>
              </a:rPr>
              <a:t>).</a:t>
            </a:r>
          </a:p>
          <a:p>
            <a:pPr marL="800100" lvl="1" indent="-342900">
              <a:lnSpc>
                <a:spcPct val="150000"/>
              </a:lnSpc>
              <a:buFont typeface="Courier New" panose="02070309020205020404" pitchFamily="49" charset="0"/>
              <a:buChar char="o"/>
            </a:pPr>
            <a:r>
              <a:rPr lang="en-CA" sz="1200" kern="100" dirty="0">
                <a:effectLst/>
                <a:latin typeface="Calibri" panose="020F0502020204030204" pitchFamily="34" charset="0"/>
                <a:ea typeface="Calibri" panose="020F0502020204030204" pitchFamily="34" charset="0"/>
                <a:cs typeface="Calibri" panose="020F0502020204030204" pitchFamily="34" charset="0"/>
              </a:rPr>
              <a:t>The median prevalence of nephrology trainees in the region was 1.4 </a:t>
            </a:r>
            <a:r>
              <a:rPr lang="en-CA" sz="1200" kern="100" dirty="0" err="1">
                <a:effectLst/>
                <a:latin typeface="Calibri" panose="020F0502020204030204" pitchFamily="34" charset="0"/>
                <a:ea typeface="Calibri" panose="020F0502020204030204" pitchFamily="34" charset="0"/>
                <a:cs typeface="Calibri" panose="020F0502020204030204" pitchFamily="34" charset="0"/>
              </a:rPr>
              <a:t>pmp</a:t>
            </a:r>
            <a:r>
              <a:rPr lang="en-CA" sz="1200" kern="100" dirty="0">
                <a:effectLst/>
                <a:latin typeface="Calibri" panose="020F0502020204030204" pitchFamily="34" charset="0"/>
                <a:ea typeface="Calibri" panose="020F0502020204030204" pitchFamily="34" charset="0"/>
                <a:cs typeface="Calibri" panose="020F0502020204030204" pitchFamily="34" charset="0"/>
              </a:rPr>
              <a:t> and was highest in Uruguay (13.2 </a:t>
            </a:r>
            <a:r>
              <a:rPr lang="en-CA" sz="1200" kern="100" dirty="0" err="1">
                <a:effectLst/>
                <a:latin typeface="Calibri" panose="020F0502020204030204" pitchFamily="34" charset="0"/>
                <a:ea typeface="Calibri" panose="020F0502020204030204" pitchFamily="34" charset="0"/>
                <a:cs typeface="Calibri" panose="020F0502020204030204" pitchFamily="34" charset="0"/>
              </a:rPr>
              <a:t>pmp</a:t>
            </a:r>
            <a:r>
              <a:rPr lang="en-CA" sz="1200" kern="100" dirty="0">
                <a:effectLst/>
                <a:latin typeface="Calibri" panose="020F0502020204030204" pitchFamily="34" charset="0"/>
                <a:ea typeface="Calibri" panose="020F0502020204030204" pitchFamily="34" charset="0"/>
                <a:cs typeface="Calibri" panose="020F0502020204030204" pitchFamily="34" charset="0"/>
              </a:rPr>
              <a:t>) and lowest in Haiti (0.18 </a:t>
            </a:r>
            <a:r>
              <a:rPr lang="en-CA" sz="1200" kern="100" dirty="0" err="1">
                <a:effectLst/>
                <a:latin typeface="Calibri" panose="020F0502020204030204" pitchFamily="34" charset="0"/>
                <a:ea typeface="Calibri" panose="020F0502020204030204" pitchFamily="34" charset="0"/>
                <a:cs typeface="Calibri" panose="020F0502020204030204" pitchFamily="34" charset="0"/>
              </a:rPr>
              <a:t>pmp</a:t>
            </a:r>
            <a:r>
              <a:rPr lang="en-CA" sz="1200" kern="100" dirty="0">
                <a:effectLst/>
                <a:latin typeface="Calibri" panose="020F0502020204030204" pitchFamily="34" charset="0"/>
                <a:ea typeface="Calibri" panose="020F0502020204030204" pitchFamily="34" charset="0"/>
                <a:cs typeface="Calibri" panose="020F0502020204030204" pitchFamily="34" charset="0"/>
              </a:rPr>
              <a:t>). </a:t>
            </a:r>
          </a:p>
          <a:p>
            <a:pPr marL="800100" lvl="1" indent="-342900">
              <a:lnSpc>
                <a:spcPct val="150000"/>
              </a:lnSpc>
              <a:spcAft>
                <a:spcPts val="800"/>
              </a:spcAft>
              <a:buFont typeface="Courier New" panose="02070309020205020404" pitchFamily="49" charset="0"/>
              <a:buChar char="o"/>
            </a:pPr>
            <a:r>
              <a:rPr lang="en-CA" sz="1200" kern="100" dirty="0">
                <a:effectLst/>
                <a:latin typeface="Calibri" panose="020F0502020204030204" pitchFamily="34" charset="0"/>
                <a:ea typeface="Calibri" panose="020F0502020204030204" pitchFamily="34" charset="0"/>
                <a:cs typeface="Calibri" panose="020F0502020204030204" pitchFamily="34" charset="0"/>
              </a:rPr>
              <a:t>More than two-thirds of countries in the region reported shortages of nephrologists (68%), paediatric nephrologists (73%), transplant surgeons (86%), and palliative care physicians (68%).</a:t>
            </a:r>
          </a:p>
          <a:p>
            <a:pPr marL="0" indent="0">
              <a:lnSpc>
                <a:spcPct val="150000"/>
              </a:lnSpc>
              <a:spcAft>
                <a:spcPts val="800"/>
              </a:spcAft>
              <a:buNone/>
            </a:pPr>
            <a:r>
              <a:rPr lang="en-CA" sz="1200" b="1" i="1" kern="0" dirty="0">
                <a:effectLst/>
                <a:latin typeface="Calibri" panose="020F0502020204030204" pitchFamily="34" charset="0"/>
                <a:ea typeface="Calibri" panose="020F0502020204030204" pitchFamily="34" charset="0"/>
                <a:cs typeface="Calibri" panose="020F0502020204030204" pitchFamily="34" charset="0"/>
              </a:rPr>
              <a:t>Moderate advocacy for kidney disease in Latin America.</a:t>
            </a:r>
            <a:endParaRPr lang="en-CA" sz="1200" kern="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Calibri" panose="020F0502020204030204" pitchFamily="34" charset="0"/>
                <a:ea typeface="Calibri" panose="020F0502020204030204" pitchFamily="34" charset="0"/>
                <a:cs typeface="Calibri" panose="020F0502020204030204" pitchFamily="34" charset="0"/>
              </a:rPr>
              <a:t>Advocacy groups for CKD, kidney failure and KRT remains low in the region.</a:t>
            </a:r>
          </a:p>
          <a:p>
            <a:endParaRPr lang="en-CA" sz="12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9DFD9A62-C52B-5509-E269-9274935AB6EC}"/>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41FAC409-AEEC-2EE2-8BD3-1BB5A7590C46}"/>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9E65C1E7-FD85-3C71-40AC-09B3B53B386D}"/>
              </a:ext>
            </a:extLst>
          </p:cNvPr>
          <p:cNvSpPr>
            <a:spLocks noGrp="1"/>
          </p:cNvSpPr>
          <p:nvPr>
            <p:ph type="sldNum" sz="quarter" idx="4"/>
          </p:nvPr>
        </p:nvSpPr>
        <p:spPr/>
        <p:txBody>
          <a:bodyPr/>
          <a:lstStyle/>
          <a:p>
            <a:fld id="{4A9CEFBC-9863-BD47-BA2B-008170C231CB}" type="slidenum">
              <a:rPr lang="en-US" smtClean="0"/>
              <a:pPr/>
              <a:t>39</a:t>
            </a:fld>
            <a:endParaRPr lang="en-US"/>
          </a:p>
        </p:txBody>
      </p:sp>
    </p:spTree>
    <p:extLst>
      <p:ext uri="{BB962C8B-B14F-4D97-AF65-F5344CB8AC3E}">
        <p14:creationId xmlns:p14="http://schemas.microsoft.com/office/powerpoint/2010/main" val="3657139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00" y="355236"/>
            <a:ext cx="8470800" cy="651600"/>
          </a:xfrm>
        </p:spPr>
        <p:txBody>
          <a:bodyPr vert="horz" lIns="91440" tIns="45720" rIns="91440" bIns="45720" rtlCol="0" anchor="ctr">
            <a:normAutofit/>
          </a:bodyPr>
          <a:lstStyle/>
          <a:p>
            <a:r>
              <a:rPr lang="en-AU"/>
              <a:t>Aim of the ISN-Global Kidney Health Atlas</a:t>
            </a:r>
          </a:p>
        </p:txBody>
      </p:sp>
      <p:sp>
        <p:nvSpPr>
          <p:cNvPr id="3" name="Content Placeholder 2"/>
          <p:cNvSpPr>
            <a:spLocks noGrp="1"/>
          </p:cNvSpPr>
          <p:nvPr>
            <p:ph idx="1"/>
          </p:nvPr>
        </p:nvSpPr>
        <p:spPr>
          <a:xfrm>
            <a:off x="5090246" y="1582278"/>
            <a:ext cx="6162675" cy="2877362"/>
          </a:xfrm>
        </p:spPr>
        <p:txBody>
          <a:bodyPr>
            <a:noAutofit/>
          </a:bodyPr>
          <a:lstStyle/>
          <a:p>
            <a:pPr marL="0" indent="0">
              <a:lnSpc>
                <a:spcPct val="150000"/>
              </a:lnSpc>
              <a:buNone/>
            </a:pPr>
            <a:r>
              <a:rPr lang="en-US" sz="1800">
                <a:latin typeface="+mn-lt"/>
              </a:rPr>
              <a:t>To understand, compare and monitor how different countries around the world detect, treat, monitor and advocate for people with kidney disease (AKI or CKD).</a:t>
            </a:r>
            <a:endParaRPr lang="en-AU" sz="1800">
              <a:latin typeface="+mn-lt"/>
            </a:endParaRPr>
          </a:p>
        </p:txBody>
      </p:sp>
      <p:sp>
        <p:nvSpPr>
          <p:cNvPr id="4" name="TextBox 3">
            <a:extLst>
              <a:ext uri="{FF2B5EF4-FFF2-40B4-BE49-F238E27FC236}">
                <a16:creationId xmlns:a16="http://schemas.microsoft.com/office/drawing/2014/main" id="{62CE3717-C9BE-4E7C-A333-5A60A46B87EE}"/>
              </a:ext>
            </a:extLst>
          </p:cNvPr>
          <p:cNvSpPr txBox="1"/>
          <p:nvPr/>
        </p:nvSpPr>
        <p:spPr>
          <a:xfrm>
            <a:off x="3688773" y="4517062"/>
            <a:ext cx="7936788" cy="954107"/>
          </a:xfrm>
          <a:prstGeom prst="rect">
            <a:avLst/>
          </a:prstGeom>
          <a:noFill/>
        </p:spPr>
        <p:txBody>
          <a:bodyPr wrap="none" lIns="91440" tIns="45720" rIns="91440" bIns="45720" rtlCol="0" anchor="t">
            <a:spAutoFit/>
          </a:bodyPr>
          <a:lstStyle/>
          <a:p>
            <a:r>
              <a:rPr lang="en-AU" sz="2800" b="1" dirty="0">
                <a:solidFill>
                  <a:schemeClr val="accent4"/>
                </a:solidFill>
              </a:rPr>
              <a:t>Key focus on availability, accessibility, </a:t>
            </a:r>
            <a:br>
              <a:rPr lang="en-AU" sz="2800" b="1" dirty="0"/>
            </a:br>
            <a:r>
              <a:rPr lang="en-AU" sz="2800" b="1" dirty="0">
                <a:solidFill>
                  <a:schemeClr val="accent4"/>
                </a:solidFill>
              </a:rPr>
              <a:t>affordability and quality of kidney failure care</a:t>
            </a:r>
          </a:p>
        </p:txBody>
      </p:sp>
      <p:sp>
        <p:nvSpPr>
          <p:cNvPr id="5" name="Date Placeholder 3">
            <a:extLst>
              <a:ext uri="{FF2B5EF4-FFF2-40B4-BE49-F238E27FC236}">
                <a16:creationId xmlns:a16="http://schemas.microsoft.com/office/drawing/2014/main" id="{70AF2746-0772-6677-9693-4E7119041C1F}"/>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6" name="Footer Placeholder 4">
            <a:extLst>
              <a:ext uri="{FF2B5EF4-FFF2-40B4-BE49-F238E27FC236}">
                <a16:creationId xmlns:a16="http://schemas.microsoft.com/office/drawing/2014/main" id="{91CDBB09-06EF-E780-A74A-87B47CF2A0E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36E559F1-AD00-7370-CBB8-9E018EEA0642}"/>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4</a:t>
            </a:fld>
            <a:endParaRPr lang="en-US"/>
          </a:p>
        </p:txBody>
      </p:sp>
      <p:pic>
        <p:nvPicPr>
          <p:cNvPr id="9" name="Picture 8" descr="A close-up of a book&#10;&#10;Description automatically generated with low confidence">
            <a:extLst>
              <a:ext uri="{FF2B5EF4-FFF2-40B4-BE49-F238E27FC236}">
                <a16:creationId xmlns:a16="http://schemas.microsoft.com/office/drawing/2014/main" id="{9192DDD3-89EA-76F2-A7BC-4D4C4D483207}"/>
              </a:ext>
            </a:extLst>
          </p:cNvPr>
          <p:cNvPicPr>
            <a:picLocks noChangeAspect="1"/>
          </p:cNvPicPr>
          <p:nvPr/>
        </p:nvPicPr>
        <p:blipFill>
          <a:blip r:embed="rId2"/>
          <a:stretch>
            <a:fillRect/>
          </a:stretch>
        </p:blipFill>
        <p:spPr>
          <a:xfrm>
            <a:off x="316923" y="1291673"/>
            <a:ext cx="4773323" cy="3000374"/>
          </a:xfrm>
          <a:prstGeom prst="rect">
            <a:avLst/>
          </a:prstGeom>
        </p:spPr>
      </p:pic>
      <p:sp>
        <p:nvSpPr>
          <p:cNvPr id="10" name="Arrow: Right 9">
            <a:extLst>
              <a:ext uri="{FF2B5EF4-FFF2-40B4-BE49-F238E27FC236}">
                <a16:creationId xmlns:a16="http://schemas.microsoft.com/office/drawing/2014/main" id="{5FDB74C3-0702-7DBA-8629-F1D28017C8E6}"/>
              </a:ext>
            </a:extLst>
          </p:cNvPr>
          <p:cNvSpPr/>
          <p:nvPr/>
        </p:nvSpPr>
        <p:spPr>
          <a:xfrm>
            <a:off x="2770259" y="4576884"/>
            <a:ext cx="666750" cy="365125"/>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46471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5187-D1D5-772F-6506-682744F4B094}"/>
              </a:ext>
            </a:extLst>
          </p:cNvPr>
          <p:cNvSpPr>
            <a:spLocks noGrp="1"/>
          </p:cNvSpPr>
          <p:nvPr>
            <p:ph type="title"/>
          </p:nvPr>
        </p:nvSpPr>
        <p:spPr/>
        <p:txBody>
          <a:bodyPr/>
          <a:lstStyle/>
          <a:p>
            <a:r>
              <a:rPr lang="en-CA" dirty="0"/>
              <a:t>Implications</a:t>
            </a:r>
          </a:p>
        </p:txBody>
      </p:sp>
      <p:sp>
        <p:nvSpPr>
          <p:cNvPr id="3" name="Content Placeholder 2">
            <a:extLst>
              <a:ext uri="{FF2B5EF4-FFF2-40B4-BE49-F238E27FC236}">
                <a16:creationId xmlns:a16="http://schemas.microsoft.com/office/drawing/2014/main" id="{39CDB8CE-05DE-6086-A64B-D15367664DED}"/>
              </a:ext>
            </a:extLst>
          </p:cNvPr>
          <p:cNvSpPr>
            <a:spLocks noGrp="1"/>
          </p:cNvSpPr>
          <p:nvPr>
            <p:ph idx="1"/>
          </p:nvPr>
        </p:nvSpPr>
        <p:spPr/>
        <p:txBody>
          <a:bodyPr>
            <a:normAutofit/>
          </a:bodyPr>
          <a:lstStyle/>
          <a:p>
            <a:pPr marL="0" indent="0">
              <a:buNone/>
            </a:pPr>
            <a:r>
              <a:rPr lang="en-CA" sz="1400" kern="100" dirty="0">
                <a:effectLst/>
                <a:latin typeface="Calibri" panose="020F0502020204030204" pitchFamily="34" charset="0"/>
                <a:ea typeface="Calibri" panose="020F0502020204030204" pitchFamily="34" charset="0"/>
                <a:cs typeface="Calibri" panose="020F0502020204030204" pitchFamily="34" charset="0"/>
              </a:rPr>
              <a:t>There are important implications to consider. Based on these survey findings, key recommendations to drive future activities for optimizing kidney care globally are proposed:</a:t>
            </a:r>
          </a:p>
          <a:p>
            <a:pPr marL="0" indent="0">
              <a:lnSpc>
                <a:spcPct val="150000"/>
              </a:lnSpc>
              <a:spcAft>
                <a:spcPts val="800"/>
              </a:spcAft>
              <a:buNone/>
            </a:pPr>
            <a:r>
              <a:rPr lang="en-CA" sz="1400" b="1" i="1" kern="100" dirty="0">
                <a:effectLst/>
                <a:latin typeface="Calibri" panose="020F0502020204030204" pitchFamily="34" charset="0"/>
                <a:ea typeface="Calibri" panose="020F0502020204030204" pitchFamily="34" charset="0"/>
                <a:cs typeface="Calibri" panose="020F0502020204030204" pitchFamily="34" charset="0"/>
              </a:rPr>
              <a:t>Increase health care financing for kidney failure prevention and management.</a:t>
            </a:r>
            <a:endParaRPr lang="en-CA" sz="1400" kern="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50000"/>
              </a:lnSpc>
              <a:spcAft>
                <a:spcPts val="800"/>
              </a:spcAft>
              <a:buFont typeface="Courier New" panose="02070309020205020404" pitchFamily="49" charset="0"/>
              <a:buChar char="o"/>
            </a:pPr>
            <a:r>
              <a:rPr lang="en-CA" sz="1400" kern="100" dirty="0">
                <a:effectLst/>
                <a:latin typeface="Calibri" panose="020F0502020204030204" pitchFamily="34" charset="0"/>
                <a:ea typeface="Calibri" panose="020F0502020204030204" pitchFamily="34" charset="0"/>
                <a:cs typeface="Calibri" panose="020F0502020204030204" pitchFamily="34" charset="0"/>
              </a:rPr>
              <a:t>While resource limitations are an obvious barrier, focusing on preventing kidney failure through appropriate hypertension and diabetes management may be more cost-effective overall. Government funding to cover medication costs may allow more patients to treat earlier stage CKD, thereby preventing the need for more costly kidney failure treatment and the obvious burden this has on patients’ wellbeing.</a:t>
            </a:r>
          </a:p>
          <a:p>
            <a:pPr marL="0" indent="0">
              <a:lnSpc>
                <a:spcPct val="150000"/>
              </a:lnSpc>
              <a:spcAft>
                <a:spcPts val="800"/>
              </a:spcAft>
              <a:buNone/>
            </a:pPr>
            <a:r>
              <a:rPr lang="en-CA" sz="1400" b="1" i="1" kern="100" dirty="0">
                <a:effectLst/>
                <a:latin typeface="Calibri" panose="020F0502020204030204" pitchFamily="34" charset="0"/>
                <a:ea typeface="Calibri" panose="020F0502020204030204" pitchFamily="34" charset="0"/>
                <a:cs typeface="Calibri" panose="020F0502020204030204" pitchFamily="34" charset="0"/>
              </a:rPr>
              <a:t>Address workforce shortages through multidisciplinary teams and telemedicine</a:t>
            </a:r>
            <a:endParaRPr lang="en-CA" sz="1400" kern="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50000"/>
              </a:lnSpc>
              <a:spcAft>
                <a:spcPts val="800"/>
              </a:spcAft>
              <a:buFont typeface="Courier New" panose="02070309020205020404" pitchFamily="49" charset="0"/>
              <a:buChar char="o"/>
            </a:pPr>
            <a:r>
              <a:rPr lang="en-CA" sz="1400" kern="100" dirty="0">
                <a:effectLst/>
                <a:latin typeface="Calibri" panose="020F0502020204030204" pitchFamily="34" charset="0"/>
                <a:ea typeface="Calibri" panose="020F0502020204030204" pitchFamily="34" charset="0"/>
                <a:cs typeface="Calibri" panose="020F0502020204030204" pitchFamily="34" charset="0"/>
              </a:rPr>
              <a:t>Shortages of nephrologists, surgeons, dialysis nurses, and other key allied health professionals were noted across most countries. Similarly, simply producing more nephrologists may not be feasible or appropriate, and sharing the workload across multiple providers will not only promote the use of multidisciplinary teams but further, allow for more and better care delivery across more patients. Telemedicine may help particularly in addressing gaps in care among rural patients and enhancing capacity through training programs such as ISN Fellowship, visiting ambassador programs, etc.</a:t>
            </a:r>
          </a:p>
          <a:p>
            <a:endParaRPr lang="en-CA" sz="16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C5B7B3DB-5B79-73A4-2CD0-45E827F6BF93}"/>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BF0A5E7A-4945-88DF-E48B-4E69824FF299}"/>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EB715E66-7D8F-ED18-779D-61B910F87D03}"/>
              </a:ext>
            </a:extLst>
          </p:cNvPr>
          <p:cNvSpPr>
            <a:spLocks noGrp="1"/>
          </p:cNvSpPr>
          <p:nvPr>
            <p:ph type="sldNum" sz="quarter" idx="4"/>
          </p:nvPr>
        </p:nvSpPr>
        <p:spPr/>
        <p:txBody>
          <a:bodyPr/>
          <a:lstStyle/>
          <a:p>
            <a:fld id="{4A9CEFBC-9863-BD47-BA2B-008170C231CB}" type="slidenum">
              <a:rPr lang="en-US" smtClean="0"/>
              <a:pPr/>
              <a:t>40</a:t>
            </a:fld>
            <a:endParaRPr lang="en-US"/>
          </a:p>
        </p:txBody>
      </p:sp>
    </p:spTree>
    <p:extLst>
      <p:ext uri="{BB962C8B-B14F-4D97-AF65-F5344CB8AC3E}">
        <p14:creationId xmlns:p14="http://schemas.microsoft.com/office/powerpoint/2010/main" val="3397777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8E522-40FC-11B1-F319-2CC08DD3D608}"/>
              </a:ext>
            </a:extLst>
          </p:cNvPr>
          <p:cNvSpPr>
            <a:spLocks noGrp="1"/>
          </p:cNvSpPr>
          <p:nvPr>
            <p:ph type="title"/>
          </p:nvPr>
        </p:nvSpPr>
        <p:spPr/>
        <p:txBody>
          <a:bodyPr/>
          <a:lstStyle/>
          <a:p>
            <a:r>
              <a:rPr lang="en-CA" dirty="0"/>
              <a:t>Implications (cont’d)</a:t>
            </a:r>
          </a:p>
        </p:txBody>
      </p:sp>
      <p:sp>
        <p:nvSpPr>
          <p:cNvPr id="3" name="Content Placeholder 2">
            <a:extLst>
              <a:ext uri="{FF2B5EF4-FFF2-40B4-BE49-F238E27FC236}">
                <a16:creationId xmlns:a16="http://schemas.microsoft.com/office/drawing/2014/main" id="{CDA2D34C-AEB0-FDD0-ABD5-4B4DA1984F4E}"/>
              </a:ext>
            </a:extLst>
          </p:cNvPr>
          <p:cNvSpPr>
            <a:spLocks noGrp="1"/>
          </p:cNvSpPr>
          <p:nvPr>
            <p:ph idx="1"/>
          </p:nvPr>
        </p:nvSpPr>
        <p:spPr/>
        <p:txBody>
          <a:bodyPr>
            <a:normAutofit lnSpcReduction="10000"/>
          </a:bodyPr>
          <a:lstStyle/>
          <a:p>
            <a:pPr marL="0" indent="0">
              <a:lnSpc>
                <a:spcPct val="150000"/>
              </a:lnSpc>
              <a:spcAft>
                <a:spcPts val="800"/>
              </a:spcAft>
              <a:buNone/>
            </a:pPr>
            <a:r>
              <a:rPr lang="en-CA" sz="1200" b="1" i="1" kern="100" dirty="0">
                <a:effectLst/>
                <a:latin typeface="Calibri" panose="020F0502020204030204" pitchFamily="34" charset="0"/>
                <a:ea typeface="Calibri" panose="020F0502020204030204" pitchFamily="34" charset="0"/>
                <a:cs typeface="Calibri" panose="020F0502020204030204" pitchFamily="34" charset="0"/>
              </a:rPr>
              <a:t>Incorporate the collection and reporting of quality indicators in kidney failure care.</a:t>
            </a:r>
            <a:endParaRPr lang="en-CA" sz="1200" kern="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Calibri" panose="020F0502020204030204" pitchFamily="34" charset="0"/>
                <a:ea typeface="Calibri" panose="020F0502020204030204" pitchFamily="34" charset="0"/>
                <a:cs typeface="Calibri" panose="020F0502020204030204" pitchFamily="34" charset="0"/>
              </a:rPr>
              <a:t>Measuring and reporting on key quality indicators is an important driver in healthcare improvement. Ensuring facilities are supported with information systems that allow for the systematic measurement and reporting of indicators is a first key step to increasing the rate of monitoring among countries. Further, understanding if or how the collection and reporting of indicators are being used to improve care is needed.</a:t>
            </a:r>
          </a:p>
          <a:p>
            <a:pPr marL="0" indent="0">
              <a:lnSpc>
                <a:spcPct val="150000"/>
              </a:lnSpc>
              <a:spcAft>
                <a:spcPts val="800"/>
              </a:spcAft>
              <a:buNone/>
            </a:pPr>
            <a:r>
              <a:rPr lang="en-CA" sz="1200" b="1" i="1" kern="100" dirty="0">
                <a:effectLst/>
                <a:latin typeface="Calibri" panose="020F0502020204030204" pitchFamily="34" charset="0"/>
                <a:ea typeface="Calibri" panose="020F0502020204030204" pitchFamily="34" charset="0"/>
                <a:cs typeface="Calibri" panose="020F0502020204030204" pitchFamily="34" charset="0"/>
              </a:rPr>
              <a:t>Expand health information systems to prevent and manage kidney failure.</a:t>
            </a:r>
            <a:endParaRPr lang="en-CA" sz="1200" kern="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Calibri" panose="020F0502020204030204" pitchFamily="34" charset="0"/>
                <a:ea typeface="Calibri" panose="020F0502020204030204" pitchFamily="34" charset="0"/>
                <a:cs typeface="Calibri" panose="020F0502020204030204" pitchFamily="34" charset="0"/>
              </a:rPr>
              <a:t>Similarly, good quality HIS are vital for kidney disease management within a country. A lack of data on disease prevalence, incidence, resource use, and quality of care limits government and provider ability to monitor and evaluate the care provided as well as predicts appropriate resource allocation so that sufficient facilities, medicines, and healthcare professionals are trained and available.</a:t>
            </a:r>
          </a:p>
          <a:p>
            <a:pPr marL="0" indent="0">
              <a:lnSpc>
                <a:spcPct val="150000"/>
              </a:lnSpc>
              <a:spcAft>
                <a:spcPts val="800"/>
              </a:spcAft>
              <a:buNone/>
            </a:pPr>
            <a:r>
              <a:rPr lang="en-CA" sz="1200" b="1" i="1" kern="100" dirty="0">
                <a:effectLst/>
                <a:latin typeface="Calibri" panose="020F0502020204030204" pitchFamily="34" charset="0"/>
                <a:ea typeface="Calibri" panose="020F0502020204030204" pitchFamily="34" charset="0"/>
                <a:cs typeface="Calibri" panose="020F0502020204030204" pitchFamily="34" charset="0"/>
              </a:rPr>
              <a:t>Promote kidney failure prevention and treatment by implementing policies, strategies, and advocacy, and mitigating barriers.</a:t>
            </a:r>
            <a:endParaRPr lang="en-CA" sz="1200" kern="1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Calibri" panose="020F0502020204030204" pitchFamily="34" charset="0"/>
                <a:ea typeface="Calibri" panose="020F0502020204030204" pitchFamily="34" charset="0"/>
                <a:cs typeface="Calibri" panose="020F0502020204030204" pitchFamily="34" charset="0"/>
              </a:rPr>
              <a:t>Lastly, policies and strategies are important for consistent approaches within a country for optimal care delivery, as well as for accountability, leadership, and knowledge exchange. Advocacy may help promote the increase of government prioritization and further, public awareness of how to prevent and manage kidney disease. Without acknowledging and mitigating barriers, it would be a challenge to achieve of successes out of these recommendations. Competing priorities and needs (for example, clean water supply and basic sanitation, maternal and child health, malnutrition, etc.) represent formidable barriers that can limit implementation of the recommended strategies in the region.</a:t>
            </a:r>
          </a:p>
          <a:p>
            <a:endParaRPr lang="en-CA" sz="12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8D798FEF-61DB-CAE5-3046-54D9AFD10DF1}"/>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685AFD82-AED7-5FD5-AB22-05573032CDB6}"/>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173E3BBD-1969-2683-B47A-39831F480AA3}"/>
              </a:ext>
            </a:extLst>
          </p:cNvPr>
          <p:cNvSpPr>
            <a:spLocks noGrp="1"/>
          </p:cNvSpPr>
          <p:nvPr>
            <p:ph type="sldNum" sz="quarter" idx="4"/>
          </p:nvPr>
        </p:nvSpPr>
        <p:spPr/>
        <p:txBody>
          <a:bodyPr/>
          <a:lstStyle/>
          <a:p>
            <a:fld id="{4A9CEFBC-9863-BD47-BA2B-008170C231CB}" type="slidenum">
              <a:rPr lang="en-US" smtClean="0"/>
              <a:pPr/>
              <a:t>41</a:t>
            </a:fld>
            <a:endParaRPr lang="en-US"/>
          </a:p>
        </p:txBody>
      </p:sp>
    </p:spTree>
    <p:extLst>
      <p:ext uri="{BB962C8B-B14F-4D97-AF65-F5344CB8AC3E}">
        <p14:creationId xmlns:p14="http://schemas.microsoft.com/office/powerpoint/2010/main" val="2816312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B5AC7A5-75DE-EA77-7BFA-61415D71B9CA}"/>
              </a:ext>
            </a:extLst>
          </p:cNvPr>
          <p:cNvSpPr/>
          <p:nvPr/>
        </p:nvSpPr>
        <p:spPr>
          <a:xfrm>
            <a:off x="6911165" y="1378108"/>
            <a:ext cx="2562753" cy="523220"/>
          </a:xfrm>
          <a:prstGeom prst="rect">
            <a:avLst/>
          </a:prstGeom>
        </p:spPr>
        <p:txBody>
          <a:bodyPr wrap="none">
            <a:spAutoFit/>
          </a:bodyPr>
          <a:lstStyle/>
          <a:p>
            <a:r>
              <a:rPr lang="en-US" sz="2800" b="1">
                <a:solidFill>
                  <a:srgbClr val="FE7055"/>
                </a:solidFill>
                <a:hlinkClick r:id="rId3">
                  <a:extLst>
                    <a:ext uri="{A12FA001-AC4F-418D-AE19-62706E023703}">
                      <ahyp:hlinkClr xmlns:ahyp="http://schemas.microsoft.com/office/drawing/2018/hyperlinkcolor" val="tx"/>
                    </a:ext>
                  </a:extLst>
                </a:hlinkClick>
              </a:rPr>
              <a:t>www.theisn.org</a:t>
            </a:r>
            <a:endParaRPr lang="en-US" sz="2800" b="1">
              <a:solidFill>
                <a:srgbClr val="FE7055"/>
              </a:solidFill>
            </a:endParaRPr>
          </a:p>
        </p:txBody>
      </p:sp>
      <p:sp>
        <p:nvSpPr>
          <p:cNvPr id="28" name="Rectangle 27">
            <a:extLst>
              <a:ext uri="{FF2B5EF4-FFF2-40B4-BE49-F238E27FC236}">
                <a16:creationId xmlns:a16="http://schemas.microsoft.com/office/drawing/2014/main" id="{06C43CF2-BFF2-AB42-E09B-C066B3CCD8D8}"/>
              </a:ext>
            </a:extLst>
          </p:cNvPr>
          <p:cNvSpPr/>
          <p:nvPr/>
        </p:nvSpPr>
        <p:spPr>
          <a:xfrm>
            <a:off x="715181" y="2792638"/>
            <a:ext cx="2601097" cy="369332"/>
          </a:xfrm>
          <a:prstGeom prst="rect">
            <a:avLst/>
          </a:prstGeom>
        </p:spPr>
        <p:txBody>
          <a:bodyPr wrap="none">
            <a:spAutoFit/>
          </a:bodyPr>
          <a:lstStyle/>
          <a:p>
            <a:r>
              <a:rPr lang="en-US" b="1">
                <a:solidFill>
                  <a:srgbClr val="3C3A9A"/>
                </a:solidFill>
              </a:rPr>
              <a:t>Global Operations Center</a:t>
            </a:r>
            <a:endParaRPr lang="en-US">
              <a:solidFill>
                <a:srgbClr val="3C3A9A"/>
              </a:solidFill>
            </a:endParaRPr>
          </a:p>
        </p:txBody>
      </p:sp>
      <p:pic>
        <p:nvPicPr>
          <p:cNvPr id="29" name="Picture 28">
            <a:extLst>
              <a:ext uri="{FF2B5EF4-FFF2-40B4-BE49-F238E27FC236}">
                <a16:creationId xmlns:a16="http://schemas.microsoft.com/office/drawing/2014/main" id="{F83BC615-8A46-6C29-FB3A-FD09F5946711}"/>
              </a:ext>
            </a:extLst>
          </p:cNvPr>
          <p:cNvPicPr>
            <a:picLocks noChangeAspect="1"/>
          </p:cNvPicPr>
          <p:nvPr/>
        </p:nvPicPr>
        <p:blipFill>
          <a:blip r:embed="rId4">
            <a:duotone>
              <a:schemeClr val="bg2">
                <a:shade val="45000"/>
                <a:satMod val="135000"/>
              </a:schemeClr>
              <a:prstClr val="white"/>
            </a:duotone>
          </a:blip>
          <a:stretch>
            <a:fillRect/>
          </a:stretch>
        </p:blipFill>
        <p:spPr>
          <a:xfrm>
            <a:off x="715181" y="3301230"/>
            <a:ext cx="460697" cy="460697"/>
          </a:xfrm>
          <a:prstGeom prst="rect">
            <a:avLst/>
          </a:prstGeom>
        </p:spPr>
      </p:pic>
      <p:sp>
        <p:nvSpPr>
          <p:cNvPr id="30" name="Rectangle 29">
            <a:extLst>
              <a:ext uri="{FF2B5EF4-FFF2-40B4-BE49-F238E27FC236}">
                <a16:creationId xmlns:a16="http://schemas.microsoft.com/office/drawing/2014/main" id="{CCCE92AC-EF74-EFAF-3341-966991951479}"/>
              </a:ext>
            </a:extLst>
          </p:cNvPr>
          <p:cNvSpPr/>
          <p:nvPr/>
        </p:nvSpPr>
        <p:spPr>
          <a:xfrm>
            <a:off x="1175878" y="3301228"/>
            <a:ext cx="2101857" cy="584775"/>
          </a:xfrm>
          <a:prstGeom prst="rect">
            <a:avLst/>
          </a:prstGeom>
        </p:spPr>
        <p:txBody>
          <a:bodyPr wrap="none">
            <a:spAutoFit/>
          </a:bodyPr>
          <a:lstStyle/>
          <a:p>
            <a:r>
              <a:rPr lang="en-US" sz="1600"/>
              <a:t>Avenue des Arts 1-2</a:t>
            </a:r>
          </a:p>
          <a:p>
            <a:r>
              <a:rPr lang="en-US" sz="1600"/>
              <a:t>1210 Brussels, Belgium</a:t>
            </a:r>
          </a:p>
        </p:txBody>
      </p:sp>
      <p:pic>
        <p:nvPicPr>
          <p:cNvPr id="31" name="Picture 30">
            <a:extLst>
              <a:ext uri="{FF2B5EF4-FFF2-40B4-BE49-F238E27FC236}">
                <a16:creationId xmlns:a16="http://schemas.microsoft.com/office/drawing/2014/main" id="{FDA4AE0D-05E2-AA60-3C96-AF0D98B6135C}"/>
              </a:ext>
            </a:extLst>
          </p:cNvPr>
          <p:cNvPicPr>
            <a:picLocks noChangeAspect="1"/>
          </p:cNvPicPr>
          <p:nvPr/>
        </p:nvPicPr>
        <p:blipFill>
          <a:blip r:embed="rId5">
            <a:duotone>
              <a:schemeClr val="bg2">
                <a:shade val="45000"/>
                <a:satMod val="135000"/>
              </a:schemeClr>
              <a:prstClr val="white"/>
            </a:duotone>
          </a:blip>
          <a:stretch>
            <a:fillRect/>
          </a:stretch>
        </p:blipFill>
        <p:spPr>
          <a:xfrm>
            <a:off x="695124" y="4081511"/>
            <a:ext cx="500809" cy="500809"/>
          </a:xfrm>
          <a:prstGeom prst="rect">
            <a:avLst/>
          </a:prstGeom>
        </p:spPr>
      </p:pic>
      <p:sp>
        <p:nvSpPr>
          <p:cNvPr id="32" name="Rectangle 31">
            <a:extLst>
              <a:ext uri="{FF2B5EF4-FFF2-40B4-BE49-F238E27FC236}">
                <a16:creationId xmlns:a16="http://schemas.microsoft.com/office/drawing/2014/main" id="{E29BDE89-7A20-BC78-48CA-67D1F180ED59}"/>
              </a:ext>
            </a:extLst>
          </p:cNvPr>
          <p:cNvSpPr/>
          <p:nvPr/>
        </p:nvSpPr>
        <p:spPr>
          <a:xfrm>
            <a:off x="1175878" y="4202218"/>
            <a:ext cx="1568058" cy="369332"/>
          </a:xfrm>
          <a:prstGeom prst="rect">
            <a:avLst/>
          </a:prstGeom>
        </p:spPr>
        <p:txBody>
          <a:bodyPr wrap="none">
            <a:spAutoFit/>
          </a:bodyPr>
          <a:lstStyle/>
          <a:p>
            <a:r>
              <a:rPr lang="en-US" sz="1600">
                <a:latin typeface="Calibri" panose="020F0502020204030204" pitchFamily="34" charset="0"/>
                <a:cs typeface="Calibri" panose="020F0502020204030204" pitchFamily="34" charset="0"/>
              </a:rPr>
              <a:t>+</a:t>
            </a:r>
            <a:r>
              <a:rPr lang="en-US" b="1"/>
              <a:t> </a:t>
            </a:r>
            <a:r>
              <a:rPr lang="en-US" sz="1600"/>
              <a:t>32 2 808 04 20</a:t>
            </a:r>
          </a:p>
        </p:txBody>
      </p:sp>
      <p:sp>
        <p:nvSpPr>
          <p:cNvPr id="33" name="Rectangle 32">
            <a:extLst>
              <a:ext uri="{FF2B5EF4-FFF2-40B4-BE49-F238E27FC236}">
                <a16:creationId xmlns:a16="http://schemas.microsoft.com/office/drawing/2014/main" id="{80073FF3-5476-3402-3AEA-EB33C8619CAB}"/>
              </a:ext>
            </a:extLst>
          </p:cNvPr>
          <p:cNvSpPr/>
          <p:nvPr/>
        </p:nvSpPr>
        <p:spPr>
          <a:xfrm>
            <a:off x="1164977" y="4886419"/>
            <a:ext cx="1526059" cy="338554"/>
          </a:xfrm>
          <a:prstGeom prst="rect">
            <a:avLst/>
          </a:prstGeom>
        </p:spPr>
        <p:txBody>
          <a:bodyPr wrap="none">
            <a:spAutoFit/>
          </a:bodyPr>
          <a:lstStyle/>
          <a:p>
            <a:r>
              <a:rPr lang="en-US" sz="1600" err="1">
                <a:hlinkClick r:id="rId6"/>
              </a:rPr>
              <a:t>info@theisn.org</a:t>
            </a:r>
            <a:endParaRPr lang="en-US" sz="1600"/>
          </a:p>
        </p:txBody>
      </p:sp>
      <p:pic>
        <p:nvPicPr>
          <p:cNvPr id="34" name="Picture 33">
            <a:extLst>
              <a:ext uri="{FF2B5EF4-FFF2-40B4-BE49-F238E27FC236}">
                <a16:creationId xmlns:a16="http://schemas.microsoft.com/office/drawing/2014/main" id="{765FCAF2-4401-A007-C8E8-3E4ACBF7C017}"/>
              </a:ext>
            </a:extLst>
          </p:cNvPr>
          <p:cNvPicPr>
            <a:picLocks noChangeAspect="1"/>
          </p:cNvPicPr>
          <p:nvPr/>
        </p:nvPicPr>
        <p:blipFill>
          <a:blip r:embed="rId7">
            <a:lum bright="70000" contrast="-70000"/>
          </a:blip>
          <a:stretch>
            <a:fillRect/>
          </a:stretch>
        </p:blipFill>
        <p:spPr>
          <a:xfrm>
            <a:off x="681504" y="4808102"/>
            <a:ext cx="528048" cy="528048"/>
          </a:xfrm>
          <a:prstGeom prst="rect">
            <a:avLst/>
          </a:prstGeom>
        </p:spPr>
      </p:pic>
      <p:sp>
        <p:nvSpPr>
          <p:cNvPr id="35" name="Rectangle 34">
            <a:extLst>
              <a:ext uri="{FF2B5EF4-FFF2-40B4-BE49-F238E27FC236}">
                <a16:creationId xmlns:a16="http://schemas.microsoft.com/office/drawing/2014/main" id="{1CE9B699-4050-419C-BF18-2DD5A31DE2EE}"/>
              </a:ext>
            </a:extLst>
          </p:cNvPr>
          <p:cNvSpPr/>
          <p:nvPr/>
        </p:nvSpPr>
        <p:spPr>
          <a:xfrm>
            <a:off x="5331502" y="2792638"/>
            <a:ext cx="2861040" cy="369332"/>
          </a:xfrm>
          <a:prstGeom prst="rect">
            <a:avLst/>
          </a:prstGeom>
        </p:spPr>
        <p:txBody>
          <a:bodyPr wrap="none">
            <a:spAutoFit/>
          </a:bodyPr>
          <a:lstStyle/>
          <a:p>
            <a:r>
              <a:rPr lang="en-US" b="1">
                <a:solidFill>
                  <a:srgbClr val="3C3A9A"/>
                </a:solidFill>
              </a:rPr>
              <a:t>Americas Operations Center</a:t>
            </a:r>
            <a:endParaRPr lang="en-US">
              <a:solidFill>
                <a:srgbClr val="3C3A9A"/>
              </a:solidFill>
            </a:endParaRPr>
          </a:p>
        </p:txBody>
      </p:sp>
      <p:sp>
        <p:nvSpPr>
          <p:cNvPr id="36" name="Rectangle 35">
            <a:extLst>
              <a:ext uri="{FF2B5EF4-FFF2-40B4-BE49-F238E27FC236}">
                <a16:creationId xmlns:a16="http://schemas.microsoft.com/office/drawing/2014/main" id="{0355B209-5D61-1D3E-C0D6-B7EBF54BB1F3}"/>
              </a:ext>
            </a:extLst>
          </p:cNvPr>
          <p:cNvSpPr/>
          <p:nvPr/>
        </p:nvSpPr>
        <p:spPr>
          <a:xfrm>
            <a:off x="5765134" y="3301229"/>
            <a:ext cx="3465500" cy="584775"/>
          </a:xfrm>
          <a:prstGeom prst="rect">
            <a:avLst/>
          </a:prstGeom>
        </p:spPr>
        <p:txBody>
          <a:bodyPr wrap="none">
            <a:spAutoFit/>
          </a:bodyPr>
          <a:lstStyle/>
          <a:p>
            <a:r>
              <a:rPr lang="en-US" sz="1600"/>
              <a:t>340 North Avenue 3rd Floor</a:t>
            </a:r>
            <a:br>
              <a:rPr lang="en-US" sz="1600"/>
            </a:br>
            <a:r>
              <a:rPr lang="en-US" sz="1600"/>
              <a:t>Cranford, NJ 07016-2496, United States</a:t>
            </a:r>
          </a:p>
        </p:txBody>
      </p:sp>
      <p:sp>
        <p:nvSpPr>
          <p:cNvPr id="37" name="Rectangle 36">
            <a:extLst>
              <a:ext uri="{FF2B5EF4-FFF2-40B4-BE49-F238E27FC236}">
                <a16:creationId xmlns:a16="http://schemas.microsoft.com/office/drawing/2014/main" id="{3062AAC6-0A0D-FD86-5B42-CA8D30FFF566}"/>
              </a:ext>
            </a:extLst>
          </p:cNvPr>
          <p:cNvSpPr/>
          <p:nvPr/>
        </p:nvSpPr>
        <p:spPr>
          <a:xfrm>
            <a:off x="5862928" y="4886419"/>
            <a:ext cx="1526059" cy="338554"/>
          </a:xfrm>
          <a:prstGeom prst="rect">
            <a:avLst/>
          </a:prstGeom>
        </p:spPr>
        <p:txBody>
          <a:bodyPr wrap="none">
            <a:spAutoFit/>
          </a:bodyPr>
          <a:lstStyle/>
          <a:p>
            <a:r>
              <a:rPr lang="en-US" sz="1600">
                <a:hlinkClick r:id="rId6"/>
              </a:rPr>
              <a:t>info@theisn.org</a:t>
            </a:r>
            <a:endParaRPr lang="en-US" sz="1600"/>
          </a:p>
        </p:txBody>
      </p:sp>
      <p:pic>
        <p:nvPicPr>
          <p:cNvPr id="38" name="Picture 37">
            <a:extLst>
              <a:ext uri="{FF2B5EF4-FFF2-40B4-BE49-F238E27FC236}">
                <a16:creationId xmlns:a16="http://schemas.microsoft.com/office/drawing/2014/main" id="{C538213E-20DC-AE68-4BFB-FEBB644F853E}"/>
              </a:ext>
            </a:extLst>
          </p:cNvPr>
          <p:cNvPicPr>
            <a:picLocks noChangeAspect="1"/>
          </p:cNvPicPr>
          <p:nvPr/>
        </p:nvPicPr>
        <p:blipFill>
          <a:blip r:embed="rId4">
            <a:duotone>
              <a:schemeClr val="bg2">
                <a:shade val="45000"/>
                <a:satMod val="135000"/>
              </a:schemeClr>
              <a:prstClr val="white"/>
            </a:duotone>
          </a:blip>
          <a:stretch>
            <a:fillRect/>
          </a:stretch>
        </p:blipFill>
        <p:spPr>
          <a:xfrm>
            <a:off x="5249826" y="3301230"/>
            <a:ext cx="460697" cy="460697"/>
          </a:xfrm>
          <a:prstGeom prst="rect">
            <a:avLst/>
          </a:prstGeom>
        </p:spPr>
      </p:pic>
      <p:pic>
        <p:nvPicPr>
          <p:cNvPr id="39" name="Picture 38">
            <a:extLst>
              <a:ext uri="{FF2B5EF4-FFF2-40B4-BE49-F238E27FC236}">
                <a16:creationId xmlns:a16="http://schemas.microsoft.com/office/drawing/2014/main" id="{BD401AB0-1667-3604-1FEA-F56D00F0E3AC}"/>
              </a:ext>
            </a:extLst>
          </p:cNvPr>
          <p:cNvPicPr>
            <a:picLocks noChangeAspect="1"/>
          </p:cNvPicPr>
          <p:nvPr/>
        </p:nvPicPr>
        <p:blipFill>
          <a:blip r:embed="rId7">
            <a:lum bright="70000" contrast="-70000"/>
          </a:blip>
          <a:stretch>
            <a:fillRect/>
          </a:stretch>
        </p:blipFill>
        <p:spPr>
          <a:xfrm>
            <a:off x="5273831" y="4806528"/>
            <a:ext cx="528048" cy="528048"/>
          </a:xfrm>
          <a:prstGeom prst="rect">
            <a:avLst/>
          </a:prstGeom>
        </p:spPr>
      </p:pic>
      <p:pic>
        <p:nvPicPr>
          <p:cNvPr id="40" name="Picture 39">
            <a:hlinkClick r:id="rId8"/>
            <a:extLst>
              <a:ext uri="{FF2B5EF4-FFF2-40B4-BE49-F238E27FC236}">
                <a16:creationId xmlns:a16="http://schemas.microsoft.com/office/drawing/2014/main" id="{783D5CD9-3481-BB08-0702-558A40770A59}"/>
              </a:ext>
            </a:extLst>
          </p:cNvPr>
          <p:cNvPicPr>
            <a:picLocks noChangeAspect="1"/>
          </p:cNvPicPr>
          <p:nvPr/>
        </p:nvPicPr>
        <p:blipFill>
          <a:blip r:embed="rId9"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414253" y="6028959"/>
            <a:ext cx="360000" cy="360000"/>
          </a:xfrm>
          <a:prstGeom prst="rect">
            <a:avLst/>
          </a:prstGeom>
        </p:spPr>
      </p:pic>
      <p:pic>
        <p:nvPicPr>
          <p:cNvPr id="41" name="Picture 40">
            <a:hlinkClick r:id="rId10"/>
            <a:extLst>
              <a:ext uri="{FF2B5EF4-FFF2-40B4-BE49-F238E27FC236}">
                <a16:creationId xmlns:a16="http://schemas.microsoft.com/office/drawing/2014/main" id="{BA621DCD-F370-FEE4-BA0A-7E7C0FBBFFEC}"/>
              </a:ext>
            </a:extLst>
          </p:cNvPr>
          <p:cNvPicPr>
            <a:picLocks noChangeAspect="1"/>
          </p:cNvPicPr>
          <p:nvPr/>
        </p:nvPicPr>
        <p:blipFill>
          <a:blip r:embed="rId11"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943271" y="6017587"/>
            <a:ext cx="360000" cy="360000"/>
          </a:xfrm>
          <a:prstGeom prst="rect">
            <a:avLst/>
          </a:prstGeom>
        </p:spPr>
      </p:pic>
      <p:pic>
        <p:nvPicPr>
          <p:cNvPr id="42" name="Picture 41">
            <a:hlinkClick r:id="rId12"/>
            <a:extLst>
              <a:ext uri="{FF2B5EF4-FFF2-40B4-BE49-F238E27FC236}">
                <a16:creationId xmlns:a16="http://schemas.microsoft.com/office/drawing/2014/main" id="{98F7BE78-F4F5-FCB6-3EF4-0596C508A416}"/>
              </a:ext>
            </a:extLst>
          </p:cNvPr>
          <p:cNvPicPr>
            <a:picLocks noChangeAspect="1"/>
          </p:cNvPicPr>
          <p:nvPr/>
        </p:nvPicPr>
        <p:blipFill>
          <a:blip r:embed="rId1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472289" y="6036059"/>
            <a:ext cx="360000" cy="360000"/>
          </a:xfrm>
          <a:prstGeom prst="rect">
            <a:avLst/>
          </a:prstGeom>
        </p:spPr>
      </p:pic>
      <p:pic>
        <p:nvPicPr>
          <p:cNvPr id="43" name="Picture 42">
            <a:hlinkClick r:id="rId14"/>
            <a:extLst>
              <a:ext uri="{FF2B5EF4-FFF2-40B4-BE49-F238E27FC236}">
                <a16:creationId xmlns:a16="http://schemas.microsoft.com/office/drawing/2014/main" id="{7E1DC0A6-5322-D3EC-DB6D-46E7EDBADC30}"/>
              </a:ext>
            </a:extLst>
          </p:cNvPr>
          <p:cNvPicPr>
            <a:picLocks noChangeAspect="1"/>
          </p:cNvPicPr>
          <p:nvPr/>
        </p:nvPicPr>
        <p:blipFill>
          <a:blip r:embed="rId15"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968405" y="6068144"/>
            <a:ext cx="360000" cy="360000"/>
          </a:xfrm>
          <a:prstGeom prst="rect">
            <a:avLst/>
          </a:prstGeom>
        </p:spPr>
      </p:pic>
      <p:pic>
        <p:nvPicPr>
          <p:cNvPr id="44" name="Picture 43">
            <a:hlinkClick r:id="rId16"/>
            <a:extLst>
              <a:ext uri="{FF2B5EF4-FFF2-40B4-BE49-F238E27FC236}">
                <a16:creationId xmlns:a16="http://schemas.microsoft.com/office/drawing/2014/main" id="{3E721B49-EE51-4645-5D23-72D24DF4CD10}"/>
              </a:ext>
            </a:extLst>
          </p:cNvPr>
          <p:cNvPicPr>
            <a:picLocks noChangeAspect="1"/>
          </p:cNvPicPr>
          <p:nvPr/>
        </p:nvPicPr>
        <p:blipFill>
          <a:blip r:embed="rId1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001305" y="6036059"/>
            <a:ext cx="360000" cy="370617"/>
          </a:xfrm>
          <a:prstGeom prst="rect">
            <a:avLst/>
          </a:prstGeom>
        </p:spPr>
      </p:pic>
      <p:sp>
        <p:nvSpPr>
          <p:cNvPr id="45" name="Rectangle 44">
            <a:extLst>
              <a:ext uri="{FF2B5EF4-FFF2-40B4-BE49-F238E27FC236}">
                <a16:creationId xmlns:a16="http://schemas.microsoft.com/office/drawing/2014/main" id="{662AAB53-A432-2352-BA52-484650389AF7}"/>
              </a:ext>
            </a:extLst>
          </p:cNvPr>
          <p:cNvSpPr/>
          <p:nvPr/>
        </p:nvSpPr>
        <p:spPr>
          <a:xfrm>
            <a:off x="681504" y="6044249"/>
            <a:ext cx="1138389" cy="369332"/>
          </a:xfrm>
          <a:prstGeom prst="rect">
            <a:avLst/>
          </a:prstGeom>
        </p:spPr>
        <p:txBody>
          <a:bodyPr wrap="none">
            <a:spAutoFit/>
          </a:bodyPr>
          <a:lstStyle/>
          <a:p>
            <a:r>
              <a:rPr lang="en-US" b="1">
                <a:solidFill>
                  <a:srgbClr val="3C3A9A"/>
                </a:solidFill>
              </a:rPr>
              <a:t>Follow us </a:t>
            </a:r>
            <a:endParaRPr lang="en-US">
              <a:solidFill>
                <a:srgbClr val="3C3A9A"/>
              </a:solidFill>
            </a:endParaRPr>
          </a:p>
        </p:txBody>
      </p:sp>
      <p:pic>
        <p:nvPicPr>
          <p:cNvPr id="46" name="Picture 45">
            <a:extLst>
              <a:ext uri="{FF2B5EF4-FFF2-40B4-BE49-F238E27FC236}">
                <a16:creationId xmlns:a16="http://schemas.microsoft.com/office/drawing/2014/main" id="{4E35D73D-C9B2-1FC5-D8A4-A9FA53E11811}"/>
              </a:ext>
            </a:extLst>
          </p:cNvPr>
          <p:cNvPicPr>
            <a:picLocks noChangeAspect="1"/>
          </p:cNvPicPr>
          <p:nvPr/>
        </p:nvPicPr>
        <p:blipFill>
          <a:blip r:embed="rId5">
            <a:duotone>
              <a:schemeClr val="bg2">
                <a:shade val="45000"/>
                <a:satMod val="135000"/>
              </a:schemeClr>
              <a:prstClr val="white"/>
            </a:duotone>
          </a:blip>
          <a:stretch>
            <a:fillRect/>
          </a:stretch>
        </p:blipFill>
        <p:spPr>
          <a:xfrm>
            <a:off x="5273831" y="4081511"/>
            <a:ext cx="500809" cy="500809"/>
          </a:xfrm>
          <a:prstGeom prst="rect">
            <a:avLst/>
          </a:prstGeom>
        </p:spPr>
      </p:pic>
      <p:sp>
        <p:nvSpPr>
          <p:cNvPr id="47" name="Rectangle 46">
            <a:extLst>
              <a:ext uri="{FF2B5EF4-FFF2-40B4-BE49-F238E27FC236}">
                <a16:creationId xmlns:a16="http://schemas.microsoft.com/office/drawing/2014/main" id="{78260598-C4E6-EE1A-45DA-99D783D87BBA}"/>
              </a:ext>
            </a:extLst>
          </p:cNvPr>
          <p:cNvSpPr/>
          <p:nvPr/>
        </p:nvSpPr>
        <p:spPr>
          <a:xfrm>
            <a:off x="5754585" y="4202218"/>
            <a:ext cx="1619354" cy="338554"/>
          </a:xfrm>
          <a:prstGeom prst="rect">
            <a:avLst/>
          </a:prstGeom>
        </p:spPr>
        <p:txBody>
          <a:bodyPr wrap="none">
            <a:spAutoFit/>
          </a:bodyPr>
          <a:lstStyle/>
          <a:p>
            <a:r>
              <a:rPr lang="en-US" sz="1600"/>
              <a:t>+1 904 345 0866 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a:t>ISN-Global Kidney Health Atlas Survey</a:t>
            </a:r>
          </a:p>
        </p:txBody>
      </p:sp>
      <p:graphicFrame>
        <p:nvGraphicFramePr>
          <p:cNvPr id="5" name="Content Placeholder 4"/>
          <p:cNvGraphicFramePr>
            <a:graphicFrameLocks noGrp="1"/>
          </p:cNvGraphicFramePr>
          <p:nvPr>
            <p:ph idx="1"/>
          </p:nvPr>
        </p:nvGraphicFramePr>
        <p:xfrm>
          <a:off x="838200" y="1825625"/>
          <a:ext cx="10515600"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6381428" y="3459074"/>
            <a:ext cx="2083431" cy="1084439"/>
          </a:xfrm>
          <a:prstGeom prst="ellipse">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Date Placeholder 3">
            <a:extLst>
              <a:ext uri="{FF2B5EF4-FFF2-40B4-BE49-F238E27FC236}">
                <a16:creationId xmlns:a16="http://schemas.microsoft.com/office/drawing/2014/main" id="{CD306572-9FBC-0727-076F-8126A1F34AA3}"/>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4" name="Footer Placeholder 4">
            <a:extLst>
              <a:ext uri="{FF2B5EF4-FFF2-40B4-BE49-F238E27FC236}">
                <a16:creationId xmlns:a16="http://schemas.microsoft.com/office/drawing/2014/main" id="{3CD0397F-C033-03DC-BF32-BE0F317AFC9B}"/>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22737E03-A9C0-D6E8-FC27-AFF3A44D93D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5</a:t>
            </a:fld>
            <a:endParaRPr lang="en-US"/>
          </a:p>
        </p:txBody>
      </p:sp>
    </p:spTree>
    <p:extLst>
      <p:ext uri="{BB962C8B-B14F-4D97-AF65-F5344CB8AC3E}">
        <p14:creationId xmlns:p14="http://schemas.microsoft.com/office/powerpoint/2010/main" val="103908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AU" dirty="0"/>
              <a:t>Design and Scope </a:t>
            </a:r>
          </a:p>
        </p:txBody>
      </p:sp>
      <p:sp>
        <p:nvSpPr>
          <p:cNvPr id="3" name="Content Placeholder 2"/>
          <p:cNvSpPr>
            <a:spLocks noGrp="1"/>
          </p:cNvSpPr>
          <p:nvPr>
            <p:ph sz="half" idx="1"/>
          </p:nvPr>
        </p:nvSpPr>
        <p:spPr/>
        <p:txBody>
          <a:bodyPr>
            <a:noAutofit/>
          </a:bodyPr>
          <a:lstStyle/>
          <a:p>
            <a:r>
              <a:rPr lang="en-ZA" sz="2400" b="1" dirty="0">
                <a:solidFill>
                  <a:schemeClr val="accent1"/>
                </a:solidFill>
              </a:rPr>
              <a:t>Desk research (across countries and regions)</a:t>
            </a:r>
          </a:p>
          <a:p>
            <a:pPr lvl="1"/>
            <a:r>
              <a:rPr lang="en-ZA" sz="2000" dirty="0"/>
              <a:t>Published and grey literature review</a:t>
            </a:r>
          </a:p>
          <a:p>
            <a:pPr lvl="1"/>
            <a:r>
              <a:rPr lang="en-ZA" sz="2000" dirty="0"/>
              <a:t>Systematic review of kidney failure burden and outcomes</a:t>
            </a:r>
          </a:p>
          <a:p>
            <a:pPr lvl="1"/>
            <a:r>
              <a:rPr lang="en-ZA" sz="2000" dirty="0"/>
              <a:t>Data extraction from major kidney registries (USRDS, ERA-EDTA) and relevant national registries where available </a:t>
            </a:r>
          </a:p>
          <a:p>
            <a:pPr lvl="1"/>
            <a:r>
              <a:rPr lang="en-ZA" sz="2000" dirty="0"/>
              <a:t>Scoping review of KRT cost estimates</a:t>
            </a:r>
            <a:endParaRPr lang="en-AU" sz="2000" dirty="0"/>
          </a:p>
          <a:p>
            <a:endParaRPr lang="en-AU" sz="2000" b="1" dirty="0"/>
          </a:p>
          <a:p>
            <a:pPr marL="0" indent="0">
              <a:buNone/>
            </a:pPr>
            <a:endParaRPr lang="en-AU" sz="2400" dirty="0"/>
          </a:p>
        </p:txBody>
      </p:sp>
      <p:sp>
        <p:nvSpPr>
          <p:cNvPr id="7" name="Content Placeholder 6">
            <a:extLst>
              <a:ext uri="{FF2B5EF4-FFF2-40B4-BE49-F238E27FC236}">
                <a16:creationId xmlns:a16="http://schemas.microsoft.com/office/drawing/2014/main" id="{715E630F-844A-6C0D-7794-ED3E2E206F01}"/>
              </a:ext>
            </a:extLst>
          </p:cNvPr>
          <p:cNvSpPr>
            <a:spLocks noGrp="1"/>
          </p:cNvSpPr>
          <p:nvPr>
            <p:ph sz="half" idx="2"/>
          </p:nvPr>
        </p:nvSpPr>
        <p:spPr/>
        <p:txBody>
          <a:bodyPr/>
          <a:lstStyle/>
          <a:p>
            <a:r>
              <a:rPr lang="en-AU" sz="2400" b="1">
                <a:solidFill>
                  <a:schemeClr val="accent1"/>
                </a:solidFill>
              </a:rPr>
              <a:t>Online questionnaire-based survey July – September 2022</a:t>
            </a:r>
          </a:p>
          <a:p>
            <a:pPr lvl="1"/>
            <a:r>
              <a:rPr lang="fr-BE" sz="2000"/>
              <a:t>3 </a:t>
            </a:r>
            <a:r>
              <a:rPr lang="en-ZA" sz="2000"/>
              <a:t>languages</a:t>
            </a:r>
            <a:r>
              <a:rPr lang="fr-BE" sz="2000"/>
              <a:t> (English, French, </a:t>
            </a:r>
            <a:r>
              <a:rPr lang="en-ZA" sz="2000"/>
              <a:t>Spanish</a:t>
            </a:r>
            <a:r>
              <a:rPr lang="fr-BE" sz="2000"/>
              <a:t>)</a:t>
            </a:r>
          </a:p>
          <a:p>
            <a:pPr lvl="1"/>
            <a:r>
              <a:rPr lang="fr-BE" sz="2000"/>
              <a:t>191 countries </a:t>
            </a:r>
            <a:r>
              <a:rPr lang="fr-BE" sz="2000" err="1"/>
              <a:t>contacted</a:t>
            </a:r>
            <a:endParaRPr lang="en-US" sz="2000"/>
          </a:p>
          <a:p>
            <a:pPr lvl="1"/>
            <a:r>
              <a:rPr lang="fr-BE" sz="2000"/>
              <a:t>≥3 </a:t>
            </a:r>
            <a:r>
              <a:rPr lang="en-ZA" sz="2000"/>
              <a:t>stakeholders</a:t>
            </a:r>
            <a:r>
              <a:rPr lang="fr-BE" sz="2000"/>
              <a:t> per country</a:t>
            </a:r>
            <a:endParaRPr lang="en-ZA" sz="2000"/>
          </a:p>
          <a:p>
            <a:pPr lvl="2"/>
            <a:r>
              <a:rPr lang="en-ZA" sz="1400"/>
              <a:t>National nephrology society leadership</a:t>
            </a:r>
          </a:p>
          <a:p>
            <a:pPr lvl="2"/>
            <a:r>
              <a:rPr lang="en-ZA" sz="1400"/>
              <a:t>Healthcare policymakers</a:t>
            </a:r>
          </a:p>
          <a:p>
            <a:pPr lvl="2"/>
            <a:r>
              <a:rPr lang="en-ZA" sz="1400"/>
              <a:t>Patients / patient advocacy groups</a:t>
            </a:r>
          </a:p>
          <a:p>
            <a:pPr lvl="1"/>
            <a:r>
              <a:rPr lang="en-ZA" sz="2000"/>
              <a:t>Discrepancies resolved by follow-up conferences with regional board chairs and country nephrology leaders</a:t>
            </a:r>
          </a:p>
          <a:p>
            <a:pPr lvl="1"/>
            <a:endParaRPr lang="en-ZA" sz="2000"/>
          </a:p>
          <a:p>
            <a:endParaRPr lang="LID4096"/>
          </a:p>
        </p:txBody>
      </p:sp>
      <p:sp>
        <p:nvSpPr>
          <p:cNvPr id="4" name="Date Placeholder 3">
            <a:extLst>
              <a:ext uri="{FF2B5EF4-FFF2-40B4-BE49-F238E27FC236}">
                <a16:creationId xmlns:a16="http://schemas.microsoft.com/office/drawing/2014/main" id="{E3D39FE1-7E33-1B60-DBD9-CC8DD8CBD39B}"/>
              </a:ext>
            </a:extLst>
          </p:cNvPr>
          <p:cNvSpPr>
            <a:spLocks noGrp="1"/>
          </p:cNvSpPr>
          <p:nvPr>
            <p:ph type="dt" sz="half" idx="10"/>
          </p:nvPr>
        </p:nvSpPr>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0065D606-8FAC-41EB-6041-319110E2513F}"/>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5E1A252D-C033-EA98-E31A-21D6642E04B9}"/>
              </a:ext>
            </a:extLst>
          </p:cNvPr>
          <p:cNvSpPr>
            <a:spLocks noGrp="1"/>
          </p:cNvSpPr>
          <p:nvPr>
            <p:ph type="sldNum" sz="quarter" idx="4"/>
          </p:nvPr>
        </p:nvSpPr>
        <p:spPr/>
        <p:txBody>
          <a:bodyPr/>
          <a:lstStyle/>
          <a:p>
            <a:fld id="{4A9CEFBC-9863-BD47-BA2B-008170C231CB}" type="slidenum">
              <a:rPr lang="en-US" smtClean="0"/>
              <a:pPr/>
              <a:t>6</a:t>
            </a:fld>
            <a:endParaRPr lang="en-US"/>
          </a:p>
        </p:txBody>
      </p:sp>
    </p:spTree>
    <p:extLst>
      <p:ext uri="{BB962C8B-B14F-4D97-AF65-F5344CB8AC3E}">
        <p14:creationId xmlns:p14="http://schemas.microsoft.com/office/powerpoint/2010/main" val="2355064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2279714" y="1008000"/>
            <a:ext cx="7655170" cy="5839778"/>
          </a:xfrm>
          <a:prstGeom prst="rect">
            <a:avLst/>
          </a:prstGeom>
        </p:spPr>
      </p:pic>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a:t>Overall Survey Components</a:t>
            </a:r>
          </a:p>
        </p:txBody>
      </p:sp>
      <p:sp>
        <p:nvSpPr>
          <p:cNvPr id="2" name="Date Placeholder 3">
            <a:extLst>
              <a:ext uri="{FF2B5EF4-FFF2-40B4-BE49-F238E27FC236}">
                <a16:creationId xmlns:a16="http://schemas.microsoft.com/office/drawing/2014/main" id="{CE09CED7-3C42-8235-01B8-9ED2A00F6745}"/>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4" name="Footer Placeholder 4">
            <a:extLst>
              <a:ext uri="{FF2B5EF4-FFF2-40B4-BE49-F238E27FC236}">
                <a16:creationId xmlns:a16="http://schemas.microsoft.com/office/drawing/2014/main" id="{D5FB313F-31FE-CA63-0380-732A96D1589A}"/>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85A26D48-4566-8B9B-64C8-BB88E3DFEEF6}"/>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7</a:t>
            </a:fld>
            <a:endParaRPr lang="en-US"/>
          </a:p>
        </p:txBody>
      </p:sp>
    </p:spTree>
    <p:extLst>
      <p:ext uri="{BB962C8B-B14F-4D97-AF65-F5344CB8AC3E}">
        <p14:creationId xmlns:p14="http://schemas.microsoft.com/office/powerpoint/2010/main" val="120286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a:t>Overall ISN-GKHA response</a:t>
            </a:r>
          </a:p>
        </p:txBody>
      </p:sp>
      <p:pic>
        <p:nvPicPr>
          <p:cNvPr id="2" name="Picture 1">
            <a:extLst>
              <a:ext uri="{FF2B5EF4-FFF2-40B4-BE49-F238E27FC236}">
                <a16:creationId xmlns:a16="http://schemas.microsoft.com/office/drawing/2014/main" id="{5A1AD84F-1CC4-85A3-8A40-49376FCCE24B}"/>
              </a:ext>
            </a:extLst>
          </p:cNvPr>
          <p:cNvPicPr>
            <a:picLocks noChangeAspect="1"/>
          </p:cNvPicPr>
          <p:nvPr/>
        </p:nvPicPr>
        <p:blipFill>
          <a:blip r:embed="rId2"/>
          <a:stretch>
            <a:fillRect/>
          </a:stretch>
        </p:blipFill>
        <p:spPr>
          <a:xfrm>
            <a:off x="479782" y="1029848"/>
            <a:ext cx="8393630" cy="5352884"/>
          </a:xfrm>
          <a:prstGeom prst="rect">
            <a:avLst/>
          </a:prstGeom>
        </p:spPr>
      </p:pic>
      <p:sp>
        <p:nvSpPr>
          <p:cNvPr id="4" name="TextBox 3">
            <a:extLst>
              <a:ext uri="{FF2B5EF4-FFF2-40B4-BE49-F238E27FC236}">
                <a16:creationId xmlns:a16="http://schemas.microsoft.com/office/drawing/2014/main" id="{2F41DA9F-DC1B-B32D-3570-512D1A5747BC}"/>
              </a:ext>
            </a:extLst>
          </p:cNvPr>
          <p:cNvSpPr txBox="1"/>
          <p:nvPr/>
        </p:nvSpPr>
        <p:spPr>
          <a:xfrm>
            <a:off x="7001781" y="891387"/>
            <a:ext cx="2427203" cy="646331"/>
          </a:xfrm>
          <a:prstGeom prst="rect">
            <a:avLst/>
          </a:prstGeom>
          <a:noFill/>
        </p:spPr>
        <p:txBody>
          <a:bodyPr wrap="none" rtlCol="0">
            <a:spAutoFit/>
          </a:bodyPr>
          <a:lstStyle/>
          <a:p>
            <a:r>
              <a:rPr lang="en-AU" sz="3600" b="1">
                <a:solidFill>
                  <a:schemeClr val="accent4"/>
                </a:solidFill>
              </a:rPr>
              <a:t>167</a:t>
            </a:r>
            <a:r>
              <a:rPr lang="en-AU" b="1">
                <a:solidFill>
                  <a:schemeClr val="accent1"/>
                </a:solidFill>
              </a:rPr>
              <a:t> countries (92%)</a:t>
            </a:r>
          </a:p>
        </p:txBody>
      </p:sp>
      <p:sp>
        <p:nvSpPr>
          <p:cNvPr id="5" name="TextBox 4">
            <a:extLst>
              <a:ext uri="{FF2B5EF4-FFF2-40B4-BE49-F238E27FC236}">
                <a16:creationId xmlns:a16="http://schemas.microsoft.com/office/drawing/2014/main" id="{AEE00B4C-2EDA-83EF-CA47-7D698B77DC24}"/>
              </a:ext>
            </a:extLst>
          </p:cNvPr>
          <p:cNvSpPr txBox="1"/>
          <p:nvPr/>
        </p:nvSpPr>
        <p:spPr>
          <a:xfrm>
            <a:off x="9026752" y="5043283"/>
            <a:ext cx="2711948" cy="923330"/>
          </a:xfrm>
          <a:prstGeom prst="rect">
            <a:avLst/>
          </a:prstGeom>
          <a:noFill/>
        </p:spPr>
        <p:txBody>
          <a:bodyPr wrap="square" rtlCol="0">
            <a:spAutoFit/>
          </a:bodyPr>
          <a:lstStyle/>
          <a:p>
            <a:r>
              <a:rPr lang="en-AU">
                <a:solidFill>
                  <a:schemeClr val="accent1"/>
                </a:solidFill>
              </a:rPr>
              <a:t>108 countries participated in the 2017, 2019, and 2023 GKHA surveys</a:t>
            </a:r>
          </a:p>
        </p:txBody>
      </p:sp>
      <p:sp>
        <p:nvSpPr>
          <p:cNvPr id="6" name="Date Placeholder 3">
            <a:extLst>
              <a:ext uri="{FF2B5EF4-FFF2-40B4-BE49-F238E27FC236}">
                <a16:creationId xmlns:a16="http://schemas.microsoft.com/office/drawing/2014/main" id="{10DEB5DC-2D01-46AE-30A2-D918789D2A4C}"/>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FC24DCAF-CB2E-30AE-7F7F-D07D6BBF8DAF}"/>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367EF862-6601-125C-6BEA-A138E742637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8</a:t>
            </a:fld>
            <a:endParaRPr lang="en-US" dirty="0"/>
          </a:p>
        </p:txBody>
      </p:sp>
      <p:sp>
        <p:nvSpPr>
          <p:cNvPr id="9" name="TextBox 8">
            <a:extLst>
              <a:ext uri="{FF2B5EF4-FFF2-40B4-BE49-F238E27FC236}">
                <a16:creationId xmlns:a16="http://schemas.microsoft.com/office/drawing/2014/main" id="{83CB1316-A2E1-F483-43D6-1499C39BA801}"/>
              </a:ext>
            </a:extLst>
          </p:cNvPr>
          <p:cNvSpPr txBox="1"/>
          <p:nvPr/>
        </p:nvSpPr>
        <p:spPr>
          <a:xfrm>
            <a:off x="8301552" y="1608161"/>
            <a:ext cx="3221467" cy="646331"/>
          </a:xfrm>
          <a:prstGeom prst="rect">
            <a:avLst/>
          </a:prstGeom>
          <a:noFill/>
        </p:spPr>
        <p:txBody>
          <a:bodyPr wrap="square">
            <a:spAutoFit/>
          </a:bodyPr>
          <a:lstStyle/>
          <a:p>
            <a:r>
              <a:rPr lang="en-AU" sz="3600" b="1">
                <a:solidFill>
                  <a:schemeClr val="accent4"/>
                </a:solidFill>
              </a:rPr>
              <a:t>97% </a:t>
            </a:r>
            <a:r>
              <a:rPr lang="en-AU" b="1">
                <a:solidFill>
                  <a:schemeClr val="accent1"/>
                </a:solidFill>
              </a:rPr>
              <a:t>world’s population</a:t>
            </a:r>
          </a:p>
        </p:txBody>
      </p:sp>
      <p:sp>
        <p:nvSpPr>
          <p:cNvPr id="11" name="TextBox 10">
            <a:extLst>
              <a:ext uri="{FF2B5EF4-FFF2-40B4-BE49-F238E27FC236}">
                <a16:creationId xmlns:a16="http://schemas.microsoft.com/office/drawing/2014/main" id="{A94CB617-3326-9A3C-1E9D-C6A521AA3EE9}"/>
              </a:ext>
            </a:extLst>
          </p:cNvPr>
          <p:cNvSpPr txBox="1"/>
          <p:nvPr/>
        </p:nvSpPr>
        <p:spPr>
          <a:xfrm>
            <a:off x="8610599" y="2434035"/>
            <a:ext cx="3135406" cy="923330"/>
          </a:xfrm>
          <a:prstGeom prst="rect">
            <a:avLst/>
          </a:prstGeom>
          <a:noFill/>
        </p:spPr>
        <p:txBody>
          <a:bodyPr wrap="square">
            <a:spAutoFit/>
          </a:bodyPr>
          <a:lstStyle/>
          <a:p>
            <a:pPr>
              <a:tabLst>
                <a:tab pos="806450" algn="l"/>
              </a:tabLst>
            </a:pPr>
            <a:r>
              <a:rPr lang="en-AU" sz="3600" b="1">
                <a:solidFill>
                  <a:schemeClr val="accent4"/>
                </a:solidFill>
              </a:rPr>
              <a:t>329	</a:t>
            </a:r>
            <a:r>
              <a:rPr lang="en-AU" b="1">
                <a:solidFill>
                  <a:schemeClr val="accent1"/>
                </a:solidFill>
              </a:rPr>
              <a:t>individuals (63%) 	response</a:t>
            </a:r>
          </a:p>
        </p:txBody>
      </p:sp>
      <p:sp>
        <p:nvSpPr>
          <p:cNvPr id="13" name="TextBox 12">
            <a:extLst>
              <a:ext uri="{FF2B5EF4-FFF2-40B4-BE49-F238E27FC236}">
                <a16:creationId xmlns:a16="http://schemas.microsoft.com/office/drawing/2014/main" id="{756559F1-AA47-55A3-6D90-C65675C4A1A0}"/>
              </a:ext>
            </a:extLst>
          </p:cNvPr>
          <p:cNvSpPr txBox="1"/>
          <p:nvPr/>
        </p:nvSpPr>
        <p:spPr>
          <a:xfrm>
            <a:off x="8577273" y="3485053"/>
            <a:ext cx="3241885" cy="923330"/>
          </a:xfrm>
          <a:prstGeom prst="rect">
            <a:avLst/>
          </a:prstGeom>
          <a:noFill/>
        </p:spPr>
        <p:txBody>
          <a:bodyPr wrap="square">
            <a:spAutoFit/>
          </a:bodyPr>
          <a:lstStyle/>
          <a:p>
            <a:pPr>
              <a:tabLst>
                <a:tab pos="358775" algn="l"/>
              </a:tabLst>
            </a:pPr>
            <a:r>
              <a:rPr lang="en-AU" sz="3600" b="1">
                <a:solidFill>
                  <a:schemeClr val="accent4"/>
                </a:solidFill>
              </a:rPr>
              <a:t>2</a:t>
            </a:r>
            <a:r>
              <a:rPr lang="en-AU" sz="3600" b="1">
                <a:solidFill>
                  <a:schemeClr val="accent1"/>
                </a:solidFill>
              </a:rPr>
              <a:t>	</a:t>
            </a:r>
            <a:r>
              <a:rPr lang="en-AU" b="1">
                <a:solidFill>
                  <a:schemeClr val="accent1"/>
                </a:solidFill>
              </a:rPr>
              <a:t>respondents/country</a:t>
            </a:r>
            <a:br>
              <a:rPr lang="en-AU" b="1">
                <a:solidFill>
                  <a:schemeClr val="accent1"/>
                </a:solidFill>
              </a:rPr>
            </a:br>
            <a:r>
              <a:rPr lang="en-AU" b="1">
                <a:solidFill>
                  <a:schemeClr val="accent1"/>
                </a:solidFill>
              </a:rPr>
              <a:t> 	(IQR 2-3)</a:t>
            </a:r>
          </a:p>
        </p:txBody>
      </p:sp>
    </p:spTree>
    <p:extLst>
      <p:ext uri="{BB962C8B-B14F-4D97-AF65-F5344CB8AC3E}">
        <p14:creationId xmlns:p14="http://schemas.microsoft.com/office/powerpoint/2010/main" val="326330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US" sz="3200" dirty="0">
                <a:solidFill>
                  <a:srgbClr val="283378"/>
                </a:solidFill>
                <a:latin typeface="Arial" panose="020B0604020202020204" pitchFamily="34" charset="0"/>
                <a:cs typeface="Arial" panose="020B0604020202020204" pitchFamily="34" charset="0"/>
              </a:rPr>
              <a:t>Results presented by ISN regions </a:t>
            </a:r>
          </a:p>
        </p:txBody>
      </p:sp>
      <p:pic>
        <p:nvPicPr>
          <p:cNvPr id="3" name="Picture 2">
            <a:extLst>
              <a:ext uri="{FF2B5EF4-FFF2-40B4-BE49-F238E27FC236}">
                <a16:creationId xmlns:a16="http://schemas.microsoft.com/office/drawing/2014/main" id="{160C45C6-0925-01DC-E14E-D23600101E74}"/>
              </a:ext>
            </a:extLst>
          </p:cNvPr>
          <p:cNvPicPr>
            <a:picLocks noChangeAspect="1"/>
          </p:cNvPicPr>
          <p:nvPr/>
        </p:nvPicPr>
        <p:blipFill>
          <a:blip r:embed="rId2"/>
          <a:stretch>
            <a:fillRect/>
          </a:stretch>
        </p:blipFill>
        <p:spPr>
          <a:xfrm>
            <a:off x="2414081" y="1077930"/>
            <a:ext cx="7718846" cy="5505750"/>
          </a:xfrm>
          <a:prstGeom prst="rect">
            <a:avLst/>
          </a:prstGeom>
        </p:spPr>
      </p:pic>
      <p:sp>
        <p:nvSpPr>
          <p:cNvPr id="6" name="Date Placeholder 3">
            <a:extLst>
              <a:ext uri="{FF2B5EF4-FFF2-40B4-BE49-F238E27FC236}">
                <a16:creationId xmlns:a16="http://schemas.microsoft.com/office/drawing/2014/main" id="{C533B567-71F5-4D33-C212-D4F91E0E04CD}"/>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BE6ACC80-9216-EB9A-0033-0AAA33F17617}"/>
              </a:ext>
            </a:extLst>
          </p:cNvPr>
          <p:cNvSpPr>
            <a:spLocks noGrp="1"/>
          </p:cNvSpPr>
          <p:nvPr>
            <p:ph type="ftr" sz="quarter" idx="3"/>
          </p:nvPr>
        </p:nvSpPr>
        <p:spPr>
          <a:xfrm>
            <a:off x="4038600" y="6536974"/>
            <a:ext cx="4114800" cy="365125"/>
          </a:xfrm>
        </p:spPr>
        <p:txBody>
          <a:bodyPr/>
          <a:lstStyle/>
          <a:p>
            <a:r>
              <a:rPr lang="en-US" dirty="0"/>
              <a:t>International Society of Nephrology</a:t>
            </a:r>
          </a:p>
        </p:txBody>
      </p:sp>
      <p:sp>
        <p:nvSpPr>
          <p:cNvPr id="8" name="Slide Number Placeholder 5">
            <a:extLst>
              <a:ext uri="{FF2B5EF4-FFF2-40B4-BE49-F238E27FC236}">
                <a16:creationId xmlns:a16="http://schemas.microsoft.com/office/drawing/2014/main" id="{25F3AB59-0C61-686E-CE6A-0DE893F28A18}"/>
              </a:ext>
            </a:extLst>
          </p:cNvPr>
          <p:cNvSpPr>
            <a:spLocks noGrp="1"/>
          </p:cNvSpPr>
          <p:nvPr>
            <p:ph type="sldNum" sz="quarter" idx="4"/>
          </p:nvPr>
        </p:nvSpPr>
        <p:spPr>
          <a:xfrm>
            <a:off x="8610602" y="6557656"/>
            <a:ext cx="3381375" cy="365125"/>
          </a:xfrm>
        </p:spPr>
        <p:txBody>
          <a:bodyPr/>
          <a:lstStyle/>
          <a:p>
            <a:fld id="{4A9CEFBC-9863-BD47-BA2B-008170C231CB}" type="slidenum">
              <a:rPr lang="en-US" smtClean="0"/>
              <a:pPr/>
              <a:t>9</a:t>
            </a:fld>
            <a:endParaRPr lang="en-US" dirty="0"/>
          </a:p>
        </p:txBody>
      </p:sp>
    </p:spTree>
    <p:extLst>
      <p:ext uri="{BB962C8B-B14F-4D97-AF65-F5344CB8AC3E}">
        <p14:creationId xmlns:p14="http://schemas.microsoft.com/office/powerpoint/2010/main" val="4243991276"/>
      </p:ext>
    </p:extLst>
  </p:cSld>
  <p:clrMapOvr>
    <a:masterClrMapping/>
  </p:clrMapOvr>
</p:sld>
</file>

<file path=ppt/theme/theme1.xml><?xml version="1.0" encoding="utf-8"?>
<a:theme xmlns:a="http://schemas.openxmlformats.org/drawingml/2006/main" name="Office Theme">
  <a:themeElements>
    <a:clrScheme name="ISN 2022">
      <a:dk1>
        <a:srgbClr val="000000"/>
      </a:dk1>
      <a:lt1>
        <a:srgbClr val="FFFFFF"/>
      </a:lt1>
      <a:dk2>
        <a:srgbClr val="44546A"/>
      </a:dk2>
      <a:lt2>
        <a:srgbClr val="E7E6E6"/>
      </a:lt2>
      <a:accent1>
        <a:srgbClr val="3C4596"/>
      </a:accent1>
      <a:accent2>
        <a:srgbClr val="283378"/>
      </a:accent2>
      <a:accent3>
        <a:srgbClr val="72C3B9"/>
      </a:accent3>
      <a:accent4>
        <a:srgbClr val="EF7962"/>
      </a:accent4>
      <a:accent5>
        <a:srgbClr val="FFDA76"/>
      </a:accent5>
      <a:accent6>
        <a:srgbClr val="D5D5D5"/>
      </a:accent6>
      <a:hlink>
        <a:srgbClr val="4248A9"/>
      </a:hlink>
      <a:folHlink>
        <a:srgbClr val="FD705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09 ISN Activities SlideDeck 2022 .pptx" id="{C0D468F0-1A5C-4FCC-9B7C-C591EBB6F70D}" vid="{CF6BFF4D-DCAE-4F77-B319-4BF2B5AF1F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2EFDB3CC569C4C8709EF2E2FCD4DD1" ma:contentTypeVersion="21" ma:contentTypeDescription="Create a new document." ma:contentTypeScope="" ma:versionID="d58ac3fdedd9ad1ab0a77315264ff983">
  <xsd:schema xmlns:xsd="http://www.w3.org/2001/XMLSchema" xmlns:xs="http://www.w3.org/2001/XMLSchema" xmlns:p="http://schemas.microsoft.com/office/2006/metadata/properties" xmlns:ns1="http://schemas.microsoft.com/sharepoint/v3" xmlns:ns2="5bb30524-c5cc-4ab6-b3e3-7acb34e1d48a" xmlns:ns3="8d39dae6-3a04-4f8f-91ef-910acbbf4883" xmlns:ns4="http://schemas.microsoft.com/sharepoint/v3/fields" targetNamespace="http://schemas.microsoft.com/office/2006/metadata/properties" ma:root="true" ma:fieldsID="f7bb827dacb319c1e726d7e652f64458" ns1:_="" ns2:_="" ns3:_="" ns4:_="">
    <xsd:import namespace="http://schemas.microsoft.com/sharepoint/v3"/>
    <xsd:import namespace="5bb30524-c5cc-4ab6-b3e3-7acb34e1d48a"/>
    <xsd:import namespace="8d39dae6-3a04-4f8f-91ef-910acbbf4883"/>
    <xsd:import namespace="http://schemas.microsoft.com/sharepoint/v3/fields"/>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Status"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4:_Format"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b30524-c5cc-4ab6-b3e3-7acb34e1d4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Status" ma:index="16" nillable="true" ma:displayName="Status" ma:format="Dropdown" ma:internalName="Status">
      <xsd:simpleType>
        <xsd:restriction base="dms:Text">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f1b091-0422-4f9c-b31b-6eb16863af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39dae6-3a04-4f8f-91ef-910acbbf488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37f5380c-2a5e-41a0-9e8f-614032ea020b}" ma:internalName="TaxCatchAll" ma:showField="CatchAllData" ma:web="8d39dae6-3a04-4f8f-91ef-910acbbf48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Format" ma:index="27" nillable="true" ma:displayName="Format" ma:description="Media-type, file format or dimensions" ma:internalName="_Forma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5bb30524-c5cc-4ab6-b3e3-7acb34e1d48a" xsi:nil="true"/>
    <_ip_UnifiedCompliancePolicyUIAction xmlns="http://schemas.microsoft.com/sharepoint/v3" xsi:nil="true"/>
    <_ip_UnifiedCompliancePolicyProperties xmlns="http://schemas.microsoft.com/sharepoint/v3" xsi:nil="true"/>
    <lcf76f155ced4ddcb4097134ff3c332f xmlns="5bb30524-c5cc-4ab6-b3e3-7acb34e1d48a">
      <Terms xmlns="http://schemas.microsoft.com/office/infopath/2007/PartnerControls"/>
    </lcf76f155ced4ddcb4097134ff3c332f>
    <TaxCatchAll xmlns="8d39dae6-3a04-4f8f-91ef-910acbbf4883" xsi:nil="true"/>
    <_Format xmlns="http://schemas.microsoft.com/sharepoint/v3/fields" xsi:nil="true"/>
  </documentManagement>
</p:properties>
</file>

<file path=customXml/itemProps1.xml><?xml version="1.0" encoding="utf-8"?>
<ds:datastoreItem xmlns:ds="http://schemas.openxmlformats.org/officeDocument/2006/customXml" ds:itemID="{0D64C137-374B-41C7-93FD-7EBFFF6103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bb30524-c5cc-4ab6-b3e3-7acb34e1d48a"/>
    <ds:schemaRef ds:uri="8d39dae6-3a04-4f8f-91ef-910acbbf4883"/>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DFD074-5C6F-487D-957C-68B223AF912B}">
  <ds:schemaRefs>
    <ds:schemaRef ds:uri="http://schemas.microsoft.com/sharepoint/v3/contenttype/forms"/>
  </ds:schemaRefs>
</ds:datastoreItem>
</file>

<file path=customXml/itemProps3.xml><?xml version="1.0" encoding="utf-8"?>
<ds:datastoreItem xmlns:ds="http://schemas.openxmlformats.org/officeDocument/2006/customXml" ds:itemID="{D4924C01-0F0A-47E2-901A-F34A987E3F61}">
  <ds:schemaRefs>
    <ds:schemaRef ds:uri="http://schemas.microsoft.com/office/2006/documentManagement/types"/>
    <ds:schemaRef ds:uri="http://schemas.microsoft.com/office/2006/metadata/properties"/>
    <ds:schemaRef ds:uri="http://schemas.microsoft.com/sharepoint/v3/fields"/>
    <ds:schemaRef ds:uri="http://www.w3.org/XML/1998/namespace"/>
    <ds:schemaRef ds:uri="http://purl.org/dc/terms/"/>
    <ds:schemaRef ds:uri="8d39dae6-3a04-4f8f-91ef-910acbbf4883"/>
    <ds:schemaRef ds:uri="http://purl.org/dc/elements/1.1/"/>
    <ds:schemaRef ds:uri="5bb30524-c5cc-4ab6-b3e3-7acb34e1d48a"/>
    <ds:schemaRef ds:uri="http://purl.org/dc/dcmitype/"/>
    <ds:schemaRef ds:uri="http://schemas.microsoft.com/office/infopath/2007/PartnerControl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2023 ISN-GKHA_Regional Slides_Latin America_v0.1</Template>
  <TotalTime>89</TotalTime>
  <Words>7399</Words>
  <Application>Microsoft Office PowerPoint</Application>
  <PresentationFormat>Widescreen</PresentationFormat>
  <Paragraphs>3496</Paragraphs>
  <Slides>42</Slides>
  <Notes>4</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2023 ISN-GLOBAL  KIDNEY HEALTH ATLAS  (ISN-GKHA)  ISN LATIN AMERICA REGION</vt:lpstr>
      <vt:lpstr>PowerPoint Presentation</vt:lpstr>
      <vt:lpstr>Aim of the ISN-Global Kidney Health Atlas</vt:lpstr>
      <vt:lpstr>ISN-Global Kidney Health Atlas Survey</vt:lpstr>
      <vt:lpstr>Design and Scope </vt:lpstr>
      <vt:lpstr>Overall Survey Components</vt:lpstr>
      <vt:lpstr>Overall ISN-GKHA response</vt:lpstr>
      <vt:lpstr>Results presented by ISN regions </vt:lpstr>
      <vt:lpstr>PowerPoint Presentation</vt:lpstr>
      <vt:lpstr>PowerPoint Presentation</vt:lpstr>
      <vt:lpstr>Demographics</vt:lpstr>
      <vt:lpstr>CKD and its risk factors burden</vt:lpstr>
      <vt:lpstr>Burden of kidney failure</vt:lpstr>
      <vt:lpstr>Burden of kidney failure (cont’d)</vt:lpstr>
      <vt:lpstr>Annual cost of kidney replacement therapy components</vt:lpstr>
      <vt:lpstr>Country level scorecard</vt:lpstr>
      <vt:lpstr>Country level scorecard</vt:lpstr>
      <vt:lpstr>Country level scorecard</vt:lpstr>
      <vt:lpstr>Funding for non-dialysis CKD</vt:lpstr>
      <vt:lpstr>Funding for kidney replacement therapy (KRT)</vt:lpstr>
      <vt:lpstr>Providers primarily responsible for kidney failure care</vt:lpstr>
      <vt:lpstr>Shortage of kidney failure care providers</vt:lpstr>
      <vt:lpstr>Shortage of kidney failure care providers</vt:lpstr>
      <vt:lpstr>Prevalence of nephrologists and trainees </vt:lpstr>
      <vt:lpstr>Capacity for chronic dialysis (HD)</vt:lpstr>
      <vt:lpstr>Capacity for chronic dialysis (PD)</vt:lpstr>
      <vt:lpstr>Capacity for Kidney Transplantation</vt:lpstr>
      <vt:lpstr>Capacity for Kidney Transplantation (cont’d)</vt:lpstr>
      <vt:lpstr>Availability of services within dialysis care </vt:lpstr>
      <vt:lpstr>Availability of Home hemodialysis</vt:lpstr>
      <vt:lpstr>Capacity for conservative kidney management (CKM)</vt:lpstr>
      <vt:lpstr>Capacity for conservative kidney management (CKM)</vt:lpstr>
      <vt:lpstr>Funding for medications in CKD patients not on dialysis</vt:lpstr>
      <vt:lpstr>Funding for medications in all dialysis patients</vt:lpstr>
      <vt:lpstr>Funding for medications in all transplant patients</vt:lpstr>
      <vt:lpstr>Funding for medications in all transplant patients</vt:lpstr>
      <vt:lpstr>Summary of Findings</vt:lpstr>
      <vt:lpstr>Summary of Findings (cont’d)</vt:lpstr>
      <vt:lpstr>Implications</vt:lpstr>
      <vt:lpstr>Implications (cont’d)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Sandrine Damster</dc:creator>
  <cp:lastModifiedBy>Sophanny Tiv</cp:lastModifiedBy>
  <cp:revision>12</cp:revision>
  <cp:lastPrinted>2021-05-20T09:07:26Z</cp:lastPrinted>
  <dcterms:created xsi:type="dcterms:W3CDTF">2023-06-29T12:57:08Z</dcterms:created>
  <dcterms:modified xsi:type="dcterms:W3CDTF">2024-01-24T11:47:47Z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0x010100952EFDB3CC569C4C8709EF2E2FCD4DD1</vt:lpwstr>
  </property>
  <property fmtid="{D5CDD505-2E9C-101B-9397-08002B2CF9AE}" pid="3" name="MediaServiceImageTags">
    <vt:lpwstr/>
  </property>
</Properties>
</file>