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6"/>
  </p:notesMasterIdLst>
  <p:sldIdLst>
    <p:sldId id="429" r:id="rId5"/>
    <p:sldId id="430" r:id="rId6"/>
    <p:sldId id="340" r:id="rId7"/>
    <p:sldId id="431" r:id="rId8"/>
    <p:sldId id="432" r:id="rId9"/>
    <p:sldId id="433" r:id="rId10"/>
    <p:sldId id="434" r:id="rId11"/>
    <p:sldId id="398" r:id="rId12"/>
    <p:sldId id="399" r:id="rId13"/>
    <p:sldId id="280" r:id="rId14"/>
    <p:sldId id="256" r:id="rId15"/>
    <p:sldId id="393" r:id="rId16"/>
    <p:sldId id="257" r:id="rId17"/>
    <p:sldId id="259" r:id="rId18"/>
    <p:sldId id="261" r:id="rId19"/>
    <p:sldId id="263" r:id="rId20"/>
    <p:sldId id="446" r:id="rId21"/>
    <p:sldId id="423" r:id="rId22"/>
    <p:sldId id="265" r:id="rId23"/>
    <p:sldId id="395" r:id="rId24"/>
    <p:sldId id="267" r:id="rId25"/>
    <p:sldId id="382" r:id="rId26"/>
    <p:sldId id="394" r:id="rId27"/>
    <p:sldId id="381" r:id="rId28"/>
    <p:sldId id="383" r:id="rId29"/>
    <p:sldId id="288" r:id="rId30"/>
    <p:sldId id="384" r:id="rId31"/>
    <p:sldId id="289" r:id="rId32"/>
    <p:sldId id="385" r:id="rId33"/>
    <p:sldId id="386" r:id="rId34"/>
    <p:sldId id="392" r:id="rId35"/>
    <p:sldId id="387" r:id="rId36"/>
    <p:sldId id="389" r:id="rId37"/>
    <p:sldId id="425" r:id="rId38"/>
    <p:sldId id="424" r:id="rId39"/>
    <p:sldId id="390" r:id="rId40"/>
    <p:sldId id="435" r:id="rId41"/>
    <p:sldId id="443" r:id="rId42"/>
    <p:sldId id="444" r:id="rId43"/>
    <p:sldId id="445" r:id="rId44"/>
    <p:sldId id="27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8585"/>
    <a:srgbClr val="E42012"/>
    <a:srgbClr val="800000"/>
    <a:srgbClr val="EF7962"/>
    <a:srgbClr val="F7F326"/>
    <a:srgbClr val="E12728"/>
    <a:srgbClr val="2A5CAE"/>
    <a:srgbClr val="DF2517"/>
    <a:srgbClr val="FE7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A69CE-4BBF-4716-A06E-FA7B6B4453E4}" v="18" dt="2024-01-24T11:33:42.618"/>
    <p1510:client id="{400575D5-ACA1-477F-B015-F8C989D4D88A}" v="2" dt="2024-01-24T11:47:20.503"/>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6" d="100"/>
          <a:sy n="86" d="100"/>
        </p:scale>
        <p:origin x="90" y="4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ARRUEBO" userId="e9aba99f-2561-4cc4-9a75-fbf1b25c1b57" providerId="ADAL" clId="{2DED4C4E-B5A5-4A0B-A595-189B7599291F}"/>
    <pc:docChg chg="custSel modSld">
      <pc:chgData name="Silvia ARRUEBO" userId="e9aba99f-2561-4cc4-9a75-fbf1b25c1b57" providerId="ADAL" clId="{2DED4C4E-B5A5-4A0B-A595-189B7599291F}" dt="2023-08-01T11:29:33.655" v="11" actId="1076"/>
      <pc:docMkLst>
        <pc:docMk/>
      </pc:docMkLst>
      <pc:sldChg chg="modSp mod">
        <pc:chgData name="Silvia ARRUEBO" userId="e9aba99f-2561-4cc4-9a75-fbf1b25c1b57" providerId="ADAL" clId="{2DED4C4E-B5A5-4A0B-A595-189B7599291F}" dt="2023-08-01T11:28:46.430" v="2" actId="1076"/>
        <pc:sldMkLst>
          <pc:docMk/>
          <pc:sldMk cId="3500256732" sldId="435"/>
        </pc:sldMkLst>
        <pc:spChg chg="mod">
          <ac:chgData name="Silvia ARRUEBO" userId="e9aba99f-2561-4cc4-9a75-fbf1b25c1b57" providerId="ADAL" clId="{2DED4C4E-B5A5-4A0B-A595-189B7599291F}" dt="2023-08-01T11:28:46.430" v="2" actId="1076"/>
          <ac:spMkLst>
            <pc:docMk/>
            <pc:sldMk cId="3500256732" sldId="435"/>
            <ac:spMk id="3" creationId="{15FA87E5-2E34-9E5A-FE97-2D9B7881E8C9}"/>
          </ac:spMkLst>
        </pc:spChg>
      </pc:sldChg>
      <pc:sldChg chg="modSp mod">
        <pc:chgData name="Silvia ARRUEBO" userId="e9aba99f-2561-4cc4-9a75-fbf1b25c1b57" providerId="ADAL" clId="{2DED4C4E-B5A5-4A0B-A595-189B7599291F}" dt="2023-08-01T11:28:53.803" v="4" actId="27636"/>
        <pc:sldMkLst>
          <pc:docMk/>
          <pc:sldMk cId="3657139268" sldId="443"/>
        </pc:sldMkLst>
        <pc:spChg chg="mod">
          <ac:chgData name="Silvia ARRUEBO" userId="e9aba99f-2561-4cc4-9a75-fbf1b25c1b57" providerId="ADAL" clId="{2DED4C4E-B5A5-4A0B-A595-189B7599291F}" dt="2023-08-01T11:28:53.803" v="4" actId="27636"/>
          <ac:spMkLst>
            <pc:docMk/>
            <pc:sldMk cId="3657139268" sldId="443"/>
            <ac:spMk id="3" creationId="{C5E6694C-B5C3-5B3F-6DF0-D22A8479518E}"/>
          </ac:spMkLst>
        </pc:spChg>
      </pc:sldChg>
      <pc:sldChg chg="modSp mod">
        <pc:chgData name="Silvia ARRUEBO" userId="e9aba99f-2561-4cc4-9a75-fbf1b25c1b57" providerId="ADAL" clId="{2DED4C4E-B5A5-4A0B-A595-189B7599291F}" dt="2023-08-01T11:29:00.393" v="5" actId="2711"/>
        <pc:sldMkLst>
          <pc:docMk/>
          <pc:sldMk cId="3397777398" sldId="444"/>
        </pc:sldMkLst>
        <pc:spChg chg="mod">
          <ac:chgData name="Silvia ARRUEBO" userId="e9aba99f-2561-4cc4-9a75-fbf1b25c1b57" providerId="ADAL" clId="{2DED4C4E-B5A5-4A0B-A595-189B7599291F}" dt="2023-08-01T11:29:00.393" v="5" actId="2711"/>
          <ac:spMkLst>
            <pc:docMk/>
            <pc:sldMk cId="3397777398" sldId="444"/>
            <ac:spMk id="3" creationId="{39CDB8CE-05DE-6086-A64B-D15367664DED}"/>
          </ac:spMkLst>
        </pc:spChg>
      </pc:sldChg>
      <pc:sldChg chg="modSp mod">
        <pc:chgData name="Silvia ARRUEBO" userId="e9aba99f-2561-4cc4-9a75-fbf1b25c1b57" providerId="ADAL" clId="{2DED4C4E-B5A5-4A0B-A595-189B7599291F}" dt="2023-08-01T11:29:33.655" v="11" actId="1076"/>
        <pc:sldMkLst>
          <pc:docMk/>
          <pc:sldMk cId="2816312712" sldId="445"/>
        </pc:sldMkLst>
        <pc:spChg chg="mod">
          <ac:chgData name="Silvia ARRUEBO" userId="e9aba99f-2561-4cc4-9a75-fbf1b25c1b57" providerId="ADAL" clId="{2DED4C4E-B5A5-4A0B-A595-189B7599291F}" dt="2023-08-01T11:29:33.655" v="11" actId="1076"/>
          <ac:spMkLst>
            <pc:docMk/>
            <pc:sldMk cId="2816312712" sldId="445"/>
            <ac:spMk id="3" creationId="{CDA2D34C-AEB0-FDD0-ABD5-4B4DA1984F4E}"/>
          </ac:spMkLst>
        </pc:spChg>
      </pc:sldChg>
    </pc:docChg>
  </pc:docChgLst>
  <pc:docChgLst>
    <pc:chgData name="silvia arruebo" clId="Web-{140A69CE-4BBF-4716-A06E-FA7B6B4453E4}"/>
    <pc:docChg chg="modSld">
      <pc:chgData name="silvia arruebo" userId="" providerId="" clId="Web-{140A69CE-4BBF-4716-A06E-FA7B6B4453E4}" dt="2024-01-24T11:33:42.618" v="12" actId="20577"/>
      <pc:docMkLst>
        <pc:docMk/>
      </pc:docMkLst>
      <pc:sldChg chg="modSp">
        <pc:chgData name="silvia arruebo" userId="" providerId="" clId="Web-{140A69CE-4BBF-4716-A06E-FA7B6B4453E4}" dt="2024-01-24T11:33:42.618" v="12" actId="20577"/>
        <pc:sldMkLst>
          <pc:docMk/>
          <pc:sldMk cId="464715362" sldId="431"/>
        </pc:sldMkLst>
        <pc:spChg chg="mod">
          <ac:chgData name="silvia arruebo" userId="" providerId="" clId="Web-{140A69CE-4BBF-4716-A06E-FA7B6B4453E4}" dt="2024-01-24T11:33:42.618" v="12" actId="20577"/>
          <ac:spMkLst>
            <pc:docMk/>
            <pc:sldMk cId="464715362" sldId="431"/>
            <ac:spMk id="4" creationId="{62CE3717-C9BE-4E7C-A333-5A60A46B87EE}"/>
          </ac:spMkLst>
        </pc:spChg>
      </pc:sldChg>
    </pc:docChg>
  </pc:docChgLst>
  <pc:docChgLst>
    <pc:chgData name="silvia arruebo" clId="Web-{400575D5-ACA1-477F-B015-F8C989D4D88A}"/>
    <pc:docChg chg="modSld">
      <pc:chgData name="silvia arruebo" userId="" providerId="" clId="Web-{400575D5-ACA1-477F-B015-F8C989D4D88A}" dt="2024-01-24T11:47:20.503" v="1" actId="14100"/>
      <pc:docMkLst>
        <pc:docMk/>
      </pc:docMkLst>
      <pc:sldChg chg="modSp">
        <pc:chgData name="silvia arruebo" userId="" providerId="" clId="Web-{400575D5-ACA1-477F-B015-F8C989D4D88A}" dt="2024-01-24T11:47:20.503" v="1" actId="14100"/>
        <pc:sldMkLst>
          <pc:docMk/>
          <pc:sldMk cId="358768579" sldId="259"/>
        </pc:sldMkLst>
        <pc:spChg chg="mod">
          <ac:chgData name="silvia arruebo" userId="" providerId="" clId="Web-{400575D5-ACA1-477F-B015-F8C989D4D88A}" dt="2024-01-24T11:47:20.503" v="1" actId="14100"/>
          <ac:spMkLst>
            <pc:docMk/>
            <pc:sldMk cId="358768579" sldId="259"/>
            <ac:spMk id="20" creationId="{00000000-0000-0000-0000-000000000000}"/>
          </ac:spMkLst>
        </pc:spChg>
      </pc:sldChg>
    </pc:docChg>
  </pc:docChgLst>
  <pc:docChgLst>
    <pc:chgData name="Saad Syed" userId="afc29d7a40d45ac4" providerId="LiveId" clId="{14D68CC3-C8F1-4BE8-8E97-581841EF2257}"/>
    <pc:docChg chg="custSel modSld">
      <pc:chgData name="Saad Syed" userId="afc29d7a40d45ac4" providerId="LiveId" clId="{14D68CC3-C8F1-4BE8-8E97-581841EF2257}" dt="2023-07-26T20:50:36.435" v="34" actId="20577"/>
      <pc:docMkLst>
        <pc:docMk/>
      </pc:docMkLst>
      <pc:sldChg chg="modSp mod">
        <pc:chgData name="Saad Syed" userId="afc29d7a40d45ac4" providerId="LiveId" clId="{14D68CC3-C8F1-4BE8-8E97-581841EF2257}" dt="2023-07-26T20:49:12.508" v="17" actId="6549"/>
        <pc:sldMkLst>
          <pc:docMk/>
          <pc:sldMk cId="3099222678" sldId="382"/>
        </pc:sldMkLst>
        <pc:graphicFrameChg chg="mod modGraphic">
          <ac:chgData name="Saad Syed" userId="afc29d7a40d45ac4" providerId="LiveId" clId="{14D68CC3-C8F1-4BE8-8E97-581841EF2257}" dt="2023-07-26T20:49:12.508" v="17" actId="6549"/>
          <ac:graphicFrameMkLst>
            <pc:docMk/>
            <pc:sldMk cId="3099222678" sldId="382"/>
            <ac:graphicFrameMk id="2" creationId="{00000000-0000-0000-0000-000000000000}"/>
          </ac:graphicFrameMkLst>
        </pc:graphicFrameChg>
      </pc:sldChg>
      <pc:sldChg chg="modSp mod">
        <pc:chgData name="Saad Syed" userId="afc29d7a40d45ac4" providerId="LiveId" clId="{14D68CC3-C8F1-4BE8-8E97-581841EF2257}" dt="2023-07-26T20:50:06.854" v="19" actId="6549"/>
        <pc:sldMkLst>
          <pc:docMk/>
          <pc:sldMk cId="3315167278" sldId="394"/>
        </pc:sldMkLst>
        <pc:graphicFrameChg chg="mod modGraphic">
          <ac:chgData name="Saad Syed" userId="afc29d7a40d45ac4" providerId="LiveId" clId="{14D68CC3-C8F1-4BE8-8E97-581841EF2257}" dt="2023-07-26T20:50:06.854" v="19" actId="6549"/>
          <ac:graphicFrameMkLst>
            <pc:docMk/>
            <pc:sldMk cId="3315167278" sldId="394"/>
            <ac:graphicFrameMk id="2" creationId="{00000000-0000-0000-0000-000000000000}"/>
          </ac:graphicFrameMkLst>
        </pc:graphicFrameChg>
      </pc:sldChg>
      <pc:sldChg chg="modSp mod">
        <pc:chgData name="Saad Syed" userId="afc29d7a40d45ac4" providerId="LiveId" clId="{14D68CC3-C8F1-4BE8-8E97-581841EF2257}" dt="2023-07-25T21:17:03.664" v="7" actId="20577"/>
        <pc:sldMkLst>
          <pc:docMk/>
          <pc:sldMk cId="961210503" sldId="423"/>
        </pc:sldMkLst>
        <pc:graphicFrameChg chg="modGraphic">
          <ac:chgData name="Saad Syed" userId="afc29d7a40d45ac4" providerId="LiveId" clId="{14D68CC3-C8F1-4BE8-8E97-581841EF2257}" dt="2023-07-25T21:17:03.664" v="7" actId="20577"/>
          <ac:graphicFrameMkLst>
            <pc:docMk/>
            <pc:sldMk cId="961210503" sldId="423"/>
            <ac:graphicFrameMk id="3" creationId="{EAE3B567-7755-3DF4-36FC-4A63DB511B36}"/>
          </ac:graphicFrameMkLst>
        </pc:graphicFrameChg>
      </pc:sldChg>
      <pc:sldChg chg="modSp mod">
        <pc:chgData name="Saad Syed" userId="afc29d7a40d45ac4" providerId="LiveId" clId="{14D68CC3-C8F1-4BE8-8E97-581841EF2257}" dt="2023-07-26T20:50:36.435" v="34" actId="20577"/>
        <pc:sldMkLst>
          <pc:docMk/>
          <pc:sldMk cId="3500256732" sldId="435"/>
        </pc:sldMkLst>
        <pc:spChg chg="mod">
          <ac:chgData name="Saad Syed" userId="afc29d7a40d45ac4" providerId="LiveId" clId="{14D68CC3-C8F1-4BE8-8E97-581841EF2257}" dt="2023-07-26T20:50:36.435" v="34" actId="20577"/>
          <ac:spMkLst>
            <pc:docMk/>
            <pc:sldMk cId="3500256732" sldId="435"/>
            <ac:spMk id="3" creationId="{15FA87E5-2E34-9E5A-FE97-2D9B7881E8C9}"/>
          </ac:spMkLst>
        </pc:spChg>
        <pc:spChg chg="mod">
          <ac:chgData name="Saad Syed" userId="afc29d7a40d45ac4" providerId="LiveId" clId="{14D68CC3-C8F1-4BE8-8E97-581841EF2257}" dt="2023-07-25T21:58:55.457" v="15" actId="20577"/>
          <ac:spMkLst>
            <pc:docMk/>
            <pc:sldMk cId="3500256732" sldId="435"/>
            <ac:spMk id="4" creationId="{6760A8E2-9FEF-88E7-11DA-9890AF7D87AB}"/>
          </ac:spMkLst>
        </pc:spChg>
      </pc:sldChg>
      <pc:sldChg chg="modSp mod">
        <pc:chgData name="Saad Syed" userId="afc29d7a40d45ac4" providerId="LiveId" clId="{14D68CC3-C8F1-4BE8-8E97-581841EF2257}" dt="2023-07-25T21:58:51.449" v="13" actId="20577"/>
        <pc:sldMkLst>
          <pc:docMk/>
          <pc:sldMk cId="3657139268" sldId="443"/>
        </pc:sldMkLst>
        <pc:spChg chg="mod">
          <ac:chgData name="Saad Syed" userId="afc29d7a40d45ac4" providerId="LiveId" clId="{14D68CC3-C8F1-4BE8-8E97-581841EF2257}" dt="2023-07-25T21:58:51.449" v="13" actId="20577"/>
          <ac:spMkLst>
            <pc:docMk/>
            <pc:sldMk cId="3657139268" sldId="443"/>
            <ac:spMk id="4" creationId="{9DFD9A62-C52B-5509-E269-9274935AB6EC}"/>
          </ac:spMkLst>
        </pc:spChg>
      </pc:sldChg>
      <pc:sldChg chg="modSp mod">
        <pc:chgData name="Saad Syed" userId="afc29d7a40d45ac4" providerId="LiveId" clId="{14D68CC3-C8F1-4BE8-8E97-581841EF2257}" dt="2023-07-25T21:58:45.427" v="11" actId="20577"/>
        <pc:sldMkLst>
          <pc:docMk/>
          <pc:sldMk cId="3397777398" sldId="444"/>
        </pc:sldMkLst>
        <pc:spChg chg="mod">
          <ac:chgData name="Saad Syed" userId="afc29d7a40d45ac4" providerId="LiveId" clId="{14D68CC3-C8F1-4BE8-8E97-581841EF2257}" dt="2023-07-25T21:58:45.427" v="11" actId="20577"/>
          <ac:spMkLst>
            <pc:docMk/>
            <pc:sldMk cId="3397777398" sldId="444"/>
            <ac:spMk id="4" creationId="{C5B7B3DB-5B79-73A4-2CD0-45E827F6BF93}"/>
          </ac:spMkLst>
        </pc:spChg>
      </pc:sldChg>
      <pc:sldChg chg="modSp mod">
        <pc:chgData name="Saad Syed" userId="afc29d7a40d45ac4" providerId="LiveId" clId="{14D68CC3-C8F1-4BE8-8E97-581841EF2257}" dt="2023-07-25T21:58:41.891" v="9" actId="20577"/>
        <pc:sldMkLst>
          <pc:docMk/>
          <pc:sldMk cId="2816312712" sldId="445"/>
        </pc:sldMkLst>
        <pc:spChg chg="mod">
          <ac:chgData name="Saad Syed" userId="afc29d7a40d45ac4" providerId="LiveId" clId="{14D68CC3-C8F1-4BE8-8E97-581841EF2257}" dt="2023-07-25T21:58:41.891" v="9" actId="20577"/>
          <ac:spMkLst>
            <pc:docMk/>
            <pc:sldMk cId="2816312712" sldId="445"/>
            <ac:spMk id="4" creationId="{8D798FEF-61DB-CAE5-3046-54D9AFD10D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Cloud. </a:t>
            </a:r>
            <a:r>
              <a:rPr lang="en-US" sz="120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endParaRPr lang="en-US"/>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41</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www.transplant-observatory.org/data-charts-and-tab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8.png"/><Relationship Id="rId3" Type="http://schemas.openxmlformats.org/officeDocument/2006/relationships/hyperlink" Target="http://www.theisn.org/" TargetMode="External"/><Relationship Id="rId7" Type="http://schemas.openxmlformats.org/officeDocument/2006/relationships/image" Target="../media/image45.png"/><Relationship Id="rId12" Type="http://schemas.openxmlformats.org/officeDocument/2006/relationships/hyperlink" Target="https://www.youtube.com/channel/UC5uy7AD8L1TYfHb38WUX5Hg" TargetMode="External"/><Relationship Id="rId17" Type="http://schemas.openxmlformats.org/officeDocument/2006/relationships/image" Target="../media/image50.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linkedin.com/company/isnkidneycare/" TargetMode="Externa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6B426F-9CFD-4B39-13CE-A5EC3A245010}"/>
              </a:ext>
            </a:extLst>
          </p:cNvPr>
          <p:cNvSpPr>
            <a:spLocks noGrp="1"/>
          </p:cNvSpPr>
          <p:nvPr>
            <p:ph type="title"/>
          </p:nvPr>
        </p:nvSpPr>
        <p:spPr/>
        <p:txBody>
          <a:bodyPr>
            <a:normAutofit/>
          </a:bodyPr>
          <a:lstStyle/>
          <a:p>
            <a:r>
              <a:rPr lang="es-ES" dirty="0"/>
              <a:t>ISN </a:t>
            </a:r>
            <a:r>
              <a:rPr lang="es-ES" dirty="0" err="1"/>
              <a:t>Region</a:t>
            </a:r>
            <a:r>
              <a:rPr lang="es-ES" dirty="0"/>
              <a:t>: The </a:t>
            </a:r>
            <a:r>
              <a:rPr lang="es-ES" dirty="0" err="1"/>
              <a:t>Middle</a:t>
            </a:r>
            <a:r>
              <a:rPr lang="es-ES" dirty="0"/>
              <a:t> East</a:t>
            </a:r>
            <a:endParaRPr lang="en-BE" dirty="0"/>
          </a:p>
        </p:txBody>
      </p:sp>
      <p:sp>
        <p:nvSpPr>
          <p:cNvPr id="9" name="Date Placeholder 3">
            <a:extLst>
              <a:ext uri="{FF2B5EF4-FFF2-40B4-BE49-F238E27FC236}">
                <a16:creationId xmlns:a16="http://schemas.microsoft.com/office/drawing/2014/main" id="{01890223-52D0-69BC-5C42-58A0FC90416B}"/>
              </a:ext>
            </a:extLst>
          </p:cNvPr>
          <p:cNvSpPr>
            <a:spLocks noGrp="1"/>
          </p:cNvSpPr>
          <p:nvPr>
            <p:ph type="dt" sz="half" idx="2"/>
          </p:nvPr>
        </p:nvSpPr>
        <p:spPr>
          <a:xfrm>
            <a:off x="838200" y="654258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237EE5A0-1A5C-D053-3166-8AB92EEF0DF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593BA205-40D3-E357-18A5-522B2554DBB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dirty="0"/>
          </a:p>
        </p:txBody>
      </p:sp>
      <p:pic>
        <p:nvPicPr>
          <p:cNvPr id="3" name="Picture 2" descr="A person looking at a globe&#10;&#10;Description automatically generated with low confidence">
            <a:extLst>
              <a:ext uri="{FF2B5EF4-FFF2-40B4-BE49-F238E27FC236}">
                <a16:creationId xmlns:a16="http://schemas.microsoft.com/office/drawing/2014/main" id="{1D41F841-C7BD-1777-F555-531D0B4DE272}"/>
              </a:ext>
            </a:extLst>
          </p:cNvPr>
          <p:cNvPicPr>
            <a:picLocks noChangeAspect="1"/>
          </p:cNvPicPr>
          <p:nvPr/>
        </p:nvPicPr>
        <p:blipFill>
          <a:blip r:embed="rId2"/>
          <a:stretch>
            <a:fillRect/>
          </a:stretch>
        </p:blipFill>
        <p:spPr>
          <a:xfrm>
            <a:off x="2808194" y="303873"/>
            <a:ext cx="6684149" cy="6684149"/>
          </a:xfrm>
          <a:prstGeom prst="rect">
            <a:avLst/>
          </a:prstGeom>
        </p:spPr>
      </p:pic>
    </p:spTree>
    <p:extLst>
      <p:ext uri="{BB962C8B-B14F-4D97-AF65-F5344CB8AC3E}">
        <p14:creationId xmlns:p14="http://schemas.microsoft.com/office/powerpoint/2010/main" val="158671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91780" y="1435284"/>
            <a:ext cx="3998595" cy="3704590"/>
            <a:chOff x="0" y="0"/>
            <a:chExt cx="3998595" cy="370459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8595" cy="3704590"/>
            </a:xfrm>
            <a:prstGeom prst="rect">
              <a:avLst/>
            </a:prstGeom>
          </p:spPr>
        </p:pic>
        <p:sp>
          <p:nvSpPr>
            <p:cNvPr id="18" name="Rectangle 17"/>
            <p:cNvSpPr/>
            <p:nvPr/>
          </p:nvSpPr>
          <p:spPr>
            <a:xfrm>
              <a:off x="0" y="0"/>
              <a:ext cx="3998595" cy="3704590"/>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9" name="Rectangle 18"/>
          <p:cNvSpPr/>
          <p:nvPr/>
        </p:nvSpPr>
        <p:spPr>
          <a:xfrm>
            <a:off x="575386" y="5436626"/>
            <a:ext cx="385043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Responses were received from 11 of 13 countries in Middle East (84.6%) representing 87% of the region’s population. </a:t>
            </a:r>
          </a:p>
        </p:txBody>
      </p:sp>
      <p:graphicFrame>
        <p:nvGraphicFramePr>
          <p:cNvPr id="7" name="Table 6"/>
          <p:cNvGraphicFramePr>
            <a:graphicFrameLocks noGrp="1"/>
          </p:cNvGraphicFramePr>
          <p:nvPr>
            <p:extLst>
              <p:ext uri="{D42A27DB-BD31-4B8C-83A1-F6EECF244321}">
                <p14:modId xmlns:p14="http://schemas.microsoft.com/office/powerpoint/2010/main" val="1356213814"/>
              </p:ext>
            </p:extLst>
          </p:nvPr>
        </p:nvGraphicFramePr>
        <p:xfrm>
          <a:off x="4695825" y="1854360"/>
          <a:ext cx="7217423" cy="2866437"/>
        </p:xfrm>
        <a:graphic>
          <a:graphicData uri="http://schemas.openxmlformats.org/drawingml/2006/table">
            <a:tbl>
              <a:tblPr firstRow="1" firstCol="1" bandRow="1">
                <a:tableStyleId>{F5AB1C69-6EDB-4FF4-983F-18BD219EF322}</a:tableStyleId>
              </a:tblPr>
              <a:tblGrid>
                <a:gridCol w="1441774">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n-lt"/>
                        <a:ea typeface="+mn-ea"/>
                        <a:cs typeface="+mn-cs"/>
                      </a:endParaRPr>
                    </a:p>
                  </a:txBody>
                  <a:tcPr marL="20119" marR="20119" marT="0" marB="0" anchor="ctr"/>
                </a:tc>
                <a:extLst>
                  <a:ext uri="{0D108BD9-81ED-4DB2-BD59-A6C34878D82A}">
                    <a16:rowId xmlns:a16="http://schemas.microsoft.com/office/drawing/2014/main" val="403259860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Bahrain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760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1,540,558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79.4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1026649586"/>
                  </a:ext>
                </a:extLst>
              </a:tr>
              <a:tr h="199487">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Iran, Islamic Rep.</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1,648,195</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86,758,304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1449.3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Iraq</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438,317</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40,462,701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428.6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4.5</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Jordan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89,342</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dirty="0">
                          <a:solidFill>
                            <a:srgbClr val="000000"/>
                          </a:solidFill>
                          <a:effectLst/>
                        </a:rPr>
                        <a:t>10,998,531</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113.0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7.6</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Kuwait</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17,818</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3,068,155</a:t>
                      </a:r>
                      <a:endParaRPr lang="en-CA" sz="1000" b="0" i="0" u="none" strike="noStrike">
                        <a:solidFill>
                          <a:srgbClr val="000000"/>
                        </a:solidFill>
                        <a:effectLst/>
                        <a:latin typeface="+mn-lt"/>
                      </a:endParaRPr>
                    </a:p>
                  </a:txBody>
                  <a:tcPr marL="4763" marR="4763" marT="4763" marB="0" anchor="ctr"/>
                </a:tc>
                <a:tc>
                  <a:txBody>
                    <a:bodyPr/>
                    <a:lstStyle/>
                    <a:p>
                      <a:pPr algn="ctr" fontAlgn="b"/>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5.5</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Lebanon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10,400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5,296,814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79.7</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Oman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309,500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3,764,348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170.3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4.1</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Qatar</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11,586</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2,508,182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274.2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2.9</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Saudi Arabia</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2,149,690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35,354,380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1751.2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5.7</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Syrian Arab Republic</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185,180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21,563,800</a:t>
                      </a:r>
                      <a:endParaRPr lang="en-CA" sz="1000" b="0" i="0" u="none" strike="noStrike">
                        <a:solidFill>
                          <a:srgbClr val="000000"/>
                        </a:solidFill>
                        <a:effectLst/>
                        <a:latin typeface="+mn-lt"/>
                      </a:endParaRPr>
                    </a:p>
                  </a:txBody>
                  <a:tcPr marL="4763" marR="4763" marT="4763" marB="0" anchor="ctr"/>
                </a:tc>
                <a:tc>
                  <a:txBody>
                    <a:bodyPr/>
                    <a:lstStyle/>
                    <a:p>
                      <a:pPr algn="ctr" fontAlgn="b"/>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United Arab Emirates</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83,600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9,915,803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717.5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4.3</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West Bank and Gaza</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6,220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3,000,021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30.5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85000"/>
                              <a:lumOff val="15000"/>
                            </a:schemeClr>
                          </a:solidFill>
                          <a:effectLst/>
                        </a:rPr>
                        <a:t>Yemen</a:t>
                      </a:r>
                      <a:endParaRPr lang="en-GB" sz="1000" b="1" kern="1200" dirty="0">
                        <a:solidFill>
                          <a:schemeClr val="tx1">
                            <a:lumMod val="85000"/>
                            <a:lumOff val="1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527,968</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dirty="0">
                          <a:solidFill>
                            <a:srgbClr val="000000"/>
                          </a:solidFill>
                          <a:effectLst/>
                        </a:rPr>
                        <a:t>30,984,689</a:t>
                      </a:r>
                      <a:endParaRPr lang="en-CA" sz="1000" b="0" i="0" u="none" strike="noStrike" dirty="0">
                        <a:solidFill>
                          <a:srgbClr val="000000"/>
                        </a:solidFill>
                        <a:effectLst/>
                        <a:latin typeface="+mn-lt"/>
                      </a:endParaRPr>
                    </a:p>
                  </a:txBody>
                  <a:tcPr marL="4763" marR="4763" marT="4763" marB="0" anchor="ctr"/>
                </a:tc>
                <a:tc>
                  <a:txBody>
                    <a:bodyPr/>
                    <a:lstStyle/>
                    <a:p>
                      <a:pPr algn="ctr" fontAlgn="b"/>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4.3</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930981535"/>
                  </a:ext>
                </a:extLst>
              </a:tr>
            </a:tbl>
          </a:graphicData>
        </a:graphic>
      </p:graphicFrame>
      <p:sp>
        <p:nvSpPr>
          <p:cNvPr id="2" name="TextBox 1">
            <a:extLst>
              <a:ext uri="{FF2B5EF4-FFF2-40B4-BE49-F238E27FC236}">
                <a16:creationId xmlns:a16="http://schemas.microsoft.com/office/drawing/2014/main" id="{E3B6E59D-63E4-6097-3D28-FD98BBA8A150}"/>
              </a:ext>
            </a:extLst>
          </p:cNvPr>
          <p:cNvSpPr txBox="1"/>
          <p:nvPr/>
        </p:nvSpPr>
        <p:spPr>
          <a:xfrm>
            <a:off x="4614940" y="4720797"/>
            <a:ext cx="2045870" cy="246221"/>
          </a:xfrm>
          <a:prstGeom prst="rect">
            <a:avLst/>
          </a:prstGeom>
          <a:noFill/>
        </p:spPr>
        <p:txBody>
          <a:bodyPr wrap="square" rtlCol="0">
            <a:spAutoFit/>
          </a:bodyPr>
          <a:lstStyle/>
          <a:p>
            <a:r>
              <a:rPr lang="en-US" sz="1000" dirty="0"/>
              <a:t>‘ – ’ : data not reported/unavailable</a:t>
            </a:r>
          </a:p>
        </p:txBody>
      </p:sp>
      <p:sp>
        <p:nvSpPr>
          <p:cNvPr id="10" name="Title 9">
            <a:extLst>
              <a:ext uri="{FF2B5EF4-FFF2-40B4-BE49-F238E27FC236}">
                <a16:creationId xmlns:a16="http://schemas.microsoft.com/office/drawing/2014/main" id="{06F3E346-B7DC-DC2D-E2A1-39ADF6840C15}"/>
              </a:ext>
            </a:extLst>
          </p:cNvPr>
          <p:cNvSpPr>
            <a:spLocks noGrp="1"/>
          </p:cNvSpPr>
          <p:nvPr>
            <p:ph type="title"/>
          </p:nvPr>
        </p:nvSpPr>
        <p:spPr/>
        <p:txBody>
          <a:bodyPr>
            <a:normAutofit/>
          </a:bodyPr>
          <a:lstStyle/>
          <a:p>
            <a:r>
              <a:rPr lang="es-ES" dirty="0" err="1"/>
              <a:t>Demographics</a:t>
            </a:r>
            <a:endParaRPr lang="en-BE" dirty="0"/>
          </a:p>
        </p:txBody>
      </p:sp>
      <p:sp>
        <p:nvSpPr>
          <p:cNvPr id="11" name="Date Placeholder 3">
            <a:extLst>
              <a:ext uri="{FF2B5EF4-FFF2-40B4-BE49-F238E27FC236}">
                <a16:creationId xmlns:a16="http://schemas.microsoft.com/office/drawing/2014/main" id="{A1836E5D-99FC-5AD8-AD81-E3C7C289DE31}"/>
              </a:ext>
            </a:extLst>
          </p:cNvPr>
          <p:cNvSpPr>
            <a:spLocks noGrp="1"/>
          </p:cNvSpPr>
          <p:nvPr>
            <p:ph type="dt" sz="half" idx="2"/>
          </p:nvPr>
        </p:nvSpPr>
        <p:spPr>
          <a:xfrm>
            <a:off x="838200" y="6542584"/>
            <a:ext cx="2743200" cy="365125"/>
          </a:xfrm>
        </p:spPr>
        <p:txBody>
          <a:bodyPr/>
          <a:lstStyle/>
          <a:p>
            <a:r>
              <a:rPr lang="en-GB" dirty="0"/>
              <a:t>July 2023</a:t>
            </a:r>
            <a:endParaRPr lang="en-US" dirty="0"/>
          </a:p>
        </p:txBody>
      </p:sp>
      <p:sp>
        <p:nvSpPr>
          <p:cNvPr id="12" name="Footer Placeholder 4">
            <a:extLst>
              <a:ext uri="{FF2B5EF4-FFF2-40B4-BE49-F238E27FC236}">
                <a16:creationId xmlns:a16="http://schemas.microsoft.com/office/drawing/2014/main" id="{B65E3F04-AA97-DE10-4CA5-CD988AA3227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F49D318F-782F-2320-16E5-554E21B8422E}"/>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dirty="0"/>
          </a:p>
        </p:txBody>
      </p:sp>
    </p:spTree>
    <p:extLst>
      <p:ext uri="{BB962C8B-B14F-4D97-AF65-F5344CB8AC3E}">
        <p14:creationId xmlns:p14="http://schemas.microsoft.com/office/powerpoint/2010/main" val="170045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16919863"/>
              </p:ext>
            </p:extLst>
          </p:nvPr>
        </p:nvGraphicFramePr>
        <p:xfrm>
          <a:off x="1343024" y="1615600"/>
          <a:ext cx="9838056" cy="2866437"/>
        </p:xfrm>
        <a:graphic>
          <a:graphicData uri="http://schemas.openxmlformats.org/drawingml/2006/table">
            <a:tbl>
              <a:tblPr firstRow="1" firstCol="1" bandRow="1">
                <a:tableStyleId>{F5AB1C69-6EDB-4FF4-983F-18BD219EF322}</a:tableStyleId>
              </a:tblPr>
              <a:tblGrid>
                <a:gridCol w="1370128">
                  <a:extLst>
                    <a:ext uri="{9D8B030D-6E8A-4147-A177-3AD203B41FA5}">
                      <a16:colId xmlns:a16="http://schemas.microsoft.com/office/drawing/2014/main" val="1259445464"/>
                    </a:ext>
                  </a:extLst>
                </a:gridCol>
                <a:gridCol w="1471914">
                  <a:extLst>
                    <a:ext uri="{9D8B030D-6E8A-4147-A177-3AD203B41FA5}">
                      <a16:colId xmlns:a16="http://schemas.microsoft.com/office/drawing/2014/main" val="2352489177"/>
                    </a:ext>
                  </a:extLst>
                </a:gridCol>
                <a:gridCol w="966497">
                  <a:extLst>
                    <a:ext uri="{9D8B030D-6E8A-4147-A177-3AD203B41FA5}">
                      <a16:colId xmlns:a16="http://schemas.microsoft.com/office/drawing/2014/main" val="3565250742"/>
                    </a:ext>
                  </a:extLst>
                </a:gridCol>
                <a:gridCol w="1117235">
                  <a:extLst>
                    <a:ext uri="{9D8B030D-6E8A-4147-A177-3AD203B41FA5}">
                      <a16:colId xmlns:a16="http://schemas.microsoft.com/office/drawing/2014/main" val="3896265834"/>
                    </a:ext>
                  </a:extLst>
                </a:gridCol>
                <a:gridCol w="939894">
                  <a:extLst>
                    <a:ext uri="{9D8B030D-6E8A-4147-A177-3AD203B41FA5}">
                      <a16:colId xmlns:a16="http://schemas.microsoft.com/office/drawing/2014/main" val="1806330581"/>
                    </a:ext>
                  </a:extLst>
                </a:gridCol>
                <a:gridCol w="993097">
                  <a:extLst>
                    <a:ext uri="{9D8B030D-6E8A-4147-A177-3AD203B41FA5}">
                      <a16:colId xmlns:a16="http://schemas.microsoft.com/office/drawing/2014/main" val="1364347769"/>
                    </a:ext>
                  </a:extLst>
                </a:gridCol>
                <a:gridCol w="993097">
                  <a:extLst>
                    <a:ext uri="{9D8B030D-6E8A-4147-A177-3AD203B41FA5}">
                      <a16:colId xmlns:a16="http://schemas.microsoft.com/office/drawing/2014/main" val="77280202"/>
                    </a:ext>
                  </a:extLst>
                </a:gridCol>
                <a:gridCol w="993097">
                  <a:extLst>
                    <a:ext uri="{9D8B030D-6E8A-4147-A177-3AD203B41FA5}">
                      <a16:colId xmlns:a16="http://schemas.microsoft.com/office/drawing/2014/main" val="1848901817"/>
                    </a:ext>
                  </a:extLst>
                </a:gridCol>
                <a:gridCol w="993097">
                  <a:extLst>
                    <a:ext uri="{9D8B030D-6E8A-4147-A177-3AD203B41FA5}">
                      <a16:colId xmlns:a16="http://schemas.microsoft.com/office/drawing/2014/main" val="382198782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algn="ctr"/>
                      <a:r>
                        <a:rPr lang="en-US" sz="1000" b="1" kern="1200" dirty="0">
                          <a:solidFill>
                            <a:schemeClr val="tx1">
                              <a:lumMod val="75000"/>
                              <a:lumOff val="25000"/>
                            </a:schemeClr>
                          </a:solidFill>
                          <a:effectLst/>
                        </a:rPr>
                        <a:t>Total Health Spending per person</a:t>
                      </a:r>
                      <a:endParaRPr lang="en-US" sz="1000" b="1" kern="1200" dirty="0">
                        <a:solidFill>
                          <a:schemeClr val="tx1">
                            <a:lumMod val="75000"/>
                            <a:lumOff val="25000"/>
                          </a:schemeClr>
                        </a:solidFill>
                        <a:effectLst/>
                        <a:latin typeface="+mn-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Government Health Spending per person</a:t>
                      </a:r>
                      <a:endParaRPr lang="en-US" sz="1000" b="1" kern="1200" dirty="0">
                        <a:solidFill>
                          <a:schemeClr val="tx1">
                            <a:lumMod val="75000"/>
                            <a:lumOff val="25000"/>
                          </a:schemeClr>
                        </a:solidFill>
                        <a:effectLst/>
                        <a:latin typeface="+mn-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Out-of-pocket Health Spending per person</a:t>
                      </a:r>
                      <a:endParaRPr lang="en-US" sz="1000" b="1" kern="1200" dirty="0">
                        <a:solidFill>
                          <a:schemeClr val="tx1">
                            <a:lumMod val="75000"/>
                            <a:lumOff val="25000"/>
                          </a:schemeClr>
                        </a:solidFill>
                        <a:effectLst/>
                        <a:latin typeface="+mn-lt"/>
                        <a:ea typeface="+mn-ea"/>
                        <a:cs typeface="+mn-cs"/>
                      </a:endParaRPr>
                    </a:p>
                  </a:txBody>
                  <a:tcPr marL="45720" marR="45720" marT="18288" marB="18288" anchor="ctr"/>
                </a:tc>
                <a:extLst>
                  <a:ext uri="{0D108BD9-81ED-4DB2-BD59-A6C34878D82A}">
                    <a16:rowId xmlns:a16="http://schemas.microsoft.com/office/drawing/2014/main" val="403259860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Bahrain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760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1,540,558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79.4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dirty="0">
                          <a:solidFill>
                            <a:srgbClr val="000000"/>
                          </a:solidFill>
                          <a:effectLst/>
                        </a:rPr>
                        <a:t>920</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517</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282</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1026649586"/>
                  </a:ext>
                </a:extLst>
              </a:tr>
              <a:tr h="199487">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Iran, Islamic Rep.</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1,648,195</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86,758,304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1449.3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620</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299</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224</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Iraq</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438,317</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40,462,701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428.6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4.5</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dirty="0">
                          <a:solidFill>
                            <a:srgbClr val="000000"/>
                          </a:solidFill>
                          <a:effectLst/>
                        </a:rPr>
                        <a:t>198</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105</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92</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Jordan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89,342</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10,998,531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113.0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7.6</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284</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141</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86</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Kuwait</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17,818</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dirty="0">
                          <a:solidFill>
                            <a:srgbClr val="000000"/>
                          </a:solidFill>
                          <a:effectLst/>
                        </a:rPr>
                        <a:t>3,068,155</a:t>
                      </a:r>
                      <a:endParaRPr lang="en-CA" sz="1000" b="0" i="0" u="none" strike="noStrike" dirty="0">
                        <a:solidFill>
                          <a:srgbClr val="000000"/>
                        </a:solidFill>
                        <a:effectLst/>
                        <a:latin typeface="+mn-lt"/>
                      </a:endParaRPr>
                    </a:p>
                  </a:txBody>
                  <a:tcPr marL="4763" marR="4763" marT="4763" marB="0" anchor="ctr"/>
                </a:tc>
                <a:tc>
                  <a:txBody>
                    <a:bodyPr/>
                    <a:lstStyle/>
                    <a:p>
                      <a:pPr algn="ctr" fontAlgn="b"/>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5.5</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1413</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1273</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126</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Lebanon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10,400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5,296,814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79.7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326</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150</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110</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Oman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309,500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3,764,348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170.3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4.1</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565</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499</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32</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Qatar</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11,586</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2,508,182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274.2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2.9</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1510</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1163</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121</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Saudi Arabia</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2,149,690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35,354,380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1751.2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5.7</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1230</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795</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157</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Syrian Arab Republic</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185,180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21,563,800</a:t>
                      </a:r>
                      <a:endParaRPr lang="en-CA" sz="1000" b="0" i="0" u="none" strike="noStrike">
                        <a:solidFill>
                          <a:srgbClr val="000000"/>
                        </a:solidFill>
                        <a:effectLst/>
                        <a:latin typeface="+mn-lt"/>
                      </a:endParaRPr>
                    </a:p>
                  </a:txBody>
                  <a:tcPr marL="4763" marR="4763" marT="4763" marB="0" anchor="ctr"/>
                </a:tc>
                <a:tc>
                  <a:txBody>
                    <a:bodyPr/>
                    <a:lstStyle/>
                    <a:p>
                      <a:pPr algn="ctr" fontAlgn="b"/>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42</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18</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17</a:t>
                      </a:r>
                      <a:endParaRPr lang="en-CA" sz="1000" b="0" i="0" u="none" strike="noStrike" kern="1200" dirty="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United Arab Emirates</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83,600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9,915,803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717.5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4.3</a:t>
                      </a:r>
                      <a:endParaRPr lang="en-CA" sz="1000" b="0" i="0" u="none" strike="noStrike" dirty="0">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1607</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908</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180</a:t>
                      </a:r>
                      <a:endParaRPr lang="en-CA" sz="1000" b="0" i="0" u="none" strike="noStrike" kern="1200" dirty="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West Bank and Gaza</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6,220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3,000,021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30.5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0" marR="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kern="1200" dirty="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85000"/>
                              <a:lumOff val="15000"/>
                            </a:schemeClr>
                          </a:solidFill>
                          <a:effectLst/>
                        </a:rPr>
                        <a:t>Yemen</a:t>
                      </a:r>
                      <a:endParaRPr lang="en-GB" sz="1000" b="1" kern="1200" dirty="0">
                        <a:solidFill>
                          <a:schemeClr val="tx1">
                            <a:lumMod val="85000"/>
                            <a:lumOff val="1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527,968</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dirty="0">
                          <a:solidFill>
                            <a:srgbClr val="000000"/>
                          </a:solidFill>
                          <a:effectLst/>
                        </a:rPr>
                        <a:t>30,984,689</a:t>
                      </a:r>
                      <a:endParaRPr lang="en-CA" sz="1000" b="0" i="0" u="none" strike="noStrike" dirty="0">
                        <a:solidFill>
                          <a:srgbClr val="000000"/>
                        </a:solidFill>
                        <a:effectLst/>
                        <a:latin typeface="+mn-lt"/>
                      </a:endParaRPr>
                    </a:p>
                  </a:txBody>
                  <a:tcPr marL="4763" marR="4763" marT="4763" marB="0" anchor="ctr"/>
                </a:tc>
                <a:tc>
                  <a:txBody>
                    <a:bodyPr/>
                    <a:lstStyle/>
                    <a:p>
                      <a:pPr algn="ctr" fontAlgn="b"/>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4.3</a:t>
                      </a:r>
                      <a:endParaRPr lang="en-CA" sz="1000" b="0" i="0" u="none" strike="noStrike" dirty="0">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34</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22</a:t>
                      </a:r>
                      <a:endParaRPr lang="en-CA" sz="1000" b="0" i="0" u="none" strike="noStrike" kern="1200" dirty="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1930981535"/>
                  </a:ext>
                </a:extLst>
              </a:tr>
            </a:tbl>
          </a:graphicData>
        </a:graphic>
      </p:graphicFrame>
      <p:sp>
        <p:nvSpPr>
          <p:cNvPr id="2" name="TextBox 1">
            <a:extLst>
              <a:ext uri="{FF2B5EF4-FFF2-40B4-BE49-F238E27FC236}">
                <a16:creationId xmlns:a16="http://schemas.microsoft.com/office/drawing/2014/main" id="{E3B6E59D-63E4-6097-3D28-FD98BBA8A150}"/>
              </a:ext>
            </a:extLst>
          </p:cNvPr>
          <p:cNvSpPr txBox="1"/>
          <p:nvPr/>
        </p:nvSpPr>
        <p:spPr>
          <a:xfrm>
            <a:off x="1343024" y="4482531"/>
            <a:ext cx="2045870" cy="246221"/>
          </a:xfrm>
          <a:prstGeom prst="rect">
            <a:avLst/>
          </a:prstGeom>
          <a:noFill/>
        </p:spPr>
        <p:txBody>
          <a:bodyPr wrap="square" rtlCol="0">
            <a:spAutoFit/>
          </a:bodyPr>
          <a:lstStyle/>
          <a:p>
            <a:r>
              <a:rPr lang="en-US" sz="1000" dirty="0"/>
              <a:t>‘ – ’ : data not reported/unavailable</a:t>
            </a:r>
          </a:p>
        </p:txBody>
      </p:sp>
      <p:sp>
        <p:nvSpPr>
          <p:cNvPr id="8" name="Title 7">
            <a:extLst>
              <a:ext uri="{FF2B5EF4-FFF2-40B4-BE49-F238E27FC236}">
                <a16:creationId xmlns:a16="http://schemas.microsoft.com/office/drawing/2014/main" id="{9E2C9A01-CD5B-AE0E-2751-F3CB14F9E4F0}"/>
              </a:ext>
            </a:extLst>
          </p:cNvPr>
          <p:cNvSpPr>
            <a:spLocks noGrp="1"/>
          </p:cNvSpPr>
          <p:nvPr>
            <p:ph type="title"/>
          </p:nvPr>
        </p:nvSpPr>
        <p:spPr/>
        <p:txBody>
          <a:bodyPr>
            <a:normAutofit/>
          </a:bodyPr>
          <a:lstStyle/>
          <a:p>
            <a:r>
              <a:rPr lang="es-ES" dirty="0" err="1"/>
              <a:t>Demographics</a:t>
            </a:r>
            <a:endParaRPr lang="en-BE" dirty="0"/>
          </a:p>
        </p:txBody>
      </p:sp>
      <p:sp>
        <p:nvSpPr>
          <p:cNvPr id="4" name="Date Placeholder 3">
            <a:extLst>
              <a:ext uri="{FF2B5EF4-FFF2-40B4-BE49-F238E27FC236}">
                <a16:creationId xmlns:a16="http://schemas.microsoft.com/office/drawing/2014/main" id="{075C393F-9E45-64FB-4F82-76B92B015B5B}"/>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672B7F71-84B4-9EE1-0D88-1EB8D04BBE72}"/>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31A81F12-9213-F48B-F2F6-051AB310417E}"/>
              </a:ext>
            </a:extLst>
          </p:cNvPr>
          <p:cNvSpPr>
            <a:spLocks noGrp="1"/>
          </p:cNvSpPr>
          <p:nvPr>
            <p:ph type="sldNum" sz="quarter" idx="4"/>
          </p:nvPr>
        </p:nvSpPr>
        <p:spPr/>
        <p:txBody>
          <a:bodyPr/>
          <a:lstStyle/>
          <a:p>
            <a:fld id="{4A9CEFBC-9863-BD47-BA2B-008170C231CB}" type="slidenum">
              <a:rPr lang="en-US" smtClean="0"/>
              <a:pPr/>
              <a:t>12</a:t>
            </a:fld>
            <a:endParaRPr lang="en-US" dirty="0"/>
          </a:p>
        </p:txBody>
      </p:sp>
    </p:spTree>
    <p:extLst>
      <p:ext uri="{BB962C8B-B14F-4D97-AF65-F5344CB8AC3E}">
        <p14:creationId xmlns:p14="http://schemas.microsoft.com/office/powerpoint/2010/main" val="318494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1834744"/>
              </p:ext>
            </p:extLst>
          </p:nvPr>
        </p:nvGraphicFramePr>
        <p:xfrm>
          <a:off x="1614114" y="1301107"/>
          <a:ext cx="8629815" cy="3645535"/>
        </p:xfrm>
        <a:graphic>
          <a:graphicData uri="http://schemas.openxmlformats.org/drawingml/2006/table">
            <a:tbl>
              <a:tblPr firstRow="1" firstCol="1" bandRow="1">
                <a:tableStyleId>{F5AB1C69-6EDB-4FF4-983F-18BD219EF322}</a:tableStyleId>
              </a:tblPr>
              <a:tblGrid>
                <a:gridCol w="1532112">
                  <a:extLst>
                    <a:ext uri="{9D8B030D-6E8A-4147-A177-3AD203B41FA5}">
                      <a16:colId xmlns:a16="http://schemas.microsoft.com/office/drawing/2014/main" val="1889000977"/>
                    </a:ext>
                  </a:extLst>
                </a:gridCol>
                <a:gridCol w="1488228">
                  <a:extLst>
                    <a:ext uri="{9D8B030D-6E8A-4147-A177-3AD203B41FA5}">
                      <a16:colId xmlns:a16="http://schemas.microsoft.com/office/drawing/2014/main" val="440656302"/>
                    </a:ext>
                  </a:extLst>
                </a:gridCol>
                <a:gridCol w="1402369">
                  <a:extLst>
                    <a:ext uri="{9D8B030D-6E8A-4147-A177-3AD203B41FA5}">
                      <a16:colId xmlns:a16="http://schemas.microsoft.com/office/drawing/2014/main" val="586371631"/>
                    </a:ext>
                  </a:extLst>
                </a:gridCol>
                <a:gridCol w="1516848">
                  <a:extLst>
                    <a:ext uri="{9D8B030D-6E8A-4147-A177-3AD203B41FA5}">
                      <a16:colId xmlns:a16="http://schemas.microsoft.com/office/drawing/2014/main" val="705144511"/>
                    </a:ext>
                  </a:extLst>
                </a:gridCol>
                <a:gridCol w="1345129">
                  <a:extLst>
                    <a:ext uri="{9D8B030D-6E8A-4147-A177-3AD203B41FA5}">
                      <a16:colId xmlns:a16="http://schemas.microsoft.com/office/drawing/2014/main" val="3971562172"/>
                    </a:ext>
                  </a:extLst>
                </a:gridCol>
                <a:gridCol w="1345129">
                  <a:extLst>
                    <a:ext uri="{9D8B030D-6E8A-4147-A177-3AD203B41FA5}">
                      <a16:colId xmlns:a16="http://schemas.microsoft.com/office/drawing/2014/main" val="709233414"/>
                    </a:ext>
                  </a:extLst>
                </a:gridCol>
              </a:tblGrid>
              <a:tr h="673735">
                <a:tc>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rgbClr val="404040"/>
                          </a:solidFill>
                          <a:effectLst/>
                        </a:rPr>
                        <a:t>CKD </a:t>
                      </a:r>
                      <a:r>
                        <a:rPr lang="en-US" sz="1000" b="1" kern="1200" dirty="0">
                          <a:solidFill>
                            <a:schemeClr val="tx1">
                              <a:lumMod val="75000"/>
                              <a:lumOff val="25000"/>
                            </a:schemeClr>
                          </a:solidFill>
                          <a:effectLst/>
                        </a:rPr>
                        <a:t>Prevalence</a:t>
                      </a:r>
                      <a:endParaRPr lang="en-GB" sz="1000" dirty="0">
                        <a:solidFill>
                          <a:schemeClr val="tx1">
                            <a:lumMod val="75000"/>
                            <a:lumOff val="25000"/>
                          </a:schemeClr>
                        </a:solidFill>
                        <a:effectLst/>
                      </a:endParaRPr>
                    </a:p>
                    <a:p>
                      <a:pPr marL="0" marR="0" algn="ctr">
                        <a:lnSpc>
                          <a:spcPct val="106000"/>
                        </a:lnSpc>
                        <a:spcBef>
                          <a:spcPts val="0"/>
                        </a:spcBef>
                        <a:spcAft>
                          <a:spcPts val="0"/>
                        </a:spcAft>
                      </a:pPr>
                      <a:r>
                        <a:rPr lang="en-US" sz="1000" b="1" kern="1200" dirty="0">
                          <a:solidFill>
                            <a:srgbClr val="404040"/>
                          </a:solidFill>
                          <a:effectLst/>
                        </a:rPr>
                        <a:t>% (95% CI)</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a:solidFill>
                            <a:srgbClr val="404040"/>
                          </a:solidFill>
                          <a:effectLst/>
                        </a:rPr>
                        <a:t>Death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a:solidFill>
                            <a:srgbClr val="404040"/>
                          </a:solidFill>
                          <a:effectLst/>
                        </a:rPr>
                        <a:t>DALYS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a:solidFill>
                            <a:srgbClr val="404040"/>
                          </a:solidFill>
                          <a:effectLst/>
                        </a:rPr>
                        <a:t>Obesity</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a:solidFill>
                            <a:srgbClr val="404040"/>
                          </a:solidFill>
                          <a:effectLst/>
                        </a:rPr>
                        <a:t>Increased BP</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3452865824"/>
                  </a:ext>
                </a:extLst>
              </a:tr>
              <a:tr h="228600">
                <a:tc>
                  <a:txBody>
                    <a:bodyPr/>
                    <a:lstStyle/>
                    <a:p>
                      <a:pPr marL="0" marR="0">
                        <a:lnSpc>
                          <a:spcPct val="106000"/>
                        </a:lnSpc>
                        <a:spcBef>
                          <a:spcPts val="0"/>
                        </a:spcBef>
                        <a:spcAft>
                          <a:spcPts val="0"/>
                        </a:spcAft>
                      </a:pPr>
                      <a:r>
                        <a:rPr lang="en-US" sz="1000" b="1" kern="1200">
                          <a:solidFill>
                            <a:srgbClr val="404040"/>
                          </a:solidFill>
                          <a:effectLst/>
                        </a:rPr>
                        <a:t>Bahrain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9.31 (8.59 - 10.05)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4.13 (3.62 - 4.74)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2.2 (1.87 - 2.57)</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28.7 (23.5 - 34.2)</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21.4 (15.7 - 27.8)</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3604579139"/>
                  </a:ext>
                </a:extLst>
              </a:tr>
              <a:tr h="228600">
                <a:tc>
                  <a:txBody>
                    <a:bodyPr/>
                    <a:lstStyle/>
                    <a:p>
                      <a:pPr marL="0" marR="0">
                        <a:lnSpc>
                          <a:spcPct val="106000"/>
                        </a:lnSpc>
                        <a:spcBef>
                          <a:spcPts val="0"/>
                        </a:spcBef>
                        <a:spcAft>
                          <a:spcPts val="0"/>
                        </a:spcAft>
                      </a:pPr>
                      <a:r>
                        <a:rPr lang="en-US" sz="1000" b="1" kern="1200">
                          <a:solidFill>
                            <a:srgbClr val="404040"/>
                          </a:solidFill>
                          <a:effectLst/>
                        </a:rPr>
                        <a:t>Iran, Islamic Rep.</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10.37 (9.70 - 11.02)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3.21 (2.92 - 3.4)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1.81 (1.62 - 1.99)</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25.5 (22.2 - 28.9)</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19.7 (15.2 - 24.6)</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645248578"/>
                  </a:ext>
                </a:extLst>
              </a:tr>
              <a:tr h="228600">
                <a:tc>
                  <a:txBody>
                    <a:bodyPr/>
                    <a:lstStyle/>
                    <a:p>
                      <a:pPr marL="0" marR="0">
                        <a:lnSpc>
                          <a:spcPct val="106000"/>
                        </a:lnSpc>
                        <a:spcBef>
                          <a:spcPts val="0"/>
                        </a:spcBef>
                        <a:spcAft>
                          <a:spcPts val="0"/>
                        </a:spcAft>
                      </a:pPr>
                      <a:r>
                        <a:rPr lang="en-US" sz="1000" b="1" kern="1200">
                          <a:solidFill>
                            <a:srgbClr val="404040"/>
                          </a:solidFill>
                          <a:effectLst/>
                        </a:rPr>
                        <a:t>Iraq</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7.76 (7.21 - 8.29)</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4.39 (3.77 - 5.23)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2.44 (2.06 - 2.86)</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27.4 (22.7 - 32.4)</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25.2 (19.1 - 31.6)</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776627893"/>
                  </a:ext>
                </a:extLst>
              </a:tr>
              <a:tr h="228600">
                <a:tc>
                  <a:txBody>
                    <a:bodyPr/>
                    <a:lstStyle/>
                    <a:p>
                      <a:pPr marL="0" marR="0">
                        <a:lnSpc>
                          <a:spcPct val="106000"/>
                        </a:lnSpc>
                        <a:spcBef>
                          <a:spcPts val="0"/>
                        </a:spcBef>
                        <a:spcAft>
                          <a:spcPts val="0"/>
                        </a:spcAft>
                      </a:pPr>
                      <a:r>
                        <a:rPr lang="en-US" sz="1000" b="1" kern="1200">
                          <a:solidFill>
                            <a:srgbClr val="404040"/>
                          </a:solidFill>
                          <a:effectLst/>
                        </a:rPr>
                        <a:t>Jordan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7.84 (7.34 - 8.35)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5.62 (5.02 - 6.18)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2.67 (2.34 - 3.03)</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33.4 (29.0 - 37.9)</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21.0 (15.8 - 26.9)</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797859164"/>
                  </a:ext>
                </a:extLst>
              </a:tr>
              <a:tr h="228600">
                <a:tc>
                  <a:txBody>
                    <a:bodyPr/>
                    <a:lstStyle/>
                    <a:p>
                      <a:pPr marL="0" marR="0">
                        <a:lnSpc>
                          <a:spcPct val="106000"/>
                        </a:lnSpc>
                        <a:spcBef>
                          <a:spcPts val="0"/>
                        </a:spcBef>
                        <a:spcAft>
                          <a:spcPts val="0"/>
                        </a:spcAft>
                      </a:pPr>
                      <a:r>
                        <a:rPr lang="en-US" sz="1000" b="1" kern="1200">
                          <a:solidFill>
                            <a:srgbClr val="404040"/>
                          </a:solidFill>
                          <a:effectLst/>
                        </a:rPr>
                        <a:t>Kuwait</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8.48 (7.81 - 9.14)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3.22 (2.78 - 3.66)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1.59 (1.35 - 1.86)</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37.0 (32.2 - 42.0)</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23.6 (17.9 - 30.0)</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347110423"/>
                  </a:ext>
                </a:extLst>
              </a:tr>
              <a:tr h="228600">
                <a:tc>
                  <a:txBody>
                    <a:bodyPr/>
                    <a:lstStyle/>
                    <a:p>
                      <a:pPr marL="0" marR="0">
                        <a:lnSpc>
                          <a:spcPct val="106000"/>
                        </a:lnSpc>
                        <a:spcBef>
                          <a:spcPts val="0"/>
                        </a:spcBef>
                        <a:spcAft>
                          <a:spcPts val="0"/>
                        </a:spcAft>
                      </a:pPr>
                      <a:r>
                        <a:rPr lang="en-US" sz="1000" b="1" kern="1200">
                          <a:solidFill>
                            <a:srgbClr val="404040"/>
                          </a:solidFill>
                          <a:effectLst/>
                        </a:rPr>
                        <a:t>Lebanon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12.23 (11.42 - 13.02)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3.49 (2.58 - 4.58)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2.22 (1.76 - 2.77)</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31.3 (26.2 - 36.6)</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20.7 (15.4 - 26.8)</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774339387"/>
                  </a:ext>
                </a:extLst>
              </a:tr>
              <a:tr h="228600">
                <a:tc>
                  <a:txBody>
                    <a:bodyPr/>
                    <a:lstStyle/>
                    <a:p>
                      <a:pPr marL="0" marR="0">
                        <a:lnSpc>
                          <a:spcPct val="106000"/>
                        </a:lnSpc>
                        <a:spcBef>
                          <a:spcPts val="0"/>
                        </a:spcBef>
                        <a:spcAft>
                          <a:spcPts val="0"/>
                        </a:spcAft>
                      </a:pPr>
                      <a:r>
                        <a:rPr lang="en-US" sz="1000" b="1" kern="1200">
                          <a:solidFill>
                            <a:srgbClr val="404040"/>
                          </a:solidFill>
                          <a:effectLst/>
                        </a:rPr>
                        <a:t>Oman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6.33 (5.81 - 6.87)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1.61 (1.4 - 1.84)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1.11 (0.96 - 1.29)</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22.9 (18.3 - 27.9)</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24.8 (18.9 - 31.5)</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466192600"/>
                  </a:ext>
                </a:extLst>
              </a:tr>
              <a:tr h="228600">
                <a:tc>
                  <a:txBody>
                    <a:bodyPr/>
                    <a:lstStyle/>
                    <a:p>
                      <a:pPr marL="0" marR="0">
                        <a:lnSpc>
                          <a:spcPct val="106000"/>
                        </a:lnSpc>
                        <a:spcBef>
                          <a:spcPts val="0"/>
                        </a:spcBef>
                        <a:spcAft>
                          <a:spcPts val="0"/>
                        </a:spcAft>
                      </a:pPr>
                      <a:r>
                        <a:rPr lang="en-US" sz="1000" b="1" kern="1200">
                          <a:solidFill>
                            <a:srgbClr val="404040"/>
                          </a:solidFill>
                          <a:effectLst/>
                        </a:rPr>
                        <a:t>Qatar</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6.80 (6.21 - 7.46)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 (2.68 - 3.38)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 (1.25 - 1.76)</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33.9 (27.7 - 40.5)</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22.4 (16.1 - 29.8)</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525939434"/>
                  </a:ext>
                </a:extLst>
              </a:tr>
              <a:tr h="228600">
                <a:tc>
                  <a:txBody>
                    <a:bodyPr/>
                    <a:lstStyle/>
                    <a:p>
                      <a:pPr marL="0" marR="0">
                        <a:lnSpc>
                          <a:spcPct val="106000"/>
                        </a:lnSpc>
                        <a:spcBef>
                          <a:spcPts val="0"/>
                        </a:spcBef>
                        <a:spcAft>
                          <a:spcPts val="0"/>
                        </a:spcAft>
                      </a:pPr>
                      <a:r>
                        <a:rPr lang="en-US" sz="1000" b="1" kern="1200">
                          <a:solidFill>
                            <a:srgbClr val="404040"/>
                          </a:solidFill>
                          <a:effectLst/>
                        </a:rPr>
                        <a:t>Saudi Arabia</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8.47 (7.85 - 9.09)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5.4 (4.63 - 6.08)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3 (2.53 - 3.46)</a:t>
                      </a:r>
                      <a:endParaRPr lang="en-CA" sz="1000" b="0" i="0" u="none" strike="noStrike" dirty="0">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35.0 (30.5 - 39.5)</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23.3 (18.0 - 29.2)</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981950985"/>
                  </a:ext>
                </a:extLst>
              </a:tr>
              <a:tr h="228600">
                <a:tc>
                  <a:txBody>
                    <a:bodyPr/>
                    <a:lstStyle/>
                    <a:p>
                      <a:pPr marL="0" marR="0">
                        <a:lnSpc>
                          <a:spcPct val="106000"/>
                        </a:lnSpc>
                        <a:spcBef>
                          <a:spcPts val="0"/>
                        </a:spcBef>
                        <a:spcAft>
                          <a:spcPts val="0"/>
                        </a:spcAft>
                      </a:pPr>
                      <a:r>
                        <a:rPr lang="en-US" sz="1000" b="1" kern="1200" dirty="0">
                          <a:solidFill>
                            <a:srgbClr val="404040"/>
                          </a:solidFill>
                          <a:effectLst/>
                        </a:rPr>
                        <a:t>Syrian Arab Republic</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9.33 (8.72 - 9.98)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3.15 (2.81 - 3.44)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2.13 (1.87 - 2.38)</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25.8 (20.7 - 31.3)</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24.5 (18.7 - 30.8)</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963666206"/>
                  </a:ext>
                </a:extLst>
              </a:tr>
              <a:tr h="228600">
                <a:tc>
                  <a:txBody>
                    <a:bodyPr/>
                    <a:lstStyle/>
                    <a:p>
                      <a:pPr marL="0" marR="0">
                        <a:lnSpc>
                          <a:spcPct val="106000"/>
                        </a:lnSpc>
                        <a:spcBef>
                          <a:spcPts val="0"/>
                        </a:spcBef>
                        <a:spcAft>
                          <a:spcPts val="0"/>
                        </a:spcAft>
                      </a:pPr>
                      <a:r>
                        <a:rPr lang="en-US" sz="1000" b="1" kern="1200">
                          <a:solidFill>
                            <a:srgbClr val="404040"/>
                          </a:solidFill>
                          <a:effectLst/>
                        </a:rPr>
                        <a:t>United Arab Emirates</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7.87 (7.18 - 8.57)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4.92 (3.67 - 7.36)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3.07 (2.32 - 4.47)</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29.9 (24.0 - 36.0)</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21.1 (15.2 - 28.0)</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2879757928"/>
                  </a:ext>
                </a:extLst>
              </a:tr>
              <a:tr h="228600">
                <a:tc>
                  <a:txBody>
                    <a:bodyPr/>
                    <a:lstStyle/>
                    <a:p>
                      <a:pPr marL="0" marR="0">
                        <a:lnSpc>
                          <a:spcPct val="106000"/>
                        </a:lnSpc>
                        <a:spcBef>
                          <a:spcPts val="0"/>
                        </a:spcBef>
                        <a:spcAft>
                          <a:spcPts val="0"/>
                        </a:spcAft>
                      </a:pPr>
                      <a:r>
                        <a:rPr lang="en-US" sz="1000" b="1" kern="1200" dirty="0">
                          <a:solidFill>
                            <a:srgbClr val="404040"/>
                          </a:solidFill>
                          <a:effectLst/>
                        </a:rPr>
                        <a:t>West Bank and Gaza</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3343111149"/>
                  </a:ext>
                </a:extLst>
              </a:tr>
              <a:tr h="228600">
                <a:tc>
                  <a:txBody>
                    <a:bodyPr/>
                    <a:lstStyle/>
                    <a:p>
                      <a:pPr marL="0" marR="0">
                        <a:lnSpc>
                          <a:spcPct val="106000"/>
                        </a:lnSpc>
                        <a:spcBef>
                          <a:spcPts val="0"/>
                        </a:spcBef>
                        <a:spcAft>
                          <a:spcPts val="0"/>
                        </a:spcAft>
                      </a:pPr>
                      <a:r>
                        <a:rPr lang="en-GB" sz="1000" b="1" kern="1200" dirty="0">
                          <a:solidFill>
                            <a:srgbClr val="404040"/>
                          </a:solidFill>
                          <a:effectLst/>
                        </a:rPr>
                        <a:t>Yemen</a:t>
                      </a:r>
                      <a:endParaRPr lang="en-GB" sz="1000" b="1" kern="1200" dirty="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4.92 (4.55 - 5.33)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1.53 (1.26 - 1.88)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0.88 (0.75 - 1.03)</a:t>
                      </a:r>
                      <a:endParaRPr lang="en-CA" sz="1000" b="0" i="0" u="none" strike="noStrike" dirty="0">
                        <a:solidFill>
                          <a:srgbClr val="000000"/>
                        </a:solidFill>
                        <a:effectLst/>
                        <a:latin typeface="+mn-lt"/>
                      </a:endParaRPr>
                    </a:p>
                  </a:txBody>
                  <a:tcPr marL="4763" marR="4763" marT="4763" marB="0" anchor="ctr"/>
                </a:tc>
                <a:tc>
                  <a:txBody>
                    <a:bodyPr/>
                    <a:lstStyle/>
                    <a:p>
                      <a:pPr algn="ctr" fontAlgn="t"/>
                      <a:r>
                        <a:rPr lang="en-US" sz="1000" kern="1200" dirty="0">
                          <a:solidFill>
                            <a:schemeClr val="tx1">
                              <a:lumMod val="75000"/>
                              <a:lumOff val="25000"/>
                            </a:schemeClr>
                          </a:solidFill>
                          <a:effectLst/>
                        </a:rPr>
                        <a:t>14.1 (10.8 - 17.8)</a:t>
                      </a:r>
                      <a:endParaRPr lang="en-US" sz="1000"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30.7 (23.3 - 38.7)</a:t>
                      </a:r>
                      <a:endParaRPr lang="en-US" sz="1000"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82366451"/>
                  </a:ext>
                </a:extLst>
              </a:tr>
            </a:tbl>
          </a:graphicData>
        </a:graphic>
      </p:graphicFrame>
      <p:sp>
        <p:nvSpPr>
          <p:cNvPr id="2" name="Rectangle 1">
            <a:extLst>
              <a:ext uri="{FF2B5EF4-FFF2-40B4-BE49-F238E27FC236}">
                <a16:creationId xmlns:a16="http://schemas.microsoft.com/office/drawing/2014/main" id="{9B5D97B0-430B-A573-9662-502A27AF2E07}"/>
              </a:ext>
            </a:extLst>
          </p:cNvPr>
          <p:cNvSpPr/>
          <p:nvPr/>
        </p:nvSpPr>
        <p:spPr>
          <a:xfrm>
            <a:off x="1526650" y="5080350"/>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Data source: GBD study database</a:t>
            </a:r>
            <a:r>
              <a:rPr lang="en-US" sz="1000" noProof="0" dirty="0">
                <a:solidFill>
                  <a:prstClr val="black"/>
                </a:solidFill>
                <a:ea typeface="Calibri" panose="020F0502020204030204" pitchFamily="34" charset="0"/>
                <a:cs typeface="Times New Roman" panose="02020603050405020304" pitchFamily="18" charset="0"/>
              </a:rPr>
              <a:t> </a:t>
            </a:r>
            <a:r>
              <a:rPr lang="en-US" sz="1000" dirty="0">
                <a:solidFill>
                  <a:prstClr val="black"/>
                </a:solidFill>
                <a:ea typeface="Calibri" panose="020F0502020204030204" pitchFamily="34" charset="0"/>
                <a:cs typeface="Times New Roman" panose="02020603050405020304" pitchFamily="18" charset="0"/>
              </a:rPr>
              <a:t>(</a:t>
            </a:r>
            <a:r>
              <a:rPr lang="en-US" sz="1000" dirty="0">
                <a:hlinkClick r:id="rId2"/>
              </a:rPr>
              <a:t>http://www.healthdata.org/gbd</a:t>
            </a:r>
            <a:r>
              <a:rPr lang="en-US" sz="1000" dirty="0"/>
              <a:t>)</a:t>
            </a:r>
            <a:r>
              <a:rPr lang="en-US" sz="1000" dirty="0">
                <a:solidFill>
                  <a:prstClr val="black"/>
                </a:solidFill>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WHO data observatory </a:t>
            </a:r>
            <a:r>
              <a:rPr lang="en-US" sz="1000" dirty="0">
                <a:solidFill>
                  <a:prstClr val="black"/>
                </a:solidFill>
                <a:ea typeface="Calibri" panose="020F0502020204030204" pitchFamily="34" charset="0"/>
                <a:cs typeface="Times New Roman" panose="02020603050405020304" pitchFamily="18" charset="0"/>
              </a:rPr>
              <a:t>(</a:t>
            </a:r>
            <a:r>
              <a:rPr lang="en-US" sz="1000" dirty="0">
                <a:hlinkClick r:id="rId3"/>
              </a:rPr>
              <a:t>https://www.who.int/gho/en/</a:t>
            </a:r>
            <a:r>
              <a:rPr lang="en-US" sz="1000" dirty="0"/>
              <a:t>)</a:t>
            </a:r>
          </a:p>
          <a:p>
            <a:pPr>
              <a:lnSpc>
                <a:spcPct val="107000"/>
              </a:lnSpc>
              <a:defRPr/>
            </a:pPr>
            <a:r>
              <a:rPr lang="en-US" sz="1000" dirty="0"/>
              <a:t>‘ – ’ : data not reported/unavailable</a:t>
            </a:r>
          </a:p>
        </p:txBody>
      </p:sp>
      <p:sp>
        <p:nvSpPr>
          <p:cNvPr id="8" name="Title 7">
            <a:extLst>
              <a:ext uri="{FF2B5EF4-FFF2-40B4-BE49-F238E27FC236}">
                <a16:creationId xmlns:a16="http://schemas.microsoft.com/office/drawing/2014/main" id="{A1066636-1FEC-3558-A3C7-554BD37205EF}"/>
              </a:ext>
            </a:extLst>
          </p:cNvPr>
          <p:cNvSpPr>
            <a:spLocks noGrp="1"/>
          </p:cNvSpPr>
          <p:nvPr>
            <p:ph type="title"/>
          </p:nvPr>
        </p:nvSpPr>
        <p:spPr/>
        <p:txBody>
          <a:bodyPr>
            <a:normAutofit/>
          </a:bodyPr>
          <a:lstStyle/>
          <a:p>
            <a:r>
              <a:rPr lang="en-GB" dirty="0"/>
              <a:t>CKD and its risk factors burden</a:t>
            </a:r>
            <a:endParaRPr lang="en-BE" dirty="0"/>
          </a:p>
        </p:txBody>
      </p:sp>
      <p:sp>
        <p:nvSpPr>
          <p:cNvPr id="3" name="Date Placeholder 3">
            <a:extLst>
              <a:ext uri="{FF2B5EF4-FFF2-40B4-BE49-F238E27FC236}">
                <a16:creationId xmlns:a16="http://schemas.microsoft.com/office/drawing/2014/main" id="{8CD8A028-D672-6251-BF9E-49E7E46C0DA8}"/>
              </a:ext>
            </a:extLst>
          </p:cNvPr>
          <p:cNvSpPr>
            <a:spLocks noGrp="1"/>
          </p:cNvSpPr>
          <p:nvPr>
            <p:ph type="dt" sz="half" idx="2"/>
          </p:nvPr>
        </p:nvSpPr>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787F86F-9E81-C9DA-F11A-7ACD4AE98386}"/>
              </a:ext>
            </a:extLst>
          </p:cNvPr>
          <p:cNvSpPr>
            <a:spLocks noGrp="1"/>
          </p:cNvSpPr>
          <p:nvPr>
            <p:ph type="ftr" sz="quarter" idx="3"/>
          </p:nvPr>
        </p:nvSpPr>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9C6C806D-277B-6468-4F09-4972DF13B295}"/>
              </a:ext>
            </a:extLst>
          </p:cNvPr>
          <p:cNvSpPr>
            <a:spLocks noGrp="1"/>
          </p:cNvSpPr>
          <p:nvPr>
            <p:ph type="sldNum" sz="quarter" idx="4"/>
          </p:nvPr>
        </p:nvSpPr>
        <p:spPr/>
        <p:txBody>
          <a:bodyPr/>
          <a:lstStyle/>
          <a:p>
            <a:fld id="{4A9CEFBC-9863-BD47-BA2B-008170C231CB}" type="slidenum">
              <a:rPr lang="en-US" smtClean="0"/>
              <a:pPr/>
              <a:t>13</a:t>
            </a:fld>
            <a:endParaRPr lang="en-US" dirty="0"/>
          </a:p>
        </p:txBody>
      </p:sp>
    </p:spTree>
    <p:extLst>
      <p:ext uri="{BB962C8B-B14F-4D97-AF65-F5344CB8AC3E}">
        <p14:creationId xmlns:p14="http://schemas.microsoft.com/office/powerpoint/2010/main" val="207885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938E9D-2689-052F-5541-BB9B81300E84}"/>
              </a:ext>
            </a:extLst>
          </p:cNvPr>
          <p:cNvPicPr>
            <a:picLocks noChangeAspect="1"/>
          </p:cNvPicPr>
          <p:nvPr/>
        </p:nvPicPr>
        <p:blipFill>
          <a:blip r:embed="rId2"/>
          <a:stretch>
            <a:fillRect/>
          </a:stretch>
        </p:blipFill>
        <p:spPr>
          <a:xfrm>
            <a:off x="224554" y="4541787"/>
            <a:ext cx="3459797" cy="101333"/>
          </a:xfrm>
          <a:prstGeom prst="rect">
            <a:avLst/>
          </a:prstGeom>
        </p:spPr>
      </p:pic>
      <p:pic>
        <p:nvPicPr>
          <p:cNvPr id="13" name="Picture 12">
            <a:extLst>
              <a:ext uri="{FF2B5EF4-FFF2-40B4-BE49-F238E27FC236}">
                <a16:creationId xmlns:a16="http://schemas.microsoft.com/office/drawing/2014/main" id="{BF079256-83BD-287D-52D2-F1060A8E1E7E}"/>
              </a:ext>
            </a:extLst>
          </p:cNvPr>
          <p:cNvPicPr>
            <a:picLocks noChangeAspect="1"/>
          </p:cNvPicPr>
          <p:nvPr/>
        </p:nvPicPr>
        <p:blipFill>
          <a:blip r:embed="rId3"/>
          <a:stretch>
            <a:fillRect/>
          </a:stretch>
        </p:blipFill>
        <p:spPr>
          <a:xfrm>
            <a:off x="503678" y="1924516"/>
            <a:ext cx="3029569" cy="238085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25282958"/>
              </p:ext>
            </p:extLst>
          </p:nvPr>
        </p:nvGraphicFramePr>
        <p:xfrm>
          <a:off x="3711775" y="1609921"/>
          <a:ext cx="8061005" cy="3113405"/>
        </p:xfrm>
        <a:graphic>
          <a:graphicData uri="http://schemas.openxmlformats.org/drawingml/2006/table">
            <a:tbl>
              <a:tblPr firstRow="1" firstCol="1" bandRow="1">
                <a:tableStyleId>{F5AB1C69-6EDB-4FF4-983F-18BD219EF322}</a:tableStyleId>
              </a:tblPr>
              <a:tblGrid>
                <a:gridCol w="1503735">
                  <a:extLst>
                    <a:ext uri="{9D8B030D-6E8A-4147-A177-3AD203B41FA5}">
                      <a16:colId xmlns:a16="http://schemas.microsoft.com/office/drawing/2014/main" val="159505419"/>
                    </a:ext>
                  </a:extLst>
                </a:gridCol>
                <a:gridCol w="813496">
                  <a:extLst>
                    <a:ext uri="{9D8B030D-6E8A-4147-A177-3AD203B41FA5}">
                      <a16:colId xmlns:a16="http://schemas.microsoft.com/office/drawing/2014/main" val="214313395"/>
                    </a:ext>
                  </a:extLst>
                </a:gridCol>
                <a:gridCol w="813496">
                  <a:extLst>
                    <a:ext uri="{9D8B030D-6E8A-4147-A177-3AD203B41FA5}">
                      <a16:colId xmlns:a16="http://schemas.microsoft.com/office/drawing/2014/main" val="2096128917"/>
                    </a:ext>
                  </a:extLst>
                </a:gridCol>
                <a:gridCol w="813496">
                  <a:extLst>
                    <a:ext uri="{9D8B030D-6E8A-4147-A177-3AD203B41FA5}">
                      <a16:colId xmlns:a16="http://schemas.microsoft.com/office/drawing/2014/main" val="3516302461"/>
                    </a:ext>
                  </a:extLst>
                </a:gridCol>
                <a:gridCol w="813496">
                  <a:extLst>
                    <a:ext uri="{9D8B030D-6E8A-4147-A177-3AD203B41FA5}">
                      <a16:colId xmlns:a16="http://schemas.microsoft.com/office/drawing/2014/main" val="771714800"/>
                    </a:ext>
                  </a:extLst>
                </a:gridCol>
                <a:gridCol w="813496">
                  <a:extLst>
                    <a:ext uri="{9D8B030D-6E8A-4147-A177-3AD203B41FA5}">
                      <a16:colId xmlns:a16="http://schemas.microsoft.com/office/drawing/2014/main" val="3569473755"/>
                    </a:ext>
                  </a:extLst>
                </a:gridCol>
                <a:gridCol w="813496">
                  <a:extLst>
                    <a:ext uri="{9D8B030D-6E8A-4147-A177-3AD203B41FA5}">
                      <a16:colId xmlns:a16="http://schemas.microsoft.com/office/drawing/2014/main" val="3065756016"/>
                    </a:ext>
                  </a:extLst>
                </a:gridCol>
                <a:gridCol w="838147">
                  <a:extLst>
                    <a:ext uri="{9D8B030D-6E8A-4147-A177-3AD203B41FA5}">
                      <a16:colId xmlns:a16="http://schemas.microsoft.com/office/drawing/2014/main" val="1083428272"/>
                    </a:ext>
                  </a:extLst>
                </a:gridCol>
                <a:gridCol w="838147">
                  <a:extLst>
                    <a:ext uri="{9D8B030D-6E8A-4147-A177-3AD203B41FA5}">
                      <a16:colId xmlns:a16="http://schemas.microsoft.com/office/drawing/2014/main" val="4010190770"/>
                    </a:ext>
                  </a:extLst>
                </a:gridCol>
              </a:tblGrid>
              <a:tr h="224790">
                <a:tc rowSpan="2">
                  <a:txBody>
                    <a:bodyPr/>
                    <a:lstStyle/>
                    <a:p>
                      <a:pPr marL="0" marR="0" algn="ctr">
                        <a:lnSpc>
                          <a:spcPct val="106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n-lt"/>
                        <a:ea typeface="Calibri" panose="020F0502020204030204" pitchFamily="34" charset="0"/>
                        <a:cs typeface="Times New Roman" panose="02020603050405020304" pitchFamily="18" charset="0"/>
                      </a:endParaRPr>
                    </a:p>
                  </a:txBody>
                  <a:tcPr marL="23495" marR="23495" marT="9525" marB="0" anchor="ctr"/>
                </a:tc>
                <a:tc gridSpan="2">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Treated kidney failure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Chronic dialysis (HD+PD)</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Chronic Hemodialysis</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Chronic Peritoneal dialysis</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hMerge="1">
                  <a:txBody>
                    <a:bodyPr/>
                    <a:lstStyle/>
                    <a:p>
                      <a:endParaRPr lang="en-GB"/>
                    </a:p>
                  </a:txBody>
                  <a:tcPr/>
                </a:tc>
                <a:extLst>
                  <a:ext uri="{0D108BD9-81ED-4DB2-BD59-A6C34878D82A}">
                    <a16:rowId xmlns:a16="http://schemas.microsoft.com/office/drawing/2014/main" val="435869759"/>
                  </a:ext>
                </a:extLst>
              </a:tr>
              <a:tr h="337820">
                <a:tc vMerge="1">
                  <a:txBody>
                    <a:bodyPr/>
                    <a:lstStyle/>
                    <a:p>
                      <a:endParaRPr lang="en-GB"/>
                    </a:p>
                  </a:txBody>
                  <a:tcP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Incidence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Prevalence</a:t>
                      </a:r>
                      <a:endParaRPr lang="en-GB" sz="1000" b="1" kern="12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Incidence</a:t>
                      </a:r>
                      <a:endParaRPr lang="en-GB" sz="1000" b="1" kern="12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Prevalence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Incidence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Prevalence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Incidence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Prevalence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extLst>
                  <a:ext uri="{0D108BD9-81ED-4DB2-BD59-A6C34878D82A}">
                    <a16:rowId xmlns:a16="http://schemas.microsoft.com/office/drawing/2014/main" val="3604077637"/>
                  </a:ext>
                </a:extLst>
              </a:tr>
              <a:tr h="196215">
                <a:tc>
                  <a:txBody>
                    <a:bodyPr/>
                    <a:lstStyle/>
                    <a:p>
                      <a:pPr marL="0" marR="0">
                        <a:lnSpc>
                          <a:spcPct val="106000"/>
                        </a:lnSpc>
                        <a:spcBef>
                          <a:spcPts val="0"/>
                        </a:spcBef>
                        <a:spcAft>
                          <a:spcPts val="0"/>
                        </a:spcAft>
                      </a:pPr>
                      <a:r>
                        <a:rPr lang="en-US" sz="1000" b="1" kern="1200">
                          <a:solidFill>
                            <a:srgbClr val="404040"/>
                          </a:solidFill>
                          <a:effectLst/>
                        </a:rPr>
                        <a:t>Bahrain</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207.5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339.7</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250.2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00370525"/>
                  </a:ext>
                </a:extLst>
              </a:tr>
              <a:tr h="196215">
                <a:tc>
                  <a:txBody>
                    <a:bodyPr/>
                    <a:lstStyle/>
                    <a:p>
                      <a:pPr marL="0" marR="0">
                        <a:lnSpc>
                          <a:spcPct val="106000"/>
                        </a:lnSpc>
                        <a:spcBef>
                          <a:spcPts val="0"/>
                        </a:spcBef>
                        <a:spcAft>
                          <a:spcPts val="0"/>
                        </a:spcAft>
                      </a:pPr>
                      <a:r>
                        <a:rPr lang="en-US" sz="1000" b="1" kern="1200">
                          <a:solidFill>
                            <a:srgbClr val="404040"/>
                          </a:solidFill>
                          <a:effectLst/>
                        </a:rPr>
                        <a:t>Iran, Islamic Rep.</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dirty="0">
                          <a:solidFill>
                            <a:srgbClr val="000000"/>
                          </a:solidFill>
                          <a:effectLst/>
                        </a:rPr>
                        <a:t>81</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654</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343</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211.4</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17.6</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550042045"/>
                  </a:ext>
                </a:extLst>
              </a:tr>
              <a:tr h="196215">
                <a:tc>
                  <a:txBody>
                    <a:bodyPr/>
                    <a:lstStyle/>
                    <a:p>
                      <a:pPr marL="0" marR="0">
                        <a:lnSpc>
                          <a:spcPct val="106000"/>
                        </a:lnSpc>
                        <a:spcBef>
                          <a:spcPts val="0"/>
                        </a:spcBef>
                        <a:spcAft>
                          <a:spcPts val="0"/>
                        </a:spcAft>
                      </a:pPr>
                      <a:r>
                        <a:rPr lang="en-US" sz="1000" b="1" kern="1200">
                          <a:solidFill>
                            <a:srgbClr val="404040"/>
                          </a:solidFill>
                          <a:effectLst/>
                        </a:rPr>
                        <a:t>Iraq</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393361573"/>
                  </a:ext>
                </a:extLst>
              </a:tr>
              <a:tr h="196215">
                <a:tc>
                  <a:txBody>
                    <a:bodyPr/>
                    <a:lstStyle/>
                    <a:p>
                      <a:pPr marL="0" marR="0">
                        <a:lnSpc>
                          <a:spcPct val="106000"/>
                        </a:lnSpc>
                        <a:spcBef>
                          <a:spcPts val="0"/>
                        </a:spcBef>
                        <a:spcAft>
                          <a:spcPts val="0"/>
                        </a:spcAft>
                      </a:pPr>
                      <a:r>
                        <a:rPr lang="en-US" sz="1000" b="1" kern="1200">
                          <a:solidFill>
                            <a:srgbClr val="404040"/>
                          </a:solidFill>
                          <a:effectLst/>
                        </a:rPr>
                        <a:t>Jordan</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446.3</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428.9</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17.4</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457117487"/>
                  </a:ext>
                </a:extLst>
              </a:tr>
              <a:tr h="196215">
                <a:tc>
                  <a:txBody>
                    <a:bodyPr/>
                    <a:lstStyle/>
                    <a:p>
                      <a:pPr marL="0" marR="0">
                        <a:lnSpc>
                          <a:spcPct val="106000"/>
                        </a:lnSpc>
                        <a:spcBef>
                          <a:spcPts val="0"/>
                        </a:spcBef>
                        <a:spcAft>
                          <a:spcPts val="0"/>
                        </a:spcAft>
                      </a:pPr>
                      <a:r>
                        <a:rPr lang="en-US" sz="1000" b="1" kern="1200">
                          <a:solidFill>
                            <a:srgbClr val="404040"/>
                          </a:solidFill>
                          <a:effectLst/>
                        </a:rPr>
                        <a:t>Kuwait</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142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869</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467</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417.12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52.14</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361869061"/>
                  </a:ext>
                </a:extLst>
              </a:tr>
              <a:tr h="196215">
                <a:tc>
                  <a:txBody>
                    <a:bodyPr/>
                    <a:lstStyle/>
                    <a:p>
                      <a:pPr marL="0" marR="0">
                        <a:lnSpc>
                          <a:spcPct val="106000"/>
                        </a:lnSpc>
                        <a:spcBef>
                          <a:spcPts val="0"/>
                        </a:spcBef>
                        <a:spcAft>
                          <a:spcPts val="0"/>
                        </a:spcAft>
                      </a:pPr>
                      <a:r>
                        <a:rPr lang="en-US" sz="1000" b="1" kern="1200">
                          <a:solidFill>
                            <a:srgbClr val="404040"/>
                          </a:solidFill>
                          <a:effectLst/>
                        </a:rPr>
                        <a:t>Lebanon</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694</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668.5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25.5</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807894729"/>
                  </a:ext>
                </a:extLst>
              </a:tr>
              <a:tr h="196215">
                <a:tc>
                  <a:txBody>
                    <a:bodyPr/>
                    <a:lstStyle/>
                    <a:p>
                      <a:pPr marL="0" marR="0">
                        <a:lnSpc>
                          <a:spcPct val="106000"/>
                        </a:lnSpc>
                        <a:spcBef>
                          <a:spcPts val="0"/>
                        </a:spcBef>
                        <a:spcAft>
                          <a:spcPts val="0"/>
                        </a:spcAft>
                      </a:pPr>
                      <a:r>
                        <a:rPr lang="en-US" sz="1000" b="1" kern="1200">
                          <a:solidFill>
                            <a:srgbClr val="404040"/>
                          </a:solidFill>
                          <a:effectLst/>
                        </a:rPr>
                        <a:t>Oman</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120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670</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358</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250</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10.9</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300643350"/>
                  </a:ext>
                </a:extLst>
              </a:tr>
              <a:tr h="196215">
                <a:tc>
                  <a:txBody>
                    <a:bodyPr/>
                    <a:lstStyle/>
                    <a:p>
                      <a:pPr marL="0" marR="0">
                        <a:lnSpc>
                          <a:spcPct val="106000"/>
                        </a:lnSpc>
                        <a:spcBef>
                          <a:spcPts val="0"/>
                        </a:spcBef>
                        <a:spcAft>
                          <a:spcPts val="0"/>
                        </a:spcAft>
                      </a:pPr>
                      <a:r>
                        <a:rPr lang="en-US" sz="1000" b="1" kern="1200">
                          <a:solidFill>
                            <a:srgbClr val="404040"/>
                          </a:solidFill>
                          <a:effectLst/>
                        </a:rPr>
                        <a:t>Qatar</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164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366</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303.15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64.5</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4119725579"/>
                  </a:ext>
                </a:extLst>
              </a:tr>
              <a:tr h="196215">
                <a:tc>
                  <a:txBody>
                    <a:bodyPr/>
                    <a:lstStyle/>
                    <a:p>
                      <a:pPr marL="0" marR="0">
                        <a:lnSpc>
                          <a:spcPct val="106000"/>
                        </a:lnSpc>
                        <a:spcBef>
                          <a:spcPts val="0"/>
                        </a:spcBef>
                        <a:spcAft>
                          <a:spcPts val="0"/>
                        </a:spcAft>
                      </a:pPr>
                      <a:r>
                        <a:rPr lang="en-US" sz="1000" b="1" kern="1200">
                          <a:solidFill>
                            <a:srgbClr val="404040"/>
                          </a:solidFill>
                          <a:effectLst/>
                        </a:rPr>
                        <a:t>Saudi Arabia</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145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826</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557</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409.5</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35</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428986960"/>
                  </a:ext>
                </a:extLst>
              </a:tr>
              <a:tr h="196215">
                <a:tc>
                  <a:txBody>
                    <a:bodyPr/>
                    <a:lstStyle/>
                    <a:p>
                      <a:pPr marL="0" marR="0">
                        <a:lnSpc>
                          <a:spcPct val="106000"/>
                        </a:lnSpc>
                        <a:spcBef>
                          <a:spcPts val="0"/>
                        </a:spcBef>
                        <a:spcAft>
                          <a:spcPts val="0"/>
                        </a:spcAft>
                      </a:pPr>
                      <a:r>
                        <a:rPr lang="en-US" sz="1000" b="1" kern="1200">
                          <a:solidFill>
                            <a:srgbClr val="404040"/>
                          </a:solidFill>
                          <a:effectLst/>
                        </a:rPr>
                        <a:t>Syrian Arab Republic</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155.1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149.1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801138862"/>
                  </a:ext>
                </a:extLst>
              </a:tr>
              <a:tr h="196215">
                <a:tc>
                  <a:txBody>
                    <a:bodyPr/>
                    <a:lstStyle/>
                    <a:p>
                      <a:pPr marL="0" marR="0">
                        <a:lnSpc>
                          <a:spcPct val="106000"/>
                        </a:lnSpc>
                        <a:spcBef>
                          <a:spcPts val="0"/>
                        </a:spcBef>
                        <a:spcAft>
                          <a:spcPts val="0"/>
                        </a:spcAft>
                      </a:pPr>
                      <a:r>
                        <a:rPr lang="en-US" sz="1000" b="1" kern="1200">
                          <a:solidFill>
                            <a:srgbClr val="404040"/>
                          </a:solidFill>
                          <a:effectLst/>
                        </a:rPr>
                        <a:t>United Arab Emirates</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201.4</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184.1</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17.3</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28902526"/>
                  </a:ext>
                </a:extLst>
              </a:tr>
              <a:tr h="196215">
                <a:tc>
                  <a:txBody>
                    <a:bodyPr/>
                    <a:lstStyle/>
                    <a:p>
                      <a:pPr marL="0" marR="0">
                        <a:lnSpc>
                          <a:spcPct val="106000"/>
                        </a:lnSpc>
                        <a:spcBef>
                          <a:spcPts val="0"/>
                        </a:spcBef>
                        <a:spcAft>
                          <a:spcPts val="0"/>
                        </a:spcAft>
                      </a:pPr>
                      <a:r>
                        <a:rPr lang="en-US" sz="1000" b="1" kern="1200" dirty="0">
                          <a:solidFill>
                            <a:srgbClr val="404040"/>
                          </a:solidFill>
                          <a:effectLst/>
                        </a:rPr>
                        <a:t>West Bank and Gaza</a:t>
                      </a:r>
                      <a:endParaRPr lang="en-GB" sz="1000" b="1" kern="1200" dirty="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33155120"/>
                  </a:ext>
                </a:extLst>
              </a:tr>
              <a:tr h="196215">
                <a:tc>
                  <a:txBody>
                    <a:bodyPr/>
                    <a:lstStyle/>
                    <a:p>
                      <a:pPr marL="0" marR="0">
                        <a:lnSpc>
                          <a:spcPct val="106000"/>
                        </a:lnSpc>
                        <a:spcBef>
                          <a:spcPts val="0"/>
                        </a:spcBef>
                        <a:spcAft>
                          <a:spcPts val="0"/>
                        </a:spcAft>
                      </a:pPr>
                      <a:r>
                        <a:rPr lang="en-GB" sz="1000" b="1" kern="1200" dirty="0">
                          <a:solidFill>
                            <a:srgbClr val="404040"/>
                          </a:solidFill>
                          <a:effectLst/>
                        </a:rPr>
                        <a:t>Yemen</a:t>
                      </a:r>
                      <a:endParaRPr lang="en-GB" sz="1000" b="1" kern="1200" dirty="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108.4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99.1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9.3</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946966531"/>
                  </a:ext>
                </a:extLst>
              </a:tr>
            </a:tbl>
          </a:graphicData>
        </a:graphic>
      </p:graphicFrame>
      <p:sp>
        <p:nvSpPr>
          <p:cNvPr id="8" name="Rectangle 7"/>
          <p:cNvSpPr/>
          <p:nvPr/>
        </p:nvSpPr>
        <p:spPr>
          <a:xfrm>
            <a:off x="398479" y="1541435"/>
            <a:ext cx="323996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Prevalence of treated </a:t>
            </a:r>
            <a:r>
              <a:rPr lang="en-US" sz="1600" dirty="0">
                <a:solidFill>
                  <a:prstClr val="black"/>
                </a:solidFill>
              </a:rPr>
              <a:t>kidney failure</a:t>
            </a: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11" name="Rectangle 10"/>
          <p:cNvSpPr/>
          <p:nvPr/>
        </p:nvSpPr>
        <p:spPr>
          <a:xfrm>
            <a:off x="503678" y="1924516"/>
            <a:ext cx="3029568" cy="238085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5867963" y="1825581"/>
            <a:ext cx="1073425" cy="28833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BA9BE29-5D90-B6DC-651F-912B17A5F7DA}"/>
              </a:ext>
            </a:extLst>
          </p:cNvPr>
          <p:cNvSpPr/>
          <p:nvPr/>
        </p:nvSpPr>
        <p:spPr>
          <a:xfrm>
            <a:off x="197130" y="4526549"/>
            <a:ext cx="3487221" cy="12165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3581FD9-CF3B-2F76-B42D-AA5F7AC74D27}"/>
              </a:ext>
            </a:extLst>
          </p:cNvPr>
          <p:cNvSpPr/>
          <p:nvPr/>
        </p:nvSpPr>
        <p:spPr>
          <a:xfrm>
            <a:off x="3947493" y="4723326"/>
            <a:ext cx="8061005"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Data source: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Alalawi</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et</a:t>
            </a:r>
            <a:r>
              <a:rPr kumimoji="0" lang="en-US" sz="1000" b="0" i="0" u="none" strike="noStrike" kern="1200" cap="none" spc="0" normalizeH="0" noProof="0" dirty="0">
                <a:ln>
                  <a:noFill/>
                </a:ln>
                <a:solidFill>
                  <a:prstClr val="black"/>
                </a:solidFill>
                <a:effectLst/>
                <a:uLnTx/>
                <a:uFillTx/>
                <a:ea typeface="Calibri" panose="020F0502020204030204" pitchFamily="34" charset="0"/>
                <a:cs typeface="Times New Roman" panose="02020603050405020304" pitchFamily="18" charset="0"/>
              </a:rPr>
              <a:t> al. (Saudi J Kidney Dis </a:t>
            </a:r>
            <a:r>
              <a:rPr kumimoji="0" lang="en-US" sz="1000" b="0" i="0" u="none" strike="noStrike" kern="1200" cap="none" spc="0" normalizeH="0" noProof="0" dirty="0" err="1">
                <a:ln>
                  <a:noFill/>
                </a:ln>
                <a:solidFill>
                  <a:prstClr val="black"/>
                </a:solidFill>
                <a:effectLst/>
                <a:uLnTx/>
                <a:uFillTx/>
                <a:ea typeface="Calibri" panose="020F0502020204030204" pitchFamily="34" charset="0"/>
                <a:cs typeface="Times New Roman" panose="02020603050405020304" pitchFamily="18" charset="0"/>
              </a:rPr>
              <a:t>Transpl</a:t>
            </a:r>
            <a:r>
              <a:rPr kumimoji="0" lang="en-US" sz="1000" b="0" i="0" u="none" strike="noStrike" kern="1200" cap="none" spc="0" normalizeH="0" noProof="0" dirty="0">
                <a:ln>
                  <a:noFill/>
                </a:ln>
                <a:solidFill>
                  <a:prstClr val="black"/>
                </a:solidFill>
                <a:effectLst/>
                <a:uLnTx/>
                <a:uFillTx/>
                <a:ea typeface="Calibri" panose="020F0502020204030204" pitchFamily="34" charset="0"/>
                <a:cs typeface="Times New Roman" panose="02020603050405020304" pitchFamily="18" charset="0"/>
              </a:rPr>
              <a:t>.) 2017, Jain et al. (JASN) 2012</a:t>
            </a:r>
            <a:r>
              <a:rPr lang="en-US" sz="1000" dirty="0">
                <a:solidFill>
                  <a:prstClr val="black"/>
                </a:solidFill>
                <a:ea typeface="Calibri" panose="020F0502020204030204" pitchFamily="34" charset="0"/>
                <a:cs typeface="Times New Roman" panose="02020603050405020304" pitchFamily="18" charset="0"/>
              </a:rPr>
              <a:t>, 2019 USRDS Annual Data Report</a:t>
            </a:r>
          </a:p>
          <a:p>
            <a:pPr>
              <a:lnSpc>
                <a:spcPct val="107000"/>
              </a:lnSpc>
              <a:defRPr/>
            </a:pPr>
            <a:r>
              <a:rPr lang="en-US" sz="1000" dirty="0"/>
              <a:t>‘ – ’ : data not reported/unavailable</a:t>
            </a:r>
          </a:p>
        </p:txBody>
      </p:sp>
      <p:sp>
        <p:nvSpPr>
          <p:cNvPr id="10" name="Rectangle 9">
            <a:extLst>
              <a:ext uri="{FF2B5EF4-FFF2-40B4-BE49-F238E27FC236}">
                <a16:creationId xmlns:a16="http://schemas.microsoft.com/office/drawing/2014/main" id="{E01FF516-A467-74E9-5460-31277E72C57F}"/>
              </a:ext>
            </a:extLst>
          </p:cNvPr>
          <p:cNvSpPr/>
          <p:nvPr/>
        </p:nvSpPr>
        <p:spPr>
          <a:xfrm>
            <a:off x="596791" y="4885678"/>
            <a:ext cx="2843339"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Treated</a:t>
            </a:r>
            <a:r>
              <a:rPr kumimoji="0" lang="en-US" sz="1100" b="0" i="0" u="none" strike="noStrike" kern="1200" cap="none" spc="0" normalizeH="0" noProof="0" dirty="0">
                <a:ln>
                  <a:noFill/>
                </a:ln>
                <a:solidFill>
                  <a:prstClr val="black"/>
                </a:solidFill>
                <a:effectLst/>
                <a:uLnTx/>
                <a:uFillTx/>
                <a:ea typeface="+mn-ea"/>
                <a:cs typeface="+mn-cs"/>
              </a:rPr>
              <a:t> </a:t>
            </a:r>
            <a:r>
              <a:rPr lang="en-US" sz="1100" dirty="0">
                <a:solidFill>
                  <a:prstClr val="black"/>
                </a:solidFill>
              </a:rPr>
              <a:t>kidney failure</a:t>
            </a:r>
            <a:r>
              <a:rPr kumimoji="0" lang="en-US" sz="1100" b="0" i="0" u="none" strike="noStrike" kern="1200" cap="none" spc="0" normalizeH="0" noProof="0" dirty="0">
                <a:ln>
                  <a:noFill/>
                </a:ln>
                <a:solidFill>
                  <a:prstClr val="black"/>
                </a:solidFill>
                <a:effectLst/>
                <a:uLnTx/>
                <a:uFillTx/>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ea typeface="+mn-ea"/>
              <a:cs typeface="+mn-cs"/>
            </a:endParaRPr>
          </a:p>
        </p:txBody>
      </p:sp>
      <p:sp>
        <p:nvSpPr>
          <p:cNvPr id="12" name="Title 11">
            <a:extLst>
              <a:ext uri="{FF2B5EF4-FFF2-40B4-BE49-F238E27FC236}">
                <a16:creationId xmlns:a16="http://schemas.microsoft.com/office/drawing/2014/main" id="{645018F3-DF8E-3936-710A-DFAD85EA8DFE}"/>
              </a:ext>
            </a:extLst>
          </p:cNvPr>
          <p:cNvSpPr>
            <a:spLocks noGrp="1"/>
          </p:cNvSpPr>
          <p:nvPr>
            <p:ph type="title"/>
          </p:nvPr>
        </p:nvSpPr>
        <p:spPr/>
        <p:txBody>
          <a:bodyPr>
            <a:normAutofit/>
          </a:bodyPr>
          <a:lstStyle/>
          <a:p>
            <a:r>
              <a:rPr lang="es-ES" dirty="0" err="1"/>
              <a:t>Burden</a:t>
            </a:r>
            <a:r>
              <a:rPr lang="es-ES" dirty="0"/>
              <a:t> </a:t>
            </a:r>
            <a:r>
              <a:rPr lang="es-ES" dirty="0" err="1"/>
              <a:t>of</a:t>
            </a:r>
            <a:r>
              <a:rPr lang="es-ES" dirty="0"/>
              <a:t> </a:t>
            </a:r>
            <a:r>
              <a:rPr lang="es-ES" dirty="0" err="1"/>
              <a:t>kidney</a:t>
            </a:r>
            <a:r>
              <a:rPr lang="es-ES" dirty="0"/>
              <a:t> </a:t>
            </a:r>
            <a:r>
              <a:rPr lang="es-ES" dirty="0" err="1"/>
              <a:t>failure</a:t>
            </a:r>
            <a:r>
              <a:rPr lang="es-ES" dirty="0"/>
              <a:t> </a:t>
            </a:r>
            <a:endParaRPr lang="en-BE" dirty="0"/>
          </a:p>
        </p:txBody>
      </p:sp>
      <p:sp>
        <p:nvSpPr>
          <p:cNvPr id="2" name="Date Placeholder 3">
            <a:extLst>
              <a:ext uri="{FF2B5EF4-FFF2-40B4-BE49-F238E27FC236}">
                <a16:creationId xmlns:a16="http://schemas.microsoft.com/office/drawing/2014/main" id="{C032E4DB-5F77-506E-BDDA-70168B7868E3}"/>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B5BE6F1-6A5B-161F-A773-4661EEADEDFE}"/>
              </a:ext>
            </a:extLst>
          </p:cNvPr>
          <p:cNvSpPr>
            <a:spLocks noGrp="1"/>
          </p:cNvSpPr>
          <p:nvPr>
            <p:ph type="ftr" sz="quarter" idx="3"/>
          </p:nvPr>
        </p:nvSpPr>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95522A3D-CB80-3308-A447-030BA777D19B}"/>
              </a:ext>
            </a:extLst>
          </p:cNvPr>
          <p:cNvSpPr>
            <a:spLocks noGrp="1"/>
          </p:cNvSpPr>
          <p:nvPr>
            <p:ph type="sldNum" sz="quarter" idx="4"/>
          </p:nvPr>
        </p:nvSpPr>
        <p:spPr/>
        <p:txBody>
          <a:bodyPr/>
          <a:lstStyle/>
          <a:p>
            <a:fld id="{4A9CEFBC-9863-BD47-BA2B-008170C231CB}" type="slidenum">
              <a:rPr lang="en-US" smtClean="0"/>
              <a:pPr/>
              <a:t>14</a:t>
            </a:fld>
            <a:endParaRPr lang="en-US" dirty="0"/>
          </a:p>
        </p:txBody>
      </p:sp>
    </p:spTree>
    <p:extLst>
      <p:ext uri="{BB962C8B-B14F-4D97-AF65-F5344CB8AC3E}">
        <p14:creationId xmlns:p14="http://schemas.microsoft.com/office/powerpoint/2010/main" val="35876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9374E0-B991-71AB-FDC0-0FE2E94C6451}"/>
              </a:ext>
            </a:extLst>
          </p:cNvPr>
          <p:cNvPicPr>
            <a:picLocks noChangeAspect="1"/>
          </p:cNvPicPr>
          <p:nvPr/>
        </p:nvPicPr>
        <p:blipFill>
          <a:blip r:embed="rId2"/>
          <a:stretch>
            <a:fillRect/>
          </a:stretch>
        </p:blipFill>
        <p:spPr>
          <a:xfrm>
            <a:off x="138389" y="4740593"/>
            <a:ext cx="3891280" cy="105043"/>
          </a:xfrm>
          <a:prstGeom prst="rect">
            <a:avLst/>
          </a:prstGeom>
        </p:spPr>
      </p:pic>
      <p:pic>
        <p:nvPicPr>
          <p:cNvPr id="12" name="Picture 11">
            <a:extLst>
              <a:ext uri="{FF2B5EF4-FFF2-40B4-BE49-F238E27FC236}">
                <a16:creationId xmlns:a16="http://schemas.microsoft.com/office/drawing/2014/main" id="{175A6FC4-94F4-421A-F0D7-DE1C7E1323A3}"/>
              </a:ext>
            </a:extLst>
          </p:cNvPr>
          <p:cNvPicPr>
            <a:picLocks noChangeAspect="1"/>
          </p:cNvPicPr>
          <p:nvPr/>
        </p:nvPicPr>
        <p:blipFill>
          <a:blip r:embed="rId3"/>
          <a:stretch>
            <a:fillRect/>
          </a:stretch>
        </p:blipFill>
        <p:spPr>
          <a:xfrm>
            <a:off x="586990" y="2179177"/>
            <a:ext cx="2994079" cy="238349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39716176"/>
              </p:ext>
            </p:extLst>
          </p:nvPr>
        </p:nvGraphicFramePr>
        <p:xfrm>
          <a:off x="4209892" y="1705364"/>
          <a:ext cx="7543800" cy="3592830"/>
        </p:xfrm>
        <a:graphic>
          <a:graphicData uri="http://schemas.openxmlformats.org/drawingml/2006/table">
            <a:tbl>
              <a:tblPr firstRow="1" firstCol="1" bandRow="1">
                <a:tableStyleId>{F5AB1C69-6EDB-4FF4-983F-18BD219EF322}</a:tableStyleId>
              </a:tblPr>
              <a:tblGrid>
                <a:gridCol w="1584325">
                  <a:extLst>
                    <a:ext uri="{9D8B030D-6E8A-4147-A177-3AD203B41FA5}">
                      <a16:colId xmlns:a16="http://schemas.microsoft.com/office/drawing/2014/main" val="4241754395"/>
                    </a:ext>
                  </a:extLst>
                </a:gridCol>
                <a:gridCol w="1191895">
                  <a:extLst>
                    <a:ext uri="{9D8B030D-6E8A-4147-A177-3AD203B41FA5}">
                      <a16:colId xmlns:a16="http://schemas.microsoft.com/office/drawing/2014/main" val="1886737296"/>
                    </a:ext>
                  </a:extLst>
                </a:gridCol>
                <a:gridCol w="1191895">
                  <a:extLst>
                    <a:ext uri="{9D8B030D-6E8A-4147-A177-3AD203B41FA5}">
                      <a16:colId xmlns:a16="http://schemas.microsoft.com/office/drawing/2014/main" val="3755916681"/>
                    </a:ext>
                  </a:extLst>
                </a:gridCol>
                <a:gridCol w="1191895">
                  <a:extLst>
                    <a:ext uri="{9D8B030D-6E8A-4147-A177-3AD203B41FA5}">
                      <a16:colId xmlns:a16="http://schemas.microsoft.com/office/drawing/2014/main" val="2940265434"/>
                    </a:ext>
                  </a:extLst>
                </a:gridCol>
                <a:gridCol w="1191895">
                  <a:extLst>
                    <a:ext uri="{9D8B030D-6E8A-4147-A177-3AD203B41FA5}">
                      <a16:colId xmlns:a16="http://schemas.microsoft.com/office/drawing/2014/main" val="2506757960"/>
                    </a:ext>
                  </a:extLst>
                </a:gridCol>
                <a:gridCol w="1191895">
                  <a:extLst>
                    <a:ext uri="{9D8B030D-6E8A-4147-A177-3AD203B41FA5}">
                      <a16:colId xmlns:a16="http://schemas.microsoft.com/office/drawing/2014/main" val="2932311340"/>
                    </a:ext>
                  </a:extLst>
                </a:gridCol>
              </a:tblGrid>
              <a:tr h="181610">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gridSpan="5">
                  <a:txBody>
                    <a:bodyPr/>
                    <a:lstStyle/>
                    <a:p>
                      <a:pPr marL="0" marR="0" algn="ctr">
                        <a:lnSpc>
                          <a:spcPct val="106000"/>
                        </a:lnSpc>
                        <a:spcBef>
                          <a:spcPts val="0"/>
                        </a:spcBef>
                        <a:spcAft>
                          <a:spcPts val="0"/>
                        </a:spcAft>
                      </a:pPr>
                      <a:r>
                        <a:rPr lang="en-US" sz="1000" b="1" kern="1200" dirty="0">
                          <a:solidFill>
                            <a:srgbClr val="404040"/>
                          </a:solidFill>
                          <a:effectLst/>
                        </a:rPr>
                        <a:t>Kidney transplantation</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73187928"/>
                  </a:ext>
                </a:extLst>
              </a:tr>
              <a:tr h="439420">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kern="1200" dirty="0">
                          <a:solidFill>
                            <a:srgbClr val="404040"/>
                          </a:solidFill>
                          <a:effectLst/>
                        </a:rPr>
                        <a:t>Incidence of living donor</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4266343677"/>
                  </a:ext>
                </a:extLst>
              </a:tr>
              <a:tr h="228600">
                <a:tc>
                  <a:txBody>
                    <a:bodyPr/>
                    <a:lstStyle/>
                    <a:p>
                      <a:pPr marL="0" marR="0">
                        <a:lnSpc>
                          <a:spcPct val="106000"/>
                        </a:lnSpc>
                        <a:spcBef>
                          <a:spcPts val="0"/>
                        </a:spcBef>
                        <a:spcAft>
                          <a:spcPts val="0"/>
                        </a:spcAft>
                      </a:pPr>
                      <a:r>
                        <a:rPr lang="en-US" sz="1000" b="1" kern="1200" dirty="0">
                          <a:solidFill>
                            <a:srgbClr val="404040"/>
                          </a:solidFill>
                          <a:effectLst/>
                        </a:rPr>
                        <a:t>Bahrain</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52.7</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814172222"/>
                  </a:ext>
                </a:extLst>
              </a:tr>
              <a:tr h="228600">
                <a:tc>
                  <a:txBody>
                    <a:bodyPr/>
                    <a:lstStyle/>
                    <a:p>
                      <a:pPr marL="0" marR="0">
                        <a:lnSpc>
                          <a:spcPct val="106000"/>
                        </a:lnSpc>
                        <a:spcBef>
                          <a:spcPts val="0"/>
                        </a:spcBef>
                        <a:spcAft>
                          <a:spcPts val="0"/>
                        </a:spcAft>
                      </a:pPr>
                      <a:r>
                        <a:rPr lang="en-US" sz="1000" b="1" kern="1200">
                          <a:solidFill>
                            <a:srgbClr val="404040"/>
                          </a:solidFill>
                          <a:effectLst/>
                        </a:rPr>
                        <a:t>Iran, Islamic Rep.</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14.76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311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9.76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614314402"/>
                  </a:ext>
                </a:extLst>
              </a:tr>
              <a:tr h="228600">
                <a:tc>
                  <a:txBody>
                    <a:bodyPr/>
                    <a:lstStyle/>
                    <a:p>
                      <a:pPr marL="0" marR="0">
                        <a:lnSpc>
                          <a:spcPct val="106000"/>
                        </a:lnSpc>
                        <a:spcBef>
                          <a:spcPts val="0"/>
                        </a:spcBef>
                        <a:spcAft>
                          <a:spcPts val="0"/>
                        </a:spcAft>
                      </a:pPr>
                      <a:r>
                        <a:rPr lang="en-US" sz="1000" b="1" kern="1200">
                          <a:solidFill>
                            <a:srgbClr val="404040"/>
                          </a:solidFill>
                          <a:effectLst/>
                        </a:rPr>
                        <a:t>Iraq</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106</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165193087"/>
                  </a:ext>
                </a:extLst>
              </a:tr>
              <a:tr h="228600">
                <a:tc>
                  <a:txBody>
                    <a:bodyPr/>
                    <a:lstStyle/>
                    <a:p>
                      <a:pPr marL="0" marR="0">
                        <a:lnSpc>
                          <a:spcPct val="106000"/>
                        </a:lnSpc>
                        <a:spcBef>
                          <a:spcPts val="0"/>
                        </a:spcBef>
                        <a:spcAft>
                          <a:spcPts val="0"/>
                        </a:spcAft>
                      </a:pPr>
                      <a:r>
                        <a:rPr lang="en-US" sz="1000" b="1" kern="1200" dirty="0">
                          <a:solidFill>
                            <a:srgbClr val="404040"/>
                          </a:solidFill>
                          <a:effectLst/>
                        </a:rPr>
                        <a:t>Jordan</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9.9</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56535466"/>
                  </a:ext>
                </a:extLst>
              </a:tr>
              <a:tr h="228600">
                <a:tc>
                  <a:txBody>
                    <a:bodyPr/>
                    <a:lstStyle/>
                    <a:p>
                      <a:pPr marL="0" marR="0">
                        <a:lnSpc>
                          <a:spcPct val="106000"/>
                        </a:lnSpc>
                        <a:spcBef>
                          <a:spcPts val="0"/>
                        </a:spcBef>
                        <a:spcAft>
                          <a:spcPts val="0"/>
                        </a:spcAft>
                      </a:pPr>
                      <a:r>
                        <a:rPr lang="en-US" sz="1000" b="1" kern="1200">
                          <a:solidFill>
                            <a:srgbClr val="404040"/>
                          </a:solidFill>
                          <a:effectLst/>
                        </a:rPr>
                        <a:t>Kuwait</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20.23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9.07</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11.16</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268784910"/>
                  </a:ext>
                </a:extLst>
              </a:tr>
              <a:tr h="228600">
                <a:tc>
                  <a:txBody>
                    <a:bodyPr/>
                    <a:lstStyle/>
                    <a:p>
                      <a:pPr marL="0" marR="0">
                        <a:lnSpc>
                          <a:spcPct val="106000"/>
                        </a:lnSpc>
                        <a:spcBef>
                          <a:spcPts val="0"/>
                        </a:spcBef>
                        <a:spcAft>
                          <a:spcPts val="0"/>
                        </a:spcAft>
                      </a:pPr>
                      <a:r>
                        <a:rPr lang="en-US" sz="1000" b="1" kern="1200">
                          <a:solidFill>
                            <a:srgbClr val="404040"/>
                          </a:solidFill>
                          <a:effectLst/>
                        </a:rPr>
                        <a:t>Lebanon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12.88</a:t>
                      </a:r>
                      <a:endParaRPr lang="en-CA" sz="1000" b="0" i="0" u="none" strike="noStrike">
                        <a:solidFill>
                          <a:srgbClr val="000000"/>
                        </a:solidFill>
                        <a:effectLst/>
                        <a:latin typeface="+mn-lt"/>
                      </a:endParaRPr>
                    </a:p>
                  </a:txBody>
                  <a:tcPr marL="4763" marR="4763" marT="4763" marB="0" anchor="ctr"/>
                </a:tc>
                <a:tc>
                  <a:txBody>
                    <a:bodyPr/>
                    <a:lstStyle/>
                    <a:p>
                      <a:pPr algn="ctr" fontAlgn="b"/>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11.86</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848946331"/>
                  </a:ext>
                </a:extLst>
              </a:tr>
              <a:tr h="228600">
                <a:tc>
                  <a:txBody>
                    <a:bodyPr/>
                    <a:lstStyle/>
                    <a:p>
                      <a:pPr marL="0" marR="0">
                        <a:lnSpc>
                          <a:spcPct val="106000"/>
                        </a:lnSpc>
                        <a:spcBef>
                          <a:spcPts val="0"/>
                        </a:spcBef>
                        <a:spcAft>
                          <a:spcPts val="0"/>
                        </a:spcAft>
                      </a:pPr>
                      <a:r>
                        <a:rPr lang="en-US" sz="1000" b="1" kern="1200" dirty="0">
                          <a:solidFill>
                            <a:srgbClr val="404040"/>
                          </a:solidFill>
                          <a:effectLst/>
                        </a:rPr>
                        <a:t>Oman</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2.22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279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2.22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18917294"/>
                  </a:ext>
                </a:extLst>
              </a:tr>
              <a:tr h="228600">
                <a:tc>
                  <a:txBody>
                    <a:bodyPr/>
                    <a:lstStyle/>
                    <a:p>
                      <a:pPr marL="0" marR="0">
                        <a:lnSpc>
                          <a:spcPct val="106000"/>
                        </a:lnSpc>
                        <a:spcBef>
                          <a:spcPts val="0"/>
                        </a:spcBef>
                        <a:spcAft>
                          <a:spcPts val="0"/>
                        </a:spcAft>
                      </a:pPr>
                      <a:r>
                        <a:rPr lang="en-US" sz="1000" b="1" kern="1200" dirty="0">
                          <a:solidFill>
                            <a:srgbClr val="404040"/>
                          </a:solidFill>
                          <a:effectLst/>
                        </a:rPr>
                        <a:t>Qatar</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16.55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279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5.86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10.69</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963624263"/>
                  </a:ext>
                </a:extLst>
              </a:tr>
              <a:tr h="228600">
                <a:tc>
                  <a:txBody>
                    <a:bodyPr/>
                    <a:lstStyle/>
                    <a:p>
                      <a:pPr marL="0" marR="0">
                        <a:lnSpc>
                          <a:spcPct val="106000"/>
                        </a:lnSpc>
                        <a:spcBef>
                          <a:spcPts val="0"/>
                        </a:spcBef>
                        <a:spcAft>
                          <a:spcPts val="0"/>
                        </a:spcAft>
                      </a:pPr>
                      <a:r>
                        <a:rPr lang="en-US" sz="1000" b="1" kern="1200" dirty="0">
                          <a:solidFill>
                            <a:srgbClr val="404040"/>
                          </a:solidFill>
                          <a:effectLst/>
                        </a:rPr>
                        <a:t>Saudi Arabia</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29.58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269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27</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696640868"/>
                  </a:ext>
                </a:extLst>
              </a:tr>
              <a:tr h="228600">
                <a:tc>
                  <a:txBody>
                    <a:bodyPr/>
                    <a:lstStyle/>
                    <a:p>
                      <a:pPr marL="0" marR="0">
                        <a:lnSpc>
                          <a:spcPct val="106000"/>
                        </a:lnSpc>
                        <a:spcBef>
                          <a:spcPts val="0"/>
                        </a:spcBef>
                        <a:spcAft>
                          <a:spcPts val="0"/>
                        </a:spcAft>
                      </a:pPr>
                      <a:r>
                        <a:rPr lang="en-US" sz="1000" b="1" kern="1200" dirty="0">
                          <a:solidFill>
                            <a:srgbClr val="404040"/>
                          </a:solidFill>
                          <a:effectLst/>
                        </a:rPr>
                        <a:t>Syrian Arab Republic</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17.21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17.21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59382759"/>
                  </a:ext>
                </a:extLst>
              </a:tr>
              <a:tr h="228600">
                <a:tc>
                  <a:txBody>
                    <a:bodyPr/>
                    <a:lstStyle/>
                    <a:p>
                      <a:pPr marL="0" marR="0">
                        <a:lnSpc>
                          <a:spcPct val="106000"/>
                        </a:lnSpc>
                        <a:spcBef>
                          <a:spcPts val="0"/>
                        </a:spcBef>
                        <a:spcAft>
                          <a:spcPts val="0"/>
                        </a:spcAft>
                      </a:pPr>
                      <a:r>
                        <a:rPr lang="en-US" sz="1000" b="1" kern="1200" dirty="0">
                          <a:solidFill>
                            <a:srgbClr val="404040"/>
                          </a:solidFill>
                          <a:effectLst/>
                        </a:rPr>
                        <a:t>United Arab Emirates</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13</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192798596"/>
                  </a:ext>
                </a:extLst>
              </a:tr>
              <a:tr h="228600">
                <a:tc>
                  <a:txBody>
                    <a:bodyPr/>
                    <a:lstStyle/>
                    <a:p>
                      <a:pPr marL="0" marR="0">
                        <a:lnSpc>
                          <a:spcPct val="106000"/>
                        </a:lnSpc>
                        <a:spcBef>
                          <a:spcPts val="0"/>
                        </a:spcBef>
                        <a:spcAft>
                          <a:spcPts val="0"/>
                        </a:spcAft>
                      </a:pPr>
                      <a:r>
                        <a:rPr lang="en-US" sz="1000" b="1" kern="1200" dirty="0">
                          <a:solidFill>
                            <a:srgbClr val="404040"/>
                          </a:solidFill>
                          <a:effectLst/>
                        </a:rPr>
                        <a:t>West Bank and Gaza</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680499002"/>
                  </a:ext>
                </a:extLst>
              </a:tr>
              <a:tr h="228600">
                <a:tc>
                  <a:txBody>
                    <a:bodyPr/>
                    <a:lstStyle/>
                    <a:p>
                      <a:pPr marL="0" marR="0">
                        <a:lnSpc>
                          <a:spcPct val="106000"/>
                        </a:lnSpc>
                        <a:spcBef>
                          <a:spcPts val="0"/>
                        </a:spcBef>
                        <a:spcAft>
                          <a:spcPts val="0"/>
                        </a:spcAft>
                      </a:pPr>
                      <a:r>
                        <a:rPr lang="en-GB" sz="1000" b="1" kern="1200" dirty="0">
                          <a:solidFill>
                            <a:srgbClr val="404040"/>
                          </a:solidFill>
                          <a:effectLst/>
                        </a:rPr>
                        <a:t>Yemen</a:t>
                      </a:r>
                      <a:endParaRPr lang="en-GB" sz="1000" b="1" kern="1200" dirty="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52.7</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915745598"/>
                  </a:ext>
                </a:extLst>
              </a:tr>
            </a:tbl>
          </a:graphicData>
        </a:graphic>
      </p:graphicFrame>
      <p:sp>
        <p:nvSpPr>
          <p:cNvPr id="8" name="Rectangle 7"/>
          <p:cNvSpPr/>
          <p:nvPr/>
        </p:nvSpPr>
        <p:spPr>
          <a:xfrm>
            <a:off x="483675" y="1755979"/>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Incidence of kidney transplantation</a:t>
            </a:r>
          </a:p>
        </p:txBody>
      </p:sp>
      <p:sp>
        <p:nvSpPr>
          <p:cNvPr id="11" name="Rectangle 10"/>
          <p:cNvSpPr/>
          <p:nvPr/>
        </p:nvSpPr>
        <p:spPr>
          <a:xfrm>
            <a:off x="586990" y="2179176"/>
            <a:ext cx="2994079" cy="23834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5859623" y="1912776"/>
            <a:ext cx="1231642" cy="3369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4B9CA4B-D60A-D090-4AAE-CB7347848B27}"/>
              </a:ext>
            </a:extLst>
          </p:cNvPr>
          <p:cNvSpPr/>
          <p:nvPr/>
        </p:nvSpPr>
        <p:spPr>
          <a:xfrm>
            <a:off x="138388" y="4719059"/>
            <a:ext cx="3891279" cy="12657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453EBB8-D11E-D38E-306E-A9D2E164A8C8}"/>
              </a:ext>
            </a:extLst>
          </p:cNvPr>
          <p:cNvSpPr/>
          <p:nvPr/>
        </p:nvSpPr>
        <p:spPr>
          <a:xfrm>
            <a:off x="4208431" y="5298194"/>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Data source: </a:t>
            </a:r>
            <a:r>
              <a:rPr lang="en-US" sz="1000" dirty="0">
                <a:solidFill>
                  <a:prstClr val="black"/>
                </a:solidFill>
                <a:ea typeface="Calibri" panose="020F0502020204030204" pitchFamily="34" charset="0"/>
                <a:cs typeface="Times New Roman" panose="02020603050405020304" pitchFamily="18" charset="0"/>
              </a:rPr>
              <a:t>GODT database (</a:t>
            </a:r>
            <a:r>
              <a:rPr lang="en-US" sz="1000" dirty="0">
                <a:hlinkClick r:id="rId4"/>
              </a:rPr>
              <a:t>http://www.transplant-observatory.org/data-charts-and-tables/</a:t>
            </a:r>
            <a:r>
              <a:rPr lang="en-US" sz="1000" dirty="0"/>
              <a:t>)</a:t>
            </a:r>
            <a:r>
              <a:rPr lang="en-US" sz="1000" dirty="0">
                <a:solidFill>
                  <a:prstClr val="black"/>
                </a:solidFill>
                <a:ea typeface="Calibri" panose="020F0502020204030204" pitchFamily="34" charset="0"/>
                <a:cs typeface="Times New Roman" panose="02020603050405020304" pitchFamily="18" charset="0"/>
              </a:rPr>
              <a:t>, 2019 USRDS Annual Data Report</a:t>
            </a:r>
          </a:p>
          <a:p>
            <a:pPr>
              <a:lnSpc>
                <a:spcPct val="107000"/>
              </a:lnSpc>
              <a:defRPr/>
            </a:pPr>
            <a:r>
              <a:rPr lang="en-US" sz="1000" dirty="0">
                <a:solidFill>
                  <a:prstClr val="black"/>
                </a:solidFill>
                <a:ea typeface="Calibri" panose="020F0502020204030204" pitchFamily="34" charset="0"/>
                <a:cs typeface="Times New Roman" panose="02020603050405020304" pitchFamily="18" charset="0"/>
              </a:rPr>
              <a:t> </a:t>
            </a:r>
            <a:r>
              <a:rPr lang="en-US" sz="1000" dirty="0"/>
              <a:t>‘ – ’ : data not reported/unavailable</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sp>
        <p:nvSpPr>
          <p:cNvPr id="7" name="Title 6">
            <a:extLst>
              <a:ext uri="{FF2B5EF4-FFF2-40B4-BE49-F238E27FC236}">
                <a16:creationId xmlns:a16="http://schemas.microsoft.com/office/drawing/2014/main" id="{EA119812-9F85-D545-BA5D-F3C15F659949}"/>
              </a:ext>
            </a:extLst>
          </p:cNvPr>
          <p:cNvSpPr>
            <a:spLocks noGrp="1"/>
          </p:cNvSpPr>
          <p:nvPr>
            <p:ph type="title"/>
          </p:nvPr>
        </p:nvSpPr>
        <p:spPr/>
        <p:txBody>
          <a:bodyPr>
            <a:normAutofit/>
          </a:bodyPr>
          <a:lstStyle/>
          <a:p>
            <a:r>
              <a:rPr lang="es-ES" dirty="0" err="1"/>
              <a:t>Burden</a:t>
            </a:r>
            <a:r>
              <a:rPr lang="es-ES" dirty="0"/>
              <a:t> </a:t>
            </a:r>
            <a:r>
              <a:rPr lang="es-ES" dirty="0" err="1"/>
              <a:t>of</a:t>
            </a:r>
            <a:r>
              <a:rPr lang="es-ES" dirty="0"/>
              <a:t> </a:t>
            </a:r>
            <a:r>
              <a:rPr lang="es-ES" dirty="0" err="1"/>
              <a:t>kidney</a:t>
            </a:r>
            <a:r>
              <a:rPr lang="es-ES" dirty="0"/>
              <a:t> </a:t>
            </a:r>
            <a:r>
              <a:rPr lang="es-ES" dirty="0" err="1"/>
              <a:t>failure</a:t>
            </a:r>
            <a:r>
              <a:rPr lang="es-ES" dirty="0"/>
              <a:t> (</a:t>
            </a:r>
            <a:r>
              <a:rPr lang="es-ES" dirty="0" err="1"/>
              <a:t>cont’d</a:t>
            </a:r>
            <a:r>
              <a:rPr lang="es-ES" dirty="0"/>
              <a:t>) </a:t>
            </a:r>
            <a:endParaRPr lang="en-BE" dirty="0"/>
          </a:p>
        </p:txBody>
      </p:sp>
      <p:sp>
        <p:nvSpPr>
          <p:cNvPr id="2" name="Date Placeholder 3">
            <a:extLst>
              <a:ext uri="{FF2B5EF4-FFF2-40B4-BE49-F238E27FC236}">
                <a16:creationId xmlns:a16="http://schemas.microsoft.com/office/drawing/2014/main" id="{D5F7AE19-ACD4-8A08-0481-694DEAD1E611}"/>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55334C37-77EB-D459-DAAF-46D90F00F2B8}"/>
              </a:ext>
            </a:extLst>
          </p:cNvPr>
          <p:cNvSpPr>
            <a:spLocks noGrp="1"/>
          </p:cNvSpPr>
          <p:nvPr>
            <p:ph type="ftr" sz="quarter" idx="3"/>
          </p:nvPr>
        </p:nvSpPr>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5106E050-A6D9-EE53-233C-C8C9407591EC}"/>
              </a:ext>
            </a:extLst>
          </p:cNvPr>
          <p:cNvSpPr>
            <a:spLocks noGrp="1"/>
          </p:cNvSpPr>
          <p:nvPr>
            <p:ph type="sldNum" sz="quarter" idx="4"/>
          </p:nvPr>
        </p:nvSpPr>
        <p:spPr/>
        <p:txBody>
          <a:bodyPr/>
          <a:lstStyle/>
          <a:p>
            <a:fld id="{4A9CEFBC-9863-BD47-BA2B-008170C231CB}" type="slidenum">
              <a:rPr lang="en-US" smtClean="0"/>
              <a:pPr/>
              <a:t>15</a:t>
            </a:fld>
            <a:endParaRPr lang="en-US" dirty="0"/>
          </a:p>
        </p:txBody>
      </p:sp>
    </p:spTree>
    <p:extLst>
      <p:ext uri="{BB962C8B-B14F-4D97-AF65-F5344CB8AC3E}">
        <p14:creationId xmlns:p14="http://schemas.microsoft.com/office/powerpoint/2010/main" val="10021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24643471"/>
              </p:ext>
            </p:extLst>
          </p:nvPr>
        </p:nvGraphicFramePr>
        <p:xfrm>
          <a:off x="1971675" y="1512903"/>
          <a:ext cx="8305800" cy="3451225"/>
        </p:xfrm>
        <a:graphic>
          <a:graphicData uri="http://schemas.openxmlformats.org/drawingml/2006/table">
            <a:tbl>
              <a:tblPr firstRow="1" firstCol="1" bandRow="1">
                <a:tableStyleId>{F5AB1C69-6EDB-4FF4-983F-18BD219EF322}</a:tableStyleId>
              </a:tblPr>
              <a:tblGrid>
                <a:gridCol w="1530985">
                  <a:extLst>
                    <a:ext uri="{9D8B030D-6E8A-4147-A177-3AD203B41FA5}">
                      <a16:colId xmlns:a16="http://schemas.microsoft.com/office/drawing/2014/main" val="3109856099"/>
                    </a:ext>
                  </a:extLst>
                </a:gridCol>
                <a:gridCol w="1355725">
                  <a:extLst>
                    <a:ext uri="{9D8B030D-6E8A-4147-A177-3AD203B41FA5}">
                      <a16:colId xmlns:a16="http://schemas.microsoft.com/office/drawing/2014/main" val="2351417319"/>
                    </a:ext>
                  </a:extLst>
                </a:gridCol>
                <a:gridCol w="1355090">
                  <a:extLst>
                    <a:ext uri="{9D8B030D-6E8A-4147-A177-3AD203B41FA5}">
                      <a16:colId xmlns:a16="http://schemas.microsoft.com/office/drawing/2014/main" val="4010371339"/>
                    </a:ext>
                  </a:extLst>
                </a:gridCol>
                <a:gridCol w="1355090">
                  <a:extLst>
                    <a:ext uri="{9D8B030D-6E8A-4147-A177-3AD203B41FA5}">
                      <a16:colId xmlns:a16="http://schemas.microsoft.com/office/drawing/2014/main" val="1434383248"/>
                    </a:ext>
                  </a:extLst>
                </a:gridCol>
                <a:gridCol w="1355090">
                  <a:extLst>
                    <a:ext uri="{9D8B030D-6E8A-4147-A177-3AD203B41FA5}">
                      <a16:colId xmlns:a16="http://schemas.microsoft.com/office/drawing/2014/main" val="3526536856"/>
                    </a:ext>
                  </a:extLst>
                </a:gridCol>
                <a:gridCol w="1353820">
                  <a:extLst>
                    <a:ext uri="{9D8B030D-6E8A-4147-A177-3AD203B41FA5}">
                      <a16:colId xmlns:a16="http://schemas.microsoft.com/office/drawing/2014/main" val="655608115"/>
                    </a:ext>
                  </a:extLst>
                </a:gridCol>
              </a:tblGrid>
              <a:tr h="479425">
                <a:tc>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Hemodialysis</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Peritoneal dialysis</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Kidney Transplant</a:t>
                      </a:r>
                      <a:endParaRPr lang="en-GB" sz="1000" dirty="0">
                        <a:solidFill>
                          <a:schemeClr val="tx1">
                            <a:lumMod val="75000"/>
                            <a:lumOff val="25000"/>
                          </a:schemeClr>
                        </a:solidFill>
                        <a:effectLst/>
                      </a:endParaRPr>
                    </a:p>
                    <a:p>
                      <a:pPr marL="0" marR="0" algn="ctr">
                        <a:lnSpc>
                          <a:spcPct val="106000"/>
                        </a:lnSpc>
                        <a:spcBef>
                          <a:spcPts val="0"/>
                        </a:spcBef>
                        <a:spcAft>
                          <a:spcPts val="0"/>
                        </a:spcAft>
                      </a:pPr>
                      <a:r>
                        <a:rPr lang="en-US" sz="1000" b="1" kern="1200" dirty="0">
                          <a:solidFill>
                            <a:schemeClr val="tx1">
                              <a:lumMod val="75000"/>
                              <a:lumOff val="25000"/>
                            </a:schemeClr>
                          </a:solidFill>
                          <a:effectLst/>
                        </a:rPr>
                        <a:t>(First year)</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Kidney Transplant</a:t>
                      </a:r>
                      <a:endParaRPr lang="en-GB" sz="1000" dirty="0">
                        <a:solidFill>
                          <a:schemeClr val="tx1">
                            <a:lumMod val="75000"/>
                            <a:lumOff val="25000"/>
                          </a:schemeClr>
                        </a:solidFill>
                        <a:effectLst/>
                      </a:endParaRPr>
                    </a:p>
                    <a:p>
                      <a:pPr marL="0" marR="0" algn="ctr">
                        <a:lnSpc>
                          <a:spcPct val="106000"/>
                        </a:lnSpc>
                        <a:spcBef>
                          <a:spcPts val="0"/>
                        </a:spcBef>
                        <a:spcAft>
                          <a:spcPts val="0"/>
                        </a:spcAft>
                      </a:pPr>
                      <a:r>
                        <a:rPr lang="en-US" sz="1000" b="1" kern="1200" dirty="0">
                          <a:solidFill>
                            <a:schemeClr val="tx1">
                              <a:lumMod val="75000"/>
                              <a:lumOff val="25000"/>
                            </a:schemeClr>
                          </a:solidFill>
                          <a:effectLst/>
                        </a:rPr>
                        <a:t>(later years)</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HD/PD ratio</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0191798"/>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Bahrain</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dirty="0">
                          <a:effectLst/>
                          <a:latin typeface="+mn-lt"/>
                        </a:rPr>
                        <a:t>45990</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20331</a:t>
                      </a:r>
                    </a:p>
                  </a:txBody>
                  <a:tcPr marL="9525" marR="9525" marT="9525" marB="0" anchor="ctr"/>
                </a:tc>
                <a:tc>
                  <a:txBody>
                    <a:bodyPr/>
                    <a:lstStyle/>
                    <a:p>
                      <a:pPr algn="ctr" fontAlgn="b"/>
                      <a:r>
                        <a:rPr lang="en-US" sz="1000" b="0" i="0" u="none" strike="noStrike">
                          <a:effectLst/>
                          <a:latin typeface="+mn-lt"/>
                        </a:rPr>
                        <a:t>8133</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extLst>
                  <a:ext uri="{0D108BD9-81ED-4DB2-BD59-A6C34878D82A}">
                    <a16:rowId xmlns:a16="http://schemas.microsoft.com/office/drawing/2014/main" val="3831933209"/>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Iran, Islamic Rep.</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dirty="0">
                          <a:effectLst/>
                          <a:latin typeface="+mn-lt"/>
                        </a:rPr>
                        <a:t>14616</a:t>
                      </a:r>
                    </a:p>
                  </a:txBody>
                  <a:tcPr marL="9525" marR="9525" marT="9525" marB="0" anchor="ctr"/>
                </a:tc>
                <a:tc>
                  <a:txBody>
                    <a:bodyPr/>
                    <a:lstStyle/>
                    <a:p>
                      <a:pPr algn="ctr" fontAlgn="b"/>
                      <a:r>
                        <a:rPr lang="en-US" sz="1000" b="0" i="0" u="none" strike="noStrike">
                          <a:effectLst/>
                          <a:latin typeface="+mn-lt"/>
                        </a:rPr>
                        <a:t>13953</a:t>
                      </a:r>
                    </a:p>
                  </a:txBody>
                  <a:tcPr marL="9525" marR="9525" marT="9525" marB="0" anchor="ctr"/>
                </a:tc>
                <a:tc>
                  <a:txBody>
                    <a:bodyPr/>
                    <a:lstStyle/>
                    <a:p>
                      <a:pPr algn="ctr" fontAlgn="b"/>
                      <a:r>
                        <a:rPr lang="en-US" sz="1000" b="0" i="0" u="none" strike="noStrike">
                          <a:effectLst/>
                          <a:latin typeface="+mn-lt"/>
                        </a:rPr>
                        <a:t>17841</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1.05</a:t>
                      </a:r>
                    </a:p>
                  </a:txBody>
                  <a:tcPr marL="9525" marR="9525" marT="9525" marB="0" anchor="ctr"/>
                </a:tc>
                <a:extLst>
                  <a:ext uri="{0D108BD9-81ED-4DB2-BD59-A6C34878D82A}">
                    <a16:rowId xmlns:a16="http://schemas.microsoft.com/office/drawing/2014/main" val="848737149"/>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Iraq</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dirty="0">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extLst>
                  <a:ext uri="{0D108BD9-81ED-4DB2-BD59-A6C34878D82A}">
                    <a16:rowId xmlns:a16="http://schemas.microsoft.com/office/drawing/2014/main" val="2544829400"/>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Jordan</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17528</a:t>
                      </a:r>
                    </a:p>
                  </a:txBody>
                  <a:tcPr marL="9525" marR="9525" marT="9525" marB="0" anchor="ctr"/>
                </a:tc>
                <a:tc>
                  <a:txBody>
                    <a:bodyPr/>
                    <a:lstStyle/>
                    <a:p>
                      <a:pPr algn="ctr" fontAlgn="b"/>
                      <a:r>
                        <a:rPr lang="en-US" sz="1000" b="0" i="0" u="none" strike="noStrike" dirty="0">
                          <a:effectLst/>
                          <a:latin typeface="+mn-lt"/>
                        </a:rPr>
                        <a:t>10891</a:t>
                      </a:r>
                    </a:p>
                  </a:txBody>
                  <a:tcPr marL="9525" marR="9525" marT="9525" marB="0" anchor="ctr"/>
                </a:tc>
                <a:tc>
                  <a:txBody>
                    <a:bodyPr/>
                    <a:lstStyle/>
                    <a:p>
                      <a:pPr algn="ctr" fontAlgn="b"/>
                      <a:r>
                        <a:rPr lang="en-US" sz="1000" b="0" i="0" u="none" strike="noStrike">
                          <a:effectLst/>
                          <a:latin typeface="+mn-lt"/>
                        </a:rPr>
                        <a:t>29780</a:t>
                      </a:r>
                    </a:p>
                  </a:txBody>
                  <a:tcPr marL="9525" marR="9525" marT="9525" marB="0" anchor="ctr"/>
                </a:tc>
                <a:tc>
                  <a:txBody>
                    <a:bodyPr/>
                    <a:lstStyle/>
                    <a:p>
                      <a:pPr algn="ctr" fontAlgn="b"/>
                      <a:r>
                        <a:rPr lang="en-US" sz="1000" b="0" i="0" u="none" strike="noStrike">
                          <a:effectLst/>
                          <a:latin typeface="+mn-lt"/>
                        </a:rPr>
                        <a:t>15599</a:t>
                      </a:r>
                    </a:p>
                  </a:txBody>
                  <a:tcPr marL="9525" marR="9525" marT="9525" marB="0" anchor="ctr"/>
                </a:tc>
                <a:tc>
                  <a:txBody>
                    <a:bodyPr/>
                    <a:lstStyle/>
                    <a:p>
                      <a:pPr algn="ctr" fontAlgn="b"/>
                      <a:r>
                        <a:rPr lang="en-US" sz="1000" b="0" i="0" u="none" strike="noStrike">
                          <a:effectLst/>
                          <a:latin typeface="+mn-lt"/>
                        </a:rPr>
                        <a:t>1.61</a:t>
                      </a:r>
                    </a:p>
                  </a:txBody>
                  <a:tcPr marL="9525" marR="9525" marT="9525" marB="0" anchor="ctr"/>
                </a:tc>
                <a:extLst>
                  <a:ext uri="{0D108BD9-81ED-4DB2-BD59-A6C34878D82A}">
                    <a16:rowId xmlns:a16="http://schemas.microsoft.com/office/drawing/2014/main" val="3367451590"/>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Kuwait</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dirty="0">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dirty="0">
                          <a:effectLst/>
                          <a:latin typeface="+mn-lt"/>
                        </a:rPr>
                        <a:t>-</a:t>
                      </a:r>
                    </a:p>
                  </a:txBody>
                  <a:tcPr marL="9525" marR="9525" marT="9525" marB="0" anchor="ctr"/>
                </a:tc>
                <a:extLst>
                  <a:ext uri="{0D108BD9-81ED-4DB2-BD59-A6C34878D82A}">
                    <a16:rowId xmlns:a16="http://schemas.microsoft.com/office/drawing/2014/main" val="4142985022"/>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Lebanon</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46116</a:t>
                      </a:r>
                    </a:p>
                  </a:txBody>
                  <a:tcPr marL="9525" marR="9525" marT="9525" marB="0" anchor="ctr"/>
                </a:tc>
                <a:tc>
                  <a:txBody>
                    <a:bodyPr/>
                    <a:lstStyle/>
                    <a:p>
                      <a:pPr algn="ctr" fontAlgn="b"/>
                      <a:r>
                        <a:rPr lang="en-US" sz="1000" b="0" i="0" u="none" strike="noStrike">
                          <a:effectLst/>
                          <a:latin typeface="+mn-lt"/>
                        </a:rPr>
                        <a:t>47405</a:t>
                      </a:r>
                    </a:p>
                  </a:txBody>
                  <a:tcPr marL="9525" marR="9525" marT="9525" marB="0" anchor="ctr"/>
                </a:tc>
                <a:tc>
                  <a:txBody>
                    <a:bodyPr/>
                    <a:lstStyle/>
                    <a:p>
                      <a:pPr algn="ctr" fontAlgn="b"/>
                      <a:r>
                        <a:rPr lang="en-US" sz="1000" b="0" i="0" u="none" strike="noStrike" dirty="0">
                          <a:effectLst/>
                          <a:latin typeface="+mn-lt"/>
                        </a:rPr>
                        <a:t>11846</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dirty="0">
                          <a:effectLst/>
                          <a:latin typeface="+mn-lt"/>
                        </a:rPr>
                        <a:t>0.97</a:t>
                      </a:r>
                    </a:p>
                  </a:txBody>
                  <a:tcPr marL="9525" marR="9525" marT="9525" marB="0" anchor="ctr"/>
                </a:tc>
                <a:extLst>
                  <a:ext uri="{0D108BD9-81ED-4DB2-BD59-A6C34878D82A}">
                    <a16:rowId xmlns:a16="http://schemas.microsoft.com/office/drawing/2014/main" val="1904299525"/>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Oman</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dirty="0">
                          <a:effectLst/>
                          <a:latin typeface="+mn-lt"/>
                        </a:rPr>
                        <a:t>-</a:t>
                      </a:r>
                    </a:p>
                  </a:txBody>
                  <a:tcPr marL="9525" marR="9525" marT="9525" marB="0" anchor="ctr"/>
                </a:tc>
                <a:tc>
                  <a:txBody>
                    <a:bodyPr/>
                    <a:lstStyle/>
                    <a:p>
                      <a:pPr algn="ctr" fontAlgn="b"/>
                      <a:r>
                        <a:rPr lang="en-US" sz="1000" b="0" i="0" u="none" strike="noStrike" dirty="0">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extLst>
                  <a:ext uri="{0D108BD9-81ED-4DB2-BD59-A6C34878D82A}">
                    <a16:rowId xmlns:a16="http://schemas.microsoft.com/office/drawing/2014/main" val="4232239408"/>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Qatar</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dirty="0">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extLst>
                  <a:ext uri="{0D108BD9-81ED-4DB2-BD59-A6C34878D82A}">
                    <a16:rowId xmlns:a16="http://schemas.microsoft.com/office/drawing/2014/main" val="3986288450"/>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Saudi Arabia</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34481</a:t>
                      </a:r>
                    </a:p>
                  </a:txBody>
                  <a:tcPr marL="9525" marR="9525" marT="9525" marB="0" anchor="ctr"/>
                </a:tc>
                <a:tc>
                  <a:txBody>
                    <a:bodyPr/>
                    <a:lstStyle/>
                    <a:p>
                      <a:pPr algn="ctr" fontAlgn="b"/>
                      <a:r>
                        <a:rPr lang="en-US" sz="1000" b="0" i="0" u="none" strike="noStrike">
                          <a:effectLst/>
                          <a:latin typeface="+mn-lt"/>
                        </a:rPr>
                        <a:t>16135</a:t>
                      </a:r>
                    </a:p>
                  </a:txBody>
                  <a:tcPr marL="9525" marR="9525" marT="9525" marB="0" anchor="ctr"/>
                </a:tc>
                <a:tc>
                  <a:txBody>
                    <a:bodyPr/>
                    <a:lstStyle/>
                    <a:p>
                      <a:pPr algn="ctr" fontAlgn="b"/>
                      <a:r>
                        <a:rPr lang="en-US" sz="1000" b="0" i="0" u="none" strike="noStrike">
                          <a:effectLst/>
                          <a:latin typeface="+mn-lt"/>
                        </a:rPr>
                        <a:t>156050</a:t>
                      </a:r>
                    </a:p>
                  </a:txBody>
                  <a:tcPr marL="9525" marR="9525" marT="9525" marB="0" anchor="ctr"/>
                </a:tc>
                <a:tc>
                  <a:txBody>
                    <a:bodyPr/>
                    <a:lstStyle/>
                    <a:p>
                      <a:pPr algn="ctr" fontAlgn="b"/>
                      <a:r>
                        <a:rPr lang="en-US" sz="1000" b="0" i="0" u="none" strike="noStrike" dirty="0">
                          <a:effectLst/>
                          <a:latin typeface="+mn-lt"/>
                        </a:rPr>
                        <a:t>16663</a:t>
                      </a:r>
                    </a:p>
                  </a:txBody>
                  <a:tcPr marL="9525" marR="9525" marT="9525" marB="0" anchor="ctr"/>
                </a:tc>
                <a:tc>
                  <a:txBody>
                    <a:bodyPr/>
                    <a:lstStyle/>
                    <a:p>
                      <a:pPr algn="ctr" fontAlgn="b"/>
                      <a:r>
                        <a:rPr lang="en-US" sz="1000" b="0" i="0" u="none" strike="noStrike" dirty="0">
                          <a:effectLst/>
                          <a:latin typeface="+mn-lt"/>
                        </a:rPr>
                        <a:t>2.14</a:t>
                      </a:r>
                    </a:p>
                  </a:txBody>
                  <a:tcPr marL="9525" marR="9525" marT="9525" marB="0" anchor="ctr"/>
                </a:tc>
                <a:extLst>
                  <a:ext uri="{0D108BD9-81ED-4DB2-BD59-A6C34878D82A}">
                    <a16:rowId xmlns:a16="http://schemas.microsoft.com/office/drawing/2014/main" val="3476354789"/>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Syrian Arab Republic</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13392</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dirty="0">
                          <a:effectLst/>
                          <a:latin typeface="+mn-lt"/>
                        </a:rPr>
                        <a:t>-</a:t>
                      </a:r>
                    </a:p>
                  </a:txBody>
                  <a:tcPr marL="9525" marR="9525" marT="9525" marB="0" anchor="ctr"/>
                </a:tc>
                <a:extLst>
                  <a:ext uri="{0D108BD9-81ED-4DB2-BD59-A6C34878D82A}">
                    <a16:rowId xmlns:a16="http://schemas.microsoft.com/office/drawing/2014/main" val="3060788605"/>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United Arab Emirates</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65587</a:t>
                      </a:r>
                    </a:p>
                  </a:txBody>
                  <a:tcPr marL="9525" marR="9525" marT="9525" marB="0" anchor="ctr"/>
                </a:tc>
                <a:tc>
                  <a:txBody>
                    <a:bodyPr/>
                    <a:lstStyle/>
                    <a:p>
                      <a:pPr algn="ctr" fontAlgn="b"/>
                      <a:r>
                        <a:rPr lang="en-US" sz="1000" b="0" i="0" u="none" strike="noStrike">
                          <a:effectLst/>
                          <a:latin typeface="+mn-lt"/>
                        </a:rPr>
                        <a:t>109721</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dirty="0">
                          <a:effectLst/>
                          <a:latin typeface="+mn-lt"/>
                        </a:rPr>
                        <a:t>0.60</a:t>
                      </a:r>
                    </a:p>
                  </a:txBody>
                  <a:tcPr marL="9525" marR="9525" marT="9525" marB="0" anchor="ctr"/>
                </a:tc>
                <a:extLst>
                  <a:ext uri="{0D108BD9-81ED-4DB2-BD59-A6C34878D82A}">
                    <a16:rowId xmlns:a16="http://schemas.microsoft.com/office/drawing/2014/main" val="1846350019"/>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West Bank and Gaza</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17971</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18185</a:t>
                      </a:r>
                    </a:p>
                  </a:txBody>
                  <a:tcPr marL="9525" marR="9525" marT="9525" marB="0" anchor="ctr"/>
                </a:tc>
                <a:tc>
                  <a:txBody>
                    <a:bodyPr/>
                    <a:lstStyle/>
                    <a:p>
                      <a:pPr algn="ctr" fontAlgn="b"/>
                      <a:r>
                        <a:rPr lang="en-US" sz="1000" b="0" i="0" u="none" strike="noStrike">
                          <a:effectLst/>
                          <a:latin typeface="+mn-lt"/>
                        </a:rPr>
                        <a:t>3307</a:t>
                      </a:r>
                    </a:p>
                  </a:txBody>
                  <a:tcPr marL="9525" marR="9525" marT="9525" marB="0" anchor="ctr"/>
                </a:tc>
                <a:tc>
                  <a:txBody>
                    <a:bodyPr/>
                    <a:lstStyle/>
                    <a:p>
                      <a:pPr algn="ctr" fontAlgn="b"/>
                      <a:r>
                        <a:rPr lang="en-US" sz="1000" b="0" i="0" u="none" strike="noStrike" dirty="0">
                          <a:effectLst/>
                          <a:latin typeface="+mn-lt"/>
                        </a:rPr>
                        <a:t>-</a:t>
                      </a:r>
                    </a:p>
                  </a:txBody>
                  <a:tcPr marL="9525" marR="9525" marT="9525" marB="0" anchor="ctr"/>
                </a:tc>
                <a:extLst>
                  <a:ext uri="{0D108BD9-81ED-4DB2-BD59-A6C34878D82A}">
                    <a16:rowId xmlns:a16="http://schemas.microsoft.com/office/drawing/2014/main" val="2641071248"/>
                  </a:ext>
                </a:extLst>
              </a:tr>
              <a:tr h="228600">
                <a:tc>
                  <a:txBody>
                    <a:bodyPr/>
                    <a:lstStyle/>
                    <a:p>
                      <a:pPr marL="0" marR="0">
                        <a:lnSpc>
                          <a:spcPct val="106000"/>
                        </a:lnSpc>
                        <a:spcBef>
                          <a:spcPts val="0"/>
                        </a:spcBef>
                        <a:spcAft>
                          <a:spcPts val="0"/>
                        </a:spcAft>
                      </a:pPr>
                      <a:r>
                        <a:rPr lang="en-GB" sz="1000" b="1" kern="1200" dirty="0">
                          <a:solidFill>
                            <a:schemeClr val="tx1">
                              <a:lumMod val="75000"/>
                              <a:lumOff val="25000"/>
                            </a:schemeClr>
                          </a:solidFill>
                          <a:effectLst/>
                        </a:rPr>
                        <a:t>Yemen</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a:effectLst/>
                          <a:latin typeface="+mn-lt"/>
                        </a:rPr>
                        <a:t>-</a:t>
                      </a:r>
                    </a:p>
                  </a:txBody>
                  <a:tcPr marL="9525" marR="9525" marT="9525" marB="0" anchor="ctr"/>
                </a:tc>
                <a:tc>
                  <a:txBody>
                    <a:bodyPr/>
                    <a:lstStyle/>
                    <a:p>
                      <a:pPr algn="ctr" fontAlgn="b"/>
                      <a:r>
                        <a:rPr lang="en-US" sz="1000" b="0" i="0" u="none" strike="noStrike" dirty="0">
                          <a:effectLst/>
                          <a:latin typeface="+mn-lt"/>
                        </a:rPr>
                        <a:t>-</a:t>
                      </a:r>
                    </a:p>
                  </a:txBody>
                  <a:tcPr marL="9525" marR="9525" marT="9525" marB="0" anchor="ctr"/>
                </a:tc>
                <a:extLst>
                  <a:ext uri="{0D108BD9-81ED-4DB2-BD59-A6C34878D82A}">
                    <a16:rowId xmlns:a16="http://schemas.microsoft.com/office/drawing/2014/main" val="3674791047"/>
                  </a:ext>
                </a:extLst>
              </a:tr>
            </a:tbl>
          </a:graphicData>
        </a:graphic>
      </p:graphicFrame>
      <p:sp>
        <p:nvSpPr>
          <p:cNvPr id="2" name="Rectangle 1">
            <a:extLst>
              <a:ext uri="{FF2B5EF4-FFF2-40B4-BE49-F238E27FC236}">
                <a16:creationId xmlns:a16="http://schemas.microsoft.com/office/drawing/2014/main" id="{69D5E4C8-782F-2603-3F21-B72C6251FA46}"/>
              </a:ext>
            </a:extLst>
          </p:cNvPr>
          <p:cNvSpPr/>
          <p:nvPr/>
        </p:nvSpPr>
        <p:spPr>
          <a:xfrm>
            <a:off x="1971675" y="5010613"/>
            <a:ext cx="8370189" cy="91563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Data source: </a:t>
            </a:r>
            <a:r>
              <a:rPr lang="en-US" sz="1000" noProof="0" dirty="0">
                <a:solidFill>
                  <a:prstClr val="black"/>
                </a:solidFill>
                <a:ea typeface="Calibri" panose="020F0502020204030204" pitchFamily="34" charset="0"/>
                <a:cs typeface="Times New Roman" panose="02020603050405020304" pitchFamily="18" charset="0"/>
              </a:rPr>
              <a:t>Al Arrayed et al. (2000</a:t>
            </a:r>
            <a:r>
              <a:rPr lang="en-US" sz="1000" dirty="0">
                <a:solidFill>
                  <a:prstClr val="black"/>
                </a:solidFill>
                <a:ea typeface="Calibri" panose="020F0502020204030204" pitchFamily="34" charset="0"/>
                <a:cs typeface="Times New Roman" panose="02020603050405020304" pitchFamily="18" charset="0"/>
              </a:rPr>
              <a:t>), Al-</a:t>
            </a:r>
            <a:r>
              <a:rPr lang="en-US" sz="1000" dirty="0" err="1">
                <a:solidFill>
                  <a:prstClr val="black"/>
                </a:solidFill>
                <a:ea typeface="Calibri" panose="020F0502020204030204" pitchFamily="34" charset="0"/>
                <a:cs typeface="Times New Roman" panose="02020603050405020304" pitchFamily="18" charset="0"/>
              </a:rPr>
              <a:t>Jedai</a:t>
            </a:r>
            <a:r>
              <a:rPr lang="en-US" sz="1000" dirty="0">
                <a:solidFill>
                  <a:prstClr val="black"/>
                </a:solidFill>
                <a:ea typeface="Calibri" panose="020F0502020204030204" pitchFamily="34" charset="0"/>
                <a:cs typeface="Times New Roman" panose="02020603050405020304" pitchFamily="18" charset="0"/>
              </a:rPr>
              <a:t> et al. (2012), Aoun et al. (2022), </a:t>
            </a:r>
            <a:r>
              <a:rPr lang="en-US" sz="1000" dirty="0" err="1">
                <a:solidFill>
                  <a:prstClr val="black"/>
                </a:solidFill>
                <a:ea typeface="Calibri" panose="020F0502020204030204" pitchFamily="34" charset="0"/>
                <a:cs typeface="Times New Roman" panose="02020603050405020304" pitchFamily="18" charset="0"/>
              </a:rPr>
              <a:t>Batieha</a:t>
            </a:r>
            <a:r>
              <a:rPr lang="en-US" sz="1000" dirty="0">
                <a:solidFill>
                  <a:prstClr val="black"/>
                </a:solidFill>
                <a:ea typeface="Calibri" panose="020F0502020204030204" pitchFamily="34" charset="0"/>
                <a:cs typeface="Times New Roman" panose="02020603050405020304" pitchFamily="18" charset="0"/>
              </a:rPr>
              <a:t> et al. (2007), </a:t>
            </a:r>
            <a:r>
              <a:rPr lang="en-US" sz="1000" dirty="0" err="1">
                <a:solidFill>
                  <a:prstClr val="black"/>
                </a:solidFill>
                <a:ea typeface="Calibri" panose="020F0502020204030204" pitchFamily="34" charset="0"/>
                <a:cs typeface="Times New Roman" panose="02020603050405020304" pitchFamily="18" charset="0"/>
              </a:rPr>
              <a:t>Moradpour</a:t>
            </a:r>
            <a:r>
              <a:rPr lang="en-US" sz="1000" dirty="0">
                <a:solidFill>
                  <a:prstClr val="black"/>
                </a:solidFill>
                <a:ea typeface="Calibri" panose="020F0502020204030204" pitchFamily="34" charset="0"/>
                <a:cs typeface="Times New Roman" panose="02020603050405020304" pitchFamily="18" charset="0"/>
              </a:rPr>
              <a:t> et al. (2020), </a:t>
            </a:r>
            <a:r>
              <a:rPr lang="en-US" sz="1000" dirty="0" err="1">
                <a:solidFill>
                  <a:prstClr val="black"/>
                </a:solidFill>
                <a:ea typeface="Calibri" panose="020F0502020204030204" pitchFamily="34" charset="0"/>
                <a:cs typeface="Times New Roman" panose="02020603050405020304" pitchFamily="18" charset="0"/>
              </a:rPr>
              <a:t>Sekkarie</a:t>
            </a:r>
            <a:r>
              <a:rPr lang="en-US" sz="1000" dirty="0">
                <a:solidFill>
                  <a:prstClr val="black"/>
                </a:solidFill>
                <a:ea typeface="Calibri" panose="020F0502020204030204" pitchFamily="34" charset="0"/>
                <a:cs typeface="Times New Roman" panose="02020603050405020304" pitchFamily="18" charset="0"/>
              </a:rPr>
              <a:t> et al. (2015), van der Tol et al. (2019), </a:t>
            </a:r>
            <a:r>
              <a:rPr lang="en-US" sz="1000" dirty="0" err="1">
                <a:solidFill>
                  <a:prstClr val="black"/>
                </a:solidFill>
                <a:ea typeface="Calibri" panose="020F0502020204030204" pitchFamily="34" charset="0"/>
                <a:cs typeface="Times New Roman" panose="02020603050405020304" pitchFamily="18" charset="0"/>
              </a:rPr>
              <a:t>Younis</a:t>
            </a:r>
            <a:r>
              <a:rPr lang="en-US" sz="1000" dirty="0">
                <a:solidFill>
                  <a:prstClr val="black"/>
                </a:solidFill>
                <a:ea typeface="Calibri" panose="020F0502020204030204" pitchFamily="34" charset="0"/>
                <a:cs typeface="Times New Roman" panose="02020603050405020304" pitchFamily="18" charset="0"/>
              </a:rPr>
              <a:t> et al. (2015)</a:t>
            </a:r>
          </a:p>
          <a:p>
            <a:pPr>
              <a:lnSpc>
                <a:spcPct val="107000"/>
              </a:lnSpc>
              <a:defRPr/>
            </a:pPr>
            <a:r>
              <a:rPr lang="en-US" sz="1000" dirty="0">
                <a:solidFill>
                  <a:prstClr val="black"/>
                </a:solidFill>
                <a:ea typeface="Calibri" panose="020F0502020204030204" pitchFamily="34" charset="0"/>
                <a:cs typeface="Times New Roman" panose="02020603050405020304" pitchFamily="18" charset="0"/>
              </a:rPr>
              <a:t> </a:t>
            </a:r>
            <a:r>
              <a:rPr lang="en-US" sz="1000" dirty="0"/>
              <a:t>‘ – ’ : data not reported/unavailable</a:t>
            </a:r>
          </a:p>
        </p:txBody>
      </p:sp>
      <p:sp>
        <p:nvSpPr>
          <p:cNvPr id="8" name="Title 7">
            <a:extLst>
              <a:ext uri="{FF2B5EF4-FFF2-40B4-BE49-F238E27FC236}">
                <a16:creationId xmlns:a16="http://schemas.microsoft.com/office/drawing/2014/main" id="{BF475CCF-5716-2AA1-D4B1-29924FD437BA}"/>
              </a:ext>
            </a:extLst>
          </p:cNvPr>
          <p:cNvSpPr>
            <a:spLocks noGrp="1"/>
          </p:cNvSpPr>
          <p:nvPr>
            <p:ph type="title"/>
          </p:nvPr>
        </p:nvSpPr>
        <p:spPr/>
        <p:txBody>
          <a:bodyPr>
            <a:normAutofit/>
          </a:bodyPr>
          <a:lstStyle/>
          <a:p>
            <a:r>
              <a:rPr lang="es-ES" dirty="0" err="1"/>
              <a:t>Annual</a:t>
            </a:r>
            <a:r>
              <a:rPr lang="es-ES" dirty="0"/>
              <a:t> </a:t>
            </a:r>
            <a:r>
              <a:rPr lang="es-ES" dirty="0" err="1"/>
              <a:t>cost</a:t>
            </a:r>
            <a:r>
              <a:rPr lang="es-ES" dirty="0"/>
              <a:t> of KRT</a:t>
            </a:r>
            <a:endParaRPr lang="en-BE" dirty="0"/>
          </a:p>
        </p:txBody>
      </p:sp>
      <p:sp>
        <p:nvSpPr>
          <p:cNvPr id="4" name="Date Placeholder 3">
            <a:extLst>
              <a:ext uri="{FF2B5EF4-FFF2-40B4-BE49-F238E27FC236}">
                <a16:creationId xmlns:a16="http://schemas.microsoft.com/office/drawing/2014/main" id="{84872C32-FC26-95D4-849C-D60569BC82D8}"/>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1A3B6938-6895-B718-FE68-52BD2028D6C1}"/>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91B502C-5BA8-B28B-7401-C63EEA674587}"/>
              </a:ext>
            </a:extLst>
          </p:cNvPr>
          <p:cNvSpPr>
            <a:spLocks noGrp="1"/>
          </p:cNvSpPr>
          <p:nvPr>
            <p:ph type="sldNum" sz="quarter" idx="4"/>
          </p:nvPr>
        </p:nvSpPr>
        <p:spPr/>
        <p:txBody>
          <a:bodyPr/>
          <a:lstStyle/>
          <a:p>
            <a:fld id="{4A9CEFBC-9863-BD47-BA2B-008170C231CB}" type="slidenum">
              <a:rPr lang="en-US" smtClean="0"/>
              <a:pPr/>
              <a:t>16</a:t>
            </a:fld>
            <a:endParaRPr lang="en-US" dirty="0"/>
          </a:p>
        </p:txBody>
      </p:sp>
    </p:spTree>
    <p:extLst>
      <p:ext uri="{BB962C8B-B14F-4D97-AF65-F5344CB8AC3E}">
        <p14:creationId xmlns:p14="http://schemas.microsoft.com/office/powerpoint/2010/main" val="137209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6021FC-7DEC-34EF-91EF-5A95D8E0358B}"/>
              </a:ext>
            </a:extLst>
          </p:cNvPr>
          <p:cNvSpPr>
            <a:spLocks noGrp="1"/>
          </p:cNvSpPr>
          <p:nvPr>
            <p:ph type="title"/>
          </p:nvPr>
        </p:nvSpPr>
        <p:spPr>
          <a:xfrm>
            <a:off x="749084" y="208439"/>
            <a:ext cx="8471087" cy="650875"/>
          </a:xfrm>
        </p:spPr>
        <p:txBody>
          <a:bodyPr>
            <a:normAutofit/>
          </a:bodyPr>
          <a:lstStyle/>
          <a:p>
            <a:r>
              <a:rPr lang="es-ES" dirty="0"/>
              <a:t>Country </a:t>
            </a:r>
            <a:r>
              <a:rPr lang="es-ES" dirty="0" err="1"/>
              <a:t>level</a:t>
            </a:r>
            <a:r>
              <a:rPr lang="es-ES" dirty="0"/>
              <a:t> </a:t>
            </a:r>
            <a:r>
              <a:rPr lang="es-ES" dirty="0" err="1"/>
              <a:t>scorecard</a:t>
            </a:r>
            <a:endParaRPr lang="en-BE" dirty="0"/>
          </a:p>
        </p:txBody>
      </p:sp>
      <p:sp>
        <p:nvSpPr>
          <p:cNvPr id="2" name="Date Placeholder 3">
            <a:extLst>
              <a:ext uri="{FF2B5EF4-FFF2-40B4-BE49-F238E27FC236}">
                <a16:creationId xmlns:a16="http://schemas.microsoft.com/office/drawing/2014/main" id="{2BC9ADE2-6FB3-E1F0-6A52-168556CAE041}"/>
              </a:ext>
            </a:extLst>
          </p:cNvPr>
          <p:cNvSpPr>
            <a:spLocks noGrp="1"/>
          </p:cNvSpPr>
          <p:nvPr>
            <p:ph type="dt" sz="half" idx="2"/>
          </p:nvPr>
        </p:nvSpPr>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6359DE43-0B5F-47E0-23B1-E636238C014C}"/>
              </a:ext>
            </a:extLst>
          </p:cNvPr>
          <p:cNvSpPr>
            <a:spLocks noGrp="1"/>
          </p:cNvSpPr>
          <p:nvPr>
            <p:ph type="ftr" sz="quarter" idx="3"/>
          </p:nvPr>
        </p:nvSpPr>
        <p:spPr>
          <a:xfrm>
            <a:off x="4038600" y="654258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423454DF-25C4-FFE0-B47C-5BE8CCD6A971}"/>
              </a:ext>
            </a:extLst>
          </p:cNvPr>
          <p:cNvSpPr>
            <a:spLocks noGrp="1"/>
          </p:cNvSpPr>
          <p:nvPr>
            <p:ph type="sldNum" sz="quarter" idx="4"/>
          </p:nvPr>
        </p:nvSpPr>
        <p:spPr/>
        <p:txBody>
          <a:bodyPr/>
          <a:lstStyle/>
          <a:p>
            <a:fld id="{4A9CEFBC-9863-BD47-BA2B-008170C231CB}" type="slidenum">
              <a:rPr lang="en-US" smtClean="0"/>
              <a:pPr/>
              <a:t>17</a:t>
            </a:fld>
            <a:endParaRPr lang="en-US" dirty="0"/>
          </a:p>
        </p:txBody>
      </p:sp>
      <p:graphicFrame>
        <p:nvGraphicFramePr>
          <p:cNvPr id="10" name="Table 9">
            <a:extLst>
              <a:ext uri="{FF2B5EF4-FFF2-40B4-BE49-F238E27FC236}">
                <a16:creationId xmlns:a16="http://schemas.microsoft.com/office/drawing/2014/main" id="{9789D00B-A703-2703-499C-255D1CBDD2F9}"/>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11" name="Table 10">
            <a:extLst>
              <a:ext uri="{FF2B5EF4-FFF2-40B4-BE49-F238E27FC236}">
                <a16:creationId xmlns:a16="http://schemas.microsoft.com/office/drawing/2014/main" id="{96567B38-79CF-E674-D0CA-D9683A99FC93}"/>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2" name="Group 11">
            <a:extLst>
              <a:ext uri="{FF2B5EF4-FFF2-40B4-BE49-F238E27FC236}">
                <a16:creationId xmlns:a16="http://schemas.microsoft.com/office/drawing/2014/main" id="{D9282EAF-CCD8-BEAB-6DDF-3F4E312E6F86}"/>
              </a:ext>
            </a:extLst>
          </p:cNvPr>
          <p:cNvGrpSpPr/>
          <p:nvPr/>
        </p:nvGrpSpPr>
        <p:grpSpPr>
          <a:xfrm>
            <a:off x="8340332" y="5860436"/>
            <a:ext cx="3765022" cy="784830"/>
            <a:chOff x="8254268" y="5860436"/>
            <a:chExt cx="3765022" cy="784830"/>
          </a:xfrm>
        </p:grpSpPr>
        <p:sp>
          <p:nvSpPr>
            <p:cNvPr id="13" name="TextBox 12">
              <a:extLst>
                <a:ext uri="{FF2B5EF4-FFF2-40B4-BE49-F238E27FC236}">
                  <a16:creationId xmlns:a16="http://schemas.microsoft.com/office/drawing/2014/main" id="{CB45B75B-D9D5-F865-83AB-CD08F781F4EF}"/>
                </a:ext>
              </a:extLst>
            </p:cNvPr>
            <p:cNvSpPr txBox="1"/>
            <p:nvPr/>
          </p:nvSpPr>
          <p:spPr>
            <a:xfrm>
              <a:off x="8254268" y="5860436"/>
              <a:ext cx="2083831" cy="78483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AKI: acute kidney injury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CKD: chronic kidney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CKM: conservative kidney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HD: Hemodialysis </a:t>
              </a:r>
            </a:p>
          </p:txBody>
        </p:sp>
        <p:sp>
          <p:nvSpPr>
            <p:cNvPr id="16" name="TextBox 15">
              <a:extLst>
                <a:ext uri="{FF2B5EF4-FFF2-40B4-BE49-F238E27FC236}">
                  <a16:creationId xmlns:a16="http://schemas.microsoft.com/office/drawing/2014/main" id="{13E74383-93E7-D293-4B0B-BC5691298037}"/>
                </a:ext>
              </a:extLst>
            </p:cNvPr>
            <p:cNvSpPr txBox="1"/>
            <p:nvPr/>
          </p:nvSpPr>
          <p:spPr>
            <a:xfrm>
              <a:off x="10242745" y="5998159"/>
              <a:ext cx="1776545"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KRT: kidney replacement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PD: Peritoneal Dialysis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RRT: renal replacement therapy</a:t>
              </a:r>
            </a:p>
          </p:txBody>
        </p:sp>
      </p:grpSp>
      <p:graphicFrame>
        <p:nvGraphicFramePr>
          <p:cNvPr id="8" name="Table 7">
            <a:extLst>
              <a:ext uri="{FF2B5EF4-FFF2-40B4-BE49-F238E27FC236}">
                <a16:creationId xmlns:a16="http://schemas.microsoft.com/office/drawing/2014/main" id="{54144683-8423-6443-EDF0-706B98E77E17}"/>
              </a:ext>
            </a:extLst>
          </p:cNvPr>
          <p:cNvGraphicFramePr>
            <a:graphicFrameLocks noGrp="1"/>
          </p:cNvGraphicFramePr>
          <p:nvPr>
            <p:extLst>
              <p:ext uri="{D42A27DB-BD31-4B8C-83A1-F6EECF244321}">
                <p14:modId xmlns:p14="http://schemas.microsoft.com/office/powerpoint/2010/main" val="1150283920"/>
              </p:ext>
            </p:extLst>
          </p:nvPr>
        </p:nvGraphicFramePr>
        <p:xfrm>
          <a:off x="694944" y="1307592"/>
          <a:ext cx="10799059" cy="4219435"/>
        </p:xfrm>
        <a:graphic>
          <a:graphicData uri="http://schemas.openxmlformats.org/drawingml/2006/table">
            <a:tbl>
              <a:tblPr/>
              <a:tblGrid>
                <a:gridCol w="1463558">
                  <a:extLst>
                    <a:ext uri="{9D8B030D-6E8A-4147-A177-3AD203B41FA5}">
                      <a16:colId xmlns:a16="http://schemas.microsoft.com/office/drawing/2014/main" val="70929910"/>
                    </a:ext>
                  </a:extLst>
                </a:gridCol>
                <a:gridCol w="682046">
                  <a:extLst>
                    <a:ext uri="{9D8B030D-6E8A-4147-A177-3AD203B41FA5}">
                      <a16:colId xmlns:a16="http://schemas.microsoft.com/office/drawing/2014/main" val="2014081689"/>
                    </a:ext>
                  </a:extLst>
                </a:gridCol>
                <a:gridCol w="497325">
                  <a:extLst>
                    <a:ext uri="{9D8B030D-6E8A-4147-A177-3AD203B41FA5}">
                      <a16:colId xmlns:a16="http://schemas.microsoft.com/office/drawing/2014/main" val="2274130067"/>
                    </a:ext>
                  </a:extLst>
                </a:gridCol>
                <a:gridCol w="497325">
                  <a:extLst>
                    <a:ext uri="{9D8B030D-6E8A-4147-A177-3AD203B41FA5}">
                      <a16:colId xmlns:a16="http://schemas.microsoft.com/office/drawing/2014/main" val="3626226291"/>
                    </a:ext>
                  </a:extLst>
                </a:gridCol>
                <a:gridCol w="497325">
                  <a:extLst>
                    <a:ext uri="{9D8B030D-6E8A-4147-A177-3AD203B41FA5}">
                      <a16:colId xmlns:a16="http://schemas.microsoft.com/office/drawing/2014/main" val="4193513996"/>
                    </a:ext>
                  </a:extLst>
                </a:gridCol>
                <a:gridCol w="497325">
                  <a:extLst>
                    <a:ext uri="{9D8B030D-6E8A-4147-A177-3AD203B41FA5}">
                      <a16:colId xmlns:a16="http://schemas.microsoft.com/office/drawing/2014/main" val="3687752819"/>
                    </a:ext>
                  </a:extLst>
                </a:gridCol>
                <a:gridCol w="497325">
                  <a:extLst>
                    <a:ext uri="{9D8B030D-6E8A-4147-A177-3AD203B41FA5}">
                      <a16:colId xmlns:a16="http://schemas.microsoft.com/office/drawing/2014/main" val="432750986"/>
                    </a:ext>
                  </a:extLst>
                </a:gridCol>
                <a:gridCol w="497325">
                  <a:extLst>
                    <a:ext uri="{9D8B030D-6E8A-4147-A177-3AD203B41FA5}">
                      <a16:colId xmlns:a16="http://schemas.microsoft.com/office/drawing/2014/main" val="3266877580"/>
                    </a:ext>
                  </a:extLst>
                </a:gridCol>
                <a:gridCol w="497325">
                  <a:extLst>
                    <a:ext uri="{9D8B030D-6E8A-4147-A177-3AD203B41FA5}">
                      <a16:colId xmlns:a16="http://schemas.microsoft.com/office/drawing/2014/main" val="451400022"/>
                    </a:ext>
                  </a:extLst>
                </a:gridCol>
                <a:gridCol w="497325">
                  <a:extLst>
                    <a:ext uri="{9D8B030D-6E8A-4147-A177-3AD203B41FA5}">
                      <a16:colId xmlns:a16="http://schemas.microsoft.com/office/drawing/2014/main" val="1128856418"/>
                    </a:ext>
                  </a:extLst>
                </a:gridCol>
                <a:gridCol w="497325">
                  <a:extLst>
                    <a:ext uri="{9D8B030D-6E8A-4147-A177-3AD203B41FA5}">
                      <a16:colId xmlns:a16="http://schemas.microsoft.com/office/drawing/2014/main" val="3248747608"/>
                    </a:ext>
                  </a:extLst>
                </a:gridCol>
                <a:gridCol w="497325">
                  <a:extLst>
                    <a:ext uri="{9D8B030D-6E8A-4147-A177-3AD203B41FA5}">
                      <a16:colId xmlns:a16="http://schemas.microsoft.com/office/drawing/2014/main" val="2355114625"/>
                    </a:ext>
                  </a:extLst>
                </a:gridCol>
                <a:gridCol w="497325">
                  <a:extLst>
                    <a:ext uri="{9D8B030D-6E8A-4147-A177-3AD203B41FA5}">
                      <a16:colId xmlns:a16="http://schemas.microsoft.com/office/drawing/2014/main" val="3217431075"/>
                    </a:ext>
                  </a:extLst>
                </a:gridCol>
                <a:gridCol w="497325">
                  <a:extLst>
                    <a:ext uri="{9D8B030D-6E8A-4147-A177-3AD203B41FA5}">
                      <a16:colId xmlns:a16="http://schemas.microsoft.com/office/drawing/2014/main" val="4248700693"/>
                    </a:ext>
                  </a:extLst>
                </a:gridCol>
                <a:gridCol w="497325">
                  <a:extLst>
                    <a:ext uri="{9D8B030D-6E8A-4147-A177-3AD203B41FA5}">
                      <a16:colId xmlns:a16="http://schemas.microsoft.com/office/drawing/2014/main" val="1256615537"/>
                    </a:ext>
                  </a:extLst>
                </a:gridCol>
                <a:gridCol w="497325">
                  <a:extLst>
                    <a:ext uri="{9D8B030D-6E8A-4147-A177-3AD203B41FA5}">
                      <a16:colId xmlns:a16="http://schemas.microsoft.com/office/drawing/2014/main" val="905217958"/>
                    </a:ext>
                  </a:extLst>
                </a:gridCol>
                <a:gridCol w="497325">
                  <a:extLst>
                    <a:ext uri="{9D8B030D-6E8A-4147-A177-3AD203B41FA5}">
                      <a16:colId xmlns:a16="http://schemas.microsoft.com/office/drawing/2014/main" val="3219419298"/>
                    </a:ext>
                  </a:extLst>
                </a:gridCol>
                <a:gridCol w="596790">
                  <a:extLst>
                    <a:ext uri="{9D8B030D-6E8A-4147-A177-3AD203B41FA5}">
                      <a16:colId xmlns:a16="http://schemas.microsoft.com/office/drawing/2014/main" val="2699049626"/>
                    </a:ext>
                  </a:extLst>
                </a:gridCol>
                <a:gridCol w="596790">
                  <a:extLst>
                    <a:ext uri="{9D8B030D-6E8A-4147-A177-3AD203B41FA5}">
                      <a16:colId xmlns:a16="http://schemas.microsoft.com/office/drawing/2014/main" val="3265392405"/>
                    </a:ext>
                  </a:extLst>
                </a:gridCol>
              </a:tblGrid>
              <a:tr h="311219">
                <a:tc rowSpan="2">
                  <a:txBody>
                    <a:bodyPr/>
                    <a:lstStyle/>
                    <a:p>
                      <a:pPr algn="l" rtl="0" fontAlgn="ctr"/>
                      <a:r>
                        <a:rPr lang="en-US" sz="1100" b="1" i="0" u="none" strike="noStrike" dirty="0">
                          <a:solidFill>
                            <a:srgbClr val="FFFFFF"/>
                          </a:solidFill>
                          <a:effectLst/>
                          <a:latin typeface="Calibri" panose="020F0502020204030204" pitchFamily="34" charset="0"/>
                        </a:rPr>
                        <a:t>Country</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6155" marR="6155" marT="615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25065107"/>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6155" marR="6155" marT="615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PD</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Shared decision</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Choice restricted (limited)</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Dialysis</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933795571"/>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Iran, Islamic Rep.</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4.97</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0.35</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827871888"/>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4.84</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844012936"/>
                  </a:ext>
                </a:extLst>
              </a:tr>
              <a:tr h="158415">
                <a:tc rowSpan="2">
                  <a:txBody>
                    <a:bodyPr/>
                    <a:lstStyle/>
                    <a:p>
                      <a:pPr algn="l" rtl="0" fontAlgn="ctr"/>
                      <a:r>
                        <a:rPr lang="en-US" sz="1100" b="1" i="0" u="none" strike="noStrike" dirty="0">
                          <a:solidFill>
                            <a:srgbClr val="000000"/>
                          </a:solidFill>
                          <a:effectLst/>
                          <a:latin typeface="Calibri" panose="020F0502020204030204" pitchFamily="34" charset="0"/>
                        </a:rPr>
                        <a:t>Iraq</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2.49</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1.00</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9220273"/>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2.72</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0.69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450132924"/>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Jordan</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8.08</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FFFFFF"/>
                          </a:solidFill>
                          <a:effectLst/>
                          <a:latin typeface="Calibri" panose="020F0502020204030204" pitchFamily="34" charset="0"/>
                        </a:rPr>
                        <a:t>1.82</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071737996"/>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FFFFFF"/>
                          </a:solidFill>
                          <a:effectLst/>
                          <a:latin typeface="Calibri" panose="020F0502020204030204" pitchFamily="34" charset="0"/>
                        </a:rPr>
                        <a:t>11.91</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FFFFFF"/>
                          </a:solidFill>
                          <a:effectLst/>
                          <a:latin typeface="Calibri" panose="020F0502020204030204" pitchFamily="34" charset="0"/>
                        </a:rPr>
                        <a:t>2.09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058387028"/>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Kuwait</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10.29</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FFFFFF"/>
                          </a:solidFill>
                          <a:effectLst/>
                          <a:latin typeface="Calibri" panose="020F0502020204030204" pitchFamily="34" charset="0"/>
                        </a:rPr>
                        <a:t>24.00</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459202169"/>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48.89</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000000"/>
                          </a:solidFill>
                          <a:effectLst/>
                          <a:latin typeface="Calibri" panose="020F0502020204030204" pitchFamily="34" charset="0"/>
                        </a:rPr>
                        <a:t>0.33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006521276"/>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Lebanon</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28.28</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2.05</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101753976"/>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36.81</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2.27</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777942332"/>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Oman</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20.03</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FFFFFF"/>
                          </a:solidFill>
                          <a:effectLst/>
                          <a:latin typeface="Calibri" panose="020F0502020204030204" pitchFamily="34" charset="0"/>
                        </a:rPr>
                        <a:t>2.86</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690686389"/>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39.85</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1.59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342845960"/>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Qatar</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15.87</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FFFFFF"/>
                          </a:solidFill>
                          <a:effectLst/>
                          <a:latin typeface="Calibri" panose="020F0502020204030204" pitchFamily="34" charset="0"/>
                        </a:rPr>
                        <a:t>2.12</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48550878"/>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FFFFFF"/>
                          </a:solidFill>
                          <a:effectLst/>
                          <a:latin typeface="Calibri" panose="020F0502020204030204" pitchFamily="34" charset="0"/>
                        </a:rPr>
                        <a:t>23.92</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1.99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14335173"/>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Saudi Arabia</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8.46</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FFFFFF"/>
                          </a:solidFill>
                          <a:effectLst/>
                          <a:latin typeface="Calibri" panose="020F0502020204030204" pitchFamily="34" charset="0"/>
                        </a:rPr>
                        <a:t>15.94</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414798552"/>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19.80</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dirty="0">
                          <a:solidFill>
                            <a:srgbClr val="FFFFFF"/>
                          </a:solidFill>
                          <a:effectLst/>
                          <a:latin typeface="Calibri" panose="020F0502020204030204" pitchFamily="34" charset="0"/>
                        </a:rPr>
                        <a:t>1.56</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130276954"/>
                  </a:ext>
                </a:extLst>
              </a:tr>
            </a:tbl>
          </a:graphicData>
        </a:graphic>
      </p:graphicFrame>
    </p:spTree>
    <p:extLst>
      <p:ext uri="{BB962C8B-B14F-4D97-AF65-F5344CB8AC3E}">
        <p14:creationId xmlns:p14="http://schemas.microsoft.com/office/powerpoint/2010/main" val="245024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6021FC-7DEC-34EF-91EF-5A95D8E0358B}"/>
              </a:ext>
            </a:extLst>
          </p:cNvPr>
          <p:cNvSpPr>
            <a:spLocks noGrp="1"/>
          </p:cNvSpPr>
          <p:nvPr>
            <p:ph type="title"/>
          </p:nvPr>
        </p:nvSpPr>
        <p:spPr>
          <a:xfrm>
            <a:off x="749084" y="208439"/>
            <a:ext cx="8471087" cy="650875"/>
          </a:xfrm>
        </p:spPr>
        <p:txBody>
          <a:bodyPr>
            <a:normAutofit/>
          </a:bodyPr>
          <a:lstStyle/>
          <a:p>
            <a:r>
              <a:rPr lang="es-ES" dirty="0"/>
              <a:t>Country </a:t>
            </a:r>
            <a:r>
              <a:rPr lang="es-ES" dirty="0" err="1"/>
              <a:t>level</a:t>
            </a:r>
            <a:r>
              <a:rPr lang="es-ES" dirty="0"/>
              <a:t> </a:t>
            </a:r>
            <a:r>
              <a:rPr lang="es-ES" dirty="0" err="1"/>
              <a:t>scorecard</a:t>
            </a:r>
            <a:endParaRPr lang="en-BE" dirty="0"/>
          </a:p>
        </p:txBody>
      </p:sp>
      <p:sp>
        <p:nvSpPr>
          <p:cNvPr id="2" name="Date Placeholder 3">
            <a:extLst>
              <a:ext uri="{FF2B5EF4-FFF2-40B4-BE49-F238E27FC236}">
                <a16:creationId xmlns:a16="http://schemas.microsoft.com/office/drawing/2014/main" id="{2BC9ADE2-6FB3-E1F0-6A52-168556CAE041}"/>
              </a:ext>
            </a:extLst>
          </p:cNvPr>
          <p:cNvSpPr>
            <a:spLocks noGrp="1"/>
          </p:cNvSpPr>
          <p:nvPr>
            <p:ph type="dt" sz="half" idx="2"/>
          </p:nvPr>
        </p:nvSpPr>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6359DE43-0B5F-47E0-23B1-E636238C014C}"/>
              </a:ext>
            </a:extLst>
          </p:cNvPr>
          <p:cNvSpPr>
            <a:spLocks noGrp="1"/>
          </p:cNvSpPr>
          <p:nvPr>
            <p:ph type="ftr" sz="quarter" idx="3"/>
          </p:nvPr>
        </p:nvSpPr>
        <p:spPr>
          <a:xfrm>
            <a:off x="4038600" y="654258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423454DF-25C4-FFE0-B47C-5BE8CCD6A971}"/>
              </a:ext>
            </a:extLst>
          </p:cNvPr>
          <p:cNvSpPr>
            <a:spLocks noGrp="1"/>
          </p:cNvSpPr>
          <p:nvPr>
            <p:ph type="sldNum" sz="quarter" idx="4"/>
          </p:nvPr>
        </p:nvSpPr>
        <p:spPr/>
        <p:txBody>
          <a:bodyPr/>
          <a:lstStyle/>
          <a:p>
            <a:fld id="{4A9CEFBC-9863-BD47-BA2B-008170C231CB}" type="slidenum">
              <a:rPr lang="en-US" smtClean="0"/>
              <a:pPr/>
              <a:t>18</a:t>
            </a:fld>
            <a:endParaRPr lang="en-US" dirty="0"/>
          </a:p>
        </p:txBody>
      </p:sp>
      <p:graphicFrame>
        <p:nvGraphicFramePr>
          <p:cNvPr id="10" name="Table 9">
            <a:extLst>
              <a:ext uri="{FF2B5EF4-FFF2-40B4-BE49-F238E27FC236}">
                <a16:creationId xmlns:a16="http://schemas.microsoft.com/office/drawing/2014/main" id="{9789D00B-A703-2703-499C-255D1CBDD2F9}"/>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11" name="Table 10">
            <a:extLst>
              <a:ext uri="{FF2B5EF4-FFF2-40B4-BE49-F238E27FC236}">
                <a16:creationId xmlns:a16="http://schemas.microsoft.com/office/drawing/2014/main" id="{96567B38-79CF-E674-D0CA-D9683A99FC93}"/>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2" name="Group 11">
            <a:extLst>
              <a:ext uri="{FF2B5EF4-FFF2-40B4-BE49-F238E27FC236}">
                <a16:creationId xmlns:a16="http://schemas.microsoft.com/office/drawing/2014/main" id="{D9282EAF-CCD8-BEAB-6DDF-3F4E312E6F86}"/>
              </a:ext>
            </a:extLst>
          </p:cNvPr>
          <p:cNvGrpSpPr/>
          <p:nvPr/>
        </p:nvGrpSpPr>
        <p:grpSpPr>
          <a:xfrm>
            <a:off x="8340332" y="5860436"/>
            <a:ext cx="3765022" cy="784830"/>
            <a:chOff x="8254268" y="5860436"/>
            <a:chExt cx="3765022" cy="784830"/>
          </a:xfrm>
        </p:grpSpPr>
        <p:sp>
          <p:nvSpPr>
            <p:cNvPr id="13" name="TextBox 12">
              <a:extLst>
                <a:ext uri="{FF2B5EF4-FFF2-40B4-BE49-F238E27FC236}">
                  <a16:creationId xmlns:a16="http://schemas.microsoft.com/office/drawing/2014/main" id="{CB45B75B-D9D5-F865-83AB-CD08F781F4EF}"/>
                </a:ext>
              </a:extLst>
            </p:cNvPr>
            <p:cNvSpPr txBox="1"/>
            <p:nvPr/>
          </p:nvSpPr>
          <p:spPr>
            <a:xfrm>
              <a:off x="8254268" y="5860436"/>
              <a:ext cx="2083831" cy="78483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AKI: acute kidney injury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CKD: chronic kidney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CKM: conservative kidney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HD: Hemodialysis </a:t>
              </a:r>
            </a:p>
          </p:txBody>
        </p:sp>
        <p:sp>
          <p:nvSpPr>
            <p:cNvPr id="16" name="TextBox 15">
              <a:extLst>
                <a:ext uri="{FF2B5EF4-FFF2-40B4-BE49-F238E27FC236}">
                  <a16:creationId xmlns:a16="http://schemas.microsoft.com/office/drawing/2014/main" id="{13E74383-93E7-D293-4B0B-BC5691298037}"/>
                </a:ext>
              </a:extLst>
            </p:cNvPr>
            <p:cNvSpPr txBox="1"/>
            <p:nvPr/>
          </p:nvSpPr>
          <p:spPr>
            <a:xfrm>
              <a:off x="10242745" y="5998159"/>
              <a:ext cx="1776545"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KRT: kidney replacement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PD: Peritoneal Dialysis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RRT: renal replacement therapy</a:t>
              </a:r>
            </a:p>
          </p:txBody>
        </p:sp>
      </p:grpSp>
      <p:graphicFrame>
        <p:nvGraphicFramePr>
          <p:cNvPr id="8" name="Table 7">
            <a:extLst>
              <a:ext uri="{FF2B5EF4-FFF2-40B4-BE49-F238E27FC236}">
                <a16:creationId xmlns:a16="http://schemas.microsoft.com/office/drawing/2014/main" id="{54144683-8423-6443-EDF0-706B98E77E17}"/>
              </a:ext>
            </a:extLst>
          </p:cNvPr>
          <p:cNvGraphicFramePr>
            <a:graphicFrameLocks noGrp="1"/>
          </p:cNvGraphicFramePr>
          <p:nvPr>
            <p:extLst>
              <p:ext uri="{D42A27DB-BD31-4B8C-83A1-F6EECF244321}">
                <p14:modId xmlns:p14="http://schemas.microsoft.com/office/powerpoint/2010/main" val="4197645773"/>
              </p:ext>
            </p:extLst>
          </p:nvPr>
        </p:nvGraphicFramePr>
        <p:xfrm>
          <a:off x="694944" y="1307592"/>
          <a:ext cx="10799059" cy="2481485"/>
        </p:xfrm>
        <a:graphic>
          <a:graphicData uri="http://schemas.openxmlformats.org/drawingml/2006/table">
            <a:tbl>
              <a:tblPr/>
              <a:tblGrid>
                <a:gridCol w="1463558">
                  <a:extLst>
                    <a:ext uri="{9D8B030D-6E8A-4147-A177-3AD203B41FA5}">
                      <a16:colId xmlns:a16="http://schemas.microsoft.com/office/drawing/2014/main" val="70929910"/>
                    </a:ext>
                  </a:extLst>
                </a:gridCol>
                <a:gridCol w="682046">
                  <a:extLst>
                    <a:ext uri="{9D8B030D-6E8A-4147-A177-3AD203B41FA5}">
                      <a16:colId xmlns:a16="http://schemas.microsoft.com/office/drawing/2014/main" val="2014081689"/>
                    </a:ext>
                  </a:extLst>
                </a:gridCol>
                <a:gridCol w="497325">
                  <a:extLst>
                    <a:ext uri="{9D8B030D-6E8A-4147-A177-3AD203B41FA5}">
                      <a16:colId xmlns:a16="http://schemas.microsoft.com/office/drawing/2014/main" val="2274130067"/>
                    </a:ext>
                  </a:extLst>
                </a:gridCol>
                <a:gridCol w="497325">
                  <a:extLst>
                    <a:ext uri="{9D8B030D-6E8A-4147-A177-3AD203B41FA5}">
                      <a16:colId xmlns:a16="http://schemas.microsoft.com/office/drawing/2014/main" val="3626226291"/>
                    </a:ext>
                  </a:extLst>
                </a:gridCol>
                <a:gridCol w="497325">
                  <a:extLst>
                    <a:ext uri="{9D8B030D-6E8A-4147-A177-3AD203B41FA5}">
                      <a16:colId xmlns:a16="http://schemas.microsoft.com/office/drawing/2014/main" val="4193513996"/>
                    </a:ext>
                  </a:extLst>
                </a:gridCol>
                <a:gridCol w="497325">
                  <a:extLst>
                    <a:ext uri="{9D8B030D-6E8A-4147-A177-3AD203B41FA5}">
                      <a16:colId xmlns:a16="http://schemas.microsoft.com/office/drawing/2014/main" val="3687752819"/>
                    </a:ext>
                  </a:extLst>
                </a:gridCol>
                <a:gridCol w="497325">
                  <a:extLst>
                    <a:ext uri="{9D8B030D-6E8A-4147-A177-3AD203B41FA5}">
                      <a16:colId xmlns:a16="http://schemas.microsoft.com/office/drawing/2014/main" val="432750986"/>
                    </a:ext>
                  </a:extLst>
                </a:gridCol>
                <a:gridCol w="497325">
                  <a:extLst>
                    <a:ext uri="{9D8B030D-6E8A-4147-A177-3AD203B41FA5}">
                      <a16:colId xmlns:a16="http://schemas.microsoft.com/office/drawing/2014/main" val="3266877580"/>
                    </a:ext>
                  </a:extLst>
                </a:gridCol>
                <a:gridCol w="497325">
                  <a:extLst>
                    <a:ext uri="{9D8B030D-6E8A-4147-A177-3AD203B41FA5}">
                      <a16:colId xmlns:a16="http://schemas.microsoft.com/office/drawing/2014/main" val="451400022"/>
                    </a:ext>
                  </a:extLst>
                </a:gridCol>
                <a:gridCol w="497325">
                  <a:extLst>
                    <a:ext uri="{9D8B030D-6E8A-4147-A177-3AD203B41FA5}">
                      <a16:colId xmlns:a16="http://schemas.microsoft.com/office/drawing/2014/main" val="1128856418"/>
                    </a:ext>
                  </a:extLst>
                </a:gridCol>
                <a:gridCol w="497325">
                  <a:extLst>
                    <a:ext uri="{9D8B030D-6E8A-4147-A177-3AD203B41FA5}">
                      <a16:colId xmlns:a16="http://schemas.microsoft.com/office/drawing/2014/main" val="3248747608"/>
                    </a:ext>
                  </a:extLst>
                </a:gridCol>
                <a:gridCol w="497325">
                  <a:extLst>
                    <a:ext uri="{9D8B030D-6E8A-4147-A177-3AD203B41FA5}">
                      <a16:colId xmlns:a16="http://schemas.microsoft.com/office/drawing/2014/main" val="2355114625"/>
                    </a:ext>
                  </a:extLst>
                </a:gridCol>
                <a:gridCol w="497325">
                  <a:extLst>
                    <a:ext uri="{9D8B030D-6E8A-4147-A177-3AD203B41FA5}">
                      <a16:colId xmlns:a16="http://schemas.microsoft.com/office/drawing/2014/main" val="3217431075"/>
                    </a:ext>
                  </a:extLst>
                </a:gridCol>
                <a:gridCol w="497325">
                  <a:extLst>
                    <a:ext uri="{9D8B030D-6E8A-4147-A177-3AD203B41FA5}">
                      <a16:colId xmlns:a16="http://schemas.microsoft.com/office/drawing/2014/main" val="4248700693"/>
                    </a:ext>
                  </a:extLst>
                </a:gridCol>
                <a:gridCol w="497325">
                  <a:extLst>
                    <a:ext uri="{9D8B030D-6E8A-4147-A177-3AD203B41FA5}">
                      <a16:colId xmlns:a16="http://schemas.microsoft.com/office/drawing/2014/main" val="1256615537"/>
                    </a:ext>
                  </a:extLst>
                </a:gridCol>
                <a:gridCol w="497325">
                  <a:extLst>
                    <a:ext uri="{9D8B030D-6E8A-4147-A177-3AD203B41FA5}">
                      <a16:colId xmlns:a16="http://schemas.microsoft.com/office/drawing/2014/main" val="905217958"/>
                    </a:ext>
                  </a:extLst>
                </a:gridCol>
                <a:gridCol w="497325">
                  <a:extLst>
                    <a:ext uri="{9D8B030D-6E8A-4147-A177-3AD203B41FA5}">
                      <a16:colId xmlns:a16="http://schemas.microsoft.com/office/drawing/2014/main" val="3219419298"/>
                    </a:ext>
                  </a:extLst>
                </a:gridCol>
                <a:gridCol w="596790">
                  <a:extLst>
                    <a:ext uri="{9D8B030D-6E8A-4147-A177-3AD203B41FA5}">
                      <a16:colId xmlns:a16="http://schemas.microsoft.com/office/drawing/2014/main" val="2699049626"/>
                    </a:ext>
                  </a:extLst>
                </a:gridCol>
                <a:gridCol w="596790">
                  <a:extLst>
                    <a:ext uri="{9D8B030D-6E8A-4147-A177-3AD203B41FA5}">
                      <a16:colId xmlns:a16="http://schemas.microsoft.com/office/drawing/2014/main" val="3265392405"/>
                    </a:ext>
                  </a:extLst>
                </a:gridCol>
              </a:tblGrid>
              <a:tr h="311219">
                <a:tc rowSpan="2">
                  <a:txBody>
                    <a:bodyPr/>
                    <a:lstStyle/>
                    <a:p>
                      <a:pPr algn="l" rtl="0" fontAlgn="ctr"/>
                      <a:r>
                        <a:rPr lang="en-US" sz="1100" b="1" i="0" u="none" strike="noStrike">
                          <a:solidFill>
                            <a:srgbClr val="FFFFFF"/>
                          </a:solidFill>
                          <a:effectLst/>
                          <a:latin typeface="Calibri" panose="020F0502020204030204" pitchFamily="34" charset="0"/>
                        </a:rPr>
                        <a:t>Country</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6155" marR="6155" marT="615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6155" marR="6155" marT="615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25065107"/>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6155" marR="6155" marT="615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PD</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Shared decision</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Choice restricted (limited)</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Dialysis</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6155" marR="6155" marT="615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6155" marR="6155" marT="615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6155" marR="6155" marT="615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933795571"/>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Syrian Arab Republic</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5.14</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dirty="0">
                          <a:solidFill>
                            <a:srgbClr val="000000"/>
                          </a:solidFill>
                          <a:effectLst/>
                          <a:latin typeface="Calibri" panose="020F0502020204030204" pitchFamily="34" charset="0"/>
                        </a:rPr>
                        <a:t>1.03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901177311"/>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4.64</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0.93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177866299"/>
                  </a:ext>
                </a:extLst>
              </a:tr>
              <a:tr h="158415">
                <a:tc rowSpan="2">
                  <a:txBody>
                    <a:bodyPr/>
                    <a:lstStyle/>
                    <a:p>
                      <a:pPr algn="l" rtl="0" fontAlgn="ctr"/>
                      <a:r>
                        <a:rPr lang="en-US" sz="1100" b="1" i="0" u="none" strike="noStrike">
                          <a:solidFill>
                            <a:srgbClr val="000000"/>
                          </a:solidFill>
                          <a:effectLst/>
                          <a:latin typeface="Calibri" panose="020F0502020204030204" pitchFamily="34" charset="0"/>
                        </a:rPr>
                        <a:t>United Arab Emirates</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6.70</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0.72</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815707790"/>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6155"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0.50</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666925085"/>
                  </a:ext>
                </a:extLst>
              </a:tr>
              <a:tr h="158415">
                <a:tc rowSpan="2">
                  <a:txBody>
                    <a:bodyPr/>
                    <a:lstStyle/>
                    <a:p>
                      <a:pPr algn="l" rtl="0" fontAlgn="ctr"/>
                      <a:r>
                        <a:rPr lang="en-US" sz="1100" b="1" i="0" u="none" strike="noStrike" dirty="0">
                          <a:solidFill>
                            <a:srgbClr val="000000"/>
                          </a:solidFill>
                          <a:effectLst/>
                          <a:latin typeface="Calibri" panose="020F0502020204030204" pitchFamily="34" charset="0"/>
                        </a:rPr>
                        <a:t>West Bank and Gaza</a:t>
                      </a:r>
                    </a:p>
                  </a:txBody>
                  <a:tcPr marL="45720" marR="6155" marT="615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3.04</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0.00</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477936813"/>
                  </a:ext>
                </a:extLst>
              </a:tr>
              <a:tr h="158415">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5.00</a:t>
                      </a:r>
                    </a:p>
                  </a:txBody>
                  <a:tcPr marL="6155" marR="6155" marT="6155"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dirty="0">
                          <a:solidFill>
                            <a:srgbClr val="000000"/>
                          </a:solidFill>
                          <a:effectLst/>
                          <a:latin typeface="Calibri" panose="020F0502020204030204" pitchFamily="34" charset="0"/>
                        </a:rPr>
                        <a:t>0.33</a:t>
                      </a:r>
                    </a:p>
                  </a:txBody>
                  <a:tcPr marL="6155" marR="6155" marT="6155"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499999452"/>
                  </a:ext>
                </a:extLst>
              </a:tr>
            </a:tbl>
          </a:graphicData>
        </a:graphic>
      </p:graphicFrame>
    </p:spTree>
    <p:extLst>
      <p:ext uri="{BB962C8B-B14F-4D97-AF65-F5344CB8AC3E}">
        <p14:creationId xmlns:p14="http://schemas.microsoft.com/office/powerpoint/2010/main" val="96121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CD19F5-5195-FAA2-A32E-CA6D277C8BF6}"/>
              </a:ext>
            </a:extLst>
          </p:cNvPr>
          <p:cNvPicPr>
            <a:picLocks noChangeAspect="1"/>
          </p:cNvPicPr>
          <p:nvPr/>
        </p:nvPicPr>
        <p:blipFill>
          <a:blip r:embed="rId2"/>
          <a:stretch>
            <a:fillRect/>
          </a:stretch>
        </p:blipFill>
        <p:spPr>
          <a:xfrm>
            <a:off x="137246" y="1691640"/>
            <a:ext cx="5126509" cy="331559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89276844"/>
              </p:ext>
            </p:extLst>
          </p:nvPr>
        </p:nvGraphicFramePr>
        <p:xfrm>
          <a:off x="5413249" y="1457112"/>
          <a:ext cx="6595249" cy="3840480"/>
        </p:xfrm>
        <a:graphic>
          <a:graphicData uri="http://schemas.openxmlformats.org/drawingml/2006/table">
            <a:tbl>
              <a:tblPr firstRow="1" firstCol="1" bandRow="1">
                <a:tableStyleId>{F5AB1C69-6EDB-4FF4-983F-18BD219EF322}</a:tableStyleId>
              </a:tblPr>
              <a:tblGrid>
                <a:gridCol w="1149757">
                  <a:extLst>
                    <a:ext uri="{9D8B030D-6E8A-4147-A177-3AD203B41FA5}">
                      <a16:colId xmlns:a16="http://schemas.microsoft.com/office/drawing/2014/main" val="1182529159"/>
                    </a:ext>
                  </a:extLst>
                </a:gridCol>
                <a:gridCol w="777780">
                  <a:extLst>
                    <a:ext uri="{9D8B030D-6E8A-4147-A177-3AD203B41FA5}">
                      <a16:colId xmlns:a16="http://schemas.microsoft.com/office/drawing/2014/main" val="4160482733"/>
                    </a:ext>
                  </a:extLst>
                </a:gridCol>
                <a:gridCol w="777780">
                  <a:extLst>
                    <a:ext uri="{9D8B030D-6E8A-4147-A177-3AD203B41FA5}">
                      <a16:colId xmlns:a16="http://schemas.microsoft.com/office/drawing/2014/main" val="3103508858"/>
                    </a:ext>
                  </a:extLst>
                </a:gridCol>
                <a:gridCol w="777780">
                  <a:extLst>
                    <a:ext uri="{9D8B030D-6E8A-4147-A177-3AD203B41FA5}">
                      <a16:colId xmlns:a16="http://schemas.microsoft.com/office/drawing/2014/main" val="4087368484"/>
                    </a:ext>
                  </a:extLst>
                </a:gridCol>
                <a:gridCol w="778296">
                  <a:extLst>
                    <a:ext uri="{9D8B030D-6E8A-4147-A177-3AD203B41FA5}">
                      <a16:colId xmlns:a16="http://schemas.microsoft.com/office/drawing/2014/main" val="581704089"/>
                    </a:ext>
                  </a:extLst>
                </a:gridCol>
                <a:gridCol w="777780">
                  <a:extLst>
                    <a:ext uri="{9D8B030D-6E8A-4147-A177-3AD203B41FA5}">
                      <a16:colId xmlns:a16="http://schemas.microsoft.com/office/drawing/2014/main" val="3619491183"/>
                    </a:ext>
                  </a:extLst>
                </a:gridCol>
                <a:gridCol w="777780">
                  <a:extLst>
                    <a:ext uri="{9D8B030D-6E8A-4147-A177-3AD203B41FA5}">
                      <a16:colId xmlns:a16="http://schemas.microsoft.com/office/drawing/2014/main" val="3397858457"/>
                    </a:ext>
                  </a:extLst>
                </a:gridCol>
                <a:gridCol w="778296">
                  <a:extLst>
                    <a:ext uri="{9D8B030D-6E8A-4147-A177-3AD203B41FA5}">
                      <a16:colId xmlns:a16="http://schemas.microsoft.com/office/drawing/2014/main" val="3575898245"/>
                    </a:ext>
                  </a:extLst>
                </a:gridCol>
              </a:tblGrid>
              <a:tr h="551281">
                <a:tc>
                  <a:txBody>
                    <a:bodyPr/>
                    <a:lstStyle/>
                    <a:p>
                      <a:pPr marL="0" marR="0" algn="ctr">
                        <a:spcBef>
                          <a:spcPts val="0"/>
                        </a:spcBef>
                        <a:spcAft>
                          <a:spcPts val="0"/>
                        </a:spcAft>
                      </a:pPr>
                      <a:r>
                        <a:rPr lang="en-US" sz="900" dirty="0">
                          <a:solidFill>
                            <a:schemeClr val="bg1"/>
                          </a:solidFill>
                          <a:effectLst/>
                        </a:rPr>
                        <a:t>Country</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Publicly funded by </a:t>
                      </a:r>
                      <a:r>
                        <a:rPr lang="en-US" sz="900" dirty="0" err="1">
                          <a:solidFill>
                            <a:schemeClr val="tx1">
                              <a:lumMod val="75000"/>
                              <a:lumOff val="25000"/>
                            </a:schemeClr>
                          </a:solidFill>
                          <a:effectLst/>
                        </a:rPr>
                        <a:t>govt</a:t>
                      </a:r>
                      <a:r>
                        <a:rPr lang="en-US" sz="900" dirty="0">
                          <a:solidFill>
                            <a:schemeClr val="tx1">
                              <a:lumMod val="75000"/>
                              <a:lumOff val="25000"/>
                            </a:schemeClr>
                          </a:solidFill>
                          <a:effectLst/>
                        </a:rPr>
                        <a:t>; free at the point of delivery</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Publicly funded by </a:t>
                      </a:r>
                      <a:r>
                        <a:rPr lang="en-US" sz="900" dirty="0" err="1">
                          <a:solidFill>
                            <a:schemeClr val="tx1">
                              <a:lumMod val="75000"/>
                              <a:lumOff val="25000"/>
                            </a:schemeClr>
                          </a:solidFill>
                          <a:effectLst/>
                        </a:rPr>
                        <a:t>govt</a:t>
                      </a:r>
                      <a:r>
                        <a:rPr lang="en-US" sz="900" dirty="0">
                          <a:solidFill>
                            <a:schemeClr val="tx1">
                              <a:lumMod val="75000"/>
                              <a:lumOff val="25000"/>
                            </a:schemeClr>
                          </a:solidFill>
                          <a:effectLst/>
                        </a:rPr>
                        <a:t> but with some fees at the point of delivery</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Mix of public and private funding systems</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Solely private and out-of-pocket</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900" dirty="0">
                          <a:solidFill>
                            <a:schemeClr val="tx1">
                              <a:lumMod val="75000"/>
                              <a:lumOff val="25000"/>
                            </a:schemeClr>
                          </a:solidFill>
                          <a:effectLst/>
                        </a:rPr>
                        <a:t>Solely private through health insurance</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Multiple systems</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Other</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02579419"/>
                  </a:ext>
                </a:extLst>
              </a:tr>
              <a:tr h="274320">
                <a:tc>
                  <a:txBody>
                    <a:bodyPr/>
                    <a:lstStyle/>
                    <a:p>
                      <a:pPr marL="0" marR="0">
                        <a:spcBef>
                          <a:spcPts val="0"/>
                        </a:spcBef>
                        <a:spcAft>
                          <a:spcPts val="0"/>
                        </a:spcAft>
                      </a:pPr>
                      <a:r>
                        <a:rPr lang="en-US" sz="900" dirty="0">
                          <a:solidFill>
                            <a:schemeClr val="tx1">
                              <a:lumMod val="75000"/>
                              <a:lumOff val="25000"/>
                            </a:schemeClr>
                          </a:solidFill>
                          <a:effectLst/>
                        </a:rPr>
                        <a:t>Iran, Islamic Rep.</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63612078"/>
                  </a:ext>
                </a:extLst>
              </a:tr>
              <a:tr h="274320">
                <a:tc>
                  <a:txBody>
                    <a:bodyPr/>
                    <a:lstStyle/>
                    <a:p>
                      <a:pPr marL="0" marR="0">
                        <a:spcBef>
                          <a:spcPts val="0"/>
                        </a:spcBef>
                        <a:spcAft>
                          <a:spcPts val="0"/>
                        </a:spcAft>
                      </a:pPr>
                      <a:r>
                        <a:rPr lang="en-US" sz="900" dirty="0">
                          <a:solidFill>
                            <a:schemeClr val="tx1">
                              <a:lumMod val="75000"/>
                              <a:lumOff val="25000"/>
                            </a:schemeClr>
                          </a:solidFill>
                          <a:effectLst/>
                        </a:rPr>
                        <a:t>Iraq</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61972304"/>
                  </a:ext>
                </a:extLst>
              </a:tr>
              <a:tr h="274320">
                <a:tc>
                  <a:txBody>
                    <a:bodyPr/>
                    <a:lstStyle/>
                    <a:p>
                      <a:pPr marL="0" marR="0">
                        <a:spcBef>
                          <a:spcPts val="0"/>
                        </a:spcBef>
                        <a:spcAft>
                          <a:spcPts val="0"/>
                        </a:spcAft>
                      </a:pPr>
                      <a:r>
                        <a:rPr lang="en-US" sz="900" dirty="0">
                          <a:solidFill>
                            <a:schemeClr val="tx1">
                              <a:lumMod val="75000"/>
                              <a:lumOff val="25000"/>
                            </a:schemeClr>
                          </a:solidFill>
                          <a:effectLst/>
                        </a:rPr>
                        <a:t>Jordan</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30458478"/>
                  </a:ext>
                </a:extLst>
              </a:tr>
              <a:tr h="274320">
                <a:tc>
                  <a:txBody>
                    <a:bodyPr/>
                    <a:lstStyle/>
                    <a:p>
                      <a:pPr marL="0" marR="0">
                        <a:spcBef>
                          <a:spcPts val="0"/>
                        </a:spcBef>
                        <a:spcAft>
                          <a:spcPts val="0"/>
                        </a:spcAft>
                      </a:pPr>
                      <a:r>
                        <a:rPr lang="en-US" sz="900" dirty="0">
                          <a:solidFill>
                            <a:schemeClr val="tx1">
                              <a:lumMod val="75000"/>
                              <a:lumOff val="25000"/>
                            </a:schemeClr>
                          </a:solidFill>
                          <a:effectLst/>
                        </a:rPr>
                        <a:t>Kuwait</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7281863"/>
                  </a:ext>
                </a:extLst>
              </a:tr>
              <a:tr h="274320">
                <a:tc>
                  <a:txBody>
                    <a:bodyPr/>
                    <a:lstStyle/>
                    <a:p>
                      <a:pPr marL="0" marR="0">
                        <a:spcBef>
                          <a:spcPts val="0"/>
                        </a:spcBef>
                        <a:spcAft>
                          <a:spcPts val="0"/>
                        </a:spcAft>
                      </a:pPr>
                      <a:r>
                        <a:rPr lang="en-US" sz="900" dirty="0">
                          <a:solidFill>
                            <a:schemeClr val="tx1">
                              <a:lumMod val="75000"/>
                              <a:lumOff val="25000"/>
                            </a:schemeClr>
                          </a:solidFill>
                          <a:effectLst/>
                        </a:rPr>
                        <a:t>Lebanon</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48632582"/>
                  </a:ext>
                </a:extLst>
              </a:tr>
              <a:tr h="274320">
                <a:tc>
                  <a:txBody>
                    <a:bodyPr/>
                    <a:lstStyle/>
                    <a:p>
                      <a:pPr marL="0" marR="0">
                        <a:spcBef>
                          <a:spcPts val="0"/>
                        </a:spcBef>
                        <a:spcAft>
                          <a:spcPts val="0"/>
                        </a:spcAft>
                      </a:pPr>
                      <a:r>
                        <a:rPr lang="en-US" sz="900" dirty="0">
                          <a:solidFill>
                            <a:schemeClr val="tx1">
                              <a:lumMod val="75000"/>
                              <a:lumOff val="25000"/>
                            </a:schemeClr>
                          </a:solidFill>
                          <a:effectLst/>
                        </a:rPr>
                        <a:t>Oman</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20363710"/>
                  </a:ext>
                </a:extLst>
              </a:tr>
              <a:tr h="274320">
                <a:tc>
                  <a:txBody>
                    <a:bodyPr/>
                    <a:lstStyle/>
                    <a:p>
                      <a:pPr marL="0" marR="0">
                        <a:spcBef>
                          <a:spcPts val="0"/>
                        </a:spcBef>
                        <a:spcAft>
                          <a:spcPts val="0"/>
                        </a:spcAft>
                      </a:pPr>
                      <a:r>
                        <a:rPr lang="en-US" sz="900" dirty="0">
                          <a:solidFill>
                            <a:schemeClr val="tx1">
                              <a:lumMod val="75000"/>
                              <a:lumOff val="25000"/>
                            </a:schemeClr>
                          </a:solidFill>
                          <a:effectLst/>
                        </a:rPr>
                        <a:t>Qatar</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5875177"/>
                  </a:ext>
                </a:extLst>
              </a:tr>
              <a:tr h="274320">
                <a:tc>
                  <a:txBody>
                    <a:bodyPr/>
                    <a:lstStyle/>
                    <a:p>
                      <a:pPr marL="0" marR="0">
                        <a:spcBef>
                          <a:spcPts val="0"/>
                        </a:spcBef>
                        <a:spcAft>
                          <a:spcPts val="0"/>
                        </a:spcAft>
                      </a:pPr>
                      <a:r>
                        <a:rPr lang="en-US" sz="900" dirty="0">
                          <a:solidFill>
                            <a:schemeClr val="tx1">
                              <a:lumMod val="75000"/>
                              <a:lumOff val="25000"/>
                            </a:schemeClr>
                          </a:solidFill>
                          <a:effectLst/>
                        </a:rPr>
                        <a:t>Saudi Arabia</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0238718"/>
                  </a:ext>
                </a:extLst>
              </a:tr>
              <a:tr h="274320">
                <a:tc>
                  <a:txBody>
                    <a:bodyPr/>
                    <a:lstStyle/>
                    <a:p>
                      <a:pPr marL="0" marR="0">
                        <a:spcBef>
                          <a:spcPts val="0"/>
                        </a:spcBef>
                        <a:spcAft>
                          <a:spcPts val="0"/>
                        </a:spcAft>
                      </a:pPr>
                      <a:r>
                        <a:rPr lang="en-US" sz="900" dirty="0">
                          <a:solidFill>
                            <a:schemeClr val="tx1">
                              <a:lumMod val="75000"/>
                              <a:lumOff val="25000"/>
                            </a:schemeClr>
                          </a:solidFill>
                          <a:effectLst/>
                        </a:rPr>
                        <a:t>Syrian Arab Republic</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27680458"/>
                  </a:ext>
                </a:extLst>
              </a:tr>
              <a:tr h="274320">
                <a:tc>
                  <a:txBody>
                    <a:bodyPr/>
                    <a:lstStyle/>
                    <a:p>
                      <a:pPr marL="0" marR="0">
                        <a:spcBef>
                          <a:spcPts val="0"/>
                        </a:spcBef>
                        <a:spcAft>
                          <a:spcPts val="0"/>
                        </a:spcAft>
                      </a:pPr>
                      <a:r>
                        <a:rPr lang="en-US" sz="900" dirty="0">
                          <a:solidFill>
                            <a:schemeClr val="tx1">
                              <a:lumMod val="75000"/>
                              <a:lumOff val="25000"/>
                            </a:schemeClr>
                          </a:solidFill>
                          <a:effectLst/>
                        </a:rPr>
                        <a:t>United Arab Emirates</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82794424"/>
                  </a:ext>
                </a:extLst>
              </a:tr>
              <a:tr h="274320">
                <a:tc>
                  <a:txBody>
                    <a:bodyPr/>
                    <a:lstStyle/>
                    <a:p>
                      <a:pPr marL="0" marR="0">
                        <a:spcBef>
                          <a:spcPts val="0"/>
                        </a:spcBef>
                        <a:spcAft>
                          <a:spcPts val="0"/>
                        </a:spcAft>
                      </a:pPr>
                      <a:r>
                        <a:rPr lang="en-US" sz="900" dirty="0">
                          <a:solidFill>
                            <a:schemeClr val="tx1">
                              <a:lumMod val="75000"/>
                              <a:lumOff val="25000"/>
                            </a:schemeClr>
                          </a:solidFill>
                          <a:effectLst/>
                        </a:rPr>
                        <a:t>West Bank and Gaza</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3527070"/>
                  </a:ext>
                </a:extLst>
              </a:tr>
            </a:tbl>
          </a:graphicData>
        </a:graphic>
      </p:graphicFrame>
      <p:sp>
        <p:nvSpPr>
          <p:cNvPr id="6" name="Oval 5"/>
          <p:cNvSpPr/>
          <p:nvPr/>
        </p:nvSpPr>
        <p:spPr>
          <a:xfrm>
            <a:off x="1904191" y="1737360"/>
            <a:ext cx="2423970" cy="1407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8C2CF0F-E0B3-E47E-DCBF-E415CEB89EC2}"/>
              </a:ext>
            </a:extLst>
          </p:cNvPr>
          <p:cNvSpPr/>
          <p:nvPr/>
        </p:nvSpPr>
        <p:spPr>
          <a:xfrm>
            <a:off x="132166" y="1681480"/>
            <a:ext cx="5133328" cy="332575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AD84A95-7EEF-660B-5AD1-BEDC5A7A08E7}"/>
              </a:ext>
            </a:extLst>
          </p:cNvPr>
          <p:cNvSpPr txBox="1"/>
          <p:nvPr/>
        </p:nvSpPr>
        <p:spPr>
          <a:xfrm>
            <a:off x="5413249" y="5434752"/>
            <a:ext cx="687299" cy="230832"/>
          </a:xfrm>
          <a:prstGeom prst="rect">
            <a:avLst/>
          </a:prstGeom>
          <a:noFill/>
        </p:spPr>
        <p:txBody>
          <a:bodyPr wrap="square" rtlCol="0">
            <a:spAutoFit/>
          </a:bodyPr>
          <a:lstStyle/>
          <a:p>
            <a:r>
              <a:rPr lang="en-US" sz="900" dirty="0">
                <a:latin typeface="Gill Sans MT" panose="020B0502020104020203" pitchFamily="34" charset="0"/>
              </a:rPr>
              <a:t>X : </a:t>
            </a:r>
            <a:r>
              <a:rPr lang="en-US" sz="900" dirty="0"/>
              <a:t>Yes</a:t>
            </a:r>
          </a:p>
        </p:txBody>
      </p:sp>
      <p:sp>
        <p:nvSpPr>
          <p:cNvPr id="11" name="Title 10">
            <a:extLst>
              <a:ext uri="{FF2B5EF4-FFF2-40B4-BE49-F238E27FC236}">
                <a16:creationId xmlns:a16="http://schemas.microsoft.com/office/drawing/2014/main" id="{C7BEAAD3-1E51-1903-7157-488E12246C2A}"/>
              </a:ext>
            </a:extLst>
          </p:cNvPr>
          <p:cNvSpPr>
            <a:spLocks noGrp="1"/>
          </p:cNvSpPr>
          <p:nvPr>
            <p:ph type="title"/>
          </p:nvPr>
        </p:nvSpPr>
        <p:spPr/>
        <p:txBody>
          <a:bodyPr>
            <a:normAutofit/>
          </a:bodyPr>
          <a:lstStyle/>
          <a:p>
            <a:r>
              <a:rPr lang="es-ES" dirty="0" err="1"/>
              <a:t>Funding</a:t>
            </a:r>
            <a:r>
              <a:rPr lang="es-ES" dirty="0"/>
              <a:t> </a:t>
            </a:r>
            <a:r>
              <a:rPr lang="es-ES" dirty="0" err="1"/>
              <a:t>for</a:t>
            </a:r>
            <a:r>
              <a:rPr lang="es-ES" dirty="0"/>
              <a:t> non-</a:t>
            </a:r>
            <a:r>
              <a:rPr lang="es-ES" dirty="0" err="1"/>
              <a:t>dialysis</a:t>
            </a:r>
            <a:r>
              <a:rPr lang="es-ES" dirty="0"/>
              <a:t> CKD</a:t>
            </a:r>
            <a:endParaRPr lang="en-BE" dirty="0"/>
          </a:p>
        </p:txBody>
      </p:sp>
      <p:sp>
        <p:nvSpPr>
          <p:cNvPr id="5" name="Date Placeholder 3">
            <a:extLst>
              <a:ext uri="{FF2B5EF4-FFF2-40B4-BE49-F238E27FC236}">
                <a16:creationId xmlns:a16="http://schemas.microsoft.com/office/drawing/2014/main" id="{6496AB6F-7DBC-95FF-3646-DBCACD1CB0D7}"/>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053982F2-4D2D-D203-BF80-0C93451E8192}"/>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4C203F9E-A16B-FE63-797E-2EB659F70C1E}"/>
              </a:ext>
            </a:extLst>
          </p:cNvPr>
          <p:cNvSpPr>
            <a:spLocks noGrp="1"/>
          </p:cNvSpPr>
          <p:nvPr>
            <p:ph type="sldNum" sz="quarter" idx="4"/>
          </p:nvPr>
        </p:nvSpPr>
        <p:spPr/>
        <p:txBody>
          <a:bodyPr/>
          <a:lstStyle/>
          <a:p>
            <a:fld id="{4A9CEFBC-9863-BD47-BA2B-008170C231CB}" type="slidenum">
              <a:rPr lang="en-US" smtClean="0"/>
              <a:pPr/>
              <a:t>19</a:t>
            </a:fld>
            <a:endParaRPr lang="en-US" dirty="0"/>
          </a:p>
        </p:txBody>
      </p:sp>
    </p:spTree>
    <p:extLst>
      <p:ext uri="{BB962C8B-B14F-4D97-AF65-F5344CB8AC3E}">
        <p14:creationId xmlns:p14="http://schemas.microsoft.com/office/powerpoint/2010/main" val="41767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MIDDLE EAST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5247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6F1760-6496-6875-C1A9-0B474B3315D3}"/>
              </a:ext>
            </a:extLst>
          </p:cNvPr>
          <p:cNvSpPr txBox="1"/>
          <p:nvPr/>
        </p:nvSpPr>
        <p:spPr>
          <a:xfrm>
            <a:off x="812628" y="4405266"/>
            <a:ext cx="687299" cy="246221"/>
          </a:xfrm>
          <a:prstGeom prst="rect">
            <a:avLst/>
          </a:prstGeom>
          <a:noFill/>
        </p:spPr>
        <p:txBody>
          <a:bodyPr wrap="square" rtlCol="0">
            <a:spAutoFit/>
          </a:bodyPr>
          <a:lstStyle/>
          <a:p>
            <a:r>
              <a:rPr lang="en-US" sz="1000" dirty="0"/>
              <a:t>X : Yes</a:t>
            </a:r>
            <a:endParaRPr lang="en-US" sz="800" dirty="0"/>
          </a:p>
        </p:txBody>
      </p:sp>
      <p:sp>
        <p:nvSpPr>
          <p:cNvPr id="5" name="Rectangle 4">
            <a:extLst>
              <a:ext uri="{FF2B5EF4-FFF2-40B4-BE49-F238E27FC236}">
                <a16:creationId xmlns:a16="http://schemas.microsoft.com/office/drawing/2014/main" id="{FD1A8992-57AD-4293-9C3E-C1D3E72AC4A3}"/>
              </a:ext>
            </a:extLst>
          </p:cNvPr>
          <p:cNvSpPr/>
          <p:nvPr/>
        </p:nvSpPr>
        <p:spPr>
          <a:xfrm>
            <a:off x="812628" y="4672120"/>
            <a:ext cx="6851072" cy="2541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dirty="0">
                <a:solidFill>
                  <a:prstClr val="black"/>
                </a:solidFill>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9" name="Title 8">
            <a:extLst>
              <a:ext uri="{FF2B5EF4-FFF2-40B4-BE49-F238E27FC236}">
                <a16:creationId xmlns:a16="http://schemas.microsoft.com/office/drawing/2014/main" id="{511E54CE-97B2-FC24-E374-447BC4A8EE6B}"/>
              </a:ext>
            </a:extLst>
          </p:cNvPr>
          <p:cNvSpPr>
            <a:spLocks noGrp="1"/>
          </p:cNvSpPr>
          <p:nvPr>
            <p:ph type="title"/>
          </p:nvPr>
        </p:nvSpPr>
        <p:spPr/>
        <p:txBody>
          <a:bodyPr>
            <a:normAutofit fontScale="90000"/>
          </a:bodyPr>
          <a:lstStyle/>
          <a:p>
            <a:r>
              <a:rPr lang="en-GB" dirty="0"/>
              <a:t>Funding for kidney replacement therapy (KRT)</a:t>
            </a:r>
            <a:endParaRPr lang="en-BE" dirty="0"/>
          </a:p>
        </p:txBody>
      </p:sp>
      <p:sp>
        <p:nvSpPr>
          <p:cNvPr id="6" name="Date Placeholder 3">
            <a:extLst>
              <a:ext uri="{FF2B5EF4-FFF2-40B4-BE49-F238E27FC236}">
                <a16:creationId xmlns:a16="http://schemas.microsoft.com/office/drawing/2014/main" id="{478D2BEA-B665-A7FE-CA5C-6B01E8F83BB3}"/>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16F3C2F3-5DCF-C27F-0B54-672550CE6183}"/>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D33B2DA1-897C-5C3A-13EE-FAF9BBB5201D}"/>
              </a:ext>
            </a:extLst>
          </p:cNvPr>
          <p:cNvSpPr>
            <a:spLocks noGrp="1"/>
          </p:cNvSpPr>
          <p:nvPr>
            <p:ph type="sldNum" sz="quarter" idx="4"/>
          </p:nvPr>
        </p:nvSpPr>
        <p:spPr/>
        <p:txBody>
          <a:bodyPr/>
          <a:lstStyle/>
          <a:p>
            <a:fld id="{4A9CEFBC-9863-BD47-BA2B-008170C231CB}" type="slidenum">
              <a:rPr lang="en-US" smtClean="0"/>
              <a:pPr/>
              <a:t>20</a:t>
            </a:fld>
            <a:endParaRPr lang="en-US" dirty="0"/>
          </a:p>
        </p:txBody>
      </p:sp>
      <p:graphicFrame>
        <p:nvGraphicFramePr>
          <p:cNvPr id="10" name="Table 9">
            <a:extLst>
              <a:ext uri="{FF2B5EF4-FFF2-40B4-BE49-F238E27FC236}">
                <a16:creationId xmlns:a16="http://schemas.microsoft.com/office/drawing/2014/main" id="{CE352467-8902-D6EF-AEDF-64ED998DD10C}"/>
              </a:ext>
            </a:extLst>
          </p:cNvPr>
          <p:cNvGraphicFramePr>
            <a:graphicFrameLocks noGrp="1"/>
          </p:cNvGraphicFramePr>
          <p:nvPr>
            <p:extLst>
              <p:ext uri="{D42A27DB-BD31-4B8C-83A1-F6EECF244321}">
                <p14:modId xmlns:p14="http://schemas.microsoft.com/office/powerpoint/2010/main" val="3536144646"/>
              </p:ext>
            </p:extLst>
          </p:nvPr>
        </p:nvGraphicFramePr>
        <p:xfrm>
          <a:off x="771525" y="1255713"/>
          <a:ext cx="10555872" cy="2727773"/>
        </p:xfrm>
        <a:graphic>
          <a:graphicData uri="http://schemas.openxmlformats.org/drawingml/2006/table">
            <a:tbl>
              <a:tblPr firstRow="1" bandRow="1">
                <a:tableStyleId>{F2DE63D5-997A-4646-A377-4702673A728D}</a:tableStyleId>
              </a:tblPr>
              <a:tblGrid>
                <a:gridCol w="1355200">
                  <a:extLst>
                    <a:ext uri="{9D8B030D-6E8A-4147-A177-3AD203B41FA5}">
                      <a16:colId xmlns:a16="http://schemas.microsoft.com/office/drawing/2014/main" val="3489611146"/>
                    </a:ext>
                  </a:extLst>
                </a:gridCol>
                <a:gridCol w="287521">
                  <a:extLst>
                    <a:ext uri="{9D8B030D-6E8A-4147-A177-3AD203B41FA5}">
                      <a16:colId xmlns:a16="http://schemas.microsoft.com/office/drawing/2014/main" val="639348201"/>
                    </a:ext>
                  </a:extLst>
                </a:gridCol>
                <a:gridCol w="287521">
                  <a:extLst>
                    <a:ext uri="{9D8B030D-6E8A-4147-A177-3AD203B41FA5}">
                      <a16:colId xmlns:a16="http://schemas.microsoft.com/office/drawing/2014/main" val="3669359837"/>
                    </a:ext>
                  </a:extLst>
                </a:gridCol>
                <a:gridCol w="287521">
                  <a:extLst>
                    <a:ext uri="{9D8B030D-6E8A-4147-A177-3AD203B41FA5}">
                      <a16:colId xmlns:a16="http://schemas.microsoft.com/office/drawing/2014/main" val="3299093538"/>
                    </a:ext>
                  </a:extLst>
                </a:gridCol>
                <a:gridCol w="287521">
                  <a:extLst>
                    <a:ext uri="{9D8B030D-6E8A-4147-A177-3AD203B41FA5}">
                      <a16:colId xmlns:a16="http://schemas.microsoft.com/office/drawing/2014/main" val="1148208644"/>
                    </a:ext>
                  </a:extLst>
                </a:gridCol>
                <a:gridCol w="287521">
                  <a:extLst>
                    <a:ext uri="{9D8B030D-6E8A-4147-A177-3AD203B41FA5}">
                      <a16:colId xmlns:a16="http://schemas.microsoft.com/office/drawing/2014/main" val="3847723352"/>
                    </a:ext>
                  </a:extLst>
                </a:gridCol>
                <a:gridCol w="287521">
                  <a:extLst>
                    <a:ext uri="{9D8B030D-6E8A-4147-A177-3AD203B41FA5}">
                      <a16:colId xmlns:a16="http://schemas.microsoft.com/office/drawing/2014/main" val="2925065137"/>
                    </a:ext>
                  </a:extLst>
                </a:gridCol>
                <a:gridCol w="287521">
                  <a:extLst>
                    <a:ext uri="{9D8B030D-6E8A-4147-A177-3AD203B41FA5}">
                      <a16:colId xmlns:a16="http://schemas.microsoft.com/office/drawing/2014/main" val="1555292074"/>
                    </a:ext>
                  </a:extLst>
                </a:gridCol>
                <a:gridCol w="287521">
                  <a:extLst>
                    <a:ext uri="{9D8B030D-6E8A-4147-A177-3AD203B41FA5}">
                      <a16:colId xmlns:a16="http://schemas.microsoft.com/office/drawing/2014/main" val="2888561354"/>
                    </a:ext>
                  </a:extLst>
                </a:gridCol>
                <a:gridCol w="287521">
                  <a:extLst>
                    <a:ext uri="{9D8B030D-6E8A-4147-A177-3AD203B41FA5}">
                      <a16:colId xmlns:a16="http://schemas.microsoft.com/office/drawing/2014/main" val="2960447477"/>
                    </a:ext>
                  </a:extLst>
                </a:gridCol>
                <a:gridCol w="287521">
                  <a:extLst>
                    <a:ext uri="{9D8B030D-6E8A-4147-A177-3AD203B41FA5}">
                      <a16:colId xmlns:a16="http://schemas.microsoft.com/office/drawing/2014/main" val="571351662"/>
                    </a:ext>
                  </a:extLst>
                </a:gridCol>
                <a:gridCol w="287521">
                  <a:extLst>
                    <a:ext uri="{9D8B030D-6E8A-4147-A177-3AD203B41FA5}">
                      <a16:colId xmlns:a16="http://schemas.microsoft.com/office/drawing/2014/main" val="3538656247"/>
                    </a:ext>
                  </a:extLst>
                </a:gridCol>
                <a:gridCol w="287521">
                  <a:extLst>
                    <a:ext uri="{9D8B030D-6E8A-4147-A177-3AD203B41FA5}">
                      <a16:colId xmlns:a16="http://schemas.microsoft.com/office/drawing/2014/main" val="2403610402"/>
                    </a:ext>
                  </a:extLst>
                </a:gridCol>
                <a:gridCol w="287521">
                  <a:extLst>
                    <a:ext uri="{9D8B030D-6E8A-4147-A177-3AD203B41FA5}">
                      <a16:colId xmlns:a16="http://schemas.microsoft.com/office/drawing/2014/main" val="1169096673"/>
                    </a:ext>
                  </a:extLst>
                </a:gridCol>
                <a:gridCol w="287521">
                  <a:extLst>
                    <a:ext uri="{9D8B030D-6E8A-4147-A177-3AD203B41FA5}">
                      <a16:colId xmlns:a16="http://schemas.microsoft.com/office/drawing/2014/main" val="803467657"/>
                    </a:ext>
                  </a:extLst>
                </a:gridCol>
                <a:gridCol w="287521">
                  <a:extLst>
                    <a:ext uri="{9D8B030D-6E8A-4147-A177-3AD203B41FA5}">
                      <a16:colId xmlns:a16="http://schemas.microsoft.com/office/drawing/2014/main" val="3414165896"/>
                    </a:ext>
                  </a:extLst>
                </a:gridCol>
                <a:gridCol w="287521">
                  <a:extLst>
                    <a:ext uri="{9D8B030D-6E8A-4147-A177-3AD203B41FA5}">
                      <a16:colId xmlns:a16="http://schemas.microsoft.com/office/drawing/2014/main" val="1883029025"/>
                    </a:ext>
                  </a:extLst>
                </a:gridCol>
                <a:gridCol w="287521">
                  <a:extLst>
                    <a:ext uri="{9D8B030D-6E8A-4147-A177-3AD203B41FA5}">
                      <a16:colId xmlns:a16="http://schemas.microsoft.com/office/drawing/2014/main" val="1789018741"/>
                    </a:ext>
                  </a:extLst>
                </a:gridCol>
                <a:gridCol w="287521">
                  <a:extLst>
                    <a:ext uri="{9D8B030D-6E8A-4147-A177-3AD203B41FA5}">
                      <a16:colId xmlns:a16="http://schemas.microsoft.com/office/drawing/2014/main" val="1335723379"/>
                    </a:ext>
                  </a:extLst>
                </a:gridCol>
                <a:gridCol w="287521">
                  <a:extLst>
                    <a:ext uri="{9D8B030D-6E8A-4147-A177-3AD203B41FA5}">
                      <a16:colId xmlns:a16="http://schemas.microsoft.com/office/drawing/2014/main" val="2791817707"/>
                    </a:ext>
                  </a:extLst>
                </a:gridCol>
                <a:gridCol w="287521">
                  <a:extLst>
                    <a:ext uri="{9D8B030D-6E8A-4147-A177-3AD203B41FA5}">
                      <a16:colId xmlns:a16="http://schemas.microsoft.com/office/drawing/2014/main" val="1721757293"/>
                    </a:ext>
                  </a:extLst>
                </a:gridCol>
                <a:gridCol w="287521">
                  <a:extLst>
                    <a:ext uri="{9D8B030D-6E8A-4147-A177-3AD203B41FA5}">
                      <a16:colId xmlns:a16="http://schemas.microsoft.com/office/drawing/2014/main" val="190473631"/>
                    </a:ext>
                  </a:extLst>
                </a:gridCol>
                <a:gridCol w="287521">
                  <a:extLst>
                    <a:ext uri="{9D8B030D-6E8A-4147-A177-3AD203B41FA5}">
                      <a16:colId xmlns:a16="http://schemas.microsoft.com/office/drawing/2014/main" val="4251291830"/>
                    </a:ext>
                  </a:extLst>
                </a:gridCol>
                <a:gridCol w="287521">
                  <a:extLst>
                    <a:ext uri="{9D8B030D-6E8A-4147-A177-3AD203B41FA5}">
                      <a16:colId xmlns:a16="http://schemas.microsoft.com/office/drawing/2014/main" val="3343805714"/>
                    </a:ext>
                  </a:extLst>
                </a:gridCol>
                <a:gridCol w="287521">
                  <a:extLst>
                    <a:ext uri="{9D8B030D-6E8A-4147-A177-3AD203B41FA5}">
                      <a16:colId xmlns:a16="http://schemas.microsoft.com/office/drawing/2014/main" val="1797079461"/>
                    </a:ext>
                  </a:extLst>
                </a:gridCol>
                <a:gridCol w="287521">
                  <a:extLst>
                    <a:ext uri="{9D8B030D-6E8A-4147-A177-3AD203B41FA5}">
                      <a16:colId xmlns:a16="http://schemas.microsoft.com/office/drawing/2014/main" val="415224994"/>
                    </a:ext>
                  </a:extLst>
                </a:gridCol>
                <a:gridCol w="287521">
                  <a:extLst>
                    <a:ext uri="{9D8B030D-6E8A-4147-A177-3AD203B41FA5}">
                      <a16:colId xmlns:a16="http://schemas.microsoft.com/office/drawing/2014/main" val="2274299408"/>
                    </a:ext>
                  </a:extLst>
                </a:gridCol>
                <a:gridCol w="287521">
                  <a:extLst>
                    <a:ext uri="{9D8B030D-6E8A-4147-A177-3AD203B41FA5}">
                      <a16:colId xmlns:a16="http://schemas.microsoft.com/office/drawing/2014/main" val="3437575204"/>
                    </a:ext>
                  </a:extLst>
                </a:gridCol>
                <a:gridCol w="287521">
                  <a:extLst>
                    <a:ext uri="{9D8B030D-6E8A-4147-A177-3AD203B41FA5}">
                      <a16:colId xmlns:a16="http://schemas.microsoft.com/office/drawing/2014/main" val="533810192"/>
                    </a:ext>
                  </a:extLst>
                </a:gridCol>
                <a:gridCol w="287521">
                  <a:extLst>
                    <a:ext uri="{9D8B030D-6E8A-4147-A177-3AD203B41FA5}">
                      <a16:colId xmlns:a16="http://schemas.microsoft.com/office/drawing/2014/main" val="1437867437"/>
                    </a:ext>
                  </a:extLst>
                </a:gridCol>
                <a:gridCol w="287521">
                  <a:extLst>
                    <a:ext uri="{9D8B030D-6E8A-4147-A177-3AD203B41FA5}">
                      <a16:colId xmlns:a16="http://schemas.microsoft.com/office/drawing/2014/main" val="134034249"/>
                    </a:ext>
                  </a:extLst>
                </a:gridCol>
                <a:gridCol w="287521">
                  <a:extLst>
                    <a:ext uri="{9D8B030D-6E8A-4147-A177-3AD203B41FA5}">
                      <a16:colId xmlns:a16="http://schemas.microsoft.com/office/drawing/2014/main" val="722579690"/>
                    </a:ext>
                  </a:extLst>
                </a:gridCol>
                <a:gridCol w="287521">
                  <a:extLst>
                    <a:ext uri="{9D8B030D-6E8A-4147-A177-3AD203B41FA5}">
                      <a16:colId xmlns:a16="http://schemas.microsoft.com/office/drawing/2014/main" val="354863444"/>
                    </a:ext>
                  </a:extLst>
                </a:gridCol>
              </a:tblGrid>
              <a:tr h="642941">
                <a:tc rowSpan="2">
                  <a:txBody>
                    <a:bodyPr/>
                    <a:lstStyle/>
                    <a:p>
                      <a:pPr marL="0" marR="0" algn="ctr">
                        <a:lnSpc>
                          <a:spcPct val="115000"/>
                        </a:lnSpc>
                        <a:spcBef>
                          <a:spcPts val="0"/>
                        </a:spcBef>
                        <a:spcAft>
                          <a:spcPts val="0"/>
                        </a:spcAft>
                      </a:pPr>
                      <a:r>
                        <a:rPr lang="en-US" sz="900" dirty="0">
                          <a:effectLst/>
                          <a:latin typeface="+mj-lt"/>
                        </a:rPr>
                        <a:t>Country </a:t>
                      </a:r>
                      <a:endParaRPr lang="en-GB" sz="900" dirty="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(free)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(some fees)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Mixed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Solely private (out-of-pocket)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Solely private (health insurance)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Multiple</a:t>
                      </a:r>
                    </a:p>
                    <a:p>
                      <a:pPr marL="0" marR="0" algn="ctr">
                        <a:lnSpc>
                          <a:spcPct val="107000"/>
                        </a:lnSpc>
                        <a:spcBef>
                          <a:spcPts val="0"/>
                        </a:spcBef>
                        <a:spcAft>
                          <a:spcPts val="0"/>
                        </a:spcAft>
                      </a:pPr>
                      <a:r>
                        <a:rPr lang="en-US" sz="900" dirty="0">
                          <a:solidFill>
                            <a:schemeClr val="tx1">
                              <a:lumMod val="75000"/>
                              <a:lumOff val="25000"/>
                            </a:schemeClr>
                          </a:solidFill>
                          <a:effectLst/>
                          <a:latin typeface="+mj-lt"/>
                        </a:rPr>
                        <a:t>systems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N/A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Other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1614515"/>
                  </a:ext>
                </a:extLst>
              </a:tr>
              <a:tr h="167192">
                <a:tc vMerge="1">
                  <a:txBody>
                    <a:bodyPr/>
                    <a:lstStyle/>
                    <a:p>
                      <a:pPr marL="0" marR="0" algn="l">
                        <a:lnSpc>
                          <a:spcPct val="115000"/>
                        </a:lnSpc>
                        <a:spcBef>
                          <a:spcPts val="0"/>
                        </a:spcBef>
                        <a:spcAft>
                          <a:spcPts val="0"/>
                        </a:spcAft>
                      </a:pPr>
                      <a:endParaRPr lang="en-GB" sz="105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9845586"/>
                  </a:ext>
                </a:extLst>
              </a:tr>
              <a:tr h="152526">
                <a:tc>
                  <a:txBody>
                    <a:bodyPr/>
                    <a:lstStyle/>
                    <a:p>
                      <a:pPr marL="0" marR="0">
                        <a:spcBef>
                          <a:spcPts val="0"/>
                        </a:spcBef>
                        <a:spcAft>
                          <a:spcPts val="0"/>
                        </a:spcAft>
                      </a:pPr>
                      <a:r>
                        <a:rPr lang="en-US" sz="900" b="1" dirty="0">
                          <a:solidFill>
                            <a:schemeClr val="tx1">
                              <a:lumMod val="75000"/>
                              <a:lumOff val="25000"/>
                            </a:schemeClr>
                          </a:solidFill>
                          <a:effectLst/>
                          <a:latin typeface="+mj-lt"/>
                        </a:rPr>
                        <a:t>Iran, Islamic Rep.</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80576"/>
                  </a:ext>
                </a:extLst>
              </a:tr>
              <a:tr h="152526">
                <a:tc>
                  <a:txBody>
                    <a:bodyPr/>
                    <a:lstStyle/>
                    <a:p>
                      <a:pPr marL="0" marR="0">
                        <a:spcBef>
                          <a:spcPts val="0"/>
                        </a:spcBef>
                        <a:spcAft>
                          <a:spcPts val="0"/>
                        </a:spcAft>
                      </a:pPr>
                      <a:r>
                        <a:rPr lang="en-US" sz="900" b="1" dirty="0">
                          <a:solidFill>
                            <a:schemeClr val="tx1">
                              <a:lumMod val="75000"/>
                              <a:lumOff val="25000"/>
                            </a:schemeClr>
                          </a:solidFill>
                          <a:effectLst/>
                          <a:latin typeface="+mj-lt"/>
                        </a:rPr>
                        <a:t>Iraq</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908232"/>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Jordan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756335"/>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Kuwait</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012544"/>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Lebanon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885512"/>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Oman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909411"/>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Qatar</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386344"/>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Saudi Arabia</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522596"/>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Syrian Arab Republic</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749558"/>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United Arab Emirates</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293296"/>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West Bank and Gaza</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336518"/>
                  </a:ext>
                </a:extLst>
              </a:tr>
            </a:tbl>
          </a:graphicData>
        </a:graphic>
      </p:graphicFrame>
    </p:spTree>
    <p:extLst>
      <p:ext uri="{BB962C8B-B14F-4D97-AF65-F5344CB8AC3E}">
        <p14:creationId xmlns:p14="http://schemas.microsoft.com/office/powerpoint/2010/main" val="304726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58990F-5833-972C-E2B0-F108C0DCA478}"/>
              </a:ext>
            </a:extLst>
          </p:cNvPr>
          <p:cNvPicPr>
            <a:picLocks noChangeAspect="1"/>
          </p:cNvPicPr>
          <p:nvPr/>
        </p:nvPicPr>
        <p:blipFill>
          <a:blip r:embed="rId2"/>
          <a:stretch>
            <a:fillRect/>
          </a:stretch>
        </p:blipFill>
        <p:spPr>
          <a:xfrm>
            <a:off x="132164" y="1898711"/>
            <a:ext cx="5166275" cy="325850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20707830"/>
              </p:ext>
            </p:extLst>
          </p:nvPr>
        </p:nvGraphicFramePr>
        <p:xfrm>
          <a:off x="5470534" y="1435608"/>
          <a:ext cx="6589301" cy="3935286"/>
        </p:xfrm>
        <a:graphic>
          <a:graphicData uri="http://schemas.openxmlformats.org/drawingml/2006/table">
            <a:tbl>
              <a:tblPr firstRow="1" firstCol="1" bandRow="1">
                <a:tableStyleId>{F5AB1C69-6EDB-4FF4-983F-18BD219EF322}</a:tableStyleId>
              </a:tblPr>
              <a:tblGrid>
                <a:gridCol w="1109387">
                  <a:extLst>
                    <a:ext uri="{9D8B030D-6E8A-4147-A177-3AD203B41FA5}">
                      <a16:colId xmlns:a16="http://schemas.microsoft.com/office/drawing/2014/main" val="3757031368"/>
                    </a:ext>
                  </a:extLst>
                </a:gridCol>
                <a:gridCol w="912932">
                  <a:extLst>
                    <a:ext uri="{9D8B030D-6E8A-4147-A177-3AD203B41FA5}">
                      <a16:colId xmlns:a16="http://schemas.microsoft.com/office/drawing/2014/main" val="1425685170"/>
                    </a:ext>
                  </a:extLst>
                </a:gridCol>
                <a:gridCol w="912932">
                  <a:extLst>
                    <a:ext uri="{9D8B030D-6E8A-4147-A177-3AD203B41FA5}">
                      <a16:colId xmlns:a16="http://schemas.microsoft.com/office/drawing/2014/main" val="3226681650"/>
                    </a:ext>
                  </a:extLst>
                </a:gridCol>
                <a:gridCol w="913706">
                  <a:extLst>
                    <a:ext uri="{9D8B030D-6E8A-4147-A177-3AD203B41FA5}">
                      <a16:colId xmlns:a16="http://schemas.microsoft.com/office/drawing/2014/main" val="3068421533"/>
                    </a:ext>
                  </a:extLst>
                </a:gridCol>
                <a:gridCol w="913706">
                  <a:extLst>
                    <a:ext uri="{9D8B030D-6E8A-4147-A177-3AD203B41FA5}">
                      <a16:colId xmlns:a16="http://schemas.microsoft.com/office/drawing/2014/main" val="1724652871"/>
                    </a:ext>
                  </a:extLst>
                </a:gridCol>
                <a:gridCol w="1054563">
                  <a:extLst>
                    <a:ext uri="{9D8B030D-6E8A-4147-A177-3AD203B41FA5}">
                      <a16:colId xmlns:a16="http://schemas.microsoft.com/office/drawing/2014/main" val="960490452"/>
                    </a:ext>
                  </a:extLst>
                </a:gridCol>
                <a:gridCol w="772075">
                  <a:extLst>
                    <a:ext uri="{9D8B030D-6E8A-4147-A177-3AD203B41FA5}">
                      <a16:colId xmlns:a16="http://schemas.microsoft.com/office/drawing/2014/main" val="903278266"/>
                    </a:ext>
                  </a:extLst>
                </a:gridCol>
              </a:tblGrid>
              <a:tr h="590487">
                <a:tc>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Nephrologists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Primary care physicians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Nurse practitioners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Specialized nurses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Multidisciplinary teams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Other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59263543"/>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35964155"/>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3236682"/>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98077059"/>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125248"/>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94139072"/>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59706301"/>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3317739"/>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03974756"/>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3679439"/>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11024105"/>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0876969"/>
                  </a:ext>
                </a:extLst>
              </a:tr>
            </a:tbl>
          </a:graphicData>
        </a:graphic>
      </p:graphicFrame>
      <p:sp>
        <p:nvSpPr>
          <p:cNvPr id="6" name="TextBox 5">
            <a:extLst>
              <a:ext uri="{FF2B5EF4-FFF2-40B4-BE49-F238E27FC236}">
                <a16:creationId xmlns:a16="http://schemas.microsoft.com/office/drawing/2014/main" id="{697DF5D5-0A51-A50E-3459-BEB449C7550F}"/>
              </a:ext>
            </a:extLst>
          </p:cNvPr>
          <p:cNvSpPr txBox="1"/>
          <p:nvPr/>
        </p:nvSpPr>
        <p:spPr>
          <a:xfrm>
            <a:off x="5470535" y="5422392"/>
            <a:ext cx="687299" cy="230832"/>
          </a:xfrm>
          <a:prstGeom prst="rect">
            <a:avLst/>
          </a:prstGeom>
          <a:noFill/>
        </p:spPr>
        <p:txBody>
          <a:bodyPr wrap="square" rtlCol="0">
            <a:spAutoFit/>
          </a:bodyPr>
          <a:lstStyle/>
          <a:p>
            <a:r>
              <a:rPr lang="en-US" sz="900" dirty="0"/>
              <a:t>X : Yes</a:t>
            </a:r>
          </a:p>
        </p:txBody>
      </p:sp>
      <p:sp>
        <p:nvSpPr>
          <p:cNvPr id="7" name="Rectangle 6">
            <a:extLst>
              <a:ext uri="{FF2B5EF4-FFF2-40B4-BE49-F238E27FC236}">
                <a16:creationId xmlns:a16="http://schemas.microsoft.com/office/drawing/2014/main" id="{00C236C2-BA3E-A13F-62BB-DE4057192419}"/>
              </a:ext>
            </a:extLst>
          </p:cNvPr>
          <p:cNvSpPr/>
          <p:nvPr/>
        </p:nvSpPr>
        <p:spPr>
          <a:xfrm>
            <a:off x="132166" y="1898712"/>
            <a:ext cx="5217074" cy="325850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765494" y="1644904"/>
            <a:ext cx="3593592" cy="16875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E70C742-E0A7-4AF7-48AA-6FF680D1290B}"/>
              </a:ext>
            </a:extLst>
          </p:cNvPr>
          <p:cNvSpPr>
            <a:spLocks noGrp="1"/>
          </p:cNvSpPr>
          <p:nvPr>
            <p:ph type="title"/>
          </p:nvPr>
        </p:nvSpPr>
        <p:spPr>
          <a:xfrm>
            <a:off x="771524" y="357725"/>
            <a:ext cx="9276602" cy="650875"/>
          </a:xfrm>
        </p:spPr>
        <p:txBody>
          <a:bodyPr>
            <a:normAutofit fontScale="90000"/>
          </a:bodyPr>
          <a:lstStyle/>
          <a:p>
            <a:r>
              <a:rPr lang="en-GB" dirty="0"/>
              <a:t>Providers primarily responsible for kidney failure care</a:t>
            </a:r>
            <a:endParaRPr lang="en-BE" dirty="0"/>
          </a:p>
        </p:txBody>
      </p:sp>
      <p:sp>
        <p:nvSpPr>
          <p:cNvPr id="2" name="Date Placeholder 3">
            <a:extLst>
              <a:ext uri="{FF2B5EF4-FFF2-40B4-BE49-F238E27FC236}">
                <a16:creationId xmlns:a16="http://schemas.microsoft.com/office/drawing/2014/main" id="{D16AF727-1A0B-321C-8A5A-645CAD54A7CD}"/>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442DB150-EBB3-A2EB-C32D-4F05CABFEBE0}"/>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155F5172-363B-289F-020F-F21380958EF4}"/>
              </a:ext>
            </a:extLst>
          </p:cNvPr>
          <p:cNvSpPr>
            <a:spLocks noGrp="1"/>
          </p:cNvSpPr>
          <p:nvPr>
            <p:ph type="sldNum" sz="quarter" idx="4"/>
          </p:nvPr>
        </p:nvSpPr>
        <p:spPr/>
        <p:txBody>
          <a:bodyPr/>
          <a:lstStyle/>
          <a:p>
            <a:fld id="{4A9CEFBC-9863-BD47-BA2B-008170C231CB}" type="slidenum">
              <a:rPr lang="en-US" smtClean="0"/>
              <a:pPr/>
              <a:t>21</a:t>
            </a:fld>
            <a:endParaRPr lang="en-US" dirty="0"/>
          </a:p>
        </p:txBody>
      </p:sp>
    </p:spTree>
    <p:extLst>
      <p:ext uri="{BB962C8B-B14F-4D97-AF65-F5344CB8AC3E}">
        <p14:creationId xmlns:p14="http://schemas.microsoft.com/office/powerpoint/2010/main" val="49199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2064216"/>
              </p:ext>
            </p:extLst>
          </p:nvPr>
        </p:nvGraphicFramePr>
        <p:xfrm>
          <a:off x="1468328" y="1243584"/>
          <a:ext cx="9351761" cy="3822191"/>
        </p:xfrm>
        <a:graphic>
          <a:graphicData uri="http://schemas.openxmlformats.org/drawingml/2006/table">
            <a:tbl>
              <a:tblPr firstRow="1" firstCol="1" bandRow="1">
                <a:tableStyleId>{5C22544A-7EE6-4342-B048-85BDC9FD1C3A}</a:tableStyleId>
              </a:tblPr>
              <a:tblGrid>
                <a:gridCol w="1420520">
                  <a:extLst>
                    <a:ext uri="{9D8B030D-6E8A-4147-A177-3AD203B41FA5}">
                      <a16:colId xmlns:a16="http://schemas.microsoft.com/office/drawing/2014/main" val="1114303723"/>
                    </a:ext>
                  </a:extLst>
                </a:gridCol>
                <a:gridCol w="881249">
                  <a:extLst>
                    <a:ext uri="{9D8B030D-6E8A-4147-A177-3AD203B41FA5}">
                      <a16:colId xmlns:a16="http://schemas.microsoft.com/office/drawing/2014/main" val="3096678519"/>
                    </a:ext>
                  </a:extLst>
                </a:gridCol>
                <a:gridCol w="881249">
                  <a:extLst>
                    <a:ext uri="{9D8B030D-6E8A-4147-A177-3AD203B41FA5}">
                      <a16:colId xmlns:a16="http://schemas.microsoft.com/office/drawing/2014/main" val="1989448328"/>
                    </a:ext>
                  </a:extLst>
                </a:gridCol>
                <a:gridCol w="881249">
                  <a:extLst>
                    <a:ext uri="{9D8B030D-6E8A-4147-A177-3AD203B41FA5}">
                      <a16:colId xmlns:a16="http://schemas.microsoft.com/office/drawing/2014/main" val="1576620571"/>
                    </a:ext>
                  </a:extLst>
                </a:gridCol>
                <a:gridCol w="881249">
                  <a:extLst>
                    <a:ext uri="{9D8B030D-6E8A-4147-A177-3AD203B41FA5}">
                      <a16:colId xmlns:a16="http://schemas.microsoft.com/office/drawing/2014/main" val="3084771453"/>
                    </a:ext>
                  </a:extLst>
                </a:gridCol>
                <a:gridCol w="881249">
                  <a:extLst>
                    <a:ext uri="{9D8B030D-6E8A-4147-A177-3AD203B41FA5}">
                      <a16:colId xmlns:a16="http://schemas.microsoft.com/office/drawing/2014/main" val="2384866596"/>
                    </a:ext>
                  </a:extLst>
                </a:gridCol>
                <a:gridCol w="881249">
                  <a:extLst>
                    <a:ext uri="{9D8B030D-6E8A-4147-A177-3AD203B41FA5}">
                      <a16:colId xmlns:a16="http://schemas.microsoft.com/office/drawing/2014/main" val="3125491447"/>
                    </a:ext>
                  </a:extLst>
                </a:gridCol>
                <a:gridCol w="881249">
                  <a:extLst>
                    <a:ext uri="{9D8B030D-6E8A-4147-A177-3AD203B41FA5}">
                      <a16:colId xmlns:a16="http://schemas.microsoft.com/office/drawing/2014/main" val="2486298658"/>
                    </a:ext>
                  </a:extLst>
                </a:gridCol>
                <a:gridCol w="881249">
                  <a:extLst>
                    <a:ext uri="{9D8B030D-6E8A-4147-A177-3AD203B41FA5}">
                      <a16:colId xmlns:a16="http://schemas.microsoft.com/office/drawing/2014/main" val="1526643092"/>
                    </a:ext>
                  </a:extLst>
                </a:gridCol>
                <a:gridCol w="881249">
                  <a:extLst>
                    <a:ext uri="{9D8B030D-6E8A-4147-A177-3AD203B41FA5}">
                      <a16:colId xmlns:a16="http://schemas.microsoft.com/office/drawing/2014/main" val="4070812751"/>
                    </a:ext>
                  </a:extLst>
                </a:gridCol>
              </a:tblGrid>
              <a:tr h="471624">
                <a:tc>
                  <a:txBody>
                    <a:bodyPr/>
                    <a:lstStyle/>
                    <a:p>
                      <a:pPr marL="0" marR="0" algn="ctr">
                        <a:lnSpc>
                          <a:spcPct val="107000"/>
                        </a:lnSpc>
                        <a:spcBef>
                          <a:spcPts val="0"/>
                        </a:spcBef>
                        <a:spcAft>
                          <a:spcPts val="0"/>
                        </a:spcAft>
                      </a:pPr>
                      <a:r>
                        <a:rPr lang="en-US" sz="900" dirty="0">
                          <a:solidFill>
                            <a:schemeClr val="bg1"/>
                          </a:solidFill>
                          <a:effectLst/>
                          <a:latin typeface="+mn-lt"/>
                          <a:ea typeface="Calibri" panose="020F0502020204030204" pitchFamily="34" charset="0"/>
                          <a:cs typeface="Arial" panose="020B0604020202020204" pitchFamily="34" charset="0"/>
                        </a:rPr>
                        <a:t>Country</a:t>
                      </a: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dirty="0">
                          <a:solidFill>
                            <a:srgbClr val="000000"/>
                          </a:solidFill>
                          <a:effectLst/>
                          <a:latin typeface="+mn-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583326678"/>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2320330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97466539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1534010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18831008"/>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59469096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87843280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94015745"/>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3323646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26221006"/>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76425386"/>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8275515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0411982"/>
              </p:ext>
            </p:extLst>
          </p:nvPr>
        </p:nvGraphicFramePr>
        <p:xfrm>
          <a:off x="5653437" y="5497657"/>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n-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n-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53437" y="5497657"/>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7F68B889-4CD0-147F-29C7-30A5B7A0CDD2}"/>
              </a:ext>
            </a:extLst>
          </p:cNvPr>
          <p:cNvSpPr>
            <a:spLocks noGrp="1"/>
          </p:cNvSpPr>
          <p:nvPr>
            <p:ph type="title"/>
          </p:nvPr>
        </p:nvSpPr>
        <p:spPr/>
        <p:txBody>
          <a:bodyPr>
            <a:normAutofit/>
          </a:bodyPr>
          <a:lstStyle/>
          <a:p>
            <a:r>
              <a:rPr lang="en-GB" dirty="0"/>
              <a:t>Shortage of kidney failure care providers</a:t>
            </a:r>
            <a:endParaRPr lang="en-BE" dirty="0"/>
          </a:p>
        </p:txBody>
      </p:sp>
      <p:sp>
        <p:nvSpPr>
          <p:cNvPr id="3" name="Date Placeholder 3">
            <a:extLst>
              <a:ext uri="{FF2B5EF4-FFF2-40B4-BE49-F238E27FC236}">
                <a16:creationId xmlns:a16="http://schemas.microsoft.com/office/drawing/2014/main" id="{68C50789-D81D-2EE8-3E27-3492ED6208B3}"/>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DD57B854-E515-67A5-8D41-2722D4F47FD1}"/>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C22F7C9D-3A56-9CE3-C1EF-D9BD77193944}"/>
              </a:ext>
            </a:extLst>
          </p:cNvPr>
          <p:cNvSpPr>
            <a:spLocks noGrp="1"/>
          </p:cNvSpPr>
          <p:nvPr>
            <p:ph type="sldNum" sz="quarter" idx="4"/>
          </p:nvPr>
        </p:nvSpPr>
        <p:spPr/>
        <p:txBody>
          <a:bodyPr/>
          <a:lstStyle/>
          <a:p>
            <a:fld id="{4A9CEFBC-9863-BD47-BA2B-008170C231CB}" type="slidenum">
              <a:rPr lang="en-US" smtClean="0"/>
              <a:pPr/>
              <a:t>22</a:t>
            </a:fld>
            <a:endParaRPr lang="en-US" dirty="0"/>
          </a:p>
        </p:txBody>
      </p:sp>
    </p:spTree>
    <p:extLst>
      <p:ext uri="{BB962C8B-B14F-4D97-AF65-F5344CB8AC3E}">
        <p14:creationId xmlns:p14="http://schemas.microsoft.com/office/powerpoint/2010/main" val="309922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5465107"/>
              </p:ext>
            </p:extLst>
          </p:nvPr>
        </p:nvGraphicFramePr>
        <p:xfrm>
          <a:off x="1468328" y="1243584"/>
          <a:ext cx="9351761" cy="3822191"/>
        </p:xfrm>
        <a:graphic>
          <a:graphicData uri="http://schemas.openxmlformats.org/drawingml/2006/table">
            <a:tbl>
              <a:tblPr firstRow="1" firstCol="1" bandRow="1">
                <a:tableStyleId>{5C22544A-7EE6-4342-B048-85BDC9FD1C3A}</a:tableStyleId>
              </a:tblPr>
              <a:tblGrid>
                <a:gridCol w="1420520">
                  <a:extLst>
                    <a:ext uri="{9D8B030D-6E8A-4147-A177-3AD203B41FA5}">
                      <a16:colId xmlns:a16="http://schemas.microsoft.com/office/drawing/2014/main" val="1114303723"/>
                    </a:ext>
                  </a:extLst>
                </a:gridCol>
                <a:gridCol w="881249">
                  <a:extLst>
                    <a:ext uri="{9D8B030D-6E8A-4147-A177-3AD203B41FA5}">
                      <a16:colId xmlns:a16="http://schemas.microsoft.com/office/drawing/2014/main" val="3096678519"/>
                    </a:ext>
                  </a:extLst>
                </a:gridCol>
                <a:gridCol w="881249">
                  <a:extLst>
                    <a:ext uri="{9D8B030D-6E8A-4147-A177-3AD203B41FA5}">
                      <a16:colId xmlns:a16="http://schemas.microsoft.com/office/drawing/2014/main" val="1989448328"/>
                    </a:ext>
                  </a:extLst>
                </a:gridCol>
                <a:gridCol w="881249">
                  <a:extLst>
                    <a:ext uri="{9D8B030D-6E8A-4147-A177-3AD203B41FA5}">
                      <a16:colId xmlns:a16="http://schemas.microsoft.com/office/drawing/2014/main" val="1576620571"/>
                    </a:ext>
                  </a:extLst>
                </a:gridCol>
                <a:gridCol w="881249">
                  <a:extLst>
                    <a:ext uri="{9D8B030D-6E8A-4147-A177-3AD203B41FA5}">
                      <a16:colId xmlns:a16="http://schemas.microsoft.com/office/drawing/2014/main" val="3084771453"/>
                    </a:ext>
                  </a:extLst>
                </a:gridCol>
                <a:gridCol w="881249">
                  <a:extLst>
                    <a:ext uri="{9D8B030D-6E8A-4147-A177-3AD203B41FA5}">
                      <a16:colId xmlns:a16="http://schemas.microsoft.com/office/drawing/2014/main" val="2384866596"/>
                    </a:ext>
                  </a:extLst>
                </a:gridCol>
                <a:gridCol w="881249">
                  <a:extLst>
                    <a:ext uri="{9D8B030D-6E8A-4147-A177-3AD203B41FA5}">
                      <a16:colId xmlns:a16="http://schemas.microsoft.com/office/drawing/2014/main" val="3125491447"/>
                    </a:ext>
                  </a:extLst>
                </a:gridCol>
                <a:gridCol w="881249">
                  <a:extLst>
                    <a:ext uri="{9D8B030D-6E8A-4147-A177-3AD203B41FA5}">
                      <a16:colId xmlns:a16="http://schemas.microsoft.com/office/drawing/2014/main" val="2486298658"/>
                    </a:ext>
                  </a:extLst>
                </a:gridCol>
                <a:gridCol w="881249">
                  <a:extLst>
                    <a:ext uri="{9D8B030D-6E8A-4147-A177-3AD203B41FA5}">
                      <a16:colId xmlns:a16="http://schemas.microsoft.com/office/drawing/2014/main" val="1526643092"/>
                    </a:ext>
                  </a:extLst>
                </a:gridCol>
                <a:gridCol w="881249">
                  <a:extLst>
                    <a:ext uri="{9D8B030D-6E8A-4147-A177-3AD203B41FA5}">
                      <a16:colId xmlns:a16="http://schemas.microsoft.com/office/drawing/2014/main" val="4070812751"/>
                    </a:ext>
                  </a:extLst>
                </a:gridCol>
              </a:tblGrid>
              <a:tr h="471624">
                <a:tc>
                  <a:txBody>
                    <a:bodyPr/>
                    <a:lstStyle/>
                    <a:p>
                      <a:pPr marL="0" marR="0" algn="ctr">
                        <a:lnSpc>
                          <a:spcPct val="107000"/>
                        </a:lnSpc>
                        <a:spcBef>
                          <a:spcPts val="0"/>
                        </a:spcBef>
                        <a:spcAft>
                          <a:spcPts val="0"/>
                        </a:spcAft>
                      </a:pPr>
                      <a:r>
                        <a:rPr lang="en-US" sz="900" dirty="0">
                          <a:solidFill>
                            <a:schemeClr val="bg1"/>
                          </a:solidFill>
                          <a:effectLst/>
                          <a:latin typeface="+mn-lt"/>
                          <a:ea typeface="Calibri" panose="020F0502020204030204" pitchFamily="34" charset="0"/>
                          <a:cs typeface="Arial" panose="020B0604020202020204" pitchFamily="34" charset="0"/>
                        </a:rPr>
                        <a:t>Country</a:t>
                      </a: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dirty="0">
                          <a:solidFill>
                            <a:srgbClr val="000000"/>
                          </a:solidFill>
                          <a:effectLst/>
                          <a:latin typeface="+mn-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583326678"/>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2320330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97466539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1534010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18831008"/>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9469096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87843280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94015745"/>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3323646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26221006"/>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76425386"/>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8275515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42445376"/>
              </p:ext>
            </p:extLst>
          </p:nvPr>
        </p:nvGraphicFramePr>
        <p:xfrm>
          <a:off x="5653437" y="5497657"/>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n-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n-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53437" y="5497657"/>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19215E96-22BC-2CCD-3914-A2FE945ED151}"/>
              </a:ext>
            </a:extLst>
          </p:cNvPr>
          <p:cNvSpPr>
            <a:spLocks noGrp="1"/>
          </p:cNvSpPr>
          <p:nvPr>
            <p:ph type="title"/>
          </p:nvPr>
        </p:nvSpPr>
        <p:spPr/>
        <p:txBody>
          <a:bodyPr>
            <a:normAutofit/>
          </a:bodyPr>
          <a:lstStyle/>
          <a:p>
            <a:r>
              <a:rPr lang="en-GB" dirty="0"/>
              <a:t>Shortage of kidney failure care providers</a:t>
            </a:r>
            <a:endParaRPr lang="en-BE" dirty="0"/>
          </a:p>
        </p:txBody>
      </p:sp>
      <p:sp>
        <p:nvSpPr>
          <p:cNvPr id="3" name="Date Placeholder 3">
            <a:extLst>
              <a:ext uri="{FF2B5EF4-FFF2-40B4-BE49-F238E27FC236}">
                <a16:creationId xmlns:a16="http://schemas.microsoft.com/office/drawing/2014/main" id="{BC96E831-C619-84FF-9888-294FD81FE4E9}"/>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300F52A-0B11-DF19-25A1-99DCF51216B8}"/>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B1216D04-BD92-2FB5-6F12-0748DD4A19B8}"/>
              </a:ext>
            </a:extLst>
          </p:cNvPr>
          <p:cNvSpPr>
            <a:spLocks noGrp="1"/>
          </p:cNvSpPr>
          <p:nvPr>
            <p:ph type="sldNum" sz="quarter" idx="4"/>
          </p:nvPr>
        </p:nvSpPr>
        <p:spPr/>
        <p:txBody>
          <a:bodyPr/>
          <a:lstStyle/>
          <a:p>
            <a:fld id="{4A9CEFBC-9863-BD47-BA2B-008170C231CB}" type="slidenum">
              <a:rPr lang="en-US" smtClean="0"/>
              <a:pPr/>
              <a:t>23</a:t>
            </a:fld>
            <a:endParaRPr lang="en-US" dirty="0"/>
          </a:p>
        </p:txBody>
      </p:sp>
    </p:spTree>
    <p:extLst>
      <p:ext uri="{BB962C8B-B14F-4D97-AF65-F5344CB8AC3E}">
        <p14:creationId xmlns:p14="http://schemas.microsoft.com/office/powerpoint/2010/main" val="3315167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7A2032-1367-07EC-B93F-806FF4BDC055}"/>
              </a:ext>
            </a:extLst>
          </p:cNvPr>
          <p:cNvPicPr>
            <a:picLocks noChangeAspect="1"/>
          </p:cNvPicPr>
          <p:nvPr/>
        </p:nvPicPr>
        <p:blipFill>
          <a:blip r:embed="rId2"/>
          <a:stretch>
            <a:fillRect/>
          </a:stretch>
        </p:blipFill>
        <p:spPr>
          <a:xfrm>
            <a:off x="424716" y="5194663"/>
            <a:ext cx="5259705" cy="161011"/>
          </a:xfrm>
          <a:prstGeom prst="rect">
            <a:avLst/>
          </a:prstGeom>
        </p:spPr>
      </p:pic>
      <p:pic>
        <p:nvPicPr>
          <p:cNvPr id="18" name="Picture 17">
            <a:extLst>
              <a:ext uri="{FF2B5EF4-FFF2-40B4-BE49-F238E27FC236}">
                <a16:creationId xmlns:a16="http://schemas.microsoft.com/office/drawing/2014/main" id="{CEF525D9-3004-AE48-753E-4928FB4D7235}"/>
              </a:ext>
            </a:extLst>
          </p:cNvPr>
          <p:cNvPicPr>
            <a:picLocks noChangeAspect="1"/>
          </p:cNvPicPr>
          <p:nvPr/>
        </p:nvPicPr>
        <p:blipFill>
          <a:blip r:embed="rId3"/>
          <a:stretch>
            <a:fillRect/>
          </a:stretch>
        </p:blipFill>
        <p:spPr>
          <a:xfrm>
            <a:off x="1102625" y="1884730"/>
            <a:ext cx="3768899" cy="30885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7497387"/>
              </p:ext>
            </p:extLst>
          </p:nvPr>
        </p:nvGraphicFramePr>
        <p:xfrm>
          <a:off x="6670040" y="1692530"/>
          <a:ext cx="3806652" cy="3698783"/>
        </p:xfrm>
        <a:graphic>
          <a:graphicData uri="http://schemas.openxmlformats.org/drawingml/2006/table">
            <a:tbl>
              <a:tblPr firstRow="1" firstCol="1" bandRow="1">
                <a:tableStyleId>{F5AB1C69-6EDB-4FF4-983F-18BD219EF322}</a:tableStyleId>
              </a:tblPr>
              <a:tblGrid>
                <a:gridCol w="1362578">
                  <a:extLst>
                    <a:ext uri="{9D8B030D-6E8A-4147-A177-3AD203B41FA5}">
                      <a16:colId xmlns:a16="http://schemas.microsoft.com/office/drawing/2014/main" val="1072779499"/>
                    </a:ext>
                  </a:extLst>
                </a:gridCol>
                <a:gridCol w="1222037">
                  <a:extLst>
                    <a:ext uri="{9D8B030D-6E8A-4147-A177-3AD203B41FA5}">
                      <a16:colId xmlns:a16="http://schemas.microsoft.com/office/drawing/2014/main" val="2768448625"/>
                    </a:ext>
                  </a:extLst>
                </a:gridCol>
                <a:gridCol w="1222037">
                  <a:extLst>
                    <a:ext uri="{9D8B030D-6E8A-4147-A177-3AD203B41FA5}">
                      <a16:colId xmlns:a16="http://schemas.microsoft.com/office/drawing/2014/main" val="82793362"/>
                    </a:ext>
                  </a:extLst>
                </a:gridCol>
              </a:tblGrid>
              <a:tr h="654313">
                <a:tc>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Nephrologists</a:t>
                      </a:r>
                    </a:p>
                    <a:p>
                      <a:pPr marL="0" marR="0" algn="ctr">
                        <a:lnSpc>
                          <a:spcPct val="115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Nephrology trainees</a:t>
                      </a:r>
                    </a:p>
                    <a:p>
                      <a:pPr marL="0" marR="0" algn="ctr">
                        <a:lnSpc>
                          <a:spcPct val="115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05444426"/>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4.84</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0.23</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537285704"/>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2.72</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0.69</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721029879"/>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11.91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2.09</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101097124"/>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48.89</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0.33</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912162216"/>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36.81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2.27</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570086704"/>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39.85</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1.59</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307530564"/>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23.92</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1.99</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759285481"/>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19.80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1.56</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4186187402"/>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4.64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0.93</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23109757"/>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0.50</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556294093"/>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5.00</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0.33</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71953479"/>
                  </a:ext>
                </a:extLst>
              </a:tr>
            </a:tbl>
          </a:graphicData>
        </a:graphic>
      </p:graphicFrame>
      <p:sp>
        <p:nvSpPr>
          <p:cNvPr id="6" name="Rectangle 5"/>
          <p:cNvSpPr/>
          <p:nvPr/>
        </p:nvSpPr>
        <p:spPr>
          <a:xfrm>
            <a:off x="2221691" y="1523253"/>
            <a:ext cx="1359709" cy="338554"/>
          </a:xfrm>
          <a:prstGeom prst="rect">
            <a:avLst/>
          </a:prstGeom>
        </p:spPr>
        <p:txBody>
          <a:bodyPr wrap="square">
            <a:spAutoFit/>
          </a:bodyPr>
          <a:lstStyle/>
          <a:p>
            <a:pPr lvl="0"/>
            <a:r>
              <a:rPr lang="en-US" sz="1600" dirty="0">
                <a:solidFill>
                  <a:prstClr val="black"/>
                </a:solidFill>
              </a:rPr>
              <a:t>Nephrologists</a:t>
            </a:r>
          </a:p>
        </p:txBody>
      </p:sp>
      <p:sp>
        <p:nvSpPr>
          <p:cNvPr id="10" name="Rectangle 9"/>
          <p:cNvSpPr/>
          <p:nvPr/>
        </p:nvSpPr>
        <p:spPr>
          <a:xfrm>
            <a:off x="1102624" y="1884730"/>
            <a:ext cx="3768899" cy="308853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14556" y="5191710"/>
            <a:ext cx="5259705" cy="15888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itle 7">
            <a:extLst>
              <a:ext uri="{FF2B5EF4-FFF2-40B4-BE49-F238E27FC236}">
                <a16:creationId xmlns:a16="http://schemas.microsoft.com/office/drawing/2014/main" id="{B029E45E-5812-E7DB-0771-E0E8555FF156}"/>
              </a:ext>
            </a:extLst>
          </p:cNvPr>
          <p:cNvSpPr>
            <a:spLocks noGrp="1"/>
          </p:cNvSpPr>
          <p:nvPr>
            <p:ph type="title"/>
          </p:nvPr>
        </p:nvSpPr>
        <p:spPr/>
        <p:txBody>
          <a:bodyPr>
            <a:normAutofit/>
          </a:bodyPr>
          <a:lstStyle/>
          <a:p>
            <a:r>
              <a:rPr lang="en-GB" dirty="0"/>
              <a:t>Prevalence of nephrologists and trainees </a:t>
            </a:r>
            <a:endParaRPr lang="en-BE" dirty="0"/>
          </a:p>
        </p:txBody>
      </p:sp>
      <p:sp>
        <p:nvSpPr>
          <p:cNvPr id="2" name="Date Placeholder 3">
            <a:extLst>
              <a:ext uri="{FF2B5EF4-FFF2-40B4-BE49-F238E27FC236}">
                <a16:creationId xmlns:a16="http://schemas.microsoft.com/office/drawing/2014/main" id="{9DF7A778-318E-F6F7-1C9D-A4FBF0A773C7}"/>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3CFE3165-2E91-3A36-C623-51C1708ECD75}"/>
              </a:ext>
            </a:extLst>
          </p:cNvPr>
          <p:cNvSpPr>
            <a:spLocks noGrp="1"/>
          </p:cNvSpPr>
          <p:nvPr>
            <p:ph type="ftr" sz="quarter" idx="3"/>
          </p:nvPr>
        </p:nvSpPr>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1E0CA5F2-6111-C7EB-79D8-699B4ECC9F94}"/>
              </a:ext>
            </a:extLst>
          </p:cNvPr>
          <p:cNvSpPr>
            <a:spLocks noGrp="1"/>
          </p:cNvSpPr>
          <p:nvPr>
            <p:ph type="sldNum" sz="quarter" idx="4"/>
          </p:nvPr>
        </p:nvSpPr>
        <p:spPr/>
        <p:txBody>
          <a:bodyPr/>
          <a:lstStyle/>
          <a:p>
            <a:fld id="{4A9CEFBC-9863-BD47-BA2B-008170C231CB}" type="slidenum">
              <a:rPr lang="en-US" smtClean="0"/>
              <a:pPr/>
              <a:t>24</a:t>
            </a:fld>
            <a:endParaRPr lang="en-US" dirty="0"/>
          </a:p>
        </p:txBody>
      </p:sp>
    </p:spTree>
    <p:extLst>
      <p:ext uri="{BB962C8B-B14F-4D97-AF65-F5344CB8AC3E}">
        <p14:creationId xmlns:p14="http://schemas.microsoft.com/office/powerpoint/2010/main" val="2694343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980235F-0265-ED3A-C9B7-E9FE15EAC882}"/>
              </a:ext>
            </a:extLst>
          </p:cNvPr>
          <p:cNvPicPr>
            <a:picLocks noChangeAspect="1"/>
          </p:cNvPicPr>
          <p:nvPr/>
        </p:nvPicPr>
        <p:blipFill>
          <a:blip r:embed="rId2"/>
          <a:stretch>
            <a:fillRect/>
          </a:stretch>
        </p:blipFill>
        <p:spPr>
          <a:xfrm>
            <a:off x="170809" y="5319646"/>
            <a:ext cx="4836160" cy="146656"/>
          </a:xfrm>
          <a:prstGeom prst="rect">
            <a:avLst/>
          </a:prstGeom>
        </p:spPr>
      </p:pic>
      <p:pic>
        <p:nvPicPr>
          <p:cNvPr id="8" name="Picture 7">
            <a:extLst>
              <a:ext uri="{FF2B5EF4-FFF2-40B4-BE49-F238E27FC236}">
                <a16:creationId xmlns:a16="http://schemas.microsoft.com/office/drawing/2014/main" id="{A5C49800-2375-940E-DD42-D54CC569CD6F}"/>
              </a:ext>
            </a:extLst>
          </p:cNvPr>
          <p:cNvPicPr>
            <a:picLocks noChangeAspect="1"/>
          </p:cNvPicPr>
          <p:nvPr/>
        </p:nvPicPr>
        <p:blipFill>
          <a:blip r:embed="rId3"/>
          <a:stretch>
            <a:fillRect/>
          </a:stretch>
        </p:blipFill>
        <p:spPr>
          <a:xfrm>
            <a:off x="433055" y="1888055"/>
            <a:ext cx="3913822" cy="3265550"/>
          </a:xfrm>
          <a:prstGeom prst="rect">
            <a:avLst/>
          </a:prstGeom>
        </p:spPr>
      </p:pic>
      <p:sp>
        <p:nvSpPr>
          <p:cNvPr id="10" name="Rectangle 9"/>
          <p:cNvSpPr/>
          <p:nvPr/>
        </p:nvSpPr>
        <p:spPr>
          <a:xfrm>
            <a:off x="4598463" y="2666029"/>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The </a:t>
            </a:r>
            <a:r>
              <a:rPr lang="en-US" dirty="0">
                <a:solidFill>
                  <a:prstClr val="black"/>
                </a:solidFill>
              </a:rPr>
              <a:t>Middle East</a:t>
            </a:r>
            <a:r>
              <a:rPr kumimoji="0" lang="en-US" b="0" i="0" u="none" strike="noStrike" kern="1200" cap="none" spc="0" normalizeH="0" baseline="0" noProof="0" dirty="0">
                <a:ln>
                  <a:noFill/>
                </a:ln>
                <a:solidFill>
                  <a:prstClr val="black"/>
                </a:solidFill>
                <a:effectLst/>
                <a:uLnTx/>
                <a:uFillTx/>
              </a:rPr>
              <a:t> average of HD treatment centers is </a:t>
            </a:r>
            <a:r>
              <a:rPr lang="en-US" dirty="0">
                <a:solidFill>
                  <a:prstClr val="black"/>
                </a:solidFill>
              </a:rPr>
              <a:t>5.03</a:t>
            </a:r>
            <a:r>
              <a:rPr kumimoji="0" lang="en-US" b="0" i="0" u="none" strike="noStrike" kern="1200" cap="none" spc="0" normalizeH="0" baseline="0" noProof="0" dirty="0">
                <a:ln>
                  <a:noFill/>
                </a:ln>
                <a:solidFill>
                  <a:prstClr val="black"/>
                </a:solidFill>
                <a:effectLst/>
                <a:uLnTx/>
                <a:uFillTx/>
              </a:rPr>
              <a:t> pmp</a:t>
            </a:r>
          </a:p>
        </p:txBody>
      </p:sp>
      <p:sp>
        <p:nvSpPr>
          <p:cNvPr id="11" name="Rectangle 10"/>
          <p:cNvSpPr/>
          <p:nvPr/>
        </p:nvSpPr>
        <p:spPr>
          <a:xfrm>
            <a:off x="1288012" y="1441008"/>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Chronic HD centers </a:t>
            </a:r>
          </a:p>
        </p:txBody>
      </p:sp>
      <p:sp>
        <p:nvSpPr>
          <p:cNvPr id="14" name="Rectangle 13"/>
          <p:cNvSpPr/>
          <p:nvPr/>
        </p:nvSpPr>
        <p:spPr>
          <a:xfrm>
            <a:off x="433055" y="1888055"/>
            <a:ext cx="3913822" cy="326555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Table 18"/>
          <p:cNvGraphicFramePr>
            <a:graphicFrameLocks noGrp="1"/>
          </p:cNvGraphicFramePr>
          <p:nvPr>
            <p:extLst>
              <p:ext uri="{D42A27DB-BD31-4B8C-83A1-F6EECF244321}">
                <p14:modId xmlns:p14="http://schemas.microsoft.com/office/powerpoint/2010/main" val="2850902869"/>
              </p:ext>
            </p:extLst>
          </p:nvPr>
        </p:nvGraphicFramePr>
        <p:xfrm>
          <a:off x="8661853" y="1453543"/>
          <a:ext cx="2215044" cy="4217429"/>
        </p:xfrm>
        <a:graphic>
          <a:graphicData uri="http://schemas.openxmlformats.org/drawingml/2006/table">
            <a:tbl>
              <a:tblPr firstRow="1" firstCol="1" bandRow="1">
                <a:tableStyleId>{F5AB1C69-6EDB-4FF4-983F-18BD219EF322}</a:tableStyleId>
              </a:tblPr>
              <a:tblGrid>
                <a:gridCol w="1226000">
                  <a:extLst>
                    <a:ext uri="{9D8B030D-6E8A-4147-A177-3AD203B41FA5}">
                      <a16:colId xmlns:a16="http://schemas.microsoft.com/office/drawing/2014/main" val="242362531"/>
                    </a:ext>
                  </a:extLst>
                </a:gridCol>
                <a:gridCol w="989044">
                  <a:extLst>
                    <a:ext uri="{9D8B030D-6E8A-4147-A177-3AD203B41FA5}">
                      <a16:colId xmlns:a16="http://schemas.microsoft.com/office/drawing/2014/main" val="231531765"/>
                    </a:ext>
                  </a:extLst>
                </a:gridCol>
              </a:tblGrid>
              <a:tr h="395226">
                <a:tc>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Chronic HD</a:t>
                      </a:r>
                    </a:p>
                    <a:p>
                      <a:pPr marL="0" marR="0" algn="ctr">
                        <a:lnSpc>
                          <a:spcPct val="115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08819632"/>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7.47</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004996269"/>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rPr>
                        <a:t>0.64</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735109584"/>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7.91</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002873415"/>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3.26</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177153712"/>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15.10</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756151044"/>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6.64</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847993380"/>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2.39</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87659631"/>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5.66</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110054995"/>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2.55</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465939978"/>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1.01</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650200759"/>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2.67</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11596170"/>
                  </a:ext>
                </a:extLst>
              </a:tr>
            </a:tbl>
          </a:graphicData>
        </a:graphic>
      </p:graphicFrame>
      <p:sp>
        <p:nvSpPr>
          <p:cNvPr id="12" name="Rectangle 11"/>
          <p:cNvSpPr/>
          <p:nvPr/>
        </p:nvSpPr>
        <p:spPr>
          <a:xfrm>
            <a:off x="160649" y="5321195"/>
            <a:ext cx="4883791" cy="14510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B608DC1B-C394-ABD5-FF00-E9CABB7D16DD}"/>
              </a:ext>
            </a:extLst>
          </p:cNvPr>
          <p:cNvSpPr txBox="1"/>
          <p:nvPr/>
        </p:nvSpPr>
        <p:spPr>
          <a:xfrm>
            <a:off x="8580594" y="5670972"/>
            <a:ext cx="2088431" cy="230832"/>
          </a:xfrm>
          <a:prstGeom prst="rect">
            <a:avLst/>
          </a:prstGeom>
          <a:noFill/>
        </p:spPr>
        <p:txBody>
          <a:bodyPr wrap="square" rtlCol="0">
            <a:spAutoFit/>
          </a:bodyPr>
          <a:lstStyle/>
          <a:p>
            <a:r>
              <a:rPr lang="en-US" sz="900" dirty="0"/>
              <a:t>‘ – ’ : data not reported/unavailable</a:t>
            </a:r>
          </a:p>
        </p:txBody>
      </p:sp>
      <p:sp>
        <p:nvSpPr>
          <p:cNvPr id="15" name="Title 14">
            <a:extLst>
              <a:ext uri="{FF2B5EF4-FFF2-40B4-BE49-F238E27FC236}">
                <a16:creationId xmlns:a16="http://schemas.microsoft.com/office/drawing/2014/main" id="{C91721EC-6D70-AF02-B08B-AB5DF650D58E}"/>
              </a:ext>
            </a:extLst>
          </p:cNvPr>
          <p:cNvSpPr>
            <a:spLocks noGrp="1"/>
          </p:cNvSpPr>
          <p:nvPr>
            <p:ph type="title"/>
          </p:nvPr>
        </p:nvSpPr>
        <p:spPr/>
        <p:txBody>
          <a:bodyPr>
            <a:normAutofit/>
          </a:bodyPr>
          <a:lstStyle/>
          <a:p>
            <a:r>
              <a:rPr lang="en-GB" dirty="0"/>
              <a:t>Capacity for chronic dialysis (HD)</a:t>
            </a:r>
            <a:endParaRPr lang="en-BE" dirty="0"/>
          </a:p>
        </p:txBody>
      </p:sp>
      <p:sp>
        <p:nvSpPr>
          <p:cNvPr id="5" name="Date Placeholder 3">
            <a:extLst>
              <a:ext uri="{FF2B5EF4-FFF2-40B4-BE49-F238E27FC236}">
                <a16:creationId xmlns:a16="http://schemas.microsoft.com/office/drawing/2014/main" id="{0B5FA2B9-9ADA-4DD6-F691-70F51072C985}"/>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545A497F-58B7-7A2B-9FF3-4088E09652B2}"/>
              </a:ext>
            </a:extLst>
          </p:cNvPr>
          <p:cNvSpPr>
            <a:spLocks noGrp="1"/>
          </p:cNvSpPr>
          <p:nvPr>
            <p:ph type="ftr" sz="quarter" idx="3"/>
          </p:nvPr>
        </p:nvSpPr>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5EBA548D-E4C2-EDE4-28A5-3477F8277637}"/>
              </a:ext>
            </a:extLst>
          </p:cNvPr>
          <p:cNvSpPr>
            <a:spLocks noGrp="1"/>
          </p:cNvSpPr>
          <p:nvPr>
            <p:ph type="sldNum" sz="quarter" idx="4"/>
          </p:nvPr>
        </p:nvSpPr>
        <p:spPr/>
        <p:txBody>
          <a:bodyPr/>
          <a:lstStyle/>
          <a:p>
            <a:fld id="{4A9CEFBC-9863-BD47-BA2B-008170C231CB}" type="slidenum">
              <a:rPr lang="en-US" smtClean="0"/>
              <a:pPr/>
              <a:t>25</a:t>
            </a:fld>
            <a:endParaRPr lang="en-US" dirty="0"/>
          </a:p>
        </p:txBody>
      </p:sp>
    </p:spTree>
    <p:extLst>
      <p:ext uri="{BB962C8B-B14F-4D97-AF65-F5344CB8AC3E}">
        <p14:creationId xmlns:p14="http://schemas.microsoft.com/office/powerpoint/2010/main" val="2559348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6F6C30-4215-2184-082B-8B4F63148340}"/>
              </a:ext>
            </a:extLst>
          </p:cNvPr>
          <p:cNvPicPr>
            <a:picLocks noChangeAspect="1"/>
          </p:cNvPicPr>
          <p:nvPr/>
        </p:nvPicPr>
        <p:blipFill>
          <a:blip r:embed="rId2"/>
          <a:stretch>
            <a:fillRect/>
          </a:stretch>
        </p:blipFill>
        <p:spPr>
          <a:xfrm>
            <a:off x="101600" y="5346798"/>
            <a:ext cx="4826113" cy="135947"/>
          </a:xfrm>
          <a:prstGeom prst="rect">
            <a:avLst/>
          </a:prstGeom>
        </p:spPr>
      </p:pic>
      <p:pic>
        <p:nvPicPr>
          <p:cNvPr id="13" name="Picture 12">
            <a:extLst>
              <a:ext uri="{FF2B5EF4-FFF2-40B4-BE49-F238E27FC236}">
                <a16:creationId xmlns:a16="http://schemas.microsoft.com/office/drawing/2014/main" id="{99495A76-82E0-B7FB-3D00-12041A6BC42A}"/>
              </a:ext>
            </a:extLst>
          </p:cNvPr>
          <p:cNvPicPr>
            <a:picLocks noChangeAspect="1"/>
          </p:cNvPicPr>
          <p:nvPr/>
        </p:nvPicPr>
        <p:blipFill>
          <a:blip r:embed="rId3"/>
          <a:stretch>
            <a:fillRect/>
          </a:stretch>
        </p:blipFill>
        <p:spPr>
          <a:xfrm>
            <a:off x="489450" y="1842990"/>
            <a:ext cx="3977566" cy="330945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8053226"/>
              </p:ext>
            </p:extLst>
          </p:nvPr>
        </p:nvGraphicFramePr>
        <p:xfrm>
          <a:off x="8630048" y="1358128"/>
          <a:ext cx="2299021" cy="4217429"/>
        </p:xfrm>
        <a:graphic>
          <a:graphicData uri="http://schemas.openxmlformats.org/drawingml/2006/table">
            <a:tbl>
              <a:tblPr firstRow="1" firstCol="1" bandRow="1">
                <a:tableStyleId>{F5AB1C69-6EDB-4FF4-983F-18BD219EF322}</a:tableStyleId>
              </a:tblPr>
              <a:tblGrid>
                <a:gridCol w="1226000">
                  <a:extLst>
                    <a:ext uri="{9D8B030D-6E8A-4147-A177-3AD203B41FA5}">
                      <a16:colId xmlns:a16="http://schemas.microsoft.com/office/drawing/2014/main" val="242362531"/>
                    </a:ext>
                  </a:extLst>
                </a:gridCol>
                <a:gridCol w="1073021">
                  <a:extLst>
                    <a:ext uri="{9D8B030D-6E8A-4147-A177-3AD203B41FA5}">
                      <a16:colId xmlns:a16="http://schemas.microsoft.com/office/drawing/2014/main" val="1156687670"/>
                    </a:ext>
                  </a:extLst>
                </a:gridCol>
              </a:tblGrid>
              <a:tr h="395226">
                <a:tc>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Chronic PD</a:t>
                      </a:r>
                    </a:p>
                    <a:p>
                      <a:pPr marL="0" marR="0" algn="ctr">
                        <a:lnSpc>
                          <a:spcPct val="115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08819632"/>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0.35</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004996269"/>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rPr>
                        <a:t>0.07</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735109584"/>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0.55</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002873415"/>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3.26</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177153712"/>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0.94</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756151044"/>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2.66</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847993380"/>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1.20</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87659631"/>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0.71</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110054995"/>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0.32</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465939978"/>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0.50</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650200759"/>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0.33</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11596170"/>
                  </a:ext>
                </a:extLst>
              </a:tr>
            </a:tbl>
          </a:graphicData>
        </a:graphic>
      </p:graphicFrame>
      <p:sp>
        <p:nvSpPr>
          <p:cNvPr id="4" name="Rectangle 3"/>
          <p:cNvSpPr/>
          <p:nvPr/>
        </p:nvSpPr>
        <p:spPr>
          <a:xfrm>
            <a:off x="1434111" y="1416135"/>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Chronic PD centers </a:t>
            </a:r>
          </a:p>
        </p:txBody>
      </p:sp>
      <p:sp>
        <p:nvSpPr>
          <p:cNvPr id="5" name="Rectangle 4"/>
          <p:cNvSpPr/>
          <p:nvPr/>
        </p:nvSpPr>
        <p:spPr>
          <a:xfrm>
            <a:off x="4620147" y="2639440"/>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Chronic PD services are available in </a:t>
            </a:r>
            <a:r>
              <a:rPr lang="en-US" dirty="0">
                <a:solidFill>
                  <a:prstClr val="black"/>
                </a:solidFill>
              </a:rPr>
              <a:t>all</a:t>
            </a:r>
            <a:r>
              <a:rPr kumimoji="0" lang="en-US" b="0" i="0" u="none" strike="noStrike" kern="1200" cap="none" spc="0" normalizeH="0" baseline="0" noProof="0" dirty="0">
                <a:ln>
                  <a:noFill/>
                </a:ln>
                <a:solidFill>
                  <a:prstClr val="black"/>
                </a:solidFill>
                <a:effectLst/>
                <a:uLnTx/>
                <a:uFillTx/>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The </a:t>
            </a:r>
            <a:r>
              <a:rPr lang="en-US" dirty="0">
                <a:solidFill>
                  <a:prstClr val="black"/>
                </a:solidFill>
              </a:rPr>
              <a:t>Middle East</a:t>
            </a:r>
            <a:r>
              <a:rPr kumimoji="0" lang="en-US" b="0" i="0" u="none" strike="noStrike" kern="1200" cap="none" spc="0" normalizeH="0" baseline="0" noProof="0" dirty="0">
                <a:ln>
                  <a:noFill/>
                </a:ln>
                <a:solidFill>
                  <a:prstClr val="black"/>
                </a:solidFill>
                <a:effectLst/>
                <a:uLnTx/>
                <a:uFillTx/>
              </a:rPr>
              <a:t> average of PD treatment centers is 0.99 pmp</a:t>
            </a:r>
          </a:p>
        </p:txBody>
      </p:sp>
      <p:sp>
        <p:nvSpPr>
          <p:cNvPr id="7" name="Rectangle 6"/>
          <p:cNvSpPr/>
          <p:nvPr/>
        </p:nvSpPr>
        <p:spPr>
          <a:xfrm>
            <a:off x="489450" y="1854591"/>
            <a:ext cx="3980950" cy="329785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3186" y="5340277"/>
            <a:ext cx="4859607" cy="14246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9"/>
          <p:cNvSpPr txBox="1"/>
          <p:nvPr/>
        </p:nvSpPr>
        <p:spPr>
          <a:xfrm>
            <a:off x="8555194" y="5575557"/>
            <a:ext cx="2088431" cy="230832"/>
          </a:xfrm>
          <a:prstGeom prst="rect">
            <a:avLst/>
          </a:prstGeom>
          <a:noFill/>
        </p:spPr>
        <p:txBody>
          <a:bodyPr wrap="square" rtlCol="0">
            <a:spAutoFit/>
          </a:bodyPr>
          <a:lstStyle/>
          <a:p>
            <a:r>
              <a:rPr lang="en-US" sz="900" dirty="0"/>
              <a:t>‘ – ’ : data not reported/unavailable</a:t>
            </a:r>
          </a:p>
        </p:txBody>
      </p:sp>
      <p:sp>
        <p:nvSpPr>
          <p:cNvPr id="12" name="Title 11">
            <a:extLst>
              <a:ext uri="{FF2B5EF4-FFF2-40B4-BE49-F238E27FC236}">
                <a16:creationId xmlns:a16="http://schemas.microsoft.com/office/drawing/2014/main" id="{6B84A4E3-3BFE-1AB5-6085-976570335293}"/>
              </a:ext>
            </a:extLst>
          </p:cNvPr>
          <p:cNvSpPr>
            <a:spLocks noGrp="1"/>
          </p:cNvSpPr>
          <p:nvPr>
            <p:ph type="title"/>
          </p:nvPr>
        </p:nvSpPr>
        <p:spPr/>
        <p:txBody>
          <a:bodyPr>
            <a:normAutofit/>
          </a:bodyPr>
          <a:lstStyle/>
          <a:p>
            <a:r>
              <a:rPr lang="en-GB" dirty="0"/>
              <a:t>Capacity for chronic dialysis (PD)</a:t>
            </a:r>
            <a:endParaRPr lang="en-BE" dirty="0"/>
          </a:p>
        </p:txBody>
      </p:sp>
      <p:sp>
        <p:nvSpPr>
          <p:cNvPr id="6" name="Date Placeholder 3">
            <a:extLst>
              <a:ext uri="{FF2B5EF4-FFF2-40B4-BE49-F238E27FC236}">
                <a16:creationId xmlns:a16="http://schemas.microsoft.com/office/drawing/2014/main" id="{8A3B5695-4A94-2DBB-248A-1F733CE52BDC}"/>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2DA643CE-6C20-3128-AC20-A3B74609E500}"/>
              </a:ext>
            </a:extLst>
          </p:cNvPr>
          <p:cNvSpPr>
            <a:spLocks noGrp="1"/>
          </p:cNvSpPr>
          <p:nvPr>
            <p:ph type="ftr" sz="quarter" idx="3"/>
          </p:nvPr>
        </p:nvSpPr>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EADCA3EF-F628-C750-A931-D121A928A7BE}"/>
              </a:ext>
            </a:extLst>
          </p:cNvPr>
          <p:cNvSpPr>
            <a:spLocks noGrp="1"/>
          </p:cNvSpPr>
          <p:nvPr>
            <p:ph type="sldNum" sz="quarter" idx="4"/>
          </p:nvPr>
        </p:nvSpPr>
        <p:spPr/>
        <p:txBody>
          <a:bodyPr/>
          <a:lstStyle/>
          <a:p>
            <a:fld id="{4A9CEFBC-9863-BD47-BA2B-008170C231CB}" type="slidenum">
              <a:rPr lang="en-US" smtClean="0"/>
              <a:pPr/>
              <a:t>26</a:t>
            </a:fld>
            <a:endParaRPr lang="en-US" dirty="0"/>
          </a:p>
        </p:txBody>
      </p:sp>
    </p:spTree>
    <p:extLst>
      <p:ext uri="{BB962C8B-B14F-4D97-AF65-F5344CB8AC3E}">
        <p14:creationId xmlns:p14="http://schemas.microsoft.com/office/powerpoint/2010/main" val="362406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D6AE7E-AADD-133E-C988-95B25F4B8675}"/>
              </a:ext>
            </a:extLst>
          </p:cNvPr>
          <p:cNvPicPr>
            <a:picLocks noChangeAspect="1"/>
          </p:cNvPicPr>
          <p:nvPr/>
        </p:nvPicPr>
        <p:blipFill>
          <a:blip r:embed="rId2"/>
          <a:stretch>
            <a:fillRect/>
          </a:stretch>
        </p:blipFill>
        <p:spPr>
          <a:xfrm>
            <a:off x="121921" y="5371357"/>
            <a:ext cx="4983480" cy="163330"/>
          </a:xfrm>
          <a:prstGeom prst="rect">
            <a:avLst/>
          </a:prstGeom>
        </p:spPr>
      </p:pic>
      <p:pic>
        <p:nvPicPr>
          <p:cNvPr id="6" name="Picture 5">
            <a:extLst>
              <a:ext uri="{FF2B5EF4-FFF2-40B4-BE49-F238E27FC236}">
                <a16:creationId xmlns:a16="http://schemas.microsoft.com/office/drawing/2014/main" id="{8A2E5959-2859-C283-CDE5-3CE8D49811A4}"/>
              </a:ext>
            </a:extLst>
          </p:cNvPr>
          <p:cNvPicPr>
            <a:picLocks noChangeAspect="1"/>
          </p:cNvPicPr>
          <p:nvPr/>
        </p:nvPicPr>
        <p:blipFill>
          <a:blip r:embed="rId3"/>
          <a:stretch>
            <a:fillRect/>
          </a:stretch>
        </p:blipFill>
        <p:spPr>
          <a:xfrm>
            <a:off x="494791" y="1796269"/>
            <a:ext cx="4082053" cy="341186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33293311"/>
              </p:ext>
            </p:extLst>
          </p:nvPr>
        </p:nvGraphicFramePr>
        <p:xfrm>
          <a:off x="8540648" y="1394293"/>
          <a:ext cx="3069772" cy="3411867"/>
        </p:xfrm>
        <a:graphic>
          <a:graphicData uri="http://schemas.openxmlformats.org/drawingml/2006/table">
            <a:tbl>
              <a:tblPr firstRow="1" firstCol="1" bandRow="1">
                <a:tableStyleId>{F5AB1C69-6EDB-4FF4-983F-18BD219EF322}</a:tableStyleId>
              </a:tblPr>
              <a:tblGrid>
                <a:gridCol w="1429413">
                  <a:extLst>
                    <a:ext uri="{9D8B030D-6E8A-4147-A177-3AD203B41FA5}">
                      <a16:colId xmlns:a16="http://schemas.microsoft.com/office/drawing/2014/main" val="2939863924"/>
                    </a:ext>
                  </a:extLst>
                </a:gridCol>
                <a:gridCol w="971775">
                  <a:extLst>
                    <a:ext uri="{9D8B030D-6E8A-4147-A177-3AD203B41FA5}">
                      <a16:colId xmlns:a16="http://schemas.microsoft.com/office/drawing/2014/main" val="3337297276"/>
                    </a:ext>
                  </a:extLst>
                </a:gridCol>
                <a:gridCol w="668584">
                  <a:extLst>
                    <a:ext uri="{9D8B030D-6E8A-4147-A177-3AD203B41FA5}">
                      <a16:colId xmlns:a16="http://schemas.microsoft.com/office/drawing/2014/main" val="1410340930"/>
                    </a:ext>
                  </a:extLst>
                </a:gridCol>
              </a:tblGrid>
              <a:tr h="510551">
                <a:tc>
                  <a:txBody>
                    <a:bodyPr/>
                    <a:lstStyle/>
                    <a:p>
                      <a:pPr marL="0" marR="0" algn="ctr">
                        <a:lnSpc>
                          <a:spcPct val="115000"/>
                        </a:lnSpc>
                        <a:spcBef>
                          <a:spcPts val="0"/>
                        </a:spcBef>
                        <a:spcAft>
                          <a:spcPts val="0"/>
                        </a:spcAft>
                      </a:pPr>
                      <a:r>
                        <a:rPr lang="en-US" sz="800" dirty="0">
                          <a:solidFill>
                            <a:schemeClr val="bg1"/>
                          </a:solidFill>
                          <a:effectLst/>
                        </a:rPr>
                        <a:t>Country</a:t>
                      </a:r>
                      <a:endParaRPr lang="en-US" sz="800" dirty="0">
                        <a:solidFill>
                          <a:schemeClr val="bg1"/>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Kidney Transplantation</a:t>
                      </a:r>
                    </a:p>
                    <a:p>
                      <a:pPr marL="0" marR="0" algn="ctr">
                        <a:lnSpc>
                          <a:spcPct val="115000"/>
                        </a:lnSpc>
                        <a:spcBef>
                          <a:spcPts val="0"/>
                        </a:spcBef>
                        <a:spcAft>
                          <a:spcPts val="0"/>
                        </a:spcAft>
                      </a:pPr>
                      <a:r>
                        <a:rPr lang="en-US" sz="800" dirty="0">
                          <a:solidFill>
                            <a:schemeClr val="tx1">
                              <a:lumMod val="75000"/>
                              <a:lumOff val="25000"/>
                            </a:schemeClr>
                          </a:solidFill>
                          <a:effectLst/>
                        </a:rPr>
                        <a:t>availability  </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Transplant centers PMP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7892256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0.30</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824500586"/>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rPr>
                        <a:t>0.15</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255952106"/>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1.55</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650595091"/>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0.33</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7187563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0.94</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971000221"/>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0.53</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31184323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0.40</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400741121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0.28</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92746932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0.28</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68295766"/>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0.61</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4191326283"/>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0.33</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91905419"/>
                  </a:ext>
                </a:extLst>
              </a:tr>
            </a:tbl>
          </a:graphicData>
        </a:graphic>
      </p:graphicFrame>
      <p:sp>
        <p:nvSpPr>
          <p:cNvPr id="7" name="Rectangle 6"/>
          <p:cNvSpPr/>
          <p:nvPr/>
        </p:nvSpPr>
        <p:spPr>
          <a:xfrm>
            <a:off x="1000932" y="1394293"/>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Kidney transplantation centers </a:t>
            </a:r>
          </a:p>
        </p:txBody>
      </p:sp>
      <p:sp>
        <p:nvSpPr>
          <p:cNvPr id="14" name="Rectangle 13"/>
          <p:cNvSpPr/>
          <p:nvPr/>
        </p:nvSpPr>
        <p:spPr>
          <a:xfrm>
            <a:off x="494790" y="1796269"/>
            <a:ext cx="4082053" cy="34118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690214" y="2333115"/>
            <a:ext cx="3850434"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Kidney transplantation services are available in </a:t>
            </a:r>
            <a:r>
              <a:rPr lang="en-US" dirty="0">
                <a:solidFill>
                  <a:prstClr val="black"/>
                </a:solidFill>
              </a:rPr>
              <a:t>all</a:t>
            </a:r>
            <a:r>
              <a:rPr kumimoji="0" lang="en-US" b="0" i="0" u="none" strike="noStrike" kern="1200" cap="none" spc="0" normalizeH="0" baseline="0" noProof="0" dirty="0">
                <a:ln>
                  <a:noFill/>
                </a:ln>
                <a:solidFill>
                  <a:prstClr val="black"/>
                </a:solidFill>
                <a:effectLst/>
                <a:uLnTx/>
                <a:uFillTx/>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The</a:t>
            </a:r>
            <a:r>
              <a:rPr kumimoji="0" lang="en-US" b="0" i="0" u="none" strike="noStrike" kern="1200" cap="none" spc="0" normalizeH="0" noProof="0" dirty="0">
                <a:ln>
                  <a:noFill/>
                </a:ln>
                <a:solidFill>
                  <a:prstClr val="black"/>
                </a:solidFill>
                <a:effectLst/>
                <a:uLnTx/>
                <a:uFillTx/>
              </a:rPr>
              <a:t> Middle East</a:t>
            </a:r>
            <a:r>
              <a:rPr kumimoji="0" lang="en-US" b="0" i="0" u="none" strike="noStrike" kern="1200" cap="none" spc="0" normalizeH="0" baseline="0" noProof="0" dirty="0">
                <a:ln>
                  <a:noFill/>
                </a:ln>
                <a:solidFill>
                  <a:prstClr val="black"/>
                </a:solidFill>
                <a:effectLst/>
                <a:uLnTx/>
                <a:uFillTx/>
              </a:rPr>
              <a:t> average of Kidney transplantation centers is 0.52 pmp</a:t>
            </a:r>
          </a:p>
        </p:txBody>
      </p:sp>
      <p:sp>
        <p:nvSpPr>
          <p:cNvPr id="10" name="Rectangle 9"/>
          <p:cNvSpPr/>
          <p:nvPr/>
        </p:nvSpPr>
        <p:spPr>
          <a:xfrm>
            <a:off x="108968" y="5374825"/>
            <a:ext cx="4996433" cy="15986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10"/>
          <p:cNvSpPr txBox="1"/>
          <p:nvPr/>
        </p:nvSpPr>
        <p:spPr>
          <a:xfrm>
            <a:off x="8540648" y="4865571"/>
            <a:ext cx="687299" cy="230832"/>
          </a:xfrm>
          <a:prstGeom prst="rect">
            <a:avLst/>
          </a:prstGeom>
          <a:noFill/>
        </p:spPr>
        <p:txBody>
          <a:bodyPr wrap="square" rtlCol="0">
            <a:spAutoFit/>
          </a:bodyPr>
          <a:lstStyle/>
          <a:p>
            <a:r>
              <a:rPr lang="en-US" sz="900" dirty="0">
                <a:latin typeface="+mj-lt"/>
              </a:rPr>
              <a:t>X : Yes</a:t>
            </a:r>
          </a:p>
        </p:txBody>
      </p:sp>
      <p:sp>
        <p:nvSpPr>
          <p:cNvPr id="12" name="Title 11">
            <a:extLst>
              <a:ext uri="{FF2B5EF4-FFF2-40B4-BE49-F238E27FC236}">
                <a16:creationId xmlns:a16="http://schemas.microsoft.com/office/drawing/2014/main" id="{D58CB81E-CE65-B4B2-E4BB-C962A0D9BA2F}"/>
              </a:ext>
            </a:extLst>
          </p:cNvPr>
          <p:cNvSpPr>
            <a:spLocks noGrp="1"/>
          </p:cNvSpPr>
          <p:nvPr>
            <p:ph type="title"/>
          </p:nvPr>
        </p:nvSpPr>
        <p:spPr/>
        <p:txBody>
          <a:bodyPr>
            <a:normAutofit/>
          </a:bodyPr>
          <a:lstStyle/>
          <a:p>
            <a:r>
              <a:rPr lang="es-ES" dirty="0" err="1"/>
              <a:t>Capacity</a:t>
            </a:r>
            <a:r>
              <a:rPr lang="es-ES" dirty="0"/>
              <a:t> </a:t>
            </a:r>
            <a:r>
              <a:rPr lang="es-ES" dirty="0" err="1"/>
              <a:t>for</a:t>
            </a:r>
            <a:r>
              <a:rPr lang="es-ES" dirty="0"/>
              <a:t> </a:t>
            </a:r>
            <a:r>
              <a:rPr lang="es-ES" dirty="0" err="1"/>
              <a:t>Kidney</a:t>
            </a:r>
            <a:r>
              <a:rPr lang="es-ES" dirty="0"/>
              <a:t> </a:t>
            </a:r>
            <a:r>
              <a:rPr lang="es-ES" dirty="0" err="1"/>
              <a:t>transplantation</a:t>
            </a:r>
            <a:endParaRPr lang="en-BE" dirty="0"/>
          </a:p>
        </p:txBody>
      </p:sp>
      <p:sp>
        <p:nvSpPr>
          <p:cNvPr id="2" name="Date Placeholder 3">
            <a:extLst>
              <a:ext uri="{FF2B5EF4-FFF2-40B4-BE49-F238E27FC236}">
                <a16:creationId xmlns:a16="http://schemas.microsoft.com/office/drawing/2014/main" id="{FA1EB31D-CF99-7E17-E77B-2C64F2F64F80}"/>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E1E42F51-19A6-E1B3-55B4-D1138400E03B}"/>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DC135C7B-6DB3-632A-1F53-31DF8B6125DC}"/>
              </a:ext>
            </a:extLst>
          </p:cNvPr>
          <p:cNvSpPr>
            <a:spLocks noGrp="1"/>
          </p:cNvSpPr>
          <p:nvPr>
            <p:ph type="sldNum" sz="quarter" idx="4"/>
          </p:nvPr>
        </p:nvSpPr>
        <p:spPr/>
        <p:txBody>
          <a:bodyPr/>
          <a:lstStyle/>
          <a:p>
            <a:fld id="{4A9CEFBC-9863-BD47-BA2B-008170C231CB}" type="slidenum">
              <a:rPr lang="en-US" smtClean="0"/>
              <a:pPr/>
              <a:t>27</a:t>
            </a:fld>
            <a:endParaRPr lang="en-US" dirty="0"/>
          </a:p>
        </p:txBody>
      </p:sp>
    </p:spTree>
    <p:extLst>
      <p:ext uri="{BB962C8B-B14F-4D97-AF65-F5344CB8AC3E}">
        <p14:creationId xmlns:p14="http://schemas.microsoft.com/office/powerpoint/2010/main" val="3189301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BEB2B0-80B9-4490-DBC1-65EC9DE59A8D}"/>
              </a:ext>
            </a:extLst>
          </p:cNvPr>
          <p:cNvPicPr>
            <a:picLocks noChangeAspect="1"/>
          </p:cNvPicPr>
          <p:nvPr/>
        </p:nvPicPr>
        <p:blipFill>
          <a:blip r:embed="rId2"/>
          <a:stretch>
            <a:fillRect/>
          </a:stretch>
        </p:blipFill>
        <p:spPr>
          <a:xfrm>
            <a:off x="3971664" y="1905000"/>
            <a:ext cx="3729235" cy="2961860"/>
          </a:xfrm>
          <a:prstGeom prst="rect">
            <a:avLst/>
          </a:prstGeom>
        </p:spPr>
      </p:pic>
      <p:pic>
        <p:nvPicPr>
          <p:cNvPr id="3" name="Picture 2">
            <a:extLst>
              <a:ext uri="{FF2B5EF4-FFF2-40B4-BE49-F238E27FC236}">
                <a16:creationId xmlns:a16="http://schemas.microsoft.com/office/drawing/2014/main" id="{5AFDA9AF-80CB-0A0B-8148-789F30FB6D6E}"/>
              </a:ext>
            </a:extLst>
          </p:cNvPr>
          <p:cNvPicPr>
            <a:picLocks noChangeAspect="1"/>
          </p:cNvPicPr>
          <p:nvPr/>
        </p:nvPicPr>
        <p:blipFill>
          <a:blip r:embed="rId3"/>
          <a:stretch>
            <a:fillRect/>
          </a:stretch>
        </p:blipFill>
        <p:spPr>
          <a:xfrm>
            <a:off x="80797" y="1881738"/>
            <a:ext cx="3791488" cy="300544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8588252"/>
              </p:ext>
            </p:extLst>
          </p:nvPr>
        </p:nvGraphicFramePr>
        <p:xfrm>
          <a:off x="7776376" y="1534601"/>
          <a:ext cx="4149871" cy="3566557"/>
        </p:xfrm>
        <a:graphic>
          <a:graphicData uri="http://schemas.openxmlformats.org/drawingml/2006/table">
            <a:tbl>
              <a:tblPr firstRow="1" firstCol="1" bandRow="1">
                <a:tableStyleId>{F5AB1C69-6EDB-4FF4-983F-18BD219EF322}</a:tableStyleId>
              </a:tblPr>
              <a:tblGrid>
                <a:gridCol w="1073426">
                  <a:extLst>
                    <a:ext uri="{9D8B030D-6E8A-4147-A177-3AD203B41FA5}">
                      <a16:colId xmlns:a16="http://schemas.microsoft.com/office/drawing/2014/main" val="2939863924"/>
                    </a:ext>
                  </a:extLst>
                </a:gridCol>
                <a:gridCol w="787179">
                  <a:extLst>
                    <a:ext uri="{9D8B030D-6E8A-4147-A177-3AD203B41FA5}">
                      <a16:colId xmlns:a16="http://schemas.microsoft.com/office/drawing/2014/main" val="3918575909"/>
                    </a:ext>
                  </a:extLst>
                </a:gridCol>
                <a:gridCol w="708854">
                  <a:extLst>
                    <a:ext uri="{9D8B030D-6E8A-4147-A177-3AD203B41FA5}">
                      <a16:colId xmlns:a16="http://schemas.microsoft.com/office/drawing/2014/main" val="1285586293"/>
                    </a:ext>
                  </a:extLst>
                </a:gridCol>
                <a:gridCol w="521227">
                  <a:extLst>
                    <a:ext uri="{9D8B030D-6E8A-4147-A177-3AD203B41FA5}">
                      <a16:colId xmlns:a16="http://schemas.microsoft.com/office/drawing/2014/main" val="213053638"/>
                    </a:ext>
                  </a:extLst>
                </a:gridCol>
                <a:gridCol w="521227">
                  <a:extLst>
                    <a:ext uri="{9D8B030D-6E8A-4147-A177-3AD203B41FA5}">
                      <a16:colId xmlns:a16="http://schemas.microsoft.com/office/drawing/2014/main" val="1697261857"/>
                    </a:ext>
                  </a:extLst>
                </a:gridCol>
                <a:gridCol w="537958">
                  <a:extLst>
                    <a:ext uri="{9D8B030D-6E8A-4147-A177-3AD203B41FA5}">
                      <a16:colId xmlns:a16="http://schemas.microsoft.com/office/drawing/2014/main" val="4077902000"/>
                    </a:ext>
                  </a:extLst>
                </a:gridCol>
              </a:tblGrid>
              <a:tr h="270494">
                <a:tc rowSpan="2">
                  <a:txBody>
                    <a:bodyPr/>
                    <a:lstStyle/>
                    <a:p>
                      <a:pPr marL="0" marR="0" algn="ctr">
                        <a:lnSpc>
                          <a:spcPct val="115000"/>
                        </a:lnSpc>
                        <a:spcBef>
                          <a:spcPts val="0"/>
                        </a:spcBef>
                        <a:spcAft>
                          <a:spcPts val="0"/>
                        </a:spcAft>
                      </a:pPr>
                      <a:r>
                        <a:rPr lang="en-US" sz="800" dirty="0">
                          <a:solidFill>
                            <a:schemeClr val="bg1"/>
                          </a:solidFill>
                          <a:effectLst/>
                        </a:rPr>
                        <a:t>Country</a:t>
                      </a:r>
                      <a:endParaRPr lang="en-US" sz="800" dirty="0">
                        <a:solidFill>
                          <a:schemeClr val="bg1"/>
                        </a:solidFill>
                        <a:effectLst/>
                        <a:latin typeface="+mn-lt"/>
                        <a:ea typeface="Calibri" panose="020F0502020204030204" pitchFamily="34" charset="0"/>
                        <a:cs typeface="Arial" panose="020B0604020202020204" pitchFamily="34" charset="0"/>
                      </a:endParaRPr>
                    </a:p>
                  </a:txBody>
                  <a:tcPr marL="9525" marR="9525" marT="9525" marB="0" anchor="ctr"/>
                </a:tc>
                <a:tc gridSpan="2">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Donor type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Transplant waitlist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4395276"/>
                  </a:ext>
                </a:extLst>
              </a:tr>
              <a:tr h="308881">
                <a:tc vMerge="1">
                  <a:txBody>
                    <a:bodyPr/>
                    <a:lstStyle/>
                    <a:p>
                      <a:endParaRPr lang="en-US"/>
                    </a:p>
                  </a:txBody>
                  <a:tcP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Live donors only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Combination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National</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Regional only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None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7892256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b"/>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824500586"/>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b"/>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255952106"/>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50595091"/>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7187563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71000221"/>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1184323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00741121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2746932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68295766"/>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91326283"/>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91905419"/>
                  </a:ext>
                </a:extLst>
              </a:tr>
            </a:tbl>
          </a:graphicData>
        </a:graphic>
      </p:graphicFrame>
      <p:sp>
        <p:nvSpPr>
          <p:cNvPr id="6" name="Rectangle 5"/>
          <p:cNvSpPr/>
          <p:nvPr/>
        </p:nvSpPr>
        <p:spPr>
          <a:xfrm>
            <a:off x="4221823" y="1449734"/>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Transplant waitlist</a:t>
            </a:r>
          </a:p>
        </p:txBody>
      </p:sp>
      <p:sp>
        <p:nvSpPr>
          <p:cNvPr id="8" name="Rectangle 7"/>
          <p:cNvSpPr/>
          <p:nvPr/>
        </p:nvSpPr>
        <p:spPr>
          <a:xfrm>
            <a:off x="480308" y="1449734"/>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Transplant donor type</a:t>
            </a:r>
          </a:p>
        </p:txBody>
      </p:sp>
      <p:sp>
        <p:nvSpPr>
          <p:cNvPr id="10" name="Rectangle 9"/>
          <p:cNvSpPr/>
          <p:nvPr/>
        </p:nvSpPr>
        <p:spPr>
          <a:xfrm>
            <a:off x="80797" y="1876658"/>
            <a:ext cx="3791488" cy="300544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3947762" y="1876658"/>
            <a:ext cx="3753137" cy="300544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700899" y="5101158"/>
            <a:ext cx="687299" cy="246221"/>
          </a:xfrm>
          <a:prstGeom prst="rect">
            <a:avLst/>
          </a:prstGeom>
          <a:noFill/>
        </p:spPr>
        <p:txBody>
          <a:bodyPr wrap="square" rtlCol="0">
            <a:spAutoFit/>
          </a:bodyPr>
          <a:lstStyle/>
          <a:p>
            <a:r>
              <a:rPr lang="en-US" sz="1000" dirty="0">
                <a:latin typeface="+mj-lt"/>
              </a:rPr>
              <a:t>X : Yes</a:t>
            </a:r>
          </a:p>
        </p:txBody>
      </p:sp>
      <p:sp>
        <p:nvSpPr>
          <p:cNvPr id="13" name="Title 12">
            <a:extLst>
              <a:ext uri="{FF2B5EF4-FFF2-40B4-BE49-F238E27FC236}">
                <a16:creationId xmlns:a16="http://schemas.microsoft.com/office/drawing/2014/main" id="{F9301AC3-95C9-A713-8750-4AD1B395DF29}"/>
              </a:ext>
            </a:extLst>
          </p:cNvPr>
          <p:cNvSpPr>
            <a:spLocks noGrp="1"/>
          </p:cNvSpPr>
          <p:nvPr>
            <p:ph type="title"/>
          </p:nvPr>
        </p:nvSpPr>
        <p:spPr/>
        <p:txBody>
          <a:bodyPr>
            <a:normAutofit/>
          </a:bodyPr>
          <a:lstStyle/>
          <a:p>
            <a:r>
              <a:rPr lang="en-GB" dirty="0"/>
              <a:t>Capacity for Kidney transplantation (cont’d)</a:t>
            </a:r>
            <a:endParaRPr lang="en-BE" dirty="0"/>
          </a:p>
        </p:txBody>
      </p:sp>
      <p:sp>
        <p:nvSpPr>
          <p:cNvPr id="2" name="Date Placeholder 3">
            <a:extLst>
              <a:ext uri="{FF2B5EF4-FFF2-40B4-BE49-F238E27FC236}">
                <a16:creationId xmlns:a16="http://schemas.microsoft.com/office/drawing/2014/main" id="{BBFF4AE4-FAF1-21A5-8D4C-CF19A86366F0}"/>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1D78D21D-E213-668F-A884-D6460D56A440}"/>
              </a:ext>
            </a:extLst>
          </p:cNvPr>
          <p:cNvSpPr>
            <a:spLocks noGrp="1"/>
          </p:cNvSpPr>
          <p:nvPr>
            <p:ph type="ftr" sz="quarter" idx="3"/>
          </p:nvPr>
        </p:nvSpPr>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1D877624-7F0F-B3DB-09A8-DE219ED2FD34}"/>
              </a:ext>
            </a:extLst>
          </p:cNvPr>
          <p:cNvSpPr>
            <a:spLocks noGrp="1"/>
          </p:cNvSpPr>
          <p:nvPr>
            <p:ph type="sldNum" sz="quarter" idx="4"/>
          </p:nvPr>
        </p:nvSpPr>
        <p:spPr/>
        <p:txBody>
          <a:bodyPr/>
          <a:lstStyle/>
          <a:p>
            <a:fld id="{4A9CEFBC-9863-BD47-BA2B-008170C231CB}" type="slidenum">
              <a:rPr lang="en-US" smtClean="0"/>
              <a:pPr/>
              <a:t>28</a:t>
            </a:fld>
            <a:endParaRPr lang="en-US" dirty="0"/>
          </a:p>
        </p:txBody>
      </p:sp>
    </p:spTree>
    <p:extLst>
      <p:ext uri="{BB962C8B-B14F-4D97-AF65-F5344CB8AC3E}">
        <p14:creationId xmlns:p14="http://schemas.microsoft.com/office/powerpoint/2010/main" val="174130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0BECB5F-A3D3-5349-3EE8-9FFBEC89B3AF}"/>
              </a:ext>
            </a:extLst>
          </p:cNvPr>
          <p:cNvPicPr>
            <a:picLocks noChangeAspect="1"/>
          </p:cNvPicPr>
          <p:nvPr/>
        </p:nvPicPr>
        <p:blipFill>
          <a:blip r:embed="rId2"/>
          <a:stretch>
            <a:fillRect/>
          </a:stretch>
        </p:blipFill>
        <p:spPr>
          <a:xfrm>
            <a:off x="539834" y="4092177"/>
            <a:ext cx="4136067" cy="2512658"/>
          </a:xfrm>
          <a:prstGeom prst="rect">
            <a:avLst/>
          </a:prstGeom>
        </p:spPr>
      </p:pic>
      <p:pic>
        <p:nvPicPr>
          <p:cNvPr id="14" name="Picture 13">
            <a:extLst>
              <a:ext uri="{FF2B5EF4-FFF2-40B4-BE49-F238E27FC236}">
                <a16:creationId xmlns:a16="http://schemas.microsoft.com/office/drawing/2014/main" id="{3409C00E-1381-5D6C-C21A-6AB954903E1A}"/>
              </a:ext>
            </a:extLst>
          </p:cNvPr>
          <p:cNvPicPr>
            <a:picLocks noChangeAspect="1"/>
          </p:cNvPicPr>
          <p:nvPr/>
        </p:nvPicPr>
        <p:blipFill>
          <a:blip r:embed="rId3"/>
          <a:stretch>
            <a:fillRect/>
          </a:stretch>
        </p:blipFill>
        <p:spPr>
          <a:xfrm>
            <a:off x="507691" y="1260802"/>
            <a:ext cx="4173411" cy="242374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25675291"/>
              </p:ext>
            </p:extLst>
          </p:nvPr>
        </p:nvGraphicFramePr>
        <p:xfrm>
          <a:off x="5396183" y="1550302"/>
          <a:ext cx="6612315" cy="3486150"/>
        </p:xfrm>
        <a:graphic>
          <a:graphicData uri="http://schemas.openxmlformats.org/drawingml/2006/table">
            <a:tbl>
              <a:tblPr firstRow="1" firstCol="1" bandRow="1">
                <a:tableStyleId>{F5AB1C69-6EDB-4FF4-983F-18BD219EF322}</a:tableStyleId>
              </a:tblPr>
              <a:tblGrid>
                <a:gridCol w="1211165">
                  <a:extLst>
                    <a:ext uri="{9D8B030D-6E8A-4147-A177-3AD203B41FA5}">
                      <a16:colId xmlns:a16="http://schemas.microsoft.com/office/drawing/2014/main" val="1516739490"/>
                    </a:ext>
                  </a:extLst>
                </a:gridCol>
                <a:gridCol w="540115">
                  <a:extLst>
                    <a:ext uri="{9D8B030D-6E8A-4147-A177-3AD203B41FA5}">
                      <a16:colId xmlns:a16="http://schemas.microsoft.com/office/drawing/2014/main" val="3711324719"/>
                    </a:ext>
                  </a:extLst>
                </a:gridCol>
                <a:gridCol w="540115">
                  <a:extLst>
                    <a:ext uri="{9D8B030D-6E8A-4147-A177-3AD203B41FA5}">
                      <a16:colId xmlns:a16="http://schemas.microsoft.com/office/drawing/2014/main" val="3482245254"/>
                    </a:ext>
                  </a:extLst>
                </a:gridCol>
                <a:gridCol w="540115">
                  <a:extLst>
                    <a:ext uri="{9D8B030D-6E8A-4147-A177-3AD203B41FA5}">
                      <a16:colId xmlns:a16="http://schemas.microsoft.com/office/drawing/2014/main" val="1789827965"/>
                    </a:ext>
                  </a:extLst>
                </a:gridCol>
                <a:gridCol w="540115">
                  <a:extLst>
                    <a:ext uri="{9D8B030D-6E8A-4147-A177-3AD203B41FA5}">
                      <a16:colId xmlns:a16="http://schemas.microsoft.com/office/drawing/2014/main" val="1766517076"/>
                    </a:ext>
                  </a:extLst>
                </a:gridCol>
                <a:gridCol w="540115">
                  <a:extLst>
                    <a:ext uri="{9D8B030D-6E8A-4147-A177-3AD203B41FA5}">
                      <a16:colId xmlns:a16="http://schemas.microsoft.com/office/drawing/2014/main" val="2692064206"/>
                    </a:ext>
                  </a:extLst>
                </a:gridCol>
                <a:gridCol w="540115">
                  <a:extLst>
                    <a:ext uri="{9D8B030D-6E8A-4147-A177-3AD203B41FA5}">
                      <a16:colId xmlns:a16="http://schemas.microsoft.com/office/drawing/2014/main" val="2486829123"/>
                    </a:ext>
                  </a:extLst>
                </a:gridCol>
                <a:gridCol w="540115">
                  <a:extLst>
                    <a:ext uri="{9D8B030D-6E8A-4147-A177-3AD203B41FA5}">
                      <a16:colId xmlns:a16="http://schemas.microsoft.com/office/drawing/2014/main" val="2441728627"/>
                    </a:ext>
                  </a:extLst>
                </a:gridCol>
                <a:gridCol w="540115">
                  <a:extLst>
                    <a:ext uri="{9D8B030D-6E8A-4147-A177-3AD203B41FA5}">
                      <a16:colId xmlns:a16="http://schemas.microsoft.com/office/drawing/2014/main" val="146766299"/>
                    </a:ext>
                  </a:extLst>
                </a:gridCol>
                <a:gridCol w="540115">
                  <a:extLst>
                    <a:ext uri="{9D8B030D-6E8A-4147-A177-3AD203B41FA5}">
                      <a16:colId xmlns:a16="http://schemas.microsoft.com/office/drawing/2014/main" val="3853786082"/>
                    </a:ext>
                  </a:extLst>
                </a:gridCol>
                <a:gridCol w="540115">
                  <a:extLst>
                    <a:ext uri="{9D8B030D-6E8A-4147-A177-3AD203B41FA5}">
                      <a16:colId xmlns:a16="http://schemas.microsoft.com/office/drawing/2014/main" val="1367860729"/>
                    </a:ext>
                  </a:extLst>
                </a:gridCol>
              </a:tblGrid>
              <a:tr h="497954">
                <a:tc rowSpan="2">
                  <a:txBody>
                    <a:bodyPr/>
                    <a:lstStyle/>
                    <a:p>
                      <a:pPr marL="0" marR="0" algn="ctr">
                        <a:spcBef>
                          <a:spcPts val="0"/>
                        </a:spcBef>
                        <a:spcAft>
                          <a:spcPts val="0"/>
                        </a:spcAft>
                      </a:pPr>
                      <a:r>
                        <a:rPr lang="en-US" sz="800" dirty="0">
                          <a:effectLst/>
                        </a:rPr>
                        <a:t>Country</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spcBef>
                          <a:spcPts val="0"/>
                        </a:spcBef>
                        <a:spcAft>
                          <a:spcPts val="0"/>
                        </a:spcAft>
                      </a:pPr>
                      <a:r>
                        <a:rPr lang="en-US" sz="800" dirty="0">
                          <a:solidFill>
                            <a:schemeClr val="tx1">
                              <a:lumMod val="75000"/>
                              <a:lumOff val="25000"/>
                            </a:schemeClr>
                          </a:solidFill>
                          <a:effectLst/>
                        </a:rPr>
                        <a:t>HD frequency</a:t>
                      </a:r>
                    </a:p>
                    <a:p>
                      <a:pPr marL="0" marR="0" algn="ctr">
                        <a:spcBef>
                          <a:spcPts val="0"/>
                        </a:spcBef>
                        <a:spcAft>
                          <a:spcPts val="0"/>
                        </a:spcAft>
                      </a:pPr>
                      <a:r>
                        <a:rPr lang="en-US" sz="800" dirty="0">
                          <a:solidFill>
                            <a:schemeClr val="tx1">
                              <a:lumMod val="75000"/>
                              <a:lumOff val="25000"/>
                            </a:schemeClr>
                          </a:solidFill>
                          <a:effectLst/>
                        </a:rPr>
                        <a:t>a center-based service that involves treatment </a:t>
                      </a:r>
                    </a:p>
                    <a:p>
                      <a:pPr marL="0" marR="0" algn="ctr">
                        <a:spcBef>
                          <a:spcPts val="0"/>
                        </a:spcBef>
                        <a:spcAft>
                          <a:spcPts val="0"/>
                        </a:spcAft>
                      </a:pPr>
                      <a:r>
                        <a:rPr lang="en-US" sz="800" dirty="0">
                          <a:solidFill>
                            <a:schemeClr val="tx1">
                              <a:lumMod val="75000"/>
                              <a:lumOff val="25000"/>
                            </a:schemeClr>
                          </a:solidFill>
                          <a:effectLst/>
                        </a:rPr>
                        <a:t>3x week/3-4x hours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dirty="0">
                          <a:solidFill>
                            <a:schemeClr val="tx1">
                              <a:lumMod val="75000"/>
                              <a:lumOff val="25000"/>
                            </a:schemeClr>
                          </a:solidFill>
                          <a:effectLst/>
                        </a:rPr>
                        <a:t> PD frequency</a:t>
                      </a:r>
                    </a:p>
                    <a:p>
                      <a:pPr marL="0" marR="0" algn="ctr">
                        <a:spcBef>
                          <a:spcPts val="0"/>
                        </a:spcBef>
                        <a:spcAft>
                          <a:spcPts val="0"/>
                        </a:spcAft>
                      </a:pPr>
                      <a:r>
                        <a:rPr lang="en-US" sz="800" dirty="0">
                          <a:solidFill>
                            <a:schemeClr val="tx1">
                              <a:lumMod val="75000"/>
                              <a:lumOff val="25000"/>
                            </a:schemeClr>
                          </a:solidFill>
                          <a:effectLst/>
                        </a:rPr>
                        <a:t>ability to do adequate exchanges</a:t>
                      </a:r>
                    </a:p>
                    <a:p>
                      <a:pPr marL="0" marR="0" algn="ctr">
                        <a:spcBef>
                          <a:spcPts val="0"/>
                        </a:spcBef>
                        <a:spcAft>
                          <a:spcPts val="0"/>
                        </a:spcAft>
                      </a:pPr>
                      <a:r>
                        <a:rPr lang="en-US" sz="800" dirty="0">
                          <a:solidFill>
                            <a:schemeClr val="tx1">
                              <a:lumMod val="75000"/>
                              <a:lumOff val="25000"/>
                            </a:schemeClr>
                          </a:solidFill>
                          <a:effectLst/>
                        </a:rPr>
                        <a:t>3-4x day</a:t>
                      </a:r>
                    </a:p>
                    <a:p>
                      <a:pPr marL="0" marR="0" algn="ctr">
                        <a:spcBef>
                          <a:spcPts val="0"/>
                        </a:spcBef>
                        <a:spcAft>
                          <a:spcPts val="0"/>
                        </a:spcAft>
                      </a:pPr>
                      <a:r>
                        <a:rPr lang="en-US" sz="800" dirty="0">
                          <a:solidFill>
                            <a:schemeClr val="tx1">
                              <a:lumMod val="75000"/>
                              <a:lumOff val="25000"/>
                            </a:schemeClr>
                          </a:solidFill>
                          <a:effectLst/>
                        </a:rPr>
                        <a:t>(or equivalent cycles on automated PD)</a:t>
                      </a:r>
                    </a:p>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147477892"/>
                  </a:ext>
                </a:extLst>
              </a:tr>
              <a:tr h="144780">
                <a:tc vMerge="1">
                  <a:txBody>
                    <a:bodyPr/>
                    <a:lstStyle/>
                    <a:p>
                      <a:endParaRPr lang="en-US"/>
                    </a:p>
                  </a:txBody>
                  <a:tcPr/>
                </a:tc>
                <a:tc>
                  <a:txBody>
                    <a:bodyPr/>
                    <a:lstStyle/>
                    <a:p>
                      <a:pPr marL="0" marR="0" algn="ctr">
                        <a:spcBef>
                          <a:spcPts val="0"/>
                        </a:spcBef>
                        <a:spcAft>
                          <a:spcPts val="0"/>
                        </a:spcAft>
                      </a:pPr>
                      <a:r>
                        <a:rPr lang="en-ZA" sz="800" dirty="0">
                          <a:effectLst/>
                        </a:rPr>
                        <a:t>Generally available</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effectLst/>
                        </a:rPr>
                        <a:t>Generally not available</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Never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(dialysis not provided)</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effectLst/>
                        </a:rPr>
                        <a:t>Generally available</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effectLst/>
                        </a:rPr>
                        <a:t>Generally not available</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Never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(dialysis not provided)</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0548244"/>
                  </a:ext>
                </a:extLst>
              </a:tr>
              <a:tr h="217170">
                <a:tc>
                  <a:txBody>
                    <a:bodyPr/>
                    <a:lstStyle/>
                    <a:p>
                      <a:pPr marL="0" marR="0">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54312521"/>
                  </a:ext>
                </a:extLst>
              </a:tr>
              <a:tr h="217170">
                <a:tc>
                  <a:txBody>
                    <a:bodyPr/>
                    <a:lstStyle/>
                    <a:p>
                      <a:pPr marL="0" marR="0">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8704211"/>
                  </a:ext>
                </a:extLst>
              </a:tr>
              <a:tr h="217170">
                <a:tc>
                  <a:txBody>
                    <a:bodyPr/>
                    <a:lstStyle/>
                    <a:p>
                      <a:pPr marL="0" marR="0">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9843126"/>
                  </a:ext>
                </a:extLst>
              </a:tr>
              <a:tr h="217170">
                <a:tc>
                  <a:txBody>
                    <a:bodyPr/>
                    <a:lstStyle/>
                    <a:p>
                      <a:pPr marL="0" marR="0">
                        <a:spcBef>
                          <a:spcPts val="0"/>
                        </a:spcBef>
                        <a:spcAft>
                          <a:spcPts val="0"/>
                        </a:spcAft>
                      </a:pPr>
                      <a:r>
                        <a:rPr lang="en-US" sz="800">
                          <a:solidFill>
                            <a:schemeClr val="tx1">
                              <a:lumMod val="75000"/>
                              <a:lumOff val="25000"/>
                            </a:schemeClr>
                          </a:solidFill>
                          <a:effectLst/>
                        </a:rPr>
                        <a:t>Kuwait</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2693112"/>
                  </a:ext>
                </a:extLst>
              </a:tr>
              <a:tr h="217170">
                <a:tc>
                  <a:txBody>
                    <a:bodyPr/>
                    <a:lstStyle/>
                    <a:p>
                      <a:pPr marL="0" marR="0">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6229843"/>
                  </a:ext>
                </a:extLst>
              </a:tr>
              <a:tr h="217170">
                <a:tc>
                  <a:txBody>
                    <a:bodyPr/>
                    <a:lstStyle/>
                    <a:p>
                      <a:pPr marL="0" marR="0">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292788"/>
                  </a:ext>
                </a:extLst>
              </a:tr>
              <a:tr h="217170">
                <a:tc>
                  <a:txBody>
                    <a:bodyPr/>
                    <a:lstStyle/>
                    <a:p>
                      <a:pPr marL="0" marR="0">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007535"/>
                  </a:ext>
                </a:extLst>
              </a:tr>
              <a:tr h="217170">
                <a:tc>
                  <a:txBody>
                    <a:bodyPr/>
                    <a:lstStyle/>
                    <a:p>
                      <a:pPr marL="0" marR="0">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621387"/>
                  </a:ext>
                </a:extLst>
              </a:tr>
              <a:tr h="217170">
                <a:tc>
                  <a:txBody>
                    <a:bodyPr/>
                    <a:lstStyle/>
                    <a:p>
                      <a:pPr marL="0" marR="0">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724725"/>
                  </a:ext>
                </a:extLst>
              </a:tr>
              <a:tr h="217170">
                <a:tc>
                  <a:txBody>
                    <a:bodyPr/>
                    <a:lstStyle/>
                    <a:p>
                      <a:pPr marL="0" marR="0">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3035102"/>
                  </a:ext>
                </a:extLst>
              </a:tr>
              <a:tr h="217170">
                <a:tc>
                  <a:txBody>
                    <a:bodyPr/>
                    <a:lstStyle/>
                    <a:p>
                      <a:pPr marL="0" marR="0">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448560"/>
                  </a:ext>
                </a:extLst>
              </a:tr>
            </a:tbl>
          </a:graphicData>
        </a:graphic>
      </p:graphicFrame>
      <p:sp>
        <p:nvSpPr>
          <p:cNvPr id="5" name="Rectangle 4"/>
          <p:cNvSpPr/>
          <p:nvPr/>
        </p:nvSpPr>
        <p:spPr>
          <a:xfrm>
            <a:off x="1060452" y="907008"/>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HD frequency</a:t>
            </a:r>
          </a:p>
        </p:txBody>
      </p:sp>
      <p:sp>
        <p:nvSpPr>
          <p:cNvPr id="6" name="Rectangle 5"/>
          <p:cNvSpPr/>
          <p:nvPr/>
        </p:nvSpPr>
        <p:spPr>
          <a:xfrm>
            <a:off x="1113874" y="3694685"/>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PD frequency</a:t>
            </a:r>
          </a:p>
        </p:txBody>
      </p:sp>
      <p:sp>
        <p:nvSpPr>
          <p:cNvPr id="10" name="Rectangle 9"/>
          <p:cNvSpPr/>
          <p:nvPr/>
        </p:nvSpPr>
        <p:spPr>
          <a:xfrm>
            <a:off x="504064" y="1255705"/>
            <a:ext cx="4182550" cy="244801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1752600" y="1221040"/>
            <a:ext cx="3215640" cy="10492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504063" y="4073001"/>
            <a:ext cx="4182551" cy="25659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327916" y="5018382"/>
            <a:ext cx="768084" cy="230832"/>
          </a:xfrm>
          <a:prstGeom prst="rect">
            <a:avLst/>
          </a:prstGeom>
          <a:noFill/>
        </p:spPr>
        <p:txBody>
          <a:bodyPr wrap="square" rtlCol="0">
            <a:spAutoFit/>
          </a:bodyPr>
          <a:lstStyle/>
          <a:p>
            <a:r>
              <a:rPr lang="en-US" sz="900" dirty="0"/>
              <a:t>X : Yes</a:t>
            </a:r>
          </a:p>
        </p:txBody>
      </p:sp>
      <p:sp>
        <p:nvSpPr>
          <p:cNvPr id="9" name="Oval 8"/>
          <p:cNvSpPr/>
          <p:nvPr/>
        </p:nvSpPr>
        <p:spPr>
          <a:xfrm>
            <a:off x="1767840" y="4033240"/>
            <a:ext cx="2717800" cy="1100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4">
            <a:extLst>
              <a:ext uri="{FF2B5EF4-FFF2-40B4-BE49-F238E27FC236}">
                <a16:creationId xmlns:a16="http://schemas.microsoft.com/office/drawing/2014/main" id="{92545170-2815-B89B-D3C0-CB5A8C9D6BD5}"/>
              </a:ext>
            </a:extLst>
          </p:cNvPr>
          <p:cNvSpPr>
            <a:spLocks noGrp="1"/>
          </p:cNvSpPr>
          <p:nvPr>
            <p:ph type="title"/>
          </p:nvPr>
        </p:nvSpPr>
        <p:spPr/>
        <p:txBody>
          <a:bodyPr>
            <a:normAutofit/>
          </a:bodyPr>
          <a:lstStyle/>
          <a:p>
            <a:r>
              <a:rPr lang="en-GB" dirty="0"/>
              <a:t>Availability of services within dialysis care </a:t>
            </a:r>
            <a:endParaRPr lang="en-BE" dirty="0"/>
          </a:p>
        </p:txBody>
      </p:sp>
      <p:sp>
        <p:nvSpPr>
          <p:cNvPr id="2" name="Date Placeholder 3">
            <a:extLst>
              <a:ext uri="{FF2B5EF4-FFF2-40B4-BE49-F238E27FC236}">
                <a16:creationId xmlns:a16="http://schemas.microsoft.com/office/drawing/2014/main" id="{A68045E6-5194-3A65-B07D-3CBDB5ADB94E}"/>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2F55C19E-0782-D132-7B9E-1DFD11610669}"/>
              </a:ext>
            </a:extLst>
          </p:cNvPr>
          <p:cNvSpPr>
            <a:spLocks noGrp="1"/>
          </p:cNvSpPr>
          <p:nvPr>
            <p:ph type="ftr" sz="quarter" idx="3"/>
          </p:nvPr>
        </p:nvSpPr>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0AA3ACA4-8394-D0AE-C909-B648373160B2}"/>
              </a:ext>
            </a:extLst>
          </p:cNvPr>
          <p:cNvSpPr>
            <a:spLocks noGrp="1"/>
          </p:cNvSpPr>
          <p:nvPr>
            <p:ph type="sldNum" sz="quarter" idx="4"/>
          </p:nvPr>
        </p:nvSpPr>
        <p:spPr/>
        <p:txBody>
          <a:bodyPr/>
          <a:lstStyle/>
          <a:p>
            <a:fld id="{4A9CEFBC-9863-BD47-BA2B-008170C231CB}" type="slidenum">
              <a:rPr lang="en-US" smtClean="0"/>
              <a:pPr/>
              <a:t>29</a:t>
            </a:fld>
            <a:endParaRPr lang="en-US" dirty="0"/>
          </a:p>
        </p:txBody>
      </p:sp>
    </p:spTree>
    <p:extLst>
      <p:ext uri="{BB962C8B-B14F-4D97-AF65-F5344CB8AC3E}">
        <p14:creationId xmlns:p14="http://schemas.microsoft.com/office/powerpoint/2010/main" val="148839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169149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443129-86CE-4735-0BA3-25E8E455A5D6}"/>
              </a:ext>
            </a:extLst>
          </p:cNvPr>
          <p:cNvPicPr>
            <a:picLocks noChangeAspect="1"/>
          </p:cNvPicPr>
          <p:nvPr/>
        </p:nvPicPr>
        <p:blipFill>
          <a:blip r:embed="rId2"/>
          <a:stretch>
            <a:fillRect/>
          </a:stretch>
        </p:blipFill>
        <p:spPr>
          <a:xfrm>
            <a:off x="434745" y="1463039"/>
            <a:ext cx="6569969" cy="400088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2194717"/>
              </p:ext>
            </p:extLst>
          </p:nvPr>
        </p:nvGraphicFramePr>
        <p:xfrm>
          <a:off x="7211444" y="1797190"/>
          <a:ext cx="4492874" cy="3277734"/>
        </p:xfrm>
        <a:graphic>
          <a:graphicData uri="http://schemas.openxmlformats.org/drawingml/2006/table">
            <a:tbl>
              <a:tblPr firstRow="1" firstCol="1" bandRow="1">
                <a:tableStyleId>{F5AB1C69-6EDB-4FF4-983F-18BD219EF322}</a:tableStyleId>
              </a:tblPr>
              <a:tblGrid>
                <a:gridCol w="1391099">
                  <a:extLst>
                    <a:ext uri="{9D8B030D-6E8A-4147-A177-3AD203B41FA5}">
                      <a16:colId xmlns:a16="http://schemas.microsoft.com/office/drawing/2014/main" val="1516739490"/>
                    </a:ext>
                  </a:extLst>
                </a:gridCol>
                <a:gridCol w="620355">
                  <a:extLst>
                    <a:ext uri="{9D8B030D-6E8A-4147-A177-3AD203B41FA5}">
                      <a16:colId xmlns:a16="http://schemas.microsoft.com/office/drawing/2014/main" val="293011170"/>
                    </a:ext>
                  </a:extLst>
                </a:gridCol>
                <a:gridCol w="620355">
                  <a:extLst>
                    <a:ext uri="{9D8B030D-6E8A-4147-A177-3AD203B41FA5}">
                      <a16:colId xmlns:a16="http://schemas.microsoft.com/office/drawing/2014/main" val="1056396238"/>
                    </a:ext>
                  </a:extLst>
                </a:gridCol>
                <a:gridCol w="620355">
                  <a:extLst>
                    <a:ext uri="{9D8B030D-6E8A-4147-A177-3AD203B41FA5}">
                      <a16:colId xmlns:a16="http://schemas.microsoft.com/office/drawing/2014/main" val="1627485771"/>
                    </a:ext>
                  </a:extLst>
                </a:gridCol>
                <a:gridCol w="620355">
                  <a:extLst>
                    <a:ext uri="{9D8B030D-6E8A-4147-A177-3AD203B41FA5}">
                      <a16:colId xmlns:a16="http://schemas.microsoft.com/office/drawing/2014/main" val="3933683927"/>
                    </a:ext>
                  </a:extLst>
                </a:gridCol>
                <a:gridCol w="620355">
                  <a:extLst>
                    <a:ext uri="{9D8B030D-6E8A-4147-A177-3AD203B41FA5}">
                      <a16:colId xmlns:a16="http://schemas.microsoft.com/office/drawing/2014/main" val="1507591155"/>
                    </a:ext>
                  </a:extLst>
                </a:gridCol>
              </a:tblGrid>
              <a:tr h="205219">
                <a:tc rowSpan="2">
                  <a:txBody>
                    <a:bodyPr/>
                    <a:lstStyle/>
                    <a:p>
                      <a:pPr marL="0" marR="0" algn="ctr">
                        <a:spcBef>
                          <a:spcPts val="0"/>
                        </a:spcBef>
                        <a:spcAft>
                          <a:spcPts val="0"/>
                        </a:spcAft>
                      </a:pPr>
                      <a:r>
                        <a:rPr lang="en-US" sz="900" dirty="0">
                          <a:effectLst/>
                        </a:rPr>
                        <a:t>Country</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rPr>
                        <a:t>Availability of Home hemodialysis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7477892"/>
                  </a:ext>
                </a:extLst>
              </a:tr>
              <a:tr h="573854">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rPr>
                        <a:t>Generally available</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not available</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Never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Unknown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N/A (dialysis not provided)</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0548244"/>
                  </a:ext>
                </a:extLst>
              </a:tr>
              <a:tr h="227151">
                <a:tc>
                  <a:txBody>
                    <a:bodyPr/>
                    <a:lstStyle/>
                    <a:p>
                      <a:pPr marL="0" marR="0">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54312521"/>
                  </a:ext>
                </a:extLst>
              </a:tr>
              <a:tr h="227151">
                <a:tc>
                  <a:txBody>
                    <a:bodyPr/>
                    <a:lstStyle/>
                    <a:p>
                      <a:pPr marL="0" marR="0">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8704211"/>
                  </a:ext>
                </a:extLst>
              </a:tr>
              <a:tr h="227151">
                <a:tc>
                  <a:txBody>
                    <a:bodyPr/>
                    <a:lstStyle/>
                    <a:p>
                      <a:pPr marL="0" marR="0">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9843126"/>
                  </a:ext>
                </a:extLst>
              </a:tr>
              <a:tr h="227151">
                <a:tc>
                  <a:txBody>
                    <a:bodyPr/>
                    <a:lstStyle/>
                    <a:p>
                      <a:pPr marL="0" marR="0">
                        <a:spcBef>
                          <a:spcPts val="0"/>
                        </a:spcBef>
                        <a:spcAft>
                          <a:spcPts val="0"/>
                        </a:spcAft>
                      </a:pPr>
                      <a:r>
                        <a:rPr lang="en-US" sz="900">
                          <a:solidFill>
                            <a:schemeClr val="tx1">
                              <a:lumMod val="75000"/>
                              <a:lumOff val="25000"/>
                            </a:schemeClr>
                          </a:solidFill>
                          <a:effectLst/>
                        </a:rPr>
                        <a:t>Kuwait</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2693112"/>
                  </a:ext>
                </a:extLst>
              </a:tr>
              <a:tr h="227151">
                <a:tc>
                  <a:txBody>
                    <a:bodyPr/>
                    <a:lstStyle/>
                    <a:p>
                      <a:pPr marL="0" marR="0">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6229843"/>
                  </a:ext>
                </a:extLst>
              </a:tr>
              <a:tr h="227151">
                <a:tc>
                  <a:txBody>
                    <a:bodyPr/>
                    <a:lstStyle/>
                    <a:p>
                      <a:pPr marL="0" marR="0">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292788"/>
                  </a:ext>
                </a:extLst>
              </a:tr>
              <a:tr h="227151">
                <a:tc>
                  <a:txBody>
                    <a:bodyPr/>
                    <a:lstStyle/>
                    <a:p>
                      <a:pPr marL="0" marR="0">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007535"/>
                  </a:ext>
                </a:extLst>
              </a:tr>
              <a:tr h="227151">
                <a:tc>
                  <a:txBody>
                    <a:bodyPr/>
                    <a:lstStyle/>
                    <a:p>
                      <a:pPr marL="0" marR="0">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621387"/>
                  </a:ext>
                </a:extLst>
              </a:tr>
              <a:tr h="227151">
                <a:tc>
                  <a:txBody>
                    <a:bodyPr/>
                    <a:lstStyle/>
                    <a:p>
                      <a:pPr marL="0" marR="0">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724725"/>
                  </a:ext>
                </a:extLst>
              </a:tr>
              <a:tr h="227151">
                <a:tc>
                  <a:txBody>
                    <a:bodyPr/>
                    <a:lstStyle/>
                    <a:p>
                      <a:pPr marL="0" marR="0">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3035102"/>
                  </a:ext>
                </a:extLst>
              </a:tr>
              <a:tr h="227151">
                <a:tc>
                  <a:txBody>
                    <a:bodyPr/>
                    <a:lstStyle/>
                    <a:p>
                      <a:pPr marL="0" marR="0">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448560"/>
                  </a:ext>
                </a:extLst>
              </a:tr>
            </a:tbl>
          </a:graphicData>
        </a:graphic>
      </p:graphicFrame>
      <p:sp>
        <p:nvSpPr>
          <p:cNvPr id="5" name="Oval 4"/>
          <p:cNvSpPr/>
          <p:nvPr/>
        </p:nvSpPr>
        <p:spPr>
          <a:xfrm>
            <a:off x="2500377" y="1543430"/>
            <a:ext cx="2919984" cy="1613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26451" y="1463039"/>
            <a:ext cx="6559946" cy="400088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145123" y="5059022"/>
            <a:ext cx="687299" cy="230832"/>
          </a:xfrm>
          <a:prstGeom prst="rect">
            <a:avLst/>
          </a:prstGeom>
          <a:noFill/>
        </p:spPr>
        <p:txBody>
          <a:bodyPr wrap="square" rtlCol="0">
            <a:spAutoFit/>
          </a:bodyPr>
          <a:lstStyle/>
          <a:p>
            <a:r>
              <a:rPr lang="en-US" sz="900" dirty="0"/>
              <a:t>X : Yes</a:t>
            </a:r>
          </a:p>
        </p:txBody>
      </p:sp>
      <p:sp>
        <p:nvSpPr>
          <p:cNvPr id="11" name="Title 10">
            <a:extLst>
              <a:ext uri="{FF2B5EF4-FFF2-40B4-BE49-F238E27FC236}">
                <a16:creationId xmlns:a16="http://schemas.microsoft.com/office/drawing/2014/main" id="{FE0711F2-8B6C-5327-772D-0D11F1022AAF}"/>
              </a:ext>
            </a:extLst>
          </p:cNvPr>
          <p:cNvSpPr>
            <a:spLocks noGrp="1"/>
          </p:cNvSpPr>
          <p:nvPr>
            <p:ph type="title"/>
          </p:nvPr>
        </p:nvSpPr>
        <p:spPr/>
        <p:txBody>
          <a:bodyPr>
            <a:normAutofit/>
          </a:bodyPr>
          <a:lstStyle/>
          <a:p>
            <a:r>
              <a:rPr lang="es-ES" dirty="0" err="1"/>
              <a:t>Availability</a:t>
            </a:r>
            <a:r>
              <a:rPr lang="es-ES" dirty="0"/>
              <a:t> of Home </a:t>
            </a:r>
            <a:r>
              <a:rPr lang="es-ES" dirty="0" err="1"/>
              <a:t>hemodialysis</a:t>
            </a:r>
            <a:endParaRPr lang="en-BE" dirty="0"/>
          </a:p>
        </p:txBody>
      </p:sp>
      <p:sp>
        <p:nvSpPr>
          <p:cNvPr id="2" name="Date Placeholder 3">
            <a:extLst>
              <a:ext uri="{FF2B5EF4-FFF2-40B4-BE49-F238E27FC236}">
                <a16:creationId xmlns:a16="http://schemas.microsoft.com/office/drawing/2014/main" id="{7CD12D16-67A3-A4BA-4D79-E05DE33A8749}"/>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4250A0F4-4041-137C-CFCC-921202053C2F}"/>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43F48D2E-5825-87A9-5E17-E1FFEB059248}"/>
              </a:ext>
            </a:extLst>
          </p:cNvPr>
          <p:cNvSpPr>
            <a:spLocks noGrp="1"/>
          </p:cNvSpPr>
          <p:nvPr>
            <p:ph type="sldNum" sz="quarter" idx="4"/>
          </p:nvPr>
        </p:nvSpPr>
        <p:spPr/>
        <p:txBody>
          <a:bodyPr/>
          <a:lstStyle/>
          <a:p>
            <a:fld id="{4A9CEFBC-9863-BD47-BA2B-008170C231CB}" type="slidenum">
              <a:rPr lang="en-US" smtClean="0"/>
              <a:pPr/>
              <a:t>30</a:t>
            </a:fld>
            <a:endParaRPr lang="en-US" dirty="0"/>
          </a:p>
        </p:txBody>
      </p:sp>
    </p:spTree>
    <p:extLst>
      <p:ext uri="{BB962C8B-B14F-4D97-AF65-F5344CB8AC3E}">
        <p14:creationId xmlns:p14="http://schemas.microsoft.com/office/powerpoint/2010/main" val="367426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23A1AC-3F3F-749E-BEB5-23614204FF63}"/>
              </a:ext>
            </a:extLst>
          </p:cNvPr>
          <p:cNvPicPr>
            <a:picLocks noChangeAspect="1"/>
          </p:cNvPicPr>
          <p:nvPr/>
        </p:nvPicPr>
        <p:blipFill>
          <a:blip r:embed="rId2"/>
          <a:stretch>
            <a:fillRect/>
          </a:stretch>
        </p:blipFill>
        <p:spPr>
          <a:xfrm>
            <a:off x="198119" y="1227690"/>
            <a:ext cx="6914591" cy="43159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29087224"/>
              </p:ext>
            </p:extLst>
          </p:nvPr>
        </p:nvGraphicFramePr>
        <p:xfrm>
          <a:off x="7284720" y="1840641"/>
          <a:ext cx="4785360" cy="3059542"/>
        </p:xfrm>
        <a:graphic>
          <a:graphicData uri="http://schemas.openxmlformats.org/drawingml/2006/table">
            <a:tbl>
              <a:tblPr firstRow="1" firstCol="1" bandRow="1">
                <a:tableStyleId>{F5AB1C69-6EDB-4FF4-983F-18BD219EF322}</a:tableStyleId>
              </a:tblPr>
              <a:tblGrid>
                <a:gridCol w="1576672">
                  <a:extLst>
                    <a:ext uri="{9D8B030D-6E8A-4147-A177-3AD203B41FA5}">
                      <a16:colId xmlns:a16="http://schemas.microsoft.com/office/drawing/2014/main" val="3621792714"/>
                    </a:ext>
                  </a:extLst>
                </a:gridCol>
                <a:gridCol w="802172">
                  <a:extLst>
                    <a:ext uri="{9D8B030D-6E8A-4147-A177-3AD203B41FA5}">
                      <a16:colId xmlns:a16="http://schemas.microsoft.com/office/drawing/2014/main" val="1172974683"/>
                    </a:ext>
                  </a:extLst>
                </a:gridCol>
                <a:gridCol w="802172">
                  <a:extLst>
                    <a:ext uri="{9D8B030D-6E8A-4147-A177-3AD203B41FA5}">
                      <a16:colId xmlns:a16="http://schemas.microsoft.com/office/drawing/2014/main" val="1940701174"/>
                    </a:ext>
                  </a:extLst>
                </a:gridCol>
                <a:gridCol w="802172">
                  <a:extLst>
                    <a:ext uri="{9D8B030D-6E8A-4147-A177-3AD203B41FA5}">
                      <a16:colId xmlns:a16="http://schemas.microsoft.com/office/drawing/2014/main" val="3260852673"/>
                    </a:ext>
                  </a:extLst>
                </a:gridCol>
                <a:gridCol w="802172">
                  <a:extLst>
                    <a:ext uri="{9D8B030D-6E8A-4147-A177-3AD203B41FA5}">
                      <a16:colId xmlns:a16="http://schemas.microsoft.com/office/drawing/2014/main" val="3035213807"/>
                    </a:ext>
                  </a:extLst>
                </a:gridCol>
              </a:tblGrid>
              <a:tr h="261409">
                <a:tc rowSpan="2">
                  <a:txBody>
                    <a:bodyPr/>
                    <a:lstStyle/>
                    <a:p>
                      <a:pPr marL="0" marR="0" algn="ctr">
                        <a:spcBef>
                          <a:spcPts val="0"/>
                        </a:spcBef>
                        <a:spcAft>
                          <a:spcPts val="0"/>
                        </a:spcAft>
                      </a:pPr>
                      <a:r>
                        <a:rPr lang="en-US" sz="800" dirty="0">
                          <a:solidFill>
                            <a:schemeClr val="bg1"/>
                          </a:solidFill>
                          <a:effectLst/>
                        </a:rPr>
                        <a:t>Country</a:t>
                      </a:r>
                      <a:endParaRPr lang="en-US" sz="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gridSpan="4">
                  <a:txBody>
                    <a:bodyPr/>
                    <a:lstStyle/>
                    <a:p>
                      <a:pPr marL="0" marR="0" algn="ctr">
                        <a:spcBef>
                          <a:spcPts val="0"/>
                        </a:spcBef>
                        <a:spcAft>
                          <a:spcPts val="0"/>
                        </a:spcAft>
                      </a:pPr>
                      <a:r>
                        <a:rPr lang="en-US" sz="800" dirty="0">
                          <a:solidFill>
                            <a:schemeClr val="tx1">
                              <a:lumMod val="75000"/>
                              <a:lumOff val="25000"/>
                            </a:schemeClr>
                          </a:solidFill>
                          <a:effectLst/>
                        </a:rPr>
                        <a:t>Established conservative care that is chosen or medically advised</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906303550"/>
                  </a:ext>
                </a:extLst>
              </a:tr>
              <a:tr h="413468">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rPr>
                        <a:t>Generally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Generally not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(conservative</a:t>
                      </a:r>
                      <a:r>
                        <a:rPr lang="en-ZA" sz="800" baseline="0" dirty="0">
                          <a:solidFill>
                            <a:schemeClr val="tx1">
                              <a:lumMod val="75000"/>
                              <a:lumOff val="25000"/>
                            </a:schemeClr>
                          </a:solidFill>
                          <a:effectLst/>
                        </a:rPr>
                        <a:t> care</a:t>
                      </a:r>
                      <a:r>
                        <a:rPr lang="en-ZA" sz="800" dirty="0">
                          <a:solidFill>
                            <a:schemeClr val="tx1">
                              <a:lumMod val="75000"/>
                              <a:lumOff val="25000"/>
                            </a:schemeClr>
                          </a:solidFill>
                          <a:effectLst/>
                        </a:rPr>
                        <a:t> not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8381051"/>
                  </a:ext>
                </a:extLst>
              </a:tr>
              <a:tr h="199902">
                <a:tc>
                  <a:txBody>
                    <a:bodyPr/>
                    <a:lstStyle/>
                    <a:p>
                      <a:pPr marL="0" marR="0">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65915566"/>
                  </a:ext>
                </a:extLst>
              </a:tr>
              <a:tr h="199902">
                <a:tc>
                  <a:txBody>
                    <a:bodyPr/>
                    <a:lstStyle/>
                    <a:p>
                      <a:pPr marL="0" marR="0">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86870925"/>
                  </a:ext>
                </a:extLst>
              </a:tr>
              <a:tr h="199902">
                <a:tc>
                  <a:txBody>
                    <a:bodyPr/>
                    <a:lstStyle/>
                    <a:p>
                      <a:pPr marL="0" marR="0">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1246643"/>
                  </a:ext>
                </a:extLst>
              </a:tr>
              <a:tr h="199902">
                <a:tc>
                  <a:txBody>
                    <a:bodyPr/>
                    <a:lstStyle/>
                    <a:p>
                      <a:pPr marL="0" marR="0">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147810"/>
                  </a:ext>
                </a:extLst>
              </a:tr>
              <a:tr h="199902">
                <a:tc>
                  <a:txBody>
                    <a:bodyPr/>
                    <a:lstStyle/>
                    <a:p>
                      <a:pPr marL="0" marR="0">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7601508"/>
                  </a:ext>
                </a:extLst>
              </a:tr>
              <a:tr h="199902">
                <a:tc>
                  <a:txBody>
                    <a:bodyPr/>
                    <a:lstStyle/>
                    <a:p>
                      <a:pPr marL="0" marR="0">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1127601"/>
                  </a:ext>
                </a:extLst>
              </a:tr>
              <a:tr h="199902">
                <a:tc>
                  <a:txBody>
                    <a:bodyPr/>
                    <a:lstStyle/>
                    <a:p>
                      <a:pPr marL="0" marR="0">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9595494"/>
                  </a:ext>
                </a:extLst>
              </a:tr>
              <a:tr h="199902">
                <a:tc>
                  <a:txBody>
                    <a:bodyPr/>
                    <a:lstStyle/>
                    <a:p>
                      <a:pPr marL="0" marR="0">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0186571"/>
                  </a:ext>
                </a:extLst>
              </a:tr>
              <a:tr h="237079">
                <a:tc>
                  <a:txBody>
                    <a:bodyPr/>
                    <a:lstStyle/>
                    <a:p>
                      <a:pPr marL="0" marR="0">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3771585"/>
                  </a:ext>
                </a:extLst>
              </a:tr>
              <a:tr h="237079">
                <a:tc>
                  <a:txBody>
                    <a:bodyPr/>
                    <a:lstStyle/>
                    <a:p>
                      <a:pPr marL="0" marR="0">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7629148"/>
                  </a:ext>
                </a:extLst>
              </a:tr>
              <a:tr h="237079">
                <a:tc>
                  <a:txBody>
                    <a:bodyPr/>
                    <a:lstStyle/>
                    <a:p>
                      <a:pPr marL="0" marR="0">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2676702"/>
                  </a:ext>
                </a:extLst>
              </a:tr>
            </a:tbl>
          </a:graphicData>
        </a:graphic>
      </p:graphicFrame>
      <p:sp>
        <p:nvSpPr>
          <p:cNvPr id="10" name="Rectangle 9"/>
          <p:cNvSpPr/>
          <p:nvPr/>
        </p:nvSpPr>
        <p:spPr>
          <a:xfrm>
            <a:off x="198120" y="1197211"/>
            <a:ext cx="6918960" cy="434640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249160" y="4900183"/>
            <a:ext cx="687299" cy="230832"/>
          </a:xfrm>
          <a:prstGeom prst="rect">
            <a:avLst/>
          </a:prstGeom>
          <a:noFill/>
        </p:spPr>
        <p:txBody>
          <a:bodyPr wrap="square" rtlCol="0">
            <a:spAutoFit/>
          </a:bodyPr>
          <a:lstStyle/>
          <a:p>
            <a:r>
              <a:rPr lang="en-US" sz="900" dirty="0"/>
              <a:t>X : Yes</a:t>
            </a:r>
          </a:p>
        </p:txBody>
      </p:sp>
      <p:sp>
        <p:nvSpPr>
          <p:cNvPr id="8" name="Oval 7"/>
          <p:cNvSpPr/>
          <p:nvPr/>
        </p:nvSpPr>
        <p:spPr>
          <a:xfrm>
            <a:off x="2362200" y="1197211"/>
            <a:ext cx="3413760" cy="18914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FC641573-DBAB-9E4C-1AEF-ADC8F2D93F4D}"/>
              </a:ext>
            </a:extLst>
          </p:cNvPr>
          <p:cNvSpPr>
            <a:spLocks noGrp="1"/>
          </p:cNvSpPr>
          <p:nvPr>
            <p:ph type="title"/>
          </p:nvPr>
        </p:nvSpPr>
        <p:spPr/>
        <p:txBody>
          <a:bodyPr>
            <a:normAutofit fontScale="90000"/>
          </a:bodyPr>
          <a:lstStyle/>
          <a:p>
            <a:r>
              <a:rPr lang="en-GB" dirty="0"/>
              <a:t>Capacity for conservative kidney management (CKM)</a:t>
            </a:r>
            <a:endParaRPr lang="en-BE" dirty="0"/>
          </a:p>
        </p:txBody>
      </p:sp>
      <p:sp>
        <p:nvSpPr>
          <p:cNvPr id="2" name="Date Placeholder 3">
            <a:extLst>
              <a:ext uri="{FF2B5EF4-FFF2-40B4-BE49-F238E27FC236}">
                <a16:creationId xmlns:a16="http://schemas.microsoft.com/office/drawing/2014/main" id="{F86FBD3F-5267-1F57-D1F2-331955C286E1}"/>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4CEF1AB7-E0E0-7D35-2A64-F4D46E63A83D}"/>
              </a:ext>
            </a:extLst>
          </p:cNvPr>
          <p:cNvSpPr>
            <a:spLocks noGrp="1"/>
          </p:cNvSpPr>
          <p:nvPr>
            <p:ph type="ftr" sz="quarter" idx="3"/>
          </p:nvPr>
        </p:nvSpPr>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1434E983-F69D-0291-1E29-A7160CC93766}"/>
              </a:ext>
            </a:extLst>
          </p:cNvPr>
          <p:cNvSpPr>
            <a:spLocks noGrp="1"/>
          </p:cNvSpPr>
          <p:nvPr>
            <p:ph type="sldNum" sz="quarter" idx="4"/>
          </p:nvPr>
        </p:nvSpPr>
        <p:spPr/>
        <p:txBody>
          <a:bodyPr/>
          <a:lstStyle/>
          <a:p>
            <a:fld id="{4A9CEFBC-9863-BD47-BA2B-008170C231CB}" type="slidenum">
              <a:rPr lang="en-US" smtClean="0"/>
              <a:pPr/>
              <a:t>31</a:t>
            </a:fld>
            <a:endParaRPr lang="en-US" dirty="0"/>
          </a:p>
        </p:txBody>
      </p:sp>
    </p:spTree>
    <p:extLst>
      <p:ext uri="{BB962C8B-B14F-4D97-AF65-F5344CB8AC3E}">
        <p14:creationId xmlns:p14="http://schemas.microsoft.com/office/powerpoint/2010/main" val="539444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B34B0E-6924-1520-2E6F-44EA5C6D23E8}"/>
              </a:ext>
            </a:extLst>
          </p:cNvPr>
          <p:cNvPicPr>
            <a:picLocks noChangeAspect="1"/>
          </p:cNvPicPr>
          <p:nvPr/>
        </p:nvPicPr>
        <p:blipFill>
          <a:blip r:embed="rId2"/>
          <a:stretch>
            <a:fillRect/>
          </a:stretch>
        </p:blipFill>
        <p:spPr>
          <a:xfrm>
            <a:off x="773966" y="3985062"/>
            <a:ext cx="4147772" cy="2645593"/>
          </a:xfrm>
          <a:prstGeom prst="rect">
            <a:avLst/>
          </a:prstGeom>
        </p:spPr>
      </p:pic>
      <p:pic>
        <p:nvPicPr>
          <p:cNvPr id="3" name="Picture 2">
            <a:extLst>
              <a:ext uri="{FF2B5EF4-FFF2-40B4-BE49-F238E27FC236}">
                <a16:creationId xmlns:a16="http://schemas.microsoft.com/office/drawing/2014/main" id="{569F790C-535B-FC14-938F-FA53A7BADA7A}"/>
              </a:ext>
            </a:extLst>
          </p:cNvPr>
          <p:cNvPicPr>
            <a:picLocks noChangeAspect="1"/>
          </p:cNvPicPr>
          <p:nvPr/>
        </p:nvPicPr>
        <p:blipFill>
          <a:blip r:embed="rId3"/>
          <a:stretch>
            <a:fillRect/>
          </a:stretch>
        </p:blipFill>
        <p:spPr>
          <a:xfrm>
            <a:off x="773966" y="1104437"/>
            <a:ext cx="4148554" cy="262428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94940116"/>
              </p:ext>
            </p:extLst>
          </p:nvPr>
        </p:nvGraphicFramePr>
        <p:xfrm>
          <a:off x="5327829" y="1491175"/>
          <a:ext cx="6662821" cy="3370452"/>
        </p:xfrm>
        <a:graphic>
          <a:graphicData uri="http://schemas.openxmlformats.org/drawingml/2006/table">
            <a:tbl>
              <a:tblPr firstRow="1" firstCol="1" bandRow="1">
                <a:tableStyleId>{F5AB1C69-6EDB-4FF4-983F-18BD219EF322}</a:tableStyleId>
              </a:tblPr>
              <a:tblGrid>
                <a:gridCol w="1317623">
                  <a:extLst>
                    <a:ext uri="{9D8B030D-6E8A-4147-A177-3AD203B41FA5}">
                      <a16:colId xmlns:a16="http://schemas.microsoft.com/office/drawing/2014/main" val="3621792714"/>
                    </a:ext>
                  </a:extLst>
                </a:gridCol>
                <a:gridCol w="633104">
                  <a:extLst>
                    <a:ext uri="{9D8B030D-6E8A-4147-A177-3AD203B41FA5}">
                      <a16:colId xmlns:a16="http://schemas.microsoft.com/office/drawing/2014/main" val="1376533836"/>
                    </a:ext>
                  </a:extLst>
                </a:gridCol>
                <a:gridCol w="633104">
                  <a:extLst>
                    <a:ext uri="{9D8B030D-6E8A-4147-A177-3AD203B41FA5}">
                      <a16:colId xmlns:a16="http://schemas.microsoft.com/office/drawing/2014/main" val="2393974587"/>
                    </a:ext>
                  </a:extLst>
                </a:gridCol>
                <a:gridCol w="638029">
                  <a:extLst>
                    <a:ext uri="{9D8B030D-6E8A-4147-A177-3AD203B41FA5}">
                      <a16:colId xmlns:a16="http://schemas.microsoft.com/office/drawing/2014/main" val="1908736794"/>
                    </a:ext>
                  </a:extLst>
                </a:gridCol>
                <a:gridCol w="759466">
                  <a:extLst>
                    <a:ext uri="{9D8B030D-6E8A-4147-A177-3AD203B41FA5}">
                      <a16:colId xmlns:a16="http://schemas.microsoft.com/office/drawing/2014/main" val="3515934285"/>
                    </a:ext>
                  </a:extLst>
                </a:gridCol>
                <a:gridCol w="633104">
                  <a:extLst>
                    <a:ext uri="{9D8B030D-6E8A-4147-A177-3AD203B41FA5}">
                      <a16:colId xmlns:a16="http://schemas.microsoft.com/office/drawing/2014/main" val="1172974683"/>
                    </a:ext>
                  </a:extLst>
                </a:gridCol>
                <a:gridCol w="633104">
                  <a:extLst>
                    <a:ext uri="{9D8B030D-6E8A-4147-A177-3AD203B41FA5}">
                      <a16:colId xmlns:a16="http://schemas.microsoft.com/office/drawing/2014/main" val="1940701174"/>
                    </a:ext>
                  </a:extLst>
                </a:gridCol>
                <a:gridCol w="638610">
                  <a:extLst>
                    <a:ext uri="{9D8B030D-6E8A-4147-A177-3AD203B41FA5}">
                      <a16:colId xmlns:a16="http://schemas.microsoft.com/office/drawing/2014/main" val="3260852673"/>
                    </a:ext>
                  </a:extLst>
                </a:gridCol>
                <a:gridCol w="776677">
                  <a:extLst>
                    <a:ext uri="{9D8B030D-6E8A-4147-A177-3AD203B41FA5}">
                      <a16:colId xmlns:a16="http://schemas.microsoft.com/office/drawing/2014/main" val="3035213807"/>
                    </a:ext>
                  </a:extLst>
                </a:gridCol>
              </a:tblGrid>
              <a:tr h="287973">
                <a:tc rowSpan="2">
                  <a:txBody>
                    <a:bodyPr/>
                    <a:lstStyle/>
                    <a:p>
                      <a:pPr marL="0" marR="0" algn="ctr">
                        <a:spcBef>
                          <a:spcPts val="0"/>
                        </a:spcBef>
                        <a:spcAft>
                          <a:spcPts val="0"/>
                        </a:spcAft>
                      </a:pPr>
                      <a:r>
                        <a:rPr lang="en-US" sz="800" dirty="0">
                          <a:solidFill>
                            <a:schemeClr val="bg1"/>
                          </a:solidFill>
                          <a:effectLst/>
                        </a:rPr>
                        <a:t>Country</a:t>
                      </a:r>
                      <a:endParaRPr lang="en-US" sz="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where resource constraints to prevent or limit access to KRT</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where there are no resource constraints to prevent or limit access to KRT</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906303550"/>
                  </a:ext>
                </a:extLst>
              </a:tr>
              <a:tr h="537238">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rPr>
                        <a:t>Generally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(conservative</a:t>
                      </a:r>
                      <a:r>
                        <a:rPr lang="en-ZA" sz="800" baseline="0" dirty="0">
                          <a:solidFill>
                            <a:schemeClr val="tx1">
                              <a:lumMod val="75000"/>
                              <a:lumOff val="25000"/>
                            </a:schemeClr>
                          </a:solidFill>
                          <a:effectLst/>
                        </a:rPr>
                        <a:t> care not available</a:t>
                      </a:r>
                      <a:r>
                        <a:rPr lang="en-ZA" sz="800" dirty="0">
                          <a:solidFill>
                            <a:schemeClr val="tx1">
                              <a:lumMod val="75000"/>
                              <a:lumOff val="25000"/>
                            </a:schemeClr>
                          </a:solidFill>
                          <a:effectLst/>
                        </a:rPr>
                        <a: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Generally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Generally not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(conservative</a:t>
                      </a:r>
                      <a:r>
                        <a:rPr lang="en-ZA" sz="800" baseline="0" dirty="0">
                          <a:solidFill>
                            <a:schemeClr val="tx1">
                              <a:lumMod val="75000"/>
                              <a:lumOff val="25000"/>
                            </a:schemeClr>
                          </a:solidFill>
                          <a:effectLst/>
                        </a:rPr>
                        <a:t> care</a:t>
                      </a:r>
                      <a:r>
                        <a:rPr lang="en-ZA" sz="800" dirty="0">
                          <a:solidFill>
                            <a:schemeClr val="tx1">
                              <a:lumMod val="75000"/>
                              <a:lumOff val="25000"/>
                            </a:schemeClr>
                          </a:solidFill>
                          <a:effectLst/>
                        </a:rPr>
                        <a:t> not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8381051"/>
                  </a:ext>
                </a:extLst>
              </a:tr>
              <a:tr h="220216">
                <a:tc>
                  <a:txBody>
                    <a:bodyPr/>
                    <a:lstStyle/>
                    <a:p>
                      <a:pPr marL="0" marR="0">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65915566"/>
                  </a:ext>
                </a:extLst>
              </a:tr>
              <a:tr h="220216">
                <a:tc>
                  <a:txBody>
                    <a:bodyPr/>
                    <a:lstStyle/>
                    <a:p>
                      <a:pPr marL="0" marR="0">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86870925"/>
                  </a:ext>
                </a:extLst>
              </a:tr>
              <a:tr h="220216">
                <a:tc>
                  <a:txBody>
                    <a:bodyPr/>
                    <a:lstStyle/>
                    <a:p>
                      <a:pPr marL="0" marR="0">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1246643"/>
                  </a:ext>
                </a:extLst>
              </a:tr>
              <a:tr h="220216">
                <a:tc>
                  <a:txBody>
                    <a:bodyPr/>
                    <a:lstStyle/>
                    <a:p>
                      <a:pPr marL="0" marR="0">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147810"/>
                  </a:ext>
                </a:extLst>
              </a:tr>
              <a:tr h="220216">
                <a:tc>
                  <a:txBody>
                    <a:bodyPr/>
                    <a:lstStyle/>
                    <a:p>
                      <a:pPr marL="0" marR="0">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7601508"/>
                  </a:ext>
                </a:extLst>
              </a:tr>
              <a:tr h="220216">
                <a:tc>
                  <a:txBody>
                    <a:bodyPr/>
                    <a:lstStyle/>
                    <a:p>
                      <a:pPr marL="0" marR="0">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1127601"/>
                  </a:ext>
                </a:extLst>
              </a:tr>
              <a:tr h="220216">
                <a:tc>
                  <a:txBody>
                    <a:bodyPr/>
                    <a:lstStyle/>
                    <a:p>
                      <a:pPr marL="0" marR="0">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9595494"/>
                  </a:ext>
                </a:extLst>
              </a:tr>
              <a:tr h="220216">
                <a:tc>
                  <a:txBody>
                    <a:bodyPr/>
                    <a:lstStyle/>
                    <a:p>
                      <a:pPr marL="0" marR="0">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0186571"/>
                  </a:ext>
                </a:extLst>
              </a:tr>
              <a:tr h="261171">
                <a:tc>
                  <a:txBody>
                    <a:bodyPr/>
                    <a:lstStyle/>
                    <a:p>
                      <a:pPr marL="0" marR="0">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3771585"/>
                  </a:ext>
                </a:extLst>
              </a:tr>
              <a:tr h="261171">
                <a:tc>
                  <a:txBody>
                    <a:bodyPr/>
                    <a:lstStyle/>
                    <a:p>
                      <a:pPr marL="0" marR="0">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7629148"/>
                  </a:ext>
                </a:extLst>
              </a:tr>
              <a:tr h="261171">
                <a:tc>
                  <a:txBody>
                    <a:bodyPr/>
                    <a:lstStyle/>
                    <a:p>
                      <a:pPr marL="0" marR="0">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2676702"/>
                  </a:ext>
                </a:extLst>
              </a:tr>
            </a:tbl>
          </a:graphicData>
        </a:graphic>
      </p:graphicFrame>
      <p:sp>
        <p:nvSpPr>
          <p:cNvPr id="8" name="Oval 7"/>
          <p:cNvSpPr/>
          <p:nvPr/>
        </p:nvSpPr>
        <p:spPr>
          <a:xfrm>
            <a:off x="2103120" y="1171284"/>
            <a:ext cx="2265680" cy="10300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2057400" y="4062364"/>
            <a:ext cx="2509520" cy="10106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773966" y="1104438"/>
            <a:ext cx="4148554" cy="2644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73966" y="3992748"/>
            <a:ext cx="4148554" cy="26551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327828" y="4951365"/>
            <a:ext cx="687299" cy="230832"/>
          </a:xfrm>
          <a:prstGeom prst="rect">
            <a:avLst/>
          </a:prstGeom>
          <a:noFill/>
        </p:spPr>
        <p:txBody>
          <a:bodyPr wrap="square" rtlCol="0">
            <a:spAutoFit/>
          </a:bodyPr>
          <a:lstStyle/>
          <a:p>
            <a:r>
              <a:rPr lang="en-US" sz="900" dirty="0"/>
              <a:t>X : Yes</a:t>
            </a:r>
          </a:p>
        </p:txBody>
      </p:sp>
      <p:sp>
        <p:nvSpPr>
          <p:cNvPr id="14" name="Rectangle 13">
            <a:extLst>
              <a:ext uri="{FF2B5EF4-FFF2-40B4-BE49-F238E27FC236}">
                <a16:creationId xmlns:a16="http://schemas.microsoft.com/office/drawing/2014/main" id="{D9C224A6-0027-52A4-C1E5-96FFD734BD1C}"/>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5" name="Rectangle 14">
            <a:extLst>
              <a:ext uri="{FF2B5EF4-FFF2-40B4-BE49-F238E27FC236}">
                <a16:creationId xmlns:a16="http://schemas.microsoft.com/office/drawing/2014/main" id="{7AE9F81B-7DCD-F04D-7F75-05F0D8E595C5}"/>
              </a:ext>
            </a:extLst>
          </p:cNvPr>
          <p:cNvSpPr/>
          <p:nvPr/>
        </p:nvSpPr>
        <p:spPr>
          <a:xfrm>
            <a:off x="367876" y="3702408"/>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there are no resource constraints to prevent or limit access to KRT</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 name="Title 15">
            <a:extLst>
              <a:ext uri="{FF2B5EF4-FFF2-40B4-BE49-F238E27FC236}">
                <a16:creationId xmlns:a16="http://schemas.microsoft.com/office/drawing/2014/main" id="{B18BE5D0-465F-9A68-E4C7-E3F5186C8A89}"/>
              </a:ext>
            </a:extLst>
          </p:cNvPr>
          <p:cNvSpPr>
            <a:spLocks noGrp="1"/>
          </p:cNvSpPr>
          <p:nvPr>
            <p:ph type="title"/>
          </p:nvPr>
        </p:nvSpPr>
        <p:spPr/>
        <p:txBody>
          <a:bodyPr>
            <a:normAutofit fontScale="90000"/>
          </a:bodyPr>
          <a:lstStyle/>
          <a:p>
            <a:r>
              <a:rPr lang="en-GB" dirty="0"/>
              <a:t>Capacity for conservative kidney management (CKM)</a:t>
            </a:r>
            <a:br>
              <a:rPr lang="en-GB" dirty="0"/>
            </a:br>
            <a:endParaRPr lang="en-BE" dirty="0"/>
          </a:p>
        </p:txBody>
      </p:sp>
      <p:sp>
        <p:nvSpPr>
          <p:cNvPr id="2" name="Date Placeholder 3">
            <a:extLst>
              <a:ext uri="{FF2B5EF4-FFF2-40B4-BE49-F238E27FC236}">
                <a16:creationId xmlns:a16="http://schemas.microsoft.com/office/drawing/2014/main" id="{862F9B3D-99AA-AF59-B8F8-3FE6D35A1AAD}"/>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DD8A6A7B-B618-B766-8CC6-FFA5C2F36FD8}"/>
              </a:ext>
            </a:extLst>
          </p:cNvPr>
          <p:cNvSpPr>
            <a:spLocks noGrp="1"/>
          </p:cNvSpPr>
          <p:nvPr>
            <p:ph type="ftr" sz="quarter" idx="3"/>
          </p:nvPr>
        </p:nvSpPr>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701D1D3B-F43F-37DD-3125-F8B476681741}"/>
              </a:ext>
            </a:extLst>
          </p:cNvPr>
          <p:cNvSpPr>
            <a:spLocks noGrp="1"/>
          </p:cNvSpPr>
          <p:nvPr>
            <p:ph type="sldNum" sz="quarter" idx="4"/>
          </p:nvPr>
        </p:nvSpPr>
        <p:spPr/>
        <p:txBody>
          <a:bodyPr/>
          <a:lstStyle/>
          <a:p>
            <a:fld id="{4A9CEFBC-9863-BD47-BA2B-008170C231CB}" type="slidenum">
              <a:rPr lang="en-US" smtClean="0"/>
              <a:pPr/>
              <a:t>32</a:t>
            </a:fld>
            <a:endParaRPr lang="en-US" dirty="0"/>
          </a:p>
        </p:txBody>
      </p:sp>
    </p:spTree>
    <p:extLst>
      <p:ext uri="{BB962C8B-B14F-4D97-AF65-F5344CB8AC3E}">
        <p14:creationId xmlns:p14="http://schemas.microsoft.com/office/powerpoint/2010/main" val="1839791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832AF8-9770-0F7F-F5BA-570413E3CBA9}"/>
              </a:ext>
            </a:extLst>
          </p:cNvPr>
          <p:cNvPicPr>
            <a:picLocks noChangeAspect="1"/>
          </p:cNvPicPr>
          <p:nvPr/>
        </p:nvPicPr>
        <p:blipFill>
          <a:blip r:embed="rId2"/>
          <a:stretch>
            <a:fillRect/>
          </a:stretch>
        </p:blipFill>
        <p:spPr>
          <a:xfrm>
            <a:off x="200849" y="1792074"/>
            <a:ext cx="5281863" cy="33265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80159839"/>
              </p:ext>
            </p:extLst>
          </p:nvPr>
        </p:nvGraphicFramePr>
        <p:xfrm>
          <a:off x="5632095" y="1561545"/>
          <a:ext cx="6376403" cy="3644949"/>
        </p:xfrm>
        <a:graphic>
          <a:graphicData uri="http://schemas.openxmlformats.org/drawingml/2006/table">
            <a:tbl>
              <a:tblPr firstRow="1" firstCol="1" bandRow="1">
                <a:tableStyleId>{F5AB1C69-6EDB-4FF4-983F-18BD219EF322}</a:tableStyleId>
              </a:tblPr>
              <a:tblGrid>
                <a:gridCol w="1308200">
                  <a:extLst>
                    <a:ext uri="{9D8B030D-6E8A-4147-A177-3AD203B41FA5}">
                      <a16:colId xmlns:a16="http://schemas.microsoft.com/office/drawing/2014/main" val="784000717"/>
                    </a:ext>
                  </a:extLst>
                </a:gridCol>
                <a:gridCol w="724029">
                  <a:extLst>
                    <a:ext uri="{9D8B030D-6E8A-4147-A177-3AD203B41FA5}">
                      <a16:colId xmlns:a16="http://schemas.microsoft.com/office/drawing/2014/main" val="377520624"/>
                    </a:ext>
                  </a:extLst>
                </a:gridCol>
                <a:gridCol w="724029">
                  <a:extLst>
                    <a:ext uri="{9D8B030D-6E8A-4147-A177-3AD203B41FA5}">
                      <a16:colId xmlns:a16="http://schemas.microsoft.com/office/drawing/2014/main" val="93474541"/>
                    </a:ext>
                  </a:extLst>
                </a:gridCol>
                <a:gridCol w="724029">
                  <a:extLst>
                    <a:ext uri="{9D8B030D-6E8A-4147-A177-3AD203B41FA5}">
                      <a16:colId xmlns:a16="http://schemas.microsoft.com/office/drawing/2014/main" val="1525560642"/>
                    </a:ext>
                  </a:extLst>
                </a:gridCol>
                <a:gridCol w="724029">
                  <a:extLst>
                    <a:ext uri="{9D8B030D-6E8A-4147-A177-3AD203B41FA5}">
                      <a16:colId xmlns:a16="http://schemas.microsoft.com/office/drawing/2014/main" val="2089092264"/>
                    </a:ext>
                  </a:extLst>
                </a:gridCol>
                <a:gridCol w="724029">
                  <a:extLst>
                    <a:ext uri="{9D8B030D-6E8A-4147-A177-3AD203B41FA5}">
                      <a16:colId xmlns:a16="http://schemas.microsoft.com/office/drawing/2014/main" val="3400321701"/>
                    </a:ext>
                  </a:extLst>
                </a:gridCol>
                <a:gridCol w="724029">
                  <a:extLst>
                    <a:ext uri="{9D8B030D-6E8A-4147-A177-3AD203B41FA5}">
                      <a16:colId xmlns:a16="http://schemas.microsoft.com/office/drawing/2014/main" val="3759398220"/>
                    </a:ext>
                  </a:extLst>
                </a:gridCol>
                <a:gridCol w="724029">
                  <a:extLst>
                    <a:ext uri="{9D8B030D-6E8A-4147-A177-3AD203B41FA5}">
                      <a16:colId xmlns:a16="http://schemas.microsoft.com/office/drawing/2014/main" val="4240744868"/>
                    </a:ext>
                  </a:extLst>
                </a:gridCol>
              </a:tblGrid>
              <a:tr h="53134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800" dirty="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800" dirty="0">
                          <a:effectLst/>
                        </a:rPr>
                        <a:t> Country</a:t>
                      </a:r>
                    </a:p>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8636542"/>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903861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472195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2274891"/>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77508619"/>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7129556"/>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114101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799017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075659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14187"/>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215932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8260478"/>
                  </a:ext>
                </a:extLst>
              </a:tr>
            </a:tbl>
          </a:graphicData>
        </a:graphic>
      </p:graphicFrame>
      <p:sp>
        <p:nvSpPr>
          <p:cNvPr id="6" name="Rectangle 5"/>
          <p:cNvSpPr/>
          <p:nvPr/>
        </p:nvSpPr>
        <p:spPr>
          <a:xfrm>
            <a:off x="195770" y="1786993"/>
            <a:ext cx="5286942" cy="333165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1998847" y="1664208"/>
            <a:ext cx="2227713" cy="16123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570764" y="5344098"/>
            <a:ext cx="687299" cy="230832"/>
          </a:xfrm>
          <a:prstGeom prst="rect">
            <a:avLst/>
          </a:prstGeom>
          <a:noFill/>
        </p:spPr>
        <p:txBody>
          <a:bodyPr wrap="square" rtlCol="0">
            <a:spAutoFit/>
          </a:bodyPr>
          <a:lstStyle/>
          <a:p>
            <a:r>
              <a:rPr lang="en-US" sz="900" dirty="0"/>
              <a:t>X : Yes</a:t>
            </a:r>
          </a:p>
        </p:txBody>
      </p:sp>
      <p:sp>
        <p:nvSpPr>
          <p:cNvPr id="11" name="Title 10">
            <a:extLst>
              <a:ext uri="{FF2B5EF4-FFF2-40B4-BE49-F238E27FC236}">
                <a16:creationId xmlns:a16="http://schemas.microsoft.com/office/drawing/2014/main" id="{AD77735F-E55D-BB40-0B9A-3075069B5E9C}"/>
              </a:ext>
            </a:extLst>
          </p:cNvPr>
          <p:cNvSpPr>
            <a:spLocks noGrp="1"/>
          </p:cNvSpPr>
          <p:nvPr>
            <p:ph type="title"/>
          </p:nvPr>
        </p:nvSpPr>
        <p:spPr/>
        <p:txBody>
          <a:bodyPr>
            <a:normAutofit fontScale="90000"/>
          </a:bodyPr>
          <a:lstStyle/>
          <a:p>
            <a:r>
              <a:rPr lang="en-GB" dirty="0"/>
              <a:t>Funding for medications in CKD patients not on dialysis</a:t>
            </a:r>
            <a:endParaRPr lang="en-BE" dirty="0"/>
          </a:p>
        </p:txBody>
      </p:sp>
      <p:sp>
        <p:nvSpPr>
          <p:cNvPr id="2" name="Date Placeholder 3">
            <a:extLst>
              <a:ext uri="{FF2B5EF4-FFF2-40B4-BE49-F238E27FC236}">
                <a16:creationId xmlns:a16="http://schemas.microsoft.com/office/drawing/2014/main" id="{675D793F-2722-BBAE-8D0A-4BD2E33C60F5}"/>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4F45C291-17A0-74C8-DB01-DDEDEE8FC5CC}"/>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F0AF6CBE-8F13-D535-1CEE-EF50541228E6}"/>
              </a:ext>
            </a:extLst>
          </p:cNvPr>
          <p:cNvSpPr>
            <a:spLocks noGrp="1"/>
          </p:cNvSpPr>
          <p:nvPr>
            <p:ph type="sldNum" sz="quarter" idx="4"/>
          </p:nvPr>
        </p:nvSpPr>
        <p:spPr/>
        <p:txBody>
          <a:bodyPr/>
          <a:lstStyle/>
          <a:p>
            <a:fld id="{4A9CEFBC-9863-BD47-BA2B-008170C231CB}" type="slidenum">
              <a:rPr lang="en-US" smtClean="0"/>
              <a:pPr/>
              <a:t>33</a:t>
            </a:fld>
            <a:endParaRPr lang="en-US" dirty="0"/>
          </a:p>
        </p:txBody>
      </p:sp>
    </p:spTree>
    <p:extLst>
      <p:ext uri="{BB962C8B-B14F-4D97-AF65-F5344CB8AC3E}">
        <p14:creationId xmlns:p14="http://schemas.microsoft.com/office/powerpoint/2010/main" val="1030200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D8A9F9-9274-18DF-8005-947AEA04172F}"/>
              </a:ext>
            </a:extLst>
          </p:cNvPr>
          <p:cNvPicPr>
            <a:picLocks noChangeAspect="1"/>
          </p:cNvPicPr>
          <p:nvPr/>
        </p:nvPicPr>
        <p:blipFill>
          <a:blip r:embed="rId2"/>
          <a:stretch>
            <a:fillRect/>
          </a:stretch>
        </p:blipFill>
        <p:spPr>
          <a:xfrm>
            <a:off x="200849" y="1792072"/>
            <a:ext cx="5281863" cy="332657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49062201"/>
              </p:ext>
            </p:extLst>
          </p:nvPr>
        </p:nvGraphicFramePr>
        <p:xfrm>
          <a:off x="5632095" y="1561545"/>
          <a:ext cx="6376403" cy="3644949"/>
        </p:xfrm>
        <a:graphic>
          <a:graphicData uri="http://schemas.openxmlformats.org/drawingml/2006/table">
            <a:tbl>
              <a:tblPr firstRow="1" firstCol="1" bandRow="1">
                <a:tableStyleId>{F5AB1C69-6EDB-4FF4-983F-18BD219EF322}</a:tableStyleId>
              </a:tblPr>
              <a:tblGrid>
                <a:gridCol w="1308200">
                  <a:extLst>
                    <a:ext uri="{9D8B030D-6E8A-4147-A177-3AD203B41FA5}">
                      <a16:colId xmlns:a16="http://schemas.microsoft.com/office/drawing/2014/main" val="784000717"/>
                    </a:ext>
                  </a:extLst>
                </a:gridCol>
                <a:gridCol w="724029">
                  <a:extLst>
                    <a:ext uri="{9D8B030D-6E8A-4147-A177-3AD203B41FA5}">
                      <a16:colId xmlns:a16="http://schemas.microsoft.com/office/drawing/2014/main" val="377520624"/>
                    </a:ext>
                  </a:extLst>
                </a:gridCol>
                <a:gridCol w="724029">
                  <a:extLst>
                    <a:ext uri="{9D8B030D-6E8A-4147-A177-3AD203B41FA5}">
                      <a16:colId xmlns:a16="http://schemas.microsoft.com/office/drawing/2014/main" val="93474541"/>
                    </a:ext>
                  </a:extLst>
                </a:gridCol>
                <a:gridCol w="724029">
                  <a:extLst>
                    <a:ext uri="{9D8B030D-6E8A-4147-A177-3AD203B41FA5}">
                      <a16:colId xmlns:a16="http://schemas.microsoft.com/office/drawing/2014/main" val="1525560642"/>
                    </a:ext>
                  </a:extLst>
                </a:gridCol>
                <a:gridCol w="724029">
                  <a:extLst>
                    <a:ext uri="{9D8B030D-6E8A-4147-A177-3AD203B41FA5}">
                      <a16:colId xmlns:a16="http://schemas.microsoft.com/office/drawing/2014/main" val="2089092264"/>
                    </a:ext>
                  </a:extLst>
                </a:gridCol>
                <a:gridCol w="724029">
                  <a:extLst>
                    <a:ext uri="{9D8B030D-6E8A-4147-A177-3AD203B41FA5}">
                      <a16:colId xmlns:a16="http://schemas.microsoft.com/office/drawing/2014/main" val="3400321701"/>
                    </a:ext>
                  </a:extLst>
                </a:gridCol>
                <a:gridCol w="724029">
                  <a:extLst>
                    <a:ext uri="{9D8B030D-6E8A-4147-A177-3AD203B41FA5}">
                      <a16:colId xmlns:a16="http://schemas.microsoft.com/office/drawing/2014/main" val="3759398220"/>
                    </a:ext>
                  </a:extLst>
                </a:gridCol>
                <a:gridCol w="724029">
                  <a:extLst>
                    <a:ext uri="{9D8B030D-6E8A-4147-A177-3AD203B41FA5}">
                      <a16:colId xmlns:a16="http://schemas.microsoft.com/office/drawing/2014/main" val="4240744868"/>
                    </a:ext>
                  </a:extLst>
                </a:gridCol>
              </a:tblGrid>
              <a:tr h="53134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800" dirty="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800" dirty="0">
                          <a:effectLst/>
                        </a:rPr>
                        <a:t> Country</a:t>
                      </a:r>
                    </a:p>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8636542"/>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903861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472195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2274891"/>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77508619"/>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7129556"/>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114101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799017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075659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14187"/>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215932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8260478"/>
                  </a:ext>
                </a:extLst>
              </a:tr>
            </a:tbl>
          </a:graphicData>
        </a:graphic>
      </p:graphicFrame>
      <p:sp>
        <p:nvSpPr>
          <p:cNvPr id="6" name="Rectangle 5"/>
          <p:cNvSpPr/>
          <p:nvPr/>
        </p:nvSpPr>
        <p:spPr>
          <a:xfrm>
            <a:off x="195770" y="1786993"/>
            <a:ext cx="5286942" cy="333165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2042160" y="1737360"/>
            <a:ext cx="2473960" cy="1513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565684" y="5344098"/>
            <a:ext cx="627553" cy="230832"/>
          </a:xfrm>
          <a:prstGeom prst="rect">
            <a:avLst/>
          </a:prstGeom>
          <a:noFill/>
        </p:spPr>
        <p:txBody>
          <a:bodyPr wrap="square" rtlCol="0">
            <a:spAutoFit/>
          </a:bodyPr>
          <a:lstStyle/>
          <a:p>
            <a:r>
              <a:rPr lang="en-US" sz="900" dirty="0"/>
              <a:t>X : Yes</a:t>
            </a:r>
          </a:p>
        </p:txBody>
      </p:sp>
      <p:sp>
        <p:nvSpPr>
          <p:cNvPr id="11" name="Title 10">
            <a:extLst>
              <a:ext uri="{FF2B5EF4-FFF2-40B4-BE49-F238E27FC236}">
                <a16:creationId xmlns:a16="http://schemas.microsoft.com/office/drawing/2014/main" id="{53F55475-0FE9-3945-57B3-884B8E05EADC}"/>
              </a:ext>
            </a:extLst>
          </p:cNvPr>
          <p:cNvSpPr>
            <a:spLocks noGrp="1"/>
          </p:cNvSpPr>
          <p:nvPr>
            <p:ph type="title"/>
          </p:nvPr>
        </p:nvSpPr>
        <p:spPr/>
        <p:txBody>
          <a:bodyPr>
            <a:normAutofit fontScale="90000"/>
          </a:bodyPr>
          <a:lstStyle/>
          <a:p>
            <a:r>
              <a:rPr lang="en-GB" dirty="0"/>
              <a:t>Funding for medications in all dialysis patients</a:t>
            </a:r>
            <a:endParaRPr lang="en-BE" dirty="0"/>
          </a:p>
        </p:txBody>
      </p:sp>
      <p:sp>
        <p:nvSpPr>
          <p:cNvPr id="2" name="Date Placeholder 3">
            <a:extLst>
              <a:ext uri="{FF2B5EF4-FFF2-40B4-BE49-F238E27FC236}">
                <a16:creationId xmlns:a16="http://schemas.microsoft.com/office/drawing/2014/main" id="{9FFE4C1A-DC24-CC68-502B-DF1D9E27A2CA}"/>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A2D72863-F737-8B96-A6CA-5EB3509D0482}"/>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715C4746-9D9D-5818-2B53-9040172A5D30}"/>
              </a:ext>
            </a:extLst>
          </p:cNvPr>
          <p:cNvSpPr>
            <a:spLocks noGrp="1"/>
          </p:cNvSpPr>
          <p:nvPr>
            <p:ph type="sldNum" sz="quarter" idx="4"/>
          </p:nvPr>
        </p:nvSpPr>
        <p:spPr/>
        <p:txBody>
          <a:bodyPr/>
          <a:lstStyle/>
          <a:p>
            <a:fld id="{4A9CEFBC-9863-BD47-BA2B-008170C231CB}" type="slidenum">
              <a:rPr lang="en-US" smtClean="0"/>
              <a:pPr/>
              <a:t>34</a:t>
            </a:fld>
            <a:endParaRPr lang="en-US" dirty="0"/>
          </a:p>
        </p:txBody>
      </p:sp>
    </p:spTree>
    <p:extLst>
      <p:ext uri="{BB962C8B-B14F-4D97-AF65-F5344CB8AC3E}">
        <p14:creationId xmlns:p14="http://schemas.microsoft.com/office/powerpoint/2010/main" val="3120746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467EB-AF65-E384-D8A3-1F6B565DC2E3}"/>
              </a:ext>
            </a:extLst>
          </p:cNvPr>
          <p:cNvPicPr>
            <a:picLocks noChangeAspect="1"/>
          </p:cNvPicPr>
          <p:nvPr/>
        </p:nvPicPr>
        <p:blipFill>
          <a:blip r:embed="rId2"/>
          <a:stretch>
            <a:fillRect/>
          </a:stretch>
        </p:blipFill>
        <p:spPr>
          <a:xfrm>
            <a:off x="203821" y="1797152"/>
            <a:ext cx="5278891" cy="33215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43519430"/>
              </p:ext>
            </p:extLst>
          </p:nvPr>
        </p:nvGraphicFramePr>
        <p:xfrm>
          <a:off x="5621935" y="1537723"/>
          <a:ext cx="6376403" cy="3644949"/>
        </p:xfrm>
        <a:graphic>
          <a:graphicData uri="http://schemas.openxmlformats.org/drawingml/2006/table">
            <a:tbl>
              <a:tblPr firstRow="1" firstCol="1" bandRow="1">
                <a:tableStyleId>{F5AB1C69-6EDB-4FF4-983F-18BD219EF322}</a:tableStyleId>
              </a:tblPr>
              <a:tblGrid>
                <a:gridCol w="1308200">
                  <a:extLst>
                    <a:ext uri="{9D8B030D-6E8A-4147-A177-3AD203B41FA5}">
                      <a16:colId xmlns:a16="http://schemas.microsoft.com/office/drawing/2014/main" val="784000717"/>
                    </a:ext>
                  </a:extLst>
                </a:gridCol>
                <a:gridCol w="724029">
                  <a:extLst>
                    <a:ext uri="{9D8B030D-6E8A-4147-A177-3AD203B41FA5}">
                      <a16:colId xmlns:a16="http://schemas.microsoft.com/office/drawing/2014/main" val="377520624"/>
                    </a:ext>
                  </a:extLst>
                </a:gridCol>
                <a:gridCol w="724029">
                  <a:extLst>
                    <a:ext uri="{9D8B030D-6E8A-4147-A177-3AD203B41FA5}">
                      <a16:colId xmlns:a16="http://schemas.microsoft.com/office/drawing/2014/main" val="93474541"/>
                    </a:ext>
                  </a:extLst>
                </a:gridCol>
                <a:gridCol w="724029">
                  <a:extLst>
                    <a:ext uri="{9D8B030D-6E8A-4147-A177-3AD203B41FA5}">
                      <a16:colId xmlns:a16="http://schemas.microsoft.com/office/drawing/2014/main" val="1525560642"/>
                    </a:ext>
                  </a:extLst>
                </a:gridCol>
                <a:gridCol w="724029">
                  <a:extLst>
                    <a:ext uri="{9D8B030D-6E8A-4147-A177-3AD203B41FA5}">
                      <a16:colId xmlns:a16="http://schemas.microsoft.com/office/drawing/2014/main" val="2089092264"/>
                    </a:ext>
                  </a:extLst>
                </a:gridCol>
                <a:gridCol w="724029">
                  <a:extLst>
                    <a:ext uri="{9D8B030D-6E8A-4147-A177-3AD203B41FA5}">
                      <a16:colId xmlns:a16="http://schemas.microsoft.com/office/drawing/2014/main" val="3400321701"/>
                    </a:ext>
                  </a:extLst>
                </a:gridCol>
                <a:gridCol w="724029">
                  <a:extLst>
                    <a:ext uri="{9D8B030D-6E8A-4147-A177-3AD203B41FA5}">
                      <a16:colId xmlns:a16="http://schemas.microsoft.com/office/drawing/2014/main" val="3759398220"/>
                    </a:ext>
                  </a:extLst>
                </a:gridCol>
                <a:gridCol w="724029">
                  <a:extLst>
                    <a:ext uri="{9D8B030D-6E8A-4147-A177-3AD203B41FA5}">
                      <a16:colId xmlns:a16="http://schemas.microsoft.com/office/drawing/2014/main" val="4240744868"/>
                    </a:ext>
                  </a:extLst>
                </a:gridCol>
              </a:tblGrid>
              <a:tr h="53134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800" dirty="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800" dirty="0">
                          <a:effectLst/>
                        </a:rPr>
                        <a:t> Country</a:t>
                      </a:r>
                    </a:p>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8636542"/>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903861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472195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2274891"/>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77508619"/>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7129556"/>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114101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799017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075659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14187"/>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215932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8260478"/>
                  </a:ext>
                </a:extLst>
              </a:tr>
            </a:tbl>
          </a:graphicData>
        </a:graphic>
      </p:graphicFrame>
      <p:sp>
        <p:nvSpPr>
          <p:cNvPr id="6" name="Rectangle 5"/>
          <p:cNvSpPr/>
          <p:nvPr/>
        </p:nvSpPr>
        <p:spPr>
          <a:xfrm>
            <a:off x="195770" y="1786993"/>
            <a:ext cx="5286942" cy="333165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1998847" y="1711960"/>
            <a:ext cx="3177673" cy="164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570764" y="5320276"/>
            <a:ext cx="687299" cy="230832"/>
          </a:xfrm>
          <a:prstGeom prst="rect">
            <a:avLst/>
          </a:prstGeom>
          <a:noFill/>
        </p:spPr>
        <p:txBody>
          <a:bodyPr wrap="square" rtlCol="0">
            <a:spAutoFit/>
          </a:bodyPr>
          <a:lstStyle/>
          <a:p>
            <a:r>
              <a:rPr lang="en-US" sz="900" dirty="0"/>
              <a:t>X : Yes</a:t>
            </a:r>
          </a:p>
        </p:txBody>
      </p:sp>
      <p:sp>
        <p:nvSpPr>
          <p:cNvPr id="11" name="Title 10">
            <a:extLst>
              <a:ext uri="{FF2B5EF4-FFF2-40B4-BE49-F238E27FC236}">
                <a16:creationId xmlns:a16="http://schemas.microsoft.com/office/drawing/2014/main" id="{F4C6BEA3-0969-1817-799E-A2EEDCCC1A34}"/>
              </a:ext>
            </a:extLst>
          </p:cNvPr>
          <p:cNvSpPr>
            <a:spLocks noGrp="1"/>
          </p:cNvSpPr>
          <p:nvPr>
            <p:ph type="title"/>
          </p:nvPr>
        </p:nvSpPr>
        <p:spPr/>
        <p:txBody>
          <a:bodyPr>
            <a:normAutofit fontScale="90000"/>
          </a:bodyPr>
          <a:lstStyle/>
          <a:p>
            <a:r>
              <a:rPr lang="en-GB" dirty="0"/>
              <a:t>Funding for medications in all transplant patients</a:t>
            </a:r>
            <a:endParaRPr lang="en-BE" dirty="0"/>
          </a:p>
        </p:txBody>
      </p:sp>
      <p:sp>
        <p:nvSpPr>
          <p:cNvPr id="2" name="Date Placeholder 3">
            <a:extLst>
              <a:ext uri="{FF2B5EF4-FFF2-40B4-BE49-F238E27FC236}">
                <a16:creationId xmlns:a16="http://schemas.microsoft.com/office/drawing/2014/main" id="{4592B14D-BC3D-1099-4A0E-386950B8FC79}"/>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0F299A5A-90E1-33B1-74AE-62DE7268B44E}"/>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6686C2A4-A6C1-8F99-A92F-0CBC773742BE}"/>
              </a:ext>
            </a:extLst>
          </p:cNvPr>
          <p:cNvSpPr>
            <a:spLocks noGrp="1"/>
          </p:cNvSpPr>
          <p:nvPr>
            <p:ph type="sldNum" sz="quarter" idx="4"/>
          </p:nvPr>
        </p:nvSpPr>
        <p:spPr/>
        <p:txBody>
          <a:bodyPr/>
          <a:lstStyle/>
          <a:p>
            <a:fld id="{4A9CEFBC-9863-BD47-BA2B-008170C231CB}" type="slidenum">
              <a:rPr lang="en-US" smtClean="0"/>
              <a:pPr/>
              <a:t>35</a:t>
            </a:fld>
            <a:endParaRPr lang="en-US" dirty="0"/>
          </a:p>
        </p:txBody>
      </p:sp>
    </p:spTree>
    <p:extLst>
      <p:ext uri="{BB962C8B-B14F-4D97-AF65-F5344CB8AC3E}">
        <p14:creationId xmlns:p14="http://schemas.microsoft.com/office/powerpoint/2010/main" val="1375120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31905044"/>
              </p:ext>
            </p:extLst>
          </p:nvPr>
        </p:nvGraphicFramePr>
        <p:xfrm>
          <a:off x="2915919" y="1405317"/>
          <a:ext cx="6360161" cy="3286741"/>
        </p:xfrm>
        <a:graphic>
          <a:graphicData uri="http://schemas.openxmlformats.org/drawingml/2006/table">
            <a:tbl>
              <a:tblPr firstRow="1" firstCol="1" bandRow="1">
                <a:tableStyleId>{F5AB1C69-6EDB-4FF4-983F-18BD219EF322}</a:tableStyleId>
              </a:tblPr>
              <a:tblGrid>
                <a:gridCol w="1343256">
                  <a:extLst>
                    <a:ext uri="{9D8B030D-6E8A-4147-A177-3AD203B41FA5}">
                      <a16:colId xmlns:a16="http://schemas.microsoft.com/office/drawing/2014/main" val="821291059"/>
                    </a:ext>
                  </a:extLst>
                </a:gridCol>
                <a:gridCol w="1003381">
                  <a:extLst>
                    <a:ext uri="{9D8B030D-6E8A-4147-A177-3AD203B41FA5}">
                      <a16:colId xmlns:a16="http://schemas.microsoft.com/office/drawing/2014/main" val="1171063236"/>
                    </a:ext>
                  </a:extLst>
                </a:gridCol>
                <a:gridCol w="1003381">
                  <a:extLst>
                    <a:ext uri="{9D8B030D-6E8A-4147-A177-3AD203B41FA5}">
                      <a16:colId xmlns:a16="http://schemas.microsoft.com/office/drawing/2014/main" val="1428773181"/>
                    </a:ext>
                  </a:extLst>
                </a:gridCol>
                <a:gridCol w="1003381">
                  <a:extLst>
                    <a:ext uri="{9D8B030D-6E8A-4147-A177-3AD203B41FA5}">
                      <a16:colId xmlns:a16="http://schemas.microsoft.com/office/drawing/2014/main" val="3757219285"/>
                    </a:ext>
                  </a:extLst>
                </a:gridCol>
                <a:gridCol w="1003381">
                  <a:extLst>
                    <a:ext uri="{9D8B030D-6E8A-4147-A177-3AD203B41FA5}">
                      <a16:colId xmlns:a16="http://schemas.microsoft.com/office/drawing/2014/main" val="3266298244"/>
                    </a:ext>
                  </a:extLst>
                </a:gridCol>
                <a:gridCol w="1003381">
                  <a:extLst>
                    <a:ext uri="{9D8B030D-6E8A-4147-A177-3AD203B41FA5}">
                      <a16:colId xmlns:a16="http://schemas.microsoft.com/office/drawing/2014/main" val="2625398341"/>
                    </a:ext>
                  </a:extLst>
                </a:gridCol>
              </a:tblGrid>
              <a:tr h="234411">
                <a:tc rowSpan="2">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Official Registry</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852071461"/>
                  </a:ext>
                </a:extLst>
              </a:tr>
              <a:tr h="222789">
                <a:tc vMerge="1">
                  <a:txBody>
                    <a:bodyPr/>
                    <a:lstStyle/>
                    <a:p>
                      <a:endParaRPr lang="en-US"/>
                    </a:p>
                  </a:txBody>
                  <a:tcP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CKD</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Dialysis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Transplant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AKI</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Conservative care</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10142653"/>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7436868"/>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307477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15763412"/>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2306933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9801651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653093"/>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288956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940033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4116163"/>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0707227"/>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9486664"/>
                  </a:ext>
                </a:extLst>
              </a:tr>
            </a:tbl>
          </a:graphicData>
        </a:graphic>
      </p:graphicFrame>
      <p:sp>
        <p:nvSpPr>
          <p:cNvPr id="7" name="TextBox 6"/>
          <p:cNvSpPr txBox="1"/>
          <p:nvPr/>
        </p:nvSpPr>
        <p:spPr>
          <a:xfrm>
            <a:off x="2915919" y="4692058"/>
            <a:ext cx="687299" cy="230832"/>
          </a:xfrm>
          <a:prstGeom prst="rect">
            <a:avLst/>
          </a:prstGeom>
          <a:noFill/>
        </p:spPr>
        <p:txBody>
          <a:bodyPr wrap="square" rtlCol="0">
            <a:spAutoFit/>
          </a:bodyPr>
          <a:lstStyle/>
          <a:p>
            <a:r>
              <a:rPr lang="en-US" sz="900" dirty="0"/>
              <a:t>X : Yes</a:t>
            </a:r>
          </a:p>
        </p:txBody>
      </p:sp>
      <p:sp>
        <p:nvSpPr>
          <p:cNvPr id="8" name="Title 7">
            <a:extLst>
              <a:ext uri="{FF2B5EF4-FFF2-40B4-BE49-F238E27FC236}">
                <a16:creationId xmlns:a16="http://schemas.microsoft.com/office/drawing/2014/main" id="{9F3C9725-0506-9D4C-E99D-78C5F34C55E0}"/>
              </a:ext>
            </a:extLst>
          </p:cNvPr>
          <p:cNvSpPr>
            <a:spLocks noGrp="1"/>
          </p:cNvSpPr>
          <p:nvPr>
            <p:ph type="title"/>
          </p:nvPr>
        </p:nvSpPr>
        <p:spPr/>
        <p:txBody>
          <a:bodyPr>
            <a:normAutofit/>
          </a:bodyPr>
          <a:lstStyle/>
          <a:p>
            <a:r>
              <a:rPr lang="es-ES" dirty="0" err="1"/>
              <a:t>Availability</a:t>
            </a:r>
            <a:r>
              <a:rPr lang="es-ES" dirty="0"/>
              <a:t> of </a:t>
            </a:r>
            <a:r>
              <a:rPr lang="es-ES" dirty="0" err="1"/>
              <a:t>official</a:t>
            </a:r>
            <a:r>
              <a:rPr lang="es-ES" dirty="0"/>
              <a:t> </a:t>
            </a:r>
            <a:r>
              <a:rPr lang="es-ES" dirty="0" err="1"/>
              <a:t>registry</a:t>
            </a:r>
            <a:endParaRPr lang="en-BE" dirty="0"/>
          </a:p>
        </p:txBody>
      </p:sp>
      <p:sp>
        <p:nvSpPr>
          <p:cNvPr id="2" name="Date Placeholder 3">
            <a:extLst>
              <a:ext uri="{FF2B5EF4-FFF2-40B4-BE49-F238E27FC236}">
                <a16:creationId xmlns:a16="http://schemas.microsoft.com/office/drawing/2014/main" id="{3AB1D7C4-1613-EB51-1032-661E9F581C8A}"/>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D63B42BD-89C7-A9B7-CAB7-C3506A493405}"/>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C591189E-A581-10CF-17D8-529583A81E19}"/>
              </a:ext>
            </a:extLst>
          </p:cNvPr>
          <p:cNvSpPr>
            <a:spLocks noGrp="1"/>
          </p:cNvSpPr>
          <p:nvPr>
            <p:ph type="sldNum" sz="quarter" idx="4"/>
          </p:nvPr>
        </p:nvSpPr>
        <p:spPr/>
        <p:txBody>
          <a:bodyPr/>
          <a:lstStyle/>
          <a:p>
            <a:fld id="{4A9CEFBC-9863-BD47-BA2B-008170C231CB}" type="slidenum">
              <a:rPr lang="en-US" smtClean="0"/>
              <a:pPr/>
              <a:t>36</a:t>
            </a:fld>
            <a:endParaRPr lang="en-US" dirty="0"/>
          </a:p>
        </p:txBody>
      </p:sp>
    </p:spTree>
    <p:extLst>
      <p:ext uri="{BB962C8B-B14F-4D97-AF65-F5344CB8AC3E}">
        <p14:creationId xmlns:p14="http://schemas.microsoft.com/office/powerpoint/2010/main" val="2763729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08600"/>
            <a:ext cx="10582276" cy="4920476"/>
          </a:xfrm>
        </p:spPr>
        <p:txBody>
          <a:bodyPr>
            <a:noAutofit/>
          </a:bodyPr>
          <a:lstStyle/>
          <a:p>
            <a:pPr marL="0" indent="0">
              <a:lnSpc>
                <a:spcPct val="150000"/>
              </a:lnSpc>
              <a:spcAft>
                <a:spcPts val="800"/>
              </a:spcAft>
              <a:buNone/>
            </a:pPr>
            <a:r>
              <a:rPr lang="en-CA" sz="1100" kern="0" dirty="0">
                <a:effectLst/>
                <a:latin typeface="+mj-lt"/>
                <a:ea typeface="Calibri" panose="020F0502020204030204" pitchFamily="34" charset="0"/>
                <a:cs typeface="Times New Roman" panose="02020603050405020304" pitchFamily="18" charset="0"/>
              </a:rPr>
              <a:t>In summary, the 2023 ISN-GKHA highlights several important findings for the Middle East.</a:t>
            </a:r>
            <a:endParaRPr lang="en-CA" sz="11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0" dirty="0">
                <a:effectLst/>
                <a:latin typeface="+mj-lt"/>
                <a:ea typeface="Calibri" panose="020F0502020204030204" pitchFamily="34" charset="0"/>
                <a:cs typeface="Times New Roman" panose="02020603050405020304" pitchFamily="18" charset="0"/>
              </a:rPr>
              <a:t>HD and PD services are available in all countries in the region. </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10 (91%) of countries in the region.</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8 (73%) countries. </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Home HD was available in 3 (27%) (Qatar, Saudi Arabia, and UAE).</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KT centres are available in all countries in the region with a median prevalence of 0.33 </a:t>
            </a:r>
            <a:r>
              <a:rPr lang="en-CA" sz="1100" kern="100" dirty="0" err="1">
                <a:effectLst/>
                <a:latin typeface="+mj-lt"/>
                <a:ea typeface="Calibri" panose="020F0502020204030204" pitchFamily="34" charset="0"/>
                <a:cs typeface="Times New Roman" panose="02020603050405020304" pitchFamily="18" charset="0"/>
              </a:rPr>
              <a:t>pmp</a:t>
            </a:r>
            <a:endParaRPr lang="en-CA" sz="11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CKM established through shared-decision making was available in 5 (45%) countries.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available in 3 (27%) countries.</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available in 2 (18%) countries.</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Reimbursement for medications that is free at point of delivery for ND-CKD, dialysis, and KT are available in 4 (36%), 5 (45%), and in 8 (72.7%) countries, respectively.</a:t>
            </a:r>
            <a:endParaRPr lang="en-CA" sz="1100" kern="100" dirty="0">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100" dirty="0">
                <a:effectLst/>
                <a:latin typeface="+mj-lt"/>
                <a:ea typeface="Calibri" panose="020F0502020204030204" pitchFamily="34" charset="0"/>
              </a:rPr>
              <a:t>Reimbursement that is free for acute dialysis, chronic HD, and chronic PD were available in 6 (54.5%), 8 (72.7%), and 6 (54.5%) countries, respectively.</a:t>
            </a:r>
            <a:endParaRPr lang="en-CA" sz="1100" kern="100" dirty="0">
              <a:effectLst/>
              <a:latin typeface="+mj-lt"/>
              <a:ea typeface="Calibri" panose="020F0502020204030204" pitchFamily="34" charset="0"/>
              <a:cs typeface="Times New Roman" panose="02020603050405020304" pitchFamily="18" charset="0"/>
            </a:endParaRPr>
          </a:p>
          <a:p>
            <a:endParaRPr lang="en-CA" sz="1100" dirty="0">
              <a:latin typeface="+mj-lt"/>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500256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700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ND-CKD registry was available only in Oman; dialysis registries in 6 (54.5%), and KT registries are available in 8 (72.7%) countries in the region.  Acute dialysis registries are not available in the region and only Oman reported having a CKM registry.</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Many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was 15.9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with the highest prevalence in Kuwait (48.9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the lowest in Iraq (2.7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nephrology trainees in the region was 0.93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was highest in Lebanon (2.3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lowest in Iran (0.23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More than half of countries in the region reported shortages of paediatric nephrologists (55%), transplant surgeons (64%), surgeons or interventional radiologists for AVF/AVG creation (64%) and PD catheter insertion (64%), dialysis nurses (55%), social workers (55%), and kidney supportive care nurses (55%).</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the Middle East.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657139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339777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7000058" cy="954107"/>
          </a:xfrm>
          <a:prstGeom prst="rect">
            <a:avLst/>
          </a:prstGeom>
          <a:noFill/>
        </p:spPr>
        <p:txBody>
          <a:bodyPr wrap="none" lIns="91440" tIns="45720" rIns="91440" bIns="45720" rtlCol="0" anchor="t">
            <a:spAutoFit/>
          </a:bodyPr>
          <a:lstStyle/>
          <a:p>
            <a:r>
              <a:rPr lang="en-AU" sz="2800" b="1" dirty="0">
                <a:solidFill>
                  <a:schemeClr val="accent4"/>
                </a:solidFill>
              </a:rPr>
              <a:t>Key focus on availability, accessibility, </a:t>
            </a:r>
            <a:br>
              <a:rPr lang="en-AU" sz="2800" b="1" dirty="0"/>
            </a:br>
            <a:r>
              <a:rPr lang="en-AU" sz="2800" b="1">
                <a:solidFill>
                  <a:schemeClr val="accent4"/>
                </a:solidFill>
              </a:rPr>
              <a:t>affordability and quality of kidney failure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464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a:xfrm>
            <a:off x="639003" y="1180878"/>
            <a:ext cx="10582276" cy="4920476"/>
          </a:xfrm>
        </p:spPr>
        <p:txBody>
          <a:bodyPr>
            <a:noAutofit/>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40</a:t>
            </a:fld>
            <a:endParaRPr lang="en-US"/>
          </a:p>
        </p:txBody>
      </p:sp>
    </p:spTree>
    <p:extLst>
      <p:ext uri="{BB962C8B-B14F-4D97-AF65-F5344CB8AC3E}">
        <p14:creationId xmlns:p14="http://schemas.microsoft.com/office/powerpoint/2010/main" val="2816312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10390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a:t>Design and Scope </a:t>
            </a:r>
          </a:p>
        </p:txBody>
      </p:sp>
      <p:sp>
        <p:nvSpPr>
          <p:cNvPr id="3" name="Content Placeholder 2"/>
          <p:cNvSpPr>
            <a:spLocks noGrp="1"/>
          </p:cNvSpPr>
          <p:nvPr>
            <p:ph sz="half" idx="1"/>
          </p:nvPr>
        </p:nvSpPr>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questionnaire-based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235506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12028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dirty="0"/>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32633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1134081"/>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602" y="6557656"/>
            <a:ext cx="3381375" cy="365125"/>
          </a:xfrm>
        </p:spPr>
        <p:txBody>
          <a:bodyPr/>
          <a:lstStyle/>
          <a:p>
            <a:fld id="{4A9CEFBC-9863-BD47-BA2B-008170C231CB}" type="slidenum">
              <a:rPr lang="en-US" smtClean="0"/>
              <a:pPr/>
              <a:t>9</a:t>
            </a:fld>
            <a:endParaRPr lang="en-US" dirty="0"/>
          </a:p>
        </p:txBody>
      </p:sp>
    </p:spTree>
    <p:extLst>
      <p:ext uri="{BB962C8B-B14F-4D97-AF65-F5344CB8AC3E}">
        <p14:creationId xmlns:p14="http://schemas.microsoft.com/office/powerpoint/2010/main" val="4243991276"/>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Props1.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2.xml><?xml version="1.0" encoding="utf-8"?>
<ds:datastoreItem xmlns:ds="http://schemas.openxmlformats.org/officeDocument/2006/customXml" ds:itemID="{C0A7D067-FFC9-43AC-8EB3-B0246B611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924C01-0F0A-47E2-901A-F34A987E3F61}">
  <ds:schemaRefs>
    <ds:schemaRef ds:uri="5bb30524-c5cc-4ab6-b3e3-7acb34e1d48a"/>
    <ds:schemaRef ds:uri="http://purl.org/dc/terms/"/>
    <ds:schemaRef ds:uri="http://schemas.microsoft.com/sharepoint/v3"/>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8d39dae6-3a04-4f8f-91ef-910acbbf4883"/>
    <ds:schemaRef ds:uri="http://schemas.microsoft.com/office/infopath/2007/PartnerControl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2023 ISN-GKHA_Regional Slides_Middle East_v0.1</Template>
  <TotalTime>50</TotalTime>
  <Words>5392</Words>
  <Application>Microsoft Office PowerPoint</Application>
  <PresentationFormat>Widescreen</PresentationFormat>
  <Paragraphs>2082</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2023 ISN-GLOBAL  KIDNEY HEALTH ATLAS  (ISN-GKHA)  ISN MIDDLE EAST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The Middle East</vt:lpstr>
      <vt:lpstr>Demographics</vt:lpstr>
      <vt:lpstr>Demographics</vt:lpstr>
      <vt:lpstr>CKD and its risk factors burden</vt:lpstr>
      <vt:lpstr>Burden of kidney failure </vt:lpstr>
      <vt:lpstr>Burden of kidney failure (cont’d) </vt:lpstr>
      <vt:lpstr>Annual cost of KRT</vt:lpstr>
      <vt:lpstr>Country level scorecard</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 </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Damster</dc:creator>
  <cp:lastModifiedBy>Sophanny Tiv</cp:lastModifiedBy>
  <cp:revision>12</cp:revision>
  <cp:lastPrinted>2021-05-20T09:07:26Z</cp:lastPrinted>
  <dcterms:created xsi:type="dcterms:W3CDTF">2023-06-29T12:59:36Z</dcterms:created>
  <dcterms:modified xsi:type="dcterms:W3CDTF">2024-01-24T11:47:22Z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