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9" r:id="rId4"/>
  </p:sldMasterIdLst>
  <p:notesMasterIdLst>
    <p:notesMasterId r:id="rId45"/>
  </p:notesMasterIdLst>
  <p:sldIdLst>
    <p:sldId id="258" r:id="rId5"/>
    <p:sldId id="434" r:id="rId6"/>
    <p:sldId id="435" r:id="rId7"/>
    <p:sldId id="436" r:id="rId8"/>
    <p:sldId id="437" r:id="rId9"/>
    <p:sldId id="462" r:id="rId10"/>
    <p:sldId id="438" r:id="rId11"/>
    <p:sldId id="439" r:id="rId12"/>
    <p:sldId id="440" r:id="rId13"/>
    <p:sldId id="433" r:id="rId14"/>
    <p:sldId id="256" r:id="rId15"/>
    <p:sldId id="380" r:id="rId16"/>
    <p:sldId id="257" r:id="rId17"/>
    <p:sldId id="381" r:id="rId18"/>
    <p:sldId id="259" r:id="rId19"/>
    <p:sldId id="260" r:id="rId20"/>
    <p:sldId id="429" r:id="rId21"/>
    <p:sldId id="262" r:id="rId22"/>
    <p:sldId id="395" r:id="rId23"/>
    <p:sldId id="264" r:id="rId24"/>
    <p:sldId id="266" r:id="rId25"/>
    <p:sldId id="396" r:id="rId26"/>
    <p:sldId id="265" r:id="rId27"/>
    <p:sldId id="267" r:id="rId28"/>
    <p:sldId id="283" r:id="rId29"/>
    <p:sldId id="268" r:id="rId30"/>
    <p:sldId id="284" r:id="rId31"/>
    <p:sldId id="269" r:id="rId32"/>
    <p:sldId id="270" r:id="rId33"/>
    <p:sldId id="271" r:id="rId34"/>
    <p:sldId id="397" r:id="rId35"/>
    <p:sldId id="272" r:id="rId36"/>
    <p:sldId id="388" r:id="rId37"/>
    <p:sldId id="389" r:id="rId38"/>
    <p:sldId id="398" r:id="rId39"/>
    <p:sldId id="463" r:id="rId40"/>
    <p:sldId id="443" r:id="rId41"/>
    <p:sldId id="444" r:id="rId42"/>
    <p:sldId id="445" r:id="rId43"/>
    <p:sldId id="2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93203-AEF9-BC8A-D3AA-87960CCA7CF2}" name="Kelci WILFORD" initials="KW" userId="S::kwilford@theisn.org::fab688a2-8963-4d7f-9bd1-b2f1b39ff41f" providerId="AD"/>
  <p188:author id="{240A2404-0BE8-7E16-0072-9863EB5419DE}" name="Anh TRAN" initials="AT" userId="S::atran@theisn.org::f0801369-d398-4873-9815-0ee69cd0685c" providerId="AD"/>
  <p188:author id="{6D2BCF0E-C3EB-8013-C4C9-11F81E60D04A}" name="Mara Rodrigues" initials="MR" userId="S::mrodrigues@theisn.org::49e61c2d-eb1a-424f-9b11-2736563de131" providerId="AD"/>
  <p188:author id="{43581C0F-D483-7E2D-BF10-35ECC67F8B5E}" name="Kelly Hendricks" initials="KH" userId="S::khendricks@theisn.org::838f0aa6-467f-4fe8-8424-e7e6066b4906" providerId="AD"/>
  <p188:author id="{FF40DD10-DC74-3A52-B7CE-A4DA15A4D993}" name="Catherine  DE TIEGE" initials="CT" userId="S::cdetiege@theisn.org::a5f79d23-52a3-47f9-bc8a-80830764c46d" providerId="AD"/>
  <p188:author id="{30532219-6B1E-96B5-A92E-9B125D2D6938}" name="Sandrine Damster" initials="SD" userId="S::sdamster@Theisn.org::fd8099e7-6a31-40dd-a586-fa857c90cfac" providerId="AD"/>
  <p188:author id="{0AB715A8-6CFB-8A20-D413-1F12B2345E0B}" name="Monica MOORTHY" initials="MM" userId="S::mmoorthy@theisn.org::f2b06a11-eee9-4f78-84bc-46c2a0bffa08" providerId="AD"/>
  <p188:author id="{68AD27CB-462A-759D-2456-4600BA43381B}" name="Miriam Ravelo" initials="MR" userId="S::mravelo@theisn.org::75c236b9-77ed-4b47-b077-c3ca511024eb" providerId="AD"/>
  <p188:author id="{744B5CF3-7C7A-504F-AB4F-4618ABD4C87B}" name="Julia Mackinlay" initials="JM" userId="S::jmackinlay@theisn.org::e5f61763-b5c0-4a16-98f5-9ec764974cc2" providerId="AD"/>
  <p188:author id="{5B26C1FD-F0EC-B5BA-C9BC-1DE7B175634D}" name="Sophie Dupuis" initials="SD" userId="S::sdupuis@theisn.org::823a732c-ef5f-415f-8758-2f20af8cf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8CB"/>
    <a:srgbClr val="FF8585"/>
    <a:srgbClr val="C5E0B4"/>
    <a:srgbClr val="E42012"/>
    <a:srgbClr val="800000"/>
    <a:srgbClr val="EF7962"/>
    <a:srgbClr val="F7F326"/>
    <a:srgbClr val="E12728"/>
    <a:srgbClr val="2A5CAE"/>
    <a:srgbClr val="DF25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7ABB34-2457-47A4-953E-54727FF38BD7}" v="10" dt="2024-01-24T11:32:34.926"/>
    <p1510:client id="{7E695FDC-EE53-4FE1-9113-AB10C4A68E62}" v="2" dt="2024-01-24T11:46:54.471"/>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97" d="100"/>
          <a:sy n="97" d="100"/>
        </p:scale>
        <p:origin x="468" y="5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lvia arruebo" clId="Web-{0A7ABB34-2457-47A4-953E-54727FF38BD7}"/>
    <pc:docChg chg="modSld">
      <pc:chgData name="silvia arruebo" userId="" providerId="" clId="Web-{0A7ABB34-2457-47A4-953E-54727FF38BD7}" dt="2024-01-24T11:32:34.926" v="5" actId="20577"/>
      <pc:docMkLst>
        <pc:docMk/>
      </pc:docMkLst>
      <pc:sldChg chg="modSp">
        <pc:chgData name="silvia arruebo" userId="" providerId="" clId="Web-{0A7ABB34-2457-47A4-953E-54727FF38BD7}" dt="2024-01-24T11:32:34.926" v="5" actId="20577"/>
        <pc:sldMkLst>
          <pc:docMk/>
          <pc:sldMk cId="2101775061" sldId="436"/>
        </pc:sldMkLst>
        <pc:spChg chg="mod">
          <ac:chgData name="silvia arruebo" userId="" providerId="" clId="Web-{0A7ABB34-2457-47A4-953E-54727FF38BD7}" dt="2024-01-24T11:32:34.926" v="5" actId="20577"/>
          <ac:spMkLst>
            <pc:docMk/>
            <pc:sldMk cId="2101775061" sldId="436"/>
            <ac:spMk id="4" creationId="{62CE3717-C9BE-4E7C-A333-5A60A46B87EE}"/>
          </ac:spMkLst>
        </pc:spChg>
      </pc:sldChg>
    </pc:docChg>
  </pc:docChgLst>
  <pc:docChgLst>
    <pc:chgData name="silvia arruebo" clId="Web-{7E695FDC-EE53-4FE1-9113-AB10C4A68E62}"/>
    <pc:docChg chg="modSld">
      <pc:chgData name="silvia arruebo" userId="" providerId="" clId="Web-{7E695FDC-EE53-4FE1-9113-AB10C4A68E62}" dt="2024-01-24T11:46:54.471" v="1" actId="14100"/>
      <pc:docMkLst>
        <pc:docMk/>
      </pc:docMkLst>
      <pc:sldChg chg="modSp">
        <pc:chgData name="silvia arruebo" userId="" providerId="" clId="Web-{7E695FDC-EE53-4FE1-9113-AB10C4A68E62}" dt="2024-01-24T11:46:54.471" v="1" actId="14100"/>
        <pc:sldMkLst>
          <pc:docMk/>
          <pc:sldMk cId="1285609591" sldId="381"/>
        </pc:sldMkLst>
        <pc:spChg chg="mod">
          <ac:chgData name="silvia arruebo" userId="" providerId="" clId="Web-{7E695FDC-EE53-4FE1-9113-AB10C4A68E62}" dt="2024-01-24T11:46:54.471" v="1" actId="14100"/>
          <ac:spMkLst>
            <pc:docMk/>
            <pc:sldMk cId="1285609591" sldId="381"/>
            <ac:spMk id="10"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FAFE80-9698-EA43-94CF-826120C59F09}" type="doc">
      <dgm:prSet loTypeId="urn:microsoft.com/office/officeart/2005/8/layout/hChevron3" loCatId="" qsTypeId="urn:microsoft.com/office/officeart/2005/8/quickstyle/simple4" qsCatId="simple" csTypeId="urn:microsoft.com/office/officeart/2005/8/colors/colorful1" csCatId="colorful" phldr="1"/>
      <dgm:spPr/>
    </dgm:pt>
    <dgm:pt modelId="{2E6503BA-D182-B447-85FC-0E8E15909DE6}">
      <dgm:prSet phldrT="[Text]"/>
      <dgm:spPr/>
      <dgm:t>
        <a:bodyPr/>
        <a:lstStyle/>
        <a:p>
          <a:r>
            <a:rPr lang="en-US"/>
            <a:t>2016</a:t>
          </a:r>
        </a:p>
      </dgm:t>
    </dgm:pt>
    <dgm:pt modelId="{1C0D9AF8-5440-5541-8295-2A2D8C74A760}" type="parTrans" cxnId="{9AEE0270-C8FB-4A48-A527-183203707C48}">
      <dgm:prSet/>
      <dgm:spPr/>
      <dgm:t>
        <a:bodyPr/>
        <a:lstStyle/>
        <a:p>
          <a:endParaRPr lang="en-US"/>
        </a:p>
      </dgm:t>
    </dgm:pt>
    <dgm:pt modelId="{86A175C1-234B-1D4F-9BB6-01BC8C54B028}" type="sibTrans" cxnId="{9AEE0270-C8FB-4A48-A527-183203707C48}">
      <dgm:prSet/>
      <dgm:spPr/>
      <dgm:t>
        <a:bodyPr/>
        <a:lstStyle/>
        <a:p>
          <a:endParaRPr lang="en-US"/>
        </a:p>
      </dgm:t>
    </dgm:pt>
    <dgm:pt modelId="{F8CEC62E-0E28-1B4C-B2D8-3992693BB798}">
      <dgm:prSet phldrT="[Text]"/>
      <dgm:spPr/>
      <dgm:t>
        <a:bodyPr/>
        <a:lstStyle/>
        <a:p>
          <a:r>
            <a:rPr lang="en-US"/>
            <a:t>2018</a:t>
          </a:r>
        </a:p>
      </dgm:t>
    </dgm:pt>
    <dgm:pt modelId="{599F61D4-9BC1-3642-B328-43C1318575C7}" type="parTrans" cxnId="{B98DBB0D-693D-6B4D-84B9-B7950B8454CD}">
      <dgm:prSet/>
      <dgm:spPr/>
      <dgm:t>
        <a:bodyPr/>
        <a:lstStyle/>
        <a:p>
          <a:endParaRPr lang="en-US"/>
        </a:p>
      </dgm:t>
    </dgm:pt>
    <dgm:pt modelId="{9C2645B2-0390-7D4D-9FC7-5B109D248B97}" type="sibTrans" cxnId="{B98DBB0D-693D-6B4D-84B9-B7950B8454CD}">
      <dgm:prSet/>
      <dgm:spPr/>
      <dgm:t>
        <a:bodyPr/>
        <a:lstStyle/>
        <a:p>
          <a:endParaRPr lang="en-US"/>
        </a:p>
      </dgm:t>
    </dgm:pt>
    <dgm:pt modelId="{707AA972-4B25-2840-A97C-769AEE393B3D}">
      <dgm:prSet phldrT="[Text]"/>
      <dgm:spPr/>
      <dgm:t>
        <a:bodyPr/>
        <a:lstStyle/>
        <a:p>
          <a:r>
            <a:rPr lang="en-US"/>
            <a:t>2022</a:t>
          </a:r>
        </a:p>
      </dgm:t>
    </dgm:pt>
    <dgm:pt modelId="{38B7B931-4151-D944-8878-14D0A307860B}" type="parTrans" cxnId="{8AACDBA6-14AA-234F-8C1E-B16589F65984}">
      <dgm:prSet/>
      <dgm:spPr/>
      <dgm:t>
        <a:bodyPr/>
        <a:lstStyle/>
        <a:p>
          <a:endParaRPr lang="en-US"/>
        </a:p>
      </dgm:t>
    </dgm:pt>
    <dgm:pt modelId="{00656D50-D06F-D44A-9B08-D18433E9D77E}" type="sibTrans" cxnId="{8AACDBA6-14AA-234F-8C1E-B16589F65984}">
      <dgm:prSet/>
      <dgm:spPr/>
      <dgm:t>
        <a:bodyPr/>
        <a:lstStyle/>
        <a:p>
          <a:endParaRPr lang="en-US"/>
        </a:p>
      </dgm:t>
    </dgm:pt>
    <dgm:pt modelId="{BDD697CC-C6C5-364C-B0E6-F1FEF5214705}">
      <dgm:prSet phldrT="[Text]"/>
      <dgm:spPr/>
      <dgm:t>
        <a:bodyPr/>
        <a:lstStyle/>
        <a:p>
          <a:r>
            <a:rPr lang="en-US"/>
            <a:t>2026</a:t>
          </a:r>
        </a:p>
      </dgm:t>
    </dgm:pt>
    <dgm:pt modelId="{AD7A6569-7E4B-7E47-B89C-A6711C02D3DF}" type="parTrans" cxnId="{9FEACFB6-FC7A-3745-8543-9EAEB21FA7AE}">
      <dgm:prSet/>
      <dgm:spPr/>
      <dgm:t>
        <a:bodyPr/>
        <a:lstStyle/>
        <a:p>
          <a:endParaRPr lang="en-US"/>
        </a:p>
      </dgm:t>
    </dgm:pt>
    <dgm:pt modelId="{710D851B-8E87-2C4E-8B0E-97A646D4755E}" type="sibTrans" cxnId="{9FEACFB6-FC7A-3745-8543-9EAEB21FA7AE}">
      <dgm:prSet/>
      <dgm:spPr/>
      <dgm:t>
        <a:bodyPr/>
        <a:lstStyle/>
        <a:p>
          <a:endParaRPr lang="en-US"/>
        </a:p>
      </dgm:t>
    </dgm:pt>
    <dgm:pt modelId="{BC9358A4-E58A-A84D-9017-A3B672631A87}" type="pres">
      <dgm:prSet presAssocID="{41FAFE80-9698-EA43-94CF-826120C59F09}" presName="Name0" presStyleCnt="0">
        <dgm:presLayoutVars>
          <dgm:dir/>
          <dgm:resizeHandles val="exact"/>
        </dgm:presLayoutVars>
      </dgm:prSet>
      <dgm:spPr/>
    </dgm:pt>
    <dgm:pt modelId="{1FD70D52-87D6-1740-9767-3312307D897D}" type="pres">
      <dgm:prSet presAssocID="{2E6503BA-D182-B447-85FC-0E8E15909DE6}" presName="parTxOnly" presStyleLbl="node1" presStyleIdx="0" presStyleCnt="4">
        <dgm:presLayoutVars>
          <dgm:bulletEnabled val="1"/>
        </dgm:presLayoutVars>
      </dgm:prSet>
      <dgm:spPr/>
    </dgm:pt>
    <dgm:pt modelId="{96D0C594-5924-1244-8B58-92199F63BE2D}" type="pres">
      <dgm:prSet presAssocID="{86A175C1-234B-1D4F-9BB6-01BC8C54B028}" presName="parSpace" presStyleCnt="0"/>
      <dgm:spPr/>
    </dgm:pt>
    <dgm:pt modelId="{0FF82BE7-39EA-B94F-94FD-1245639AD408}" type="pres">
      <dgm:prSet presAssocID="{F8CEC62E-0E28-1B4C-B2D8-3992693BB798}" presName="parTxOnly" presStyleLbl="node1" presStyleIdx="1" presStyleCnt="4" custLinFactNeighborX="2308">
        <dgm:presLayoutVars>
          <dgm:bulletEnabled val="1"/>
        </dgm:presLayoutVars>
      </dgm:prSet>
      <dgm:spPr/>
    </dgm:pt>
    <dgm:pt modelId="{AD932FD8-305A-2345-ABAF-CE8DA24905FC}" type="pres">
      <dgm:prSet presAssocID="{9C2645B2-0390-7D4D-9FC7-5B109D248B97}" presName="parSpace" presStyleCnt="0"/>
      <dgm:spPr/>
    </dgm:pt>
    <dgm:pt modelId="{FC945BDB-1EC6-3448-9936-9D64A2BA14CE}" type="pres">
      <dgm:prSet presAssocID="{707AA972-4B25-2840-A97C-769AEE393B3D}" presName="parTxOnly" presStyleLbl="node1" presStyleIdx="2" presStyleCnt="4">
        <dgm:presLayoutVars>
          <dgm:bulletEnabled val="1"/>
        </dgm:presLayoutVars>
      </dgm:prSet>
      <dgm:spPr/>
    </dgm:pt>
    <dgm:pt modelId="{AFBC7919-C063-E949-AAA8-133B2903708A}" type="pres">
      <dgm:prSet presAssocID="{00656D50-D06F-D44A-9B08-D18433E9D77E}" presName="parSpace" presStyleCnt="0"/>
      <dgm:spPr/>
    </dgm:pt>
    <dgm:pt modelId="{A5CD6AFF-C837-0D48-927A-A53ABF9922EE}" type="pres">
      <dgm:prSet presAssocID="{BDD697CC-C6C5-364C-B0E6-F1FEF5214705}" presName="parTxOnly" presStyleLbl="node1" presStyleIdx="3" presStyleCnt="4">
        <dgm:presLayoutVars>
          <dgm:bulletEnabled val="1"/>
        </dgm:presLayoutVars>
      </dgm:prSet>
      <dgm:spPr/>
    </dgm:pt>
  </dgm:ptLst>
  <dgm:cxnLst>
    <dgm:cxn modelId="{B98DBB0D-693D-6B4D-84B9-B7950B8454CD}" srcId="{41FAFE80-9698-EA43-94CF-826120C59F09}" destId="{F8CEC62E-0E28-1B4C-B2D8-3992693BB798}" srcOrd="1" destOrd="0" parTransId="{599F61D4-9BC1-3642-B328-43C1318575C7}" sibTransId="{9C2645B2-0390-7D4D-9FC7-5B109D248B97}"/>
    <dgm:cxn modelId="{CB69FA31-4E9C-6B44-A2E3-DDDC0282767C}" type="presOf" srcId="{F8CEC62E-0E28-1B4C-B2D8-3992693BB798}" destId="{0FF82BE7-39EA-B94F-94FD-1245639AD408}" srcOrd="0" destOrd="0" presId="urn:microsoft.com/office/officeart/2005/8/layout/hChevron3"/>
    <dgm:cxn modelId="{A2CDB432-88DF-1147-BF0A-7D091A4F3F4F}" type="presOf" srcId="{2E6503BA-D182-B447-85FC-0E8E15909DE6}" destId="{1FD70D52-87D6-1740-9767-3312307D897D}" srcOrd="0" destOrd="0" presId="urn:microsoft.com/office/officeart/2005/8/layout/hChevron3"/>
    <dgm:cxn modelId="{9AEE0270-C8FB-4A48-A527-183203707C48}" srcId="{41FAFE80-9698-EA43-94CF-826120C59F09}" destId="{2E6503BA-D182-B447-85FC-0E8E15909DE6}" srcOrd="0" destOrd="0" parTransId="{1C0D9AF8-5440-5541-8295-2A2D8C74A760}" sibTransId="{86A175C1-234B-1D4F-9BB6-01BC8C54B028}"/>
    <dgm:cxn modelId="{00A7B6A0-D1FE-B343-A68B-1BC3A2FEFCE2}" type="presOf" srcId="{BDD697CC-C6C5-364C-B0E6-F1FEF5214705}" destId="{A5CD6AFF-C837-0D48-927A-A53ABF9922EE}" srcOrd="0" destOrd="0" presId="urn:microsoft.com/office/officeart/2005/8/layout/hChevron3"/>
    <dgm:cxn modelId="{BEAB98A6-1588-B548-AD98-EA09E6AC6CC9}" type="presOf" srcId="{707AA972-4B25-2840-A97C-769AEE393B3D}" destId="{FC945BDB-1EC6-3448-9936-9D64A2BA14CE}" srcOrd="0" destOrd="0" presId="urn:microsoft.com/office/officeart/2005/8/layout/hChevron3"/>
    <dgm:cxn modelId="{8AACDBA6-14AA-234F-8C1E-B16589F65984}" srcId="{41FAFE80-9698-EA43-94CF-826120C59F09}" destId="{707AA972-4B25-2840-A97C-769AEE393B3D}" srcOrd="2" destOrd="0" parTransId="{38B7B931-4151-D944-8878-14D0A307860B}" sibTransId="{00656D50-D06F-D44A-9B08-D18433E9D77E}"/>
    <dgm:cxn modelId="{7E6AD8AD-C5A8-234D-93C8-3372904FD660}" type="presOf" srcId="{41FAFE80-9698-EA43-94CF-826120C59F09}" destId="{BC9358A4-E58A-A84D-9017-A3B672631A87}" srcOrd="0" destOrd="0" presId="urn:microsoft.com/office/officeart/2005/8/layout/hChevron3"/>
    <dgm:cxn modelId="{9FEACFB6-FC7A-3745-8543-9EAEB21FA7AE}" srcId="{41FAFE80-9698-EA43-94CF-826120C59F09}" destId="{BDD697CC-C6C5-364C-B0E6-F1FEF5214705}" srcOrd="3" destOrd="0" parTransId="{AD7A6569-7E4B-7E47-B89C-A6711C02D3DF}" sibTransId="{710D851B-8E87-2C4E-8B0E-97A646D4755E}"/>
    <dgm:cxn modelId="{E23ED5D7-1A65-7B49-A738-AD0DA7788B9B}" type="presParOf" srcId="{BC9358A4-E58A-A84D-9017-A3B672631A87}" destId="{1FD70D52-87D6-1740-9767-3312307D897D}" srcOrd="0" destOrd="0" presId="urn:microsoft.com/office/officeart/2005/8/layout/hChevron3"/>
    <dgm:cxn modelId="{524EFC95-8515-984A-8BE5-1F4C33C06FCF}" type="presParOf" srcId="{BC9358A4-E58A-A84D-9017-A3B672631A87}" destId="{96D0C594-5924-1244-8B58-92199F63BE2D}" srcOrd="1" destOrd="0" presId="urn:microsoft.com/office/officeart/2005/8/layout/hChevron3"/>
    <dgm:cxn modelId="{ABFB08BC-7174-124D-B340-C13925502CB0}" type="presParOf" srcId="{BC9358A4-E58A-A84D-9017-A3B672631A87}" destId="{0FF82BE7-39EA-B94F-94FD-1245639AD408}" srcOrd="2" destOrd="0" presId="urn:microsoft.com/office/officeart/2005/8/layout/hChevron3"/>
    <dgm:cxn modelId="{B220E1AB-E3CF-4544-B1E9-DD2096E78B10}" type="presParOf" srcId="{BC9358A4-E58A-A84D-9017-A3B672631A87}" destId="{AD932FD8-305A-2345-ABAF-CE8DA24905FC}" srcOrd="3" destOrd="0" presId="urn:microsoft.com/office/officeart/2005/8/layout/hChevron3"/>
    <dgm:cxn modelId="{B2D1461D-9295-6B4D-8D4C-3648F48DF2E4}" type="presParOf" srcId="{BC9358A4-E58A-A84D-9017-A3B672631A87}" destId="{FC945BDB-1EC6-3448-9936-9D64A2BA14CE}" srcOrd="4" destOrd="0" presId="urn:microsoft.com/office/officeart/2005/8/layout/hChevron3"/>
    <dgm:cxn modelId="{D195BCAC-CCD2-6A4A-A717-A840AD561696}" type="presParOf" srcId="{BC9358A4-E58A-A84D-9017-A3B672631A87}" destId="{AFBC7919-C063-E949-AAA8-133B2903708A}" srcOrd="5" destOrd="0" presId="urn:microsoft.com/office/officeart/2005/8/layout/hChevron3"/>
    <dgm:cxn modelId="{8382B38D-1CA9-1943-8C48-ED954EB9E6C8}" type="presParOf" srcId="{BC9358A4-E58A-A84D-9017-A3B672631A87}" destId="{A5CD6AFF-C837-0D48-927A-A53ABF9922EE}"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70D52-87D6-1740-9767-3312307D897D}">
      <dsp:nvSpPr>
        <dsp:cNvPr id="0" name=""/>
        <dsp:cNvSpPr/>
      </dsp:nvSpPr>
      <dsp:spPr>
        <a:xfrm>
          <a:off x="3080" y="1557467"/>
          <a:ext cx="3091011" cy="1236404"/>
        </a:xfrm>
        <a:prstGeom prst="homePlat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14706"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2016</a:t>
          </a:r>
        </a:p>
      </dsp:txBody>
      <dsp:txXfrm>
        <a:off x="3080" y="1557467"/>
        <a:ext cx="2781910" cy="1236404"/>
      </dsp:txXfrm>
    </dsp:sp>
    <dsp:sp modelId="{0FF82BE7-39EA-B94F-94FD-1245639AD408}">
      <dsp:nvSpPr>
        <dsp:cNvPr id="0" name=""/>
        <dsp:cNvSpPr/>
      </dsp:nvSpPr>
      <dsp:spPr>
        <a:xfrm>
          <a:off x="2490157" y="1557467"/>
          <a:ext cx="3091011" cy="1236404"/>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2018</a:t>
          </a:r>
        </a:p>
      </dsp:txBody>
      <dsp:txXfrm>
        <a:off x="3108359" y="1557467"/>
        <a:ext cx="1854607" cy="1236404"/>
      </dsp:txXfrm>
    </dsp:sp>
    <dsp:sp modelId="{FC945BDB-1EC6-3448-9936-9D64A2BA14CE}">
      <dsp:nvSpPr>
        <dsp:cNvPr id="0" name=""/>
        <dsp:cNvSpPr/>
      </dsp:nvSpPr>
      <dsp:spPr>
        <a:xfrm>
          <a:off x="4948698" y="1557467"/>
          <a:ext cx="3091011" cy="1236404"/>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2022</a:t>
          </a:r>
        </a:p>
      </dsp:txBody>
      <dsp:txXfrm>
        <a:off x="5566900" y="1557467"/>
        <a:ext cx="1854607" cy="1236404"/>
      </dsp:txXfrm>
    </dsp:sp>
    <dsp:sp modelId="{A5CD6AFF-C837-0D48-927A-A53ABF9922EE}">
      <dsp:nvSpPr>
        <dsp:cNvPr id="0" name=""/>
        <dsp:cNvSpPr/>
      </dsp:nvSpPr>
      <dsp:spPr>
        <a:xfrm>
          <a:off x="7421507" y="1557467"/>
          <a:ext cx="3091011" cy="1236404"/>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36030" tIns="157353" rIns="78677" bIns="157353" numCol="1" spcCol="1270" anchor="ctr" anchorCtr="0">
          <a:noAutofit/>
        </a:bodyPr>
        <a:lstStyle/>
        <a:p>
          <a:pPr marL="0" lvl="0" indent="0" algn="ctr" defTabSz="2622550">
            <a:lnSpc>
              <a:spcPct val="90000"/>
            </a:lnSpc>
            <a:spcBef>
              <a:spcPct val="0"/>
            </a:spcBef>
            <a:spcAft>
              <a:spcPct val="35000"/>
            </a:spcAft>
            <a:buNone/>
          </a:pPr>
          <a:r>
            <a:rPr lang="en-US" sz="5900" kern="1200"/>
            <a:t>2026</a:t>
          </a:r>
        </a:p>
      </dsp:txBody>
      <dsp:txXfrm>
        <a:off x="8039709" y="1557467"/>
        <a:ext cx="1854607" cy="123640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9D0B3B-FFE8-A849-82BA-C2EDAEF5FE3D}" type="datetimeFigureOut">
              <a:rPr lang="en-US" smtClean="0"/>
              <a:t>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50754-BDBA-A847-9CEE-DAFD42C7995E}" type="slidenum">
              <a:rPr lang="en-US" smtClean="0"/>
              <a:t>‹#›</a:t>
            </a:fld>
            <a:endParaRPr lang="en-US"/>
          </a:p>
        </p:txBody>
      </p:sp>
    </p:spTree>
    <p:extLst>
      <p:ext uri="{BB962C8B-B14F-4D97-AF65-F5344CB8AC3E}">
        <p14:creationId xmlns:p14="http://schemas.microsoft.com/office/powerpoint/2010/main" val="1818589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73793E40-A389-BE35-0D5E-017BDDD95D1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ADEC3A73-F0FC-3B4B-A857-FFB2F17E22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5364" name="Slide Number Placeholder 3">
            <a:extLst>
              <a:ext uri="{FF2B5EF4-FFF2-40B4-BE49-F238E27FC236}">
                <a16:creationId xmlns:a16="http://schemas.microsoft.com/office/drawing/2014/main" id="{7EFBA111-2CF9-6EFD-2CB2-F342856BAAA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A32C6FC-69D5-4665-B2EB-37ED51B6037E}" type="slidenum">
              <a:rPr lang="en-US" altLang="LID4096"/>
              <a:pPr fontAlgn="base">
                <a:spcBef>
                  <a:spcPct val="0"/>
                </a:spcBef>
                <a:spcAft>
                  <a:spcPct val="0"/>
                </a:spcAft>
              </a:pPr>
              <a:t>1</a:t>
            </a:fld>
            <a:endParaRPr lang="en-US" altLang="LID4096"/>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A700D1A-4C55-B945-9111-A7D64EBB8932}" type="slidenum">
              <a:rPr lang="en-US" smtClean="0"/>
              <a:t>2</a:t>
            </a:fld>
            <a:endParaRPr lang="en-US"/>
          </a:p>
        </p:txBody>
      </p:sp>
    </p:spTree>
    <p:extLst>
      <p:ext uri="{BB962C8B-B14F-4D97-AF65-F5344CB8AC3E}">
        <p14:creationId xmlns:p14="http://schemas.microsoft.com/office/powerpoint/2010/main" val="64125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black"/>
                </a:solidFill>
                <a:effectLst/>
                <a:uLnTx/>
                <a:uFillTx/>
                <a:latin typeface="Gill Sans MT" panose="020B0502020104020203" pitchFamily="34" charset="0"/>
                <a:ea typeface="+mn-ea"/>
                <a:cs typeface="+mn-cs"/>
              </a:rPr>
              <a:t>REDCap</a:t>
            </a:r>
            <a:r>
              <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rPr>
              <a:t> Cloud. </a:t>
            </a:r>
            <a:r>
              <a:rPr lang="en-US" sz="1200">
                <a:solidFill>
                  <a:prstClr val="black"/>
                </a:solidFill>
                <a:latin typeface="Gill Sans MT" panose="020B0502020104020203" pitchFamily="34" charset="0"/>
              </a:rPr>
              <a:t>The questionnaire was peer reviewed for content validity and comprehensiveness before it was piloted with the 10 ISN regional boards to identify any logistical and feasibility issues (e.g., translation needs). Intensive follow-ups were conducted by email and telephone with ISN regional and national leaders to ensure complete and timely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Data and reports published by the WHO Global Observatory, UN, World Bank, and OECD.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Both published and unpublished documents from international organizations/bodies and reports published by national governments on the organization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delivery of ESKD.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Gill Sans MT" panose="020B0502020104020203" pitchFamily="34" charset="0"/>
              </a:rPr>
              <a:t>Additional literature identified by key stakeholders (i.e., opinion leaders, national nephrology society leaders, ISN leaders) and through consultation with national nephrology societies and ISN regional boards.</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ndParaRPr>
          </a:p>
          <a:p>
            <a:endParaRPr lang="en-US"/>
          </a:p>
        </p:txBody>
      </p:sp>
      <p:sp>
        <p:nvSpPr>
          <p:cNvPr id="4" name="Slide Number Placeholder 3"/>
          <p:cNvSpPr>
            <a:spLocks noGrp="1"/>
          </p:cNvSpPr>
          <p:nvPr>
            <p:ph type="sldNum" sz="quarter" idx="10"/>
          </p:nvPr>
        </p:nvSpPr>
        <p:spPr/>
        <p:txBody>
          <a:bodyPr/>
          <a:lstStyle/>
          <a:p>
            <a:fld id="{51BC2DF6-7014-4B72-A13E-6928BF41BB5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26793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C350754-BDBA-A847-9CEE-DAFD42C7995E}" type="slidenum">
              <a:rPr lang="en-US" smtClean="0"/>
              <a:t>15</a:t>
            </a:fld>
            <a:endParaRPr lang="en-US"/>
          </a:p>
        </p:txBody>
      </p:sp>
    </p:spTree>
    <p:extLst>
      <p:ext uri="{BB962C8B-B14F-4D97-AF65-F5344CB8AC3E}">
        <p14:creationId xmlns:p14="http://schemas.microsoft.com/office/powerpoint/2010/main" val="102608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350754-BDBA-A847-9CEE-DAFD42C7995E}" type="slidenum">
              <a:rPr lang="en-US" smtClean="0"/>
              <a:t>17</a:t>
            </a:fld>
            <a:endParaRPr lang="en-US"/>
          </a:p>
        </p:txBody>
      </p:sp>
    </p:spTree>
    <p:extLst>
      <p:ext uri="{BB962C8B-B14F-4D97-AF65-F5344CB8AC3E}">
        <p14:creationId xmlns:p14="http://schemas.microsoft.com/office/powerpoint/2010/main" val="1059701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87738581-9809-2971-1490-CCCB51B5C5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46FE0909-DB06-119D-FA53-ADE697E783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LID4096" altLang="LID4096"/>
          </a:p>
        </p:txBody>
      </p:sp>
      <p:sp>
        <p:nvSpPr>
          <p:cNvPr id="106500" name="Slide Number Placeholder 3">
            <a:extLst>
              <a:ext uri="{FF2B5EF4-FFF2-40B4-BE49-F238E27FC236}">
                <a16:creationId xmlns:a16="http://schemas.microsoft.com/office/drawing/2014/main" id="{0B8A59DF-A3E5-C7A7-28FE-D680A4190A0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258D7C4-B55D-473F-8D23-F983F9697FA0}" type="slidenum">
              <a:rPr lang="en-US" altLang="LID4096"/>
              <a:pPr fontAlgn="base">
                <a:spcBef>
                  <a:spcPct val="0"/>
                </a:spcBef>
                <a:spcAft>
                  <a:spcPct val="0"/>
                </a:spcAft>
              </a:pPr>
              <a:t>40</a:t>
            </a:fld>
            <a:endParaRPr lang="en-US" altLang="LID4096"/>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64945A-7F90-C442-AC3D-8CC924B08F4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Picture 6">
            <a:extLst>
              <a:ext uri="{FF2B5EF4-FFF2-40B4-BE49-F238E27FC236}">
                <a16:creationId xmlns:a16="http://schemas.microsoft.com/office/drawing/2014/main" id="{E6525ACD-15F3-7240-9496-BE2F3955CDE8}"/>
              </a:ext>
            </a:extLst>
          </p:cNvPr>
          <p:cNvPicPr>
            <a:picLocks noChangeAspect="1"/>
          </p:cNvPicPr>
          <p:nvPr userDrawn="1"/>
        </p:nvPicPr>
        <p:blipFill>
          <a:blip r:embed="rId3"/>
          <a:stretch>
            <a:fillRect/>
          </a:stretch>
        </p:blipFill>
        <p:spPr>
          <a:xfrm>
            <a:off x="1805" y="0"/>
            <a:ext cx="12188389" cy="6858000"/>
          </a:xfrm>
          <a:prstGeom prst="rect">
            <a:avLst/>
          </a:prstGeom>
        </p:spPr>
      </p:pic>
    </p:spTree>
    <p:extLst>
      <p:ext uri="{BB962C8B-B14F-4D97-AF65-F5344CB8AC3E}">
        <p14:creationId xmlns:p14="http://schemas.microsoft.com/office/powerpoint/2010/main" val="2445900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77F4-3249-A242-A6EF-2DCBAEDA98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28DE9F-9975-0C4A-B5BC-23DA21C4D4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6FAA551F-EFB8-084D-2D81-48CC80A441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Date Placeholder 3">
            <a:extLst>
              <a:ext uri="{FF2B5EF4-FFF2-40B4-BE49-F238E27FC236}">
                <a16:creationId xmlns:a16="http://schemas.microsoft.com/office/drawing/2014/main" id="{9C9B40E7-3D8A-978C-26E2-144C9821DB67}"/>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417623A6-C372-92E2-6780-1727ECA1846A}"/>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6E776E5A-6BED-F569-2250-18EAE961A25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405125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87DCE4-10BC-AA4A-9919-42A818349355}"/>
              </a:ext>
            </a:extLst>
          </p:cNvPr>
          <p:cNvSpPr>
            <a:spLocks noGrp="1"/>
          </p:cNvSpPr>
          <p:nvPr>
            <p:ph type="title" orient="vert"/>
          </p:nvPr>
        </p:nvSpPr>
        <p:spPr>
          <a:xfrm>
            <a:off x="633566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366AF0-FEBE-E242-AEB4-85760EE2B9BD}"/>
              </a:ext>
            </a:extLst>
          </p:cNvPr>
          <p:cNvSpPr>
            <a:spLocks noGrp="1"/>
          </p:cNvSpPr>
          <p:nvPr>
            <p:ph type="body" orient="vert" idx="1"/>
          </p:nvPr>
        </p:nvSpPr>
        <p:spPr>
          <a:xfrm>
            <a:off x="838199" y="365125"/>
            <a:ext cx="535612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1102FB70-7BDD-D4B7-95F8-436016D6CFE9}"/>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1" name="Footer Placeholder 4">
            <a:extLst>
              <a:ext uri="{FF2B5EF4-FFF2-40B4-BE49-F238E27FC236}">
                <a16:creationId xmlns:a16="http://schemas.microsoft.com/office/drawing/2014/main" id="{56841F5F-785F-C63D-8E6C-C092172169C4}"/>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2" name="Slide Number Placeholder 5">
            <a:extLst>
              <a:ext uri="{FF2B5EF4-FFF2-40B4-BE49-F238E27FC236}">
                <a16:creationId xmlns:a16="http://schemas.microsoft.com/office/drawing/2014/main" id="{04552222-9203-AC6E-A2FA-836ED7BFEC56}"/>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084797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96A6F3-EBCA-0048-B171-E052BBA9DE2B}"/>
              </a:ext>
            </a:extLst>
          </p:cNvPr>
          <p:cNvPicPr>
            <a:picLocks noChangeAspect="1"/>
          </p:cNvPicPr>
          <p:nvPr userDrawn="1"/>
        </p:nvPicPr>
        <p:blipFill>
          <a:blip r:embed="rId2"/>
          <a:stretch>
            <a:fillRect/>
          </a:stretch>
        </p:blipFill>
        <p:spPr>
          <a:xfrm>
            <a:off x="1806" y="0"/>
            <a:ext cx="12188388" cy="6858000"/>
          </a:xfrm>
          <a:prstGeom prst="rect">
            <a:avLst/>
          </a:prstGeom>
        </p:spPr>
      </p:pic>
    </p:spTree>
    <p:extLst>
      <p:ext uri="{BB962C8B-B14F-4D97-AF65-F5344CB8AC3E}">
        <p14:creationId xmlns:p14="http://schemas.microsoft.com/office/powerpoint/2010/main" val="210598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4862C-25E3-A94A-A9C0-9579E4734365}"/>
              </a:ext>
            </a:extLst>
          </p:cNvPr>
          <p:cNvSpPr>
            <a:spLocks noGrp="1"/>
          </p:cNvSpPr>
          <p:nvPr>
            <p:ph type="ctrTitle"/>
          </p:nvPr>
        </p:nvSpPr>
        <p:spPr>
          <a:xfrm>
            <a:off x="1524000" y="1267345"/>
            <a:ext cx="9144000" cy="1600033"/>
          </a:xfrm>
        </p:spPr>
        <p:txBody>
          <a:bodyPr anchor="b">
            <a:normAutofit/>
          </a:bodyPr>
          <a:lstStyle>
            <a:lvl1pPr algn="ctr">
              <a:defRPr sz="2000"/>
            </a:lvl1pPr>
          </a:lstStyle>
          <a:p>
            <a:r>
              <a:rPr lang="en-US"/>
              <a:t>Click to edit Master title style</a:t>
            </a:r>
          </a:p>
        </p:txBody>
      </p:sp>
      <p:sp>
        <p:nvSpPr>
          <p:cNvPr id="3" name="Subtitle 2">
            <a:extLst>
              <a:ext uri="{FF2B5EF4-FFF2-40B4-BE49-F238E27FC236}">
                <a16:creationId xmlns:a16="http://schemas.microsoft.com/office/drawing/2014/main" id="{A28CE3BF-2E49-6F46-A5E3-0BDB6B3F6CC3}"/>
              </a:ext>
            </a:extLst>
          </p:cNvPr>
          <p:cNvSpPr>
            <a:spLocks noGrp="1"/>
          </p:cNvSpPr>
          <p:nvPr>
            <p:ph type="subTitle" idx="1"/>
          </p:nvPr>
        </p:nvSpPr>
        <p:spPr>
          <a:xfrm>
            <a:off x="1524000" y="2969506"/>
            <a:ext cx="9144000" cy="1655762"/>
          </a:xfrm>
        </p:spPr>
        <p:txBody>
          <a:bodyPr>
            <a:normAutofit/>
          </a:bodyPr>
          <a:lstStyle>
            <a:lvl1pPr marL="0" indent="0" algn="ctr">
              <a:buNone/>
              <a:defRPr sz="1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Rectangle 6">
            <a:extLst>
              <a:ext uri="{FF2B5EF4-FFF2-40B4-BE49-F238E27FC236}">
                <a16:creationId xmlns:a16="http://schemas.microsoft.com/office/drawing/2014/main" id="{FBAA1470-FF5E-5449-9569-3EB768C09BA7}"/>
              </a:ext>
            </a:extLst>
          </p:cNvPr>
          <p:cNvSpPr/>
          <p:nvPr userDrawn="1"/>
        </p:nvSpPr>
        <p:spPr>
          <a:xfrm>
            <a:off x="0"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3">
            <a:extLst>
              <a:ext uri="{FF2B5EF4-FFF2-40B4-BE49-F238E27FC236}">
                <a16:creationId xmlns:a16="http://schemas.microsoft.com/office/drawing/2014/main" id="{9E0F0C19-A67D-AE18-AE09-8CBEF6838C28}"/>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0FCBD383-87E2-5B00-C6E1-49EA16CA23D0}"/>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BC18F28-AE9D-B876-65E4-AC1F767F13F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456733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F0689-2C05-6D4C-86D9-8BFB1AC966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CA9933-4D1A-9E49-8ED1-278A604348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12" descr="Icon&#10;&#10;Description automatically generated">
            <a:extLst>
              <a:ext uri="{FF2B5EF4-FFF2-40B4-BE49-F238E27FC236}">
                <a16:creationId xmlns:a16="http://schemas.microsoft.com/office/drawing/2014/main" id="{2EE61319-E2F4-CD8C-0648-7ED1BD461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DAF1F537-DD48-5BCB-BFE4-8495E5A73454}"/>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98FE6374-972E-DB9B-F3D4-9BE4C6FB11D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C4A5A871-B9FB-5400-3E1E-00C1143CBEB5}"/>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6903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8BB17C98-8CCB-42A9-F372-50300F02FF58}"/>
              </a:ext>
            </a:extLst>
          </p:cNvPr>
          <p:cNvPicPr>
            <a:picLocks noChangeAspect="1"/>
          </p:cNvPicPr>
          <p:nvPr userDrawn="1"/>
        </p:nvPicPr>
        <p:blipFill>
          <a:blip r:embed="rId2">
            <a:alphaModFix amt="35000"/>
          </a:blip>
          <a:stretch>
            <a:fillRect/>
          </a:stretch>
        </p:blipFill>
        <p:spPr>
          <a:xfrm>
            <a:off x="890998" y="661394"/>
            <a:ext cx="5630453" cy="5510806"/>
          </a:xfrm>
          <a:prstGeom prst="rect">
            <a:avLst/>
          </a:prstGeom>
        </p:spPr>
      </p:pic>
      <p:sp>
        <p:nvSpPr>
          <p:cNvPr id="8" name="Rectangle 7">
            <a:extLst>
              <a:ext uri="{FF2B5EF4-FFF2-40B4-BE49-F238E27FC236}">
                <a16:creationId xmlns:a16="http://schemas.microsoft.com/office/drawing/2014/main" id="{3D69A1EE-DE47-F6C5-E548-3F2B46DEE641}"/>
              </a:ext>
            </a:extLst>
          </p:cNvPr>
          <p:cNvSpPr/>
          <p:nvPr userDrawn="1"/>
        </p:nvSpPr>
        <p:spPr>
          <a:xfrm>
            <a:off x="890998" y="346509"/>
            <a:ext cx="6978316" cy="5825691"/>
          </a:xfrm>
          <a:prstGeom prst="rect">
            <a:avLst/>
          </a:prstGeom>
          <a:gradFill flip="none" rotWithShape="1">
            <a:gsLst>
              <a:gs pos="0">
                <a:schemeClr val="bg1">
                  <a:alpha val="12000"/>
                </a:schemeClr>
              </a:gs>
              <a:gs pos="100000">
                <a:schemeClr val="bg1">
                  <a:alpha val="78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1400"/>
          </a:p>
        </p:txBody>
      </p:sp>
      <p:sp>
        <p:nvSpPr>
          <p:cNvPr id="2" name="Title 1">
            <a:extLst>
              <a:ext uri="{FF2B5EF4-FFF2-40B4-BE49-F238E27FC236}">
                <a16:creationId xmlns:a16="http://schemas.microsoft.com/office/drawing/2014/main" id="{E3D8FDF2-99A0-9F47-B9AE-0C8EACBF06DC}"/>
              </a:ext>
            </a:extLst>
          </p:cNvPr>
          <p:cNvSpPr>
            <a:spLocks noGrp="1"/>
          </p:cNvSpPr>
          <p:nvPr>
            <p:ph type="title" hasCustomPrompt="1"/>
          </p:nvPr>
        </p:nvSpPr>
        <p:spPr>
          <a:xfrm>
            <a:off x="831850" y="1261512"/>
            <a:ext cx="10515600" cy="2040939"/>
          </a:xfrm>
        </p:spPr>
        <p:txBody>
          <a:bodyPr anchor="ctr">
            <a:normAutofit/>
          </a:bodyPr>
          <a:lstStyle>
            <a:lvl1pPr>
              <a:defRPr sz="4400" b="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D92D17EE-D368-2245-8D2E-07669F343715}"/>
              </a:ext>
            </a:extLst>
          </p:cNvPr>
          <p:cNvSpPr>
            <a:spLocks noGrp="1"/>
          </p:cNvSpPr>
          <p:nvPr>
            <p:ph type="body" idx="1"/>
          </p:nvPr>
        </p:nvSpPr>
        <p:spPr>
          <a:xfrm>
            <a:off x="831850" y="3302451"/>
            <a:ext cx="10515600" cy="2338087"/>
          </a:xfrm>
        </p:spPr>
        <p:txBody>
          <a:bodyPr>
            <a:normAutofit/>
          </a:bodyPr>
          <a:lstStyle>
            <a:lvl1pPr marL="0" indent="0">
              <a:buNone/>
              <a:defRPr sz="1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5" name="Date Placeholder 3">
            <a:extLst>
              <a:ext uri="{FF2B5EF4-FFF2-40B4-BE49-F238E27FC236}">
                <a16:creationId xmlns:a16="http://schemas.microsoft.com/office/drawing/2014/main" id="{E5E1FCD9-EE3E-AA89-123F-B550C66C51C0}"/>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2C2E5534-6359-29E1-F123-A8760ABB63B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D2D5A865-84BF-3EAB-8870-0FF35D583740}"/>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90459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893BE-325D-E14D-813D-AE516F1F6F9B}"/>
              </a:ext>
            </a:extLst>
          </p:cNvPr>
          <p:cNvSpPr>
            <a:spLocks noGrp="1"/>
          </p:cNvSpPr>
          <p:nvPr>
            <p:ph type="title"/>
          </p:nvPr>
        </p:nvSpPr>
        <p:spPr/>
        <p:txBody>
          <a:bodyPr>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A946A54-4882-2449-856A-9B6AED009D65}"/>
              </a:ext>
            </a:extLst>
          </p:cNvPr>
          <p:cNvSpPr>
            <a:spLocks noGrp="1"/>
          </p:cNvSpPr>
          <p:nvPr>
            <p:ph sz="half" idx="1"/>
          </p:nvPr>
        </p:nvSpPr>
        <p:spPr>
          <a:xfrm>
            <a:off x="838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F20D6B-87CC-9C48-9835-160710B0DB7E}"/>
              </a:ext>
            </a:extLst>
          </p:cNvPr>
          <p:cNvSpPr>
            <a:spLocks noGrp="1"/>
          </p:cNvSpPr>
          <p:nvPr>
            <p:ph sz="half" idx="2"/>
          </p:nvPr>
        </p:nvSpPr>
        <p:spPr>
          <a:xfrm>
            <a:off x="6172200" y="1314450"/>
            <a:ext cx="5181600" cy="486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12" descr="Icon&#10;&#10;Description automatically generated">
            <a:extLst>
              <a:ext uri="{FF2B5EF4-FFF2-40B4-BE49-F238E27FC236}">
                <a16:creationId xmlns:a16="http://schemas.microsoft.com/office/drawing/2014/main" id="{A6DE410A-EAC7-9847-14D0-3A1CB327AA0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Date Placeholder 3">
            <a:extLst>
              <a:ext uri="{FF2B5EF4-FFF2-40B4-BE49-F238E27FC236}">
                <a16:creationId xmlns:a16="http://schemas.microsoft.com/office/drawing/2014/main" id="{1232C3DD-FB56-8D90-3D5A-66397FCB19D1}"/>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6" name="Footer Placeholder 4">
            <a:extLst>
              <a:ext uri="{FF2B5EF4-FFF2-40B4-BE49-F238E27FC236}">
                <a16:creationId xmlns:a16="http://schemas.microsoft.com/office/drawing/2014/main" id="{4A10159B-E6D9-3D2F-0FB3-FE772185BA4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7" name="Slide Number Placeholder 5">
            <a:extLst>
              <a:ext uri="{FF2B5EF4-FFF2-40B4-BE49-F238E27FC236}">
                <a16:creationId xmlns:a16="http://schemas.microsoft.com/office/drawing/2014/main" id="{9EE62645-2713-3D90-2F3D-6155C291DCE2}"/>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32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AF1F4-37DC-AA4C-A284-9F2A45F55698}"/>
              </a:ext>
            </a:extLst>
          </p:cNvPr>
          <p:cNvSpPr>
            <a:spLocks noGrp="1"/>
          </p:cNvSpPr>
          <p:nvPr>
            <p:ph type="title"/>
          </p:nvPr>
        </p:nvSpPr>
        <p:spPr>
          <a:xfrm>
            <a:off x="839788" y="333375"/>
            <a:ext cx="10515600" cy="5357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2C4A04-A82A-3C47-A8D4-210C89427611}"/>
              </a:ext>
            </a:extLst>
          </p:cNvPr>
          <p:cNvSpPr>
            <a:spLocks noGrp="1"/>
          </p:cNvSpPr>
          <p:nvPr>
            <p:ph type="body" idx="1" hasCustomPrompt="1"/>
          </p:nvPr>
        </p:nvSpPr>
        <p:spPr>
          <a:xfrm>
            <a:off x="839788" y="1275122"/>
            <a:ext cx="5157787"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CCC9A13-3E54-2F44-A228-96CE3265AC02}"/>
              </a:ext>
            </a:extLst>
          </p:cNvPr>
          <p:cNvSpPr>
            <a:spLocks noGrp="1"/>
          </p:cNvSpPr>
          <p:nvPr>
            <p:ph sz="half" idx="2"/>
          </p:nvPr>
        </p:nvSpPr>
        <p:spPr>
          <a:xfrm>
            <a:off x="839788" y="2099034"/>
            <a:ext cx="5157787"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5A7075-FDF8-CE48-AD21-32B56607B29B}"/>
              </a:ext>
            </a:extLst>
          </p:cNvPr>
          <p:cNvSpPr>
            <a:spLocks noGrp="1"/>
          </p:cNvSpPr>
          <p:nvPr>
            <p:ph type="body" sz="quarter" idx="3" hasCustomPrompt="1"/>
          </p:nvPr>
        </p:nvSpPr>
        <p:spPr>
          <a:xfrm>
            <a:off x="6172200" y="1275122"/>
            <a:ext cx="5183188" cy="823912"/>
          </a:xfrm>
        </p:spPr>
        <p:txBody>
          <a:bodyPr anchor="b">
            <a:normAutofit/>
          </a:bodyPr>
          <a:lstStyle>
            <a:lvl1pPr marL="0" indent="0">
              <a:buNone/>
              <a:defRPr sz="24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FE0909B-DB9C-D04B-8A24-13A1F0873F2B}"/>
              </a:ext>
            </a:extLst>
          </p:cNvPr>
          <p:cNvSpPr>
            <a:spLocks noGrp="1"/>
          </p:cNvSpPr>
          <p:nvPr>
            <p:ph sz="quarter" idx="4"/>
          </p:nvPr>
        </p:nvSpPr>
        <p:spPr>
          <a:xfrm>
            <a:off x="6172200" y="2099034"/>
            <a:ext cx="5183188" cy="40906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2" descr="Icon&#10;&#10;Description automatically generated">
            <a:extLst>
              <a:ext uri="{FF2B5EF4-FFF2-40B4-BE49-F238E27FC236}">
                <a16:creationId xmlns:a16="http://schemas.microsoft.com/office/drawing/2014/main" id="{291A7AA7-80DB-607C-1B3C-781A158B720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3">
            <a:extLst>
              <a:ext uri="{FF2B5EF4-FFF2-40B4-BE49-F238E27FC236}">
                <a16:creationId xmlns:a16="http://schemas.microsoft.com/office/drawing/2014/main" id="{52F792C6-A383-49F9-44E4-98A49AC60BB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5" name="Footer Placeholder 4">
            <a:extLst>
              <a:ext uri="{FF2B5EF4-FFF2-40B4-BE49-F238E27FC236}">
                <a16:creationId xmlns:a16="http://schemas.microsoft.com/office/drawing/2014/main" id="{A21BCBFC-F417-3157-D247-B829FB2CCBA5}"/>
              </a:ext>
            </a:extLst>
          </p:cNvPr>
          <p:cNvSpPr>
            <a:spLocks noGrp="1"/>
          </p:cNvSpPr>
          <p:nvPr>
            <p:ph type="ftr" sz="quarter" idx="11"/>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6" name="Slide Number Placeholder 5">
            <a:extLst>
              <a:ext uri="{FF2B5EF4-FFF2-40B4-BE49-F238E27FC236}">
                <a16:creationId xmlns:a16="http://schemas.microsoft.com/office/drawing/2014/main" id="{5B83C320-1E59-C71D-092D-AE15E7651CB8}"/>
              </a:ext>
            </a:extLst>
          </p:cNvPr>
          <p:cNvSpPr>
            <a:spLocks noGrp="1"/>
          </p:cNvSpPr>
          <p:nvPr>
            <p:ph type="sldNum" sz="quarter" idx="12"/>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57209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3B361-AD61-2545-AE46-AD1E1406CF41}"/>
              </a:ext>
            </a:extLst>
          </p:cNvPr>
          <p:cNvSpPr>
            <a:spLocks noGrp="1"/>
          </p:cNvSpPr>
          <p:nvPr>
            <p:ph type="title"/>
          </p:nvPr>
        </p:nvSpPr>
        <p:spPr/>
        <p:txBody>
          <a:bodyPr/>
          <a:lstStyle/>
          <a:p>
            <a:r>
              <a:rPr lang="en-US"/>
              <a:t>Click to edit Master title style</a:t>
            </a:r>
          </a:p>
        </p:txBody>
      </p:sp>
      <p:pic>
        <p:nvPicPr>
          <p:cNvPr id="6" name="Picture 12" descr="Icon&#10;&#10;Description automatically generated">
            <a:extLst>
              <a:ext uri="{FF2B5EF4-FFF2-40B4-BE49-F238E27FC236}">
                <a16:creationId xmlns:a16="http://schemas.microsoft.com/office/drawing/2014/main" id="{932EE3BB-4F59-9DAA-0722-82971D623B8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1601" y="516657"/>
            <a:ext cx="3524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3">
            <a:extLst>
              <a:ext uri="{FF2B5EF4-FFF2-40B4-BE49-F238E27FC236}">
                <a16:creationId xmlns:a16="http://schemas.microsoft.com/office/drawing/2014/main" id="{E61F4866-AA29-54F5-A782-216D30E395C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8" name="Footer Placeholder 4">
            <a:extLst>
              <a:ext uri="{FF2B5EF4-FFF2-40B4-BE49-F238E27FC236}">
                <a16:creationId xmlns:a16="http://schemas.microsoft.com/office/drawing/2014/main" id="{55C52142-7BC7-ACF9-DBF7-64F4610FD56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9" name="Slide Number Placeholder 5">
            <a:extLst>
              <a:ext uri="{FF2B5EF4-FFF2-40B4-BE49-F238E27FC236}">
                <a16:creationId xmlns:a16="http://schemas.microsoft.com/office/drawing/2014/main" id="{F47E7431-C9B7-81CA-EEBA-8DE9FC467E7B}"/>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644048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7E88-CE29-4646-948E-2E97059BFC2E}"/>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9B4BAE-2E02-D549-910E-7BE4806B82EE}"/>
              </a:ext>
            </a:extLst>
          </p:cNvPr>
          <p:cNvSpPr>
            <a:spLocks noGrp="1"/>
          </p:cNvSpPr>
          <p:nvPr>
            <p:ph idx="1"/>
          </p:nvPr>
        </p:nvSpPr>
        <p:spPr>
          <a:xfrm>
            <a:off x="5183188" y="987425"/>
            <a:ext cx="6172200" cy="4873625"/>
          </a:xfrm>
        </p:spPr>
        <p:txBody>
          <a:bodyPr/>
          <a:lstStyle>
            <a:lvl1pPr>
              <a:defRPr sz="1400"/>
            </a:lvl1pPr>
            <a:lvl2pPr>
              <a:defRPr sz="1200"/>
            </a:lvl2pPr>
            <a:lvl3pPr>
              <a:defRPr sz="1100"/>
            </a:lvl3pPr>
            <a:lvl4pPr>
              <a:defRPr sz="1000"/>
            </a:lvl4pPr>
            <a:lvl5pPr>
              <a:defRPr sz="9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D10A4F-F993-6A4A-87AE-60BF89CB297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07BC5D59-2020-9DB2-6EC8-FF87A1F16C34}"/>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E3BF2E7E-F48C-050D-88C4-B961ED382D02}"/>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93391513-8274-97EE-BAF1-8817F7730648}"/>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58028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112D0-EF4F-EB43-B831-774C9AA077B2}"/>
              </a:ext>
            </a:extLst>
          </p:cNvPr>
          <p:cNvSpPr>
            <a:spLocks noGrp="1"/>
          </p:cNvSpPr>
          <p:nvPr>
            <p:ph type="title"/>
          </p:nvPr>
        </p:nvSpPr>
        <p:spPr>
          <a:xfrm>
            <a:off x="839788" y="457200"/>
            <a:ext cx="3932237" cy="1600200"/>
          </a:xfrm>
        </p:spPr>
        <p:txBody>
          <a:bodyPr anchor="b">
            <a:normAutofit/>
          </a:bodyPr>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54594D9-FC6F-2F41-9A3B-638F98A77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E11CE9F-243C-0F41-A07B-C4AA728FB4C8}"/>
              </a:ext>
            </a:extLst>
          </p:cNvPr>
          <p:cNvSpPr>
            <a:spLocks noGrp="1"/>
          </p:cNvSpPr>
          <p:nvPr>
            <p:ph type="body" sz="half" idx="2"/>
          </p:nvPr>
        </p:nvSpPr>
        <p:spPr>
          <a:xfrm>
            <a:off x="839788" y="2057400"/>
            <a:ext cx="3932237" cy="381158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3">
            <a:extLst>
              <a:ext uri="{FF2B5EF4-FFF2-40B4-BE49-F238E27FC236}">
                <a16:creationId xmlns:a16="http://schemas.microsoft.com/office/drawing/2014/main" id="{8E88FCB2-6FC5-CCD1-C0D1-CF425F9B9D3D}"/>
              </a:ext>
            </a:extLst>
          </p:cNvPr>
          <p:cNvSpPr>
            <a:spLocks noGrp="1"/>
          </p:cNvSpPr>
          <p:nvPr>
            <p:ph type="dt" sz="half" idx="10"/>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12" name="Footer Placeholder 4">
            <a:extLst>
              <a:ext uri="{FF2B5EF4-FFF2-40B4-BE49-F238E27FC236}">
                <a16:creationId xmlns:a16="http://schemas.microsoft.com/office/drawing/2014/main" id="{C72A7429-4F78-FF6B-3D83-930E51E214FE}"/>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13" name="Slide Number Placeholder 5">
            <a:extLst>
              <a:ext uri="{FF2B5EF4-FFF2-40B4-BE49-F238E27FC236}">
                <a16:creationId xmlns:a16="http://schemas.microsoft.com/office/drawing/2014/main" id="{D9553F8D-20B1-DB2F-B5D5-9706FAF2A603}"/>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2496293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38F900-60C4-CA41-9EBC-37AB0865B1CC}"/>
              </a:ext>
            </a:extLst>
          </p:cNvPr>
          <p:cNvPicPr>
            <a:picLocks noChangeAspect="1"/>
          </p:cNvPicPr>
          <p:nvPr userDrawn="1"/>
        </p:nvPicPr>
        <p:blipFill>
          <a:blip r:embed="rId14">
            <a:alphaModFix amt="50000"/>
          </a:blip>
          <a:stretch>
            <a:fillRect/>
          </a:stretch>
        </p:blipFill>
        <p:spPr>
          <a:xfrm>
            <a:off x="-2388" y="5208663"/>
            <a:ext cx="952500" cy="1625600"/>
          </a:xfrm>
          <a:prstGeom prst="rect">
            <a:avLst/>
          </a:prstGeom>
        </p:spPr>
      </p:pic>
      <p:sp>
        <p:nvSpPr>
          <p:cNvPr id="2" name="Title Placeholder 1">
            <a:extLst>
              <a:ext uri="{FF2B5EF4-FFF2-40B4-BE49-F238E27FC236}">
                <a16:creationId xmlns:a16="http://schemas.microsoft.com/office/drawing/2014/main" id="{045CA33A-382A-4F4F-85C7-86E7ED1D694D}"/>
              </a:ext>
            </a:extLst>
          </p:cNvPr>
          <p:cNvSpPr>
            <a:spLocks noGrp="1"/>
          </p:cNvSpPr>
          <p:nvPr>
            <p:ph type="title"/>
          </p:nvPr>
        </p:nvSpPr>
        <p:spPr>
          <a:xfrm>
            <a:off x="771524" y="357725"/>
            <a:ext cx="8471087" cy="6508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247A43-0D83-664E-AAA7-E5B12715530D}"/>
              </a:ext>
            </a:extLst>
          </p:cNvPr>
          <p:cNvSpPr>
            <a:spLocks noGrp="1"/>
          </p:cNvSpPr>
          <p:nvPr>
            <p:ph type="body" idx="1"/>
          </p:nvPr>
        </p:nvSpPr>
        <p:spPr>
          <a:xfrm>
            <a:off x="771524" y="1256488"/>
            <a:ext cx="10582276" cy="49204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0AB50BB7-1F3C-0A46-8565-36DCDDEB9160}"/>
              </a:ext>
            </a:extLst>
          </p:cNvPr>
          <p:cNvSpPr/>
          <p:nvPr userDrawn="1"/>
        </p:nvSpPr>
        <p:spPr>
          <a:xfrm>
            <a:off x="-2388" y="6604000"/>
            <a:ext cx="12192000" cy="254000"/>
          </a:xfrm>
          <a:prstGeom prst="rect">
            <a:avLst/>
          </a:prstGeom>
          <a:solidFill>
            <a:srgbClr val="3225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8DDDFCE-0B71-9145-86C7-203EE8A19FB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8197678" y="3895326"/>
            <a:ext cx="309949" cy="499530"/>
          </a:xfrm>
          <a:prstGeom prst="rect">
            <a:avLst/>
          </a:prstGeom>
        </p:spPr>
      </p:pic>
      <p:pic>
        <p:nvPicPr>
          <p:cNvPr id="16" name="Picture 15">
            <a:extLst>
              <a:ext uri="{FF2B5EF4-FFF2-40B4-BE49-F238E27FC236}">
                <a16:creationId xmlns:a16="http://schemas.microsoft.com/office/drawing/2014/main" id="{107B74BE-11AE-C34C-AAC4-7E8E33418354}"/>
              </a:ext>
            </a:extLst>
          </p:cNvPr>
          <p:cNvPicPr>
            <a:picLocks noChangeAspect="1"/>
          </p:cNvPicPr>
          <p:nvPr userDrawn="1"/>
        </p:nvPicPr>
        <p:blipFill>
          <a:blip r:embed="rId15">
            <a:duotone>
              <a:schemeClr val="bg2">
                <a:shade val="45000"/>
                <a:satMod val="135000"/>
              </a:schemeClr>
              <a:prstClr val="white"/>
            </a:duotone>
            <a:alphaModFix amt="35000"/>
          </a:blip>
          <a:stretch>
            <a:fillRect/>
          </a:stretch>
        </p:blipFill>
        <p:spPr>
          <a:xfrm rot="1079533" flipH="1">
            <a:off x="8595863" y="4165282"/>
            <a:ext cx="309949" cy="499530"/>
          </a:xfrm>
          <a:prstGeom prst="rect">
            <a:avLst/>
          </a:prstGeom>
        </p:spPr>
      </p:pic>
      <p:pic>
        <p:nvPicPr>
          <p:cNvPr id="22" name="Picture 21">
            <a:extLst>
              <a:ext uri="{FF2B5EF4-FFF2-40B4-BE49-F238E27FC236}">
                <a16:creationId xmlns:a16="http://schemas.microsoft.com/office/drawing/2014/main" id="{6A642FF0-4CD6-7943-A85F-576E1B8AA1C2}"/>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1534053" y="2740259"/>
            <a:ext cx="309949" cy="499530"/>
          </a:xfrm>
          <a:prstGeom prst="rect">
            <a:avLst/>
          </a:prstGeom>
        </p:spPr>
      </p:pic>
      <p:pic>
        <p:nvPicPr>
          <p:cNvPr id="23" name="Picture 22">
            <a:extLst>
              <a:ext uri="{FF2B5EF4-FFF2-40B4-BE49-F238E27FC236}">
                <a16:creationId xmlns:a16="http://schemas.microsoft.com/office/drawing/2014/main" id="{A67952C4-1E67-3D49-950F-BDBDD6515297}"/>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1932237" y="3025680"/>
            <a:ext cx="309949" cy="499530"/>
          </a:xfrm>
          <a:prstGeom prst="rect">
            <a:avLst/>
          </a:prstGeom>
        </p:spPr>
      </p:pic>
      <p:pic>
        <p:nvPicPr>
          <p:cNvPr id="24" name="Picture 23">
            <a:extLst>
              <a:ext uri="{FF2B5EF4-FFF2-40B4-BE49-F238E27FC236}">
                <a16:creationId xmlns:a16="http://schemas.microsoft.com/office/drawing/2014/main" id="{9DE64A2B-BED2-104A-8CB5-E67A478C92C4}"/>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2549374" y="4694214"/>
            <a:ext cx="309949" cy="499530"/>
          </a:xfrm>
          <a:prstGeom prst="rect">
            <a:avLst/>
          </a:prstGeom>
        </p:spPr>
      </p:pic>
      <p:pic>
        <p:nvPicPr>
          <p:cNvPr id="34" name="Picture 33">
            <a:extLst>
              <a:ext uri="{FF2B5EF4-FFF2-40B4-BE49-F238E27FC236}">
                <a16:creationId xmlns:a16="http://schemas.microsoft.com/office/drawing/2014/main" id="{8EA2D21C-D1BA-B840-B8FC-5452576BEDC0}"/>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0974280" y="5559168"/>
            <a:ext cx="309949" cy="499530"/>
          </a:xfrm>
          <a:prstGeom prst="rect">
            <a:avLst/>
          </a:prstGeom>
        </p:spPr>
      </p:pic>
      <p:pic>
        <p:nvPicPr>
          <p:cNvPr id="36" name="Picture 35">
            <a:extLst>
              <a:ext uri="{FF2B5EF4-FFF2-40B4-BE49-F238E27FC236}">
                <a16:creationId xmlns:a16="http://schemas.microsoft.com/office/drawing/2014/main" id="{6E70359A-364A-8743-AEC0-D1DB43B60D3A}"/>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263406">
            <a:off x="4798345" y="3799596"/>
            <a:ext cx="309949" cy="499530"/>
          </a:xfrm>
          <a:prstGeom prst="rect">
            <a:avLst/>
          </a:prstGeom>
        </p:spPr>
      </p:pic>
      <p:pic>
        <p:nvPicPr>
          <p:cNvPr id="37" name="Picture 36">
            <a:extLst>
              <a:ext uri="{FF2B5EF4-FFF2-40B4-BE49-F238E27FC236}">
                <a16:creationId xmlns:a16="http://schemas.microsoft.com/office/drawing/2014/main" id="{7F785210-891C-D94B-B68C-220015FC66D1}"/>
              </a:ext>
            </a:extLst>
          </p:cNvPr>
          <p:cNvPicPr>
            <a:picLocks noChangeAspect="1"/>
          </p:cNvPicPr>
          <p:nvPr userDrawn="1"/>
        </p:nvPicPr>
        <p:blipFill>
          <a:blip r:embed="rId15">
            <a:duotone>
              <a:schemeClr val="bg2">
                <a:shade val="45000"/>
                <a:satMod val="135000"/>
              </a:schemeClr>
              <a:prstClr val="white"/>
            </a:duotone>
            <a:alphaModFix amt="20000"/>
          </a:blip>
          <a:stretch>
            <a:fillRect/>
          </a:stretch>
        </p:blipFill>
        <p:spPr>
          <a:xfrm rot="1079533" flipH="1">
            <a:off x="5196529" y="4085017"/>
            <a:ext cx="309949" cy="499530"/>
          </a:xfrm>
          <a:prstGeom prst="rect">
            <a:avLst/>
          </a:prstGeom>
        </p:spPr>
      </p:pic>
      <p:cxnSp>
        <p:nvCxnSpPr>
          <p:cNvPr id="39" name="Straight Connector 38">
            <a:extLst>
              <a:ext uri="{FF2B5EF4-FFF2-40B4-BE49-F238E27FC236}">
                <a16:creationId xmlns:a16="http://schemas.microsoft.com/office/drawing/2014/main" id="{FE6BBC25-2CB9-F442-8AE3-77FE7FA1B197}"/>
              </a:ext>
            </a:extLst>
          </p:cNvPr>
          <p:cNvCxnSpPr/>
          <p:nvPr userDrawn="1"/>
        </p:nvCxnSpPr>
        <p:spPr>
          <a:xfrm>
            <a:off x="0" y="6593419"/>
            <a:ext cx="12192000" cy="0"/>
          </a:xfrm>
          <a:prstGeom prst="line">
            <a:avLst/>
          </a:prstGeom>
          <a:ln w="9525">
            <a:solidFill>
              <a:srgbClr val="FE7055"/>
            </a:solidFill>
          </a:ln>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C3697E06-88A4-884E-88AE-1CB978BB313C}"/>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1464438" y="3932007"/>
            <a:ext cx="309949" cy="499530"/>
          </a:xfrm>
          <a:prstGeom prst="rect">
            <a:avLst/>
          </a:prstGeom>
        </p:spPr>
      </p:pic>
      <p:pic>
        <p:nvPicPr>
          <p:cNvPr id="46" name="Picture 45">
            <a:extLst>
              <a:ext uri="{FF2B5EF4-FFF2-40B4-BE49-F238E27FC236}">
                <a16:creationId xmlns:a16="http://schemas.microsoft.com/office/drawing/2014/main" id="{7ED8CD48-3435-2640-8F49-ADA674070B02}"/>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862622" y="4217428"/>
            <a:ext cx="309949" cy="499530"/>
          </a:xfrm>
          <a:prstGeom prst="rect">
            <a:avLst/>
          </a:prstGeom>
        </p:spPr>
      </p:pic>
      <p:pic>
        <p:nvPicPr>
          <p:cNvPr id="47" name="Picture 46">
            <a:extLst>
              <a:ext uri="{FF2B5EF4-FFF2-40B4-BE49-F238E27FC236}">
                <a16:creationId xmlns:a16="http://schemas.microsoft.com/office/drawing/2014/main" id="{49D75DE4-00D3-E446-A4FA-570BCA9E367D}"/>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263406">
            <a:off x="9782360" y="1974668"/>
            <a:ext cx="309949" cy="499530"/>
          </a:xfrm>
          <a:prstGeom prst="rect">
            <a:avLst/>
          </a:prstGeom>
        </p:spPr>
      </p:pic>
      <p:pic>
        <p:nvPicPr>
          <p:cNvPr id="48" name="Picture 47">
            <a:extLst>
              <a:ext uri="{FF2B5EF4-FFF2-40B4-BE49-F238E27FC236}">
                <a16:creationId xmlns:a16="http://schemas.microsoft.com/office/drawing/2014/main" id="{17716300-26B5-9044-929D-375EEA3B5D31}"/>
              </a:ext>
            </a:extLst>
          </p:cNvPr>
          <p:cNvPicPr>
            <a:picLocks noChangeAspect="1"/>
          </p:cNvPicPr>
          <p:nvPr userDrawn="1"/>
        </p:nvPicPr>
        <p:blipFill>
          <a:blip r:embed="rId15">
            <a:duotone>
              <a:schemeClr val="bg2">
                <a:shade val="45000"/>
                <a:satMod val="135000"/>
              </a:schemeClr>
              <a:prstClr val="white"/>
            </a:duotone>
            <a:alphaModFix amt="50000"/>
          </a:blip>
          <a:stretch>
            <a:fillRect/>
          </a:stretch>
        </p:blipFill>
        <p:spPr>
          <a:xfrm rot="1079533" flipH="1">
            <a:off x="10180544" y="2260089"/>
            <a:ext cx="309949" cy="499530"/>
          </a:xfrm>
          <a:prstGeom prst="rect">
            <a:avLst/>
          </a:prstGeom>
        </p:spPr>
      </p:pic>
      <p:pic>
        <p:nvPicPr>
          <p:cNvPr id="19" name="Picture 18">
            <a:extLst>
              <a:ext uri="{FF2B5EF4-FFF2-40B4-BE49-F238E27FC236}">
                <a16:creationId xmlns:a16="http://schemas.microsoft.com/office/drawing/2014/main" id="{F5247C6E-492D-704A-BAC6-453CCEDB9FC8}"/>
              </a:ext>
            </a:extLst>
          </p:cNvPr>
          <p:cNvPicPr>
            <a:picLocks noChangeAspect="1"/>
          </p:cNvPicPr>
          <p:nvPr userDrawn="1"/>
        </p:nvPicPr>
        <p:blipFill>
          <a:blip r:embed="rId16"/>
          <a:stretch>
            <a:fillRect/>
          </a:stretch>
        </p:blipFill>
        <p:spPr>
          <a:xfrm>
            <a:off x="10023835" y="184854"/>
            <a:ext cx="1863560" cy="1015188"/>
          </a:xfrm>
          <a:prstGeom prst="rect">
            <a:avLst/>
          </a:prstGeom>
        </p:spPr>
      </p:pic>
      <p:pic>
        <p:nvPicPr>
          <p:cNvPr id="20" name="Picture 19">
            <a:extLst>
              <a:ext uri="{FF2B5EF4-FFF2-40B4-BE49-F238E27FC236}">
                <a16:creationId xmlns:a16="http://schemas.microsoft.com/office/drawing/2014/main" id="{762C6476-1434-4D46-AB0A-E09BFE919C37}"/>
              </a:ext>
            </a:extLst>
          </p:cNvPr>
          <p:cNvPicPr>
            <a:picLocks noChangeAspect="1"/>
          </p:cNvPicPr>
          <p:nvPr userDrawn="1"/>
        </p:nvPicPr>
        <p:blipFill rotWithShape="1">
          <a:blip r:embed="rId17">
            <a:clrChange>
              <a:clrFrom>
                <a:srgbClr val="FFFFFF"/>
              </a:clrFrom>
              <a:clrTo>
                <a:srgbClr val="FFFFFF">
                  <a:alpha val="0"/>
                </a:srgbClr>
              </a:clrTo>
            </a:clrChange>
          </a:blip>
          <a:srcRect l="1" r="19120"/>
          <a:stretch/>
        </p:blipFill>
        <p:spPr>
          <a:xfrm>
            <a:off x="11709230" y="1413686"/>
            <a:ext cx="482770" cy="2235200"/>
          </a:xfrm>
          <a:prstGeom prst="rect">
            <a:avLst/>
          </a:prstGeom>
        </p:spPr>
      </p:pic>
      <p:sp>
        <p:nvSpPr>
          <p:cNvPr id="27" name="Date Placeholder 3">
            <a:extLst>
              <a:ext uri="{FF2B5EF4-FFF2-40B4-BE49-F238E27FC236}">
                <a16:creationId xmlns:a16="http://schemas.microsoft.com/office/drawing/2014/main" id="{538B0622-83DB-B217-0B3A-083674A61521}"/>
              </a:ext>
            </a:extLst>
          </p:cNvPr>
          <p:cNvSpPr>
            <a:spLocks noGrp="1"/>
          </p:cNvSpPr>
          <p:nvPr>
            <p:ph type="dt" sz="half" idx="2"/>
          </p:nvPr>
        </p:nvSpPr>
        <p:spPr>
          <a:xfrm>
            <a:off x="838200" y="6536974"/>
            <a:ext cx="2743200" cy="365125"/>
          </a:xfrm>
          <a:prstGeom prst="rect">
            <a:avLst/>
          </a:prstGeom>
        </p:spPr>
        <p:txBody>
          <a:bodyPr vert="horz" lIns="91440" tIns="45720" rIns="91440" bIns="45720" rtlCol="0" anchor="ctr"/>
          <a:lstStyle>
            <a:lvl1pPr algn="l">
              <a:defRPr sz="1100" b="0">
                <a:solidFill>
                  <a:schemeClr val="bg1"/>
                </a:solidFill>
                <a:latin typeface="Arial" panose="020B0604020202020204" pitchFamily="34" charset="0"/>
                <a:cs typeface="Arial" panose="020B0604020202020204" pitchFamily="34" charset="0"/>
              </a:defRPr>
            </a:lvl1pPr>
          </a:lstStyle>
          <a:p>
            <a:r>
              <a:rPr lang="LID4096"/>
              <a:t>July 2022</a:t>
            </a:r>
            <a:endParaRPr lang="en-US"/>
          </a:p>
        </p:txBody>
      </p:sp>
      <p:sp>
        <p:nvSpPr>
          <p:cNvPr id="28" name="Footer Placeholder 4">
            <a:extLst>
              <a:ext uri="{FF2B5EF4-FFF2-40B4-BE49-F238E27FC236}">
                <a16:creationId xmlns:a16="http://schemas.microsoft.com/office/drawing/2014/main" id="{C8BD5CF2-357A-03CB-2F7E-E2D6C306F757}"/>
              </a:ext>
            </a:extLst>
          </p:cNvPr>
          <p:cNvSpPr>
            <a:spLocks noGrp="1"/>
          </p:cNvSpPr>
          <p:nvPr>
            <p:ph type="ftr" sz="quarter" idx="3"/>
          </p:nvPr>
        </p:nvSpPr>
        <p:spPr>
          <a:xfrm>
            <a:off x="4038600" y="6536974"/>
            <a:ext cx="4114800" cy="365125"/>
          </a:xfrm>
          <a:prstGeom prst="rect">
            <a:avLst/>
          </a:prstGeom>
        </p:spPr>
        <p:txBody>
          <a:bodyPr vert="horz" lIns="91440" tIns="45720" rIns="91440" bIns="45720" rtlCol="0" anchor="ctr"/>
          <a:lstStyle>
            <a:lvl1pPr algn="ctr">
              <a:defRPr sz="1100" b="0">
                <a:solidFill>
                  <a:schemeClr val="bg1"/>
                </a:solidFill>
                <a:latin typeface="Arial" panose="020B0604020202020204" pitchFamily="34" charset="0"/>
                <a:cs typeface="Arial" panose="020B0604020202020204" pitchFamily="34" charset="0"/>
              </a:defRPr>
            </a:lvl1pPr>
          </a:lstStyle>
          <a:p>
            <a:r>
              <a:rPr lang="en-US"/>
              <a:t>International Society of Nephrology</a:t>
            </a:r>
          </a:p>
        </p:txBody>
      </p:sp>
      <p:sp>
        <p:nvSpPr>
          <p:cNvPr id="29" name="Slide Number Placeholder 5">
            <a:extLst>
              <a:ext uri="{FF2B5EF4-FFF2-40B4-BE49-F238E27FC236}">
                <a16:creationId xmlns:a16="http://schemas.microsoft.com/office/drawing/2014/main" id="{D13D9505-5CE7-9758-6E2F-85E18B04D124}"/>
              </a:ext>
            </a:extLst>
          </p:cNvPr>
          <p:cNvSpPr>
            <a:spLocks noGrp="1"/>
          </p:cNvSpPr>
          <p:nvPr>
            <p:ph type="sldNum" sz="quarter" idx="4"/>
          </p:nvPr>
        </p:nvSpPr>
        <p:spPr>
          <a:xfrm>
            <a:off x="8610599" y="6536974"/>
            <a:ext cx="3381375" cy="365125"/>
          </a:xfrm>
          <a:prstGeom prst="rect">
            <a:avLst/>
          </a:prstGeom>
        </p:spPr>
        <p:txBody>
          <a:bodyPr vert="horz" lIns="91440" tIns="45720" rIns="91440" bIns="45720" rtlCol="0" anchor="ctr"/>
          <a:lstStyle>
            <a:lvl1pPr algn="r">
              <a:defRPr sz="1100" b="0">
                <a:solidFill>
                  <a:schemeClr val="bg1"/>
                </a:solidFill>
                <a:latin typeface="Arial" panose="020B0604020202020204" pitchFamily="34" charset="0"/>
                <a:cs typeface="Arial" panose="020B0604020202020204" pitchFamily="34" charset="0"/>
              </a:defRPr>
            </a:lvl1pPr>
          </a:lstStyle>
          <a:p>
            <a:fld id="{4A9CEFBC-9863-BD47-BA2B-008170C231CB}" type="slidenum">
              <a:rPr lang="en-US" smtClean="0"/>
              <a:pPr/>
              <a:t>‹#›</a:t>
            </a:fld>
            <a:endParaRPr lang="en-US"/>
          </a:p>
        </p:txBody>
      </p:sp>
    </p:spTree>
    <p:extLst>
      <p:ext uri="{BB962C8B-B14F-4D97-AF65-F5344CB8AC3E}">
        <p14:creationId xmlns:p14="http://schemas.microsoft.com/office/powerpoint/2010/main" val="1712775560"/>
      </p:ext>
    </p:extLst>
  </p:cSld>
  <p:clrMap bg1="lt1" tx1="dk1" bg2="lt2" tx2="dk2" accent1="accent1" accent2="accent2" accent3="accent3" accent4="accent4" accent5="accent5" accent6="accent6" hlink="hlink" folHlink="folHlink"/>
  <p:sldLayoutIdLst>
    <p:sldLayoutId id="2147483706" r:id="rId1"/>
    <p:sldLayoutId id="2147483700" r:id="rId2"/>
    <p:sldLayoutId id="2147483701" r:id="rId3"/>
    <p:sldLayoutId id="2147483702" r:id="rId4"/>
    <p:sldLayoutId id="2147483703" r:id="rId5"/>
    <p:sldLayoutId id="2147483704" r:id="rId6"/>
    <p:sldLayoutId id="2147483705" r:id="rId7"/>
    <p:sldLayoutId id="2147483707" r:id="rId8"/>
    <p:sldLayoutId id="2147483708" r:id="rId9"/>
    <p:sldLayoutId id="2147483709" r:id="rId10"/>
    <p:sldLayoutId id="2147483710" r:id="rId11"/>
    <p:sldLayoutId id="2147483662" r:id="rId12"/>
  </p:sldLayoutIdLst>
  <p:hf hdr="0"/>
  <p:txStyles>
    <p:titleStyle>
      <a:lvl1pPr algn="l" defTabSz="914400" rtl="0" eaLnBrk="1" latinLnBrk="0" hangingPunct="1">
        <a:lnSpc>
          <a:spcPct val="90000"/>
        </a:lnSpc>
        <a:spcBef>
          <a:spcPct val="0"/>
        </a:spcBef>
        <a:buNone/>
        <a:defRPr sz="3200" b="0" kern="1200" spc="50" baseline="0">
          <a:solidFill>
            <a:srgbClr val="28337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accent4"/>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gho/en/" TargetMode="External"/><Relationship Id="rId2" Type="http://schemas.openxmlformats.org/officeDocument/2006/relationships/hyperlink" Target="http://www.healthdata.org/gbd"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http://www.transplant-observatory.org/data-charts-and-table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facebook.com/ISNkidneycare/" TargetMode="External"/><Relationship Id="rId13" Type="http://schemas.openxmlformats.org/officeDocument/2006/relationships/image" Target="../media/image48.png"/><Relationship Id="rId3" Type="http://schemas.openxmlformats.org/officeDocument/2006/relationships/hyperlink" Target="http://www.theisn.org/" TargetMode="External"/><Relationship Id="rId7" Type="http://schemas.openxmlformats.org/officeDocument/2006/relationships/image" Target="../media/image45.png"/><Relationship Id="rId12" Type="http://schemas.openxmlformats.org/officeDocument/2006/relationships/hyperlink" Target="https://www.youtube.com/channel/UC5uy7AD8L1TYfHb38WUX5Hg" TargetMode="External"/><Relationship Id="rId17" Type="http://schemas.openxmlformats.org/officeDocument/2006/relationships/image" Target="../media/image50.emf"/><Relationship Id="rId2" Type="http://schemas.openxmlformats.org/officeDocument/2006/relationships/notesSlide" Target="../notesSlides/notesSlide6.xml"/><Relationship Id="rId16" Type="http://schemas.openxmlformats.org/officeDocument/2006/relationships/hyperlink" Target="https://www.instagram.com/isnkidneycare/" TargetMode="External"/><Relationship Id="rId1" Type="http://schemas.openxmlformats.org/officeDocument/2006/relationships/slideLayout" Target="../slideLayouts/slideLayout12.xml"/><Relationship Id="rId6" Type="http://schemas.openxmlformats.org/officeDocument/2006/relationships/hyperlink" Target="mailto:info@theisn.org" TargetMode="External"/><Relationship Id="rId11" Type="http://schemas.openxmlformats.org/officeDocument/2006/relationships/image" Target="../media/image47.png"/><Relationship Id="rId5" Type="http://schemas.openxmlformats.org/officeDocument/2006/relationships/image" Target="../media/image44.png"/><Relationship Id="rId15" Type="http://schemas.openxmlformats.org/officeDocument/2006/relationships/image" Target="../media/image49.png"/><Relationship Id="rId10" Type="http://schemas.openxmlformats.org/officeDocument/2006/relationships/hyperlink" Target="https://www.linkedin.com/company/isnkidneycare/" TargetMode="External"/><Relationship Id="rId4" Type="http://schemas.openxmlformats.org/officeDocument/2006/relationships/image" Target="../media/image43.png"/><Relationship Id="rId9" Type="http://schemas.openxmlformats.org/officeDocument/2006/relationships/image" Target="../media/image46.png"/><Relationship Id="rId14" Type="http://schemas.openxmlformats.org/officeDocument/2006/relationships/hyperlink" Target="https://twitter.com/ISNkidneycare"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7DFBFCB7-BB1E-14AB-91A5-923DCB50FCC7}"/>
              </a:ext>
            </a:extLst>
          </p:cNvPr>
          <p:cNvSpPr txBox="1">
            <a:spLocks noChangeArrowheads="1"/>
          </p:cNvSpPr>
          <p:nvPr/>
        </p:nvSpPr>
        <p:spPr bwMode="auto">
          <a:xfrm>
            <a:off x="3095625" y="5137150"/>
            <a:ext cx="7123113"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LID4096" sz="3300">
                <a:solidFill>
                  <a:srgbClr val="5AC6B8"/>
                </a:solidFill>
              </a:rPr>
              <a:t>Advancing Kidney Health Worldwide. Together</a:t>
            </a:r>
            <a:r>
              <a:rPr lang="en-US" altLang="LID4096" sz="3400">
                <a:solidFill>
                  <a:srgbClr val="5AC6B8"/>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dirty="0">
                <a:solidFill>
                  <a:srgbClr val="283378"/>
                </a:solidFill>
                <a:latin typeface="Arial" panose="020B0604020202020204" pitchFamily="34" charset="0"/>
                <a:cs typeface="Arial" panose="020B0604020202020204" pitchFamily="34" charset="0"/>
              </a:rPr>
              <a:t>ISN Region: North and East Asia</a:t>
            </a:r>
          </a:p>
        </p:txBody>
      </p:sp>
      <p:sp>
        <p:nvSpPr>
          <p:cNvPr id="4" name="Date Placeholder 3">
            <a:extLst>
              <a:ext uri="{FF2B5EF4-FFF2-40B4-BE49-F238E27FC236}">
                <a16:creationId xmlns:a16="http://schemas.microsoft.com/office/drawing/2014/main" id="{469C50E7-A4BA-2414-5CFB-5BD8F99AB6C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EF33ED35-EB05-4DC1-330D-078DB3EB911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A5F0F23F-7E49-3761-C28C-A5779720584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10</a:t>
            </a:fld>
            <a:endParaRPr lang="en-US"/>
          </a:p>
        </p:txBody>
      </p:sp>
      <p:pic>
        <p:nvPicPr>
          <p:cNvPr id="7" name="Picture 6" descr="A person in a white coat holding a magnifying glass&#10;&#10;Description automatically generated with medium confidence">
            <a:extLst>
              <a:ext uri="{FF2B5EF4-FFF2-40B4-BE49-F238E27FC236}">
                <a16:creationId xmlns:a16="http://schemas.microsoft.com/office/drawing/2014/main" id="{D5883C17-319F-358D-78D9-16F8A1930C22}"/>
              </a:ext>
            </a:extLst>
          </p:cNvPr>
          <p:cNvPicPr>
            <a:picLocks noChangeAspect="1"/>
          </p:cNvPicPr>
          <p:nvPr/>
        </p:nvPicPr>
        <p:blipFill>
          <a:blip r:embed="rId2"/>
          <a:stretch>
            <a:fillRect/>
          </a:stretch>
        </p:blipFill>
        <p:spPr>
          <a:xfrm>
            <a:off x="2811424" y="725393"/>
            <a:ext cx="6094188" cy="6094188"/>
          </a:xfrm>
          <a:prstGeom prst="rect">
            <a:avLst/>
          </a:prstGeom>
        </p:spPr>
      </p:pic>
    </p:spTree>
    <p:extLst>
      <p:ext uri="{BB962C8B-B14F-4D97-AF65-F5344CB8AC3E}">
        <p14:creationId xmlns:p14="http://schemas.microsoft.com/office/powerpoint/2010/main" val="2207981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115519708"/>
              </p:ext>
            </p:extLst>
          </p:nvPr>
        </p:nvGraphicFramePr>
        <p:xfrm>
          <a:off x="4956244" y="1757084"/>
          <a:ext cx="6964616" cy="2793379"/>
        </p:xfrm>
        <a:graphic>
          <a:graphicData uri="http://schemas.openxmlformats.org/drawingml/2006/table">
            <a:tbl>
              <a:tblPr firstRow="1" firstCol="1" bandRow="1">
                <a:tableStyleId>{F5AB1C69-6EDB-4FF4-983F-18BD219EF322}</a:tableStyleId>
              </a:tblPr>
              <a:tblGrid>
                <a:gridCol w="1188967">
                  <a:extLst>
                    <a:ext uri="{9D8B030D-6E8A-4147-A177-3AD203B41FA5}">
                      <a16:colId xmlns:a16="http://schemas.microsoft.com/office/drawing/2014/main" val="1259445464"/>
                    </a:ext>
                  </a:extLst>
                </a:gridCol>
                <a:gridCol w="1548882">
                  <a:extLst>
                    <a:ext uri="{9D8B030D-6E8A-4147-A177-3AD203B41FA5}">
                      <a16:colId xmlns:a16="http://schemas.microsoft.com/office/drawing/2014/main" val="2352489177"/>
                    </a:ext>
                  </a:extLst>
                </a:gridCol>
                <a:gridCol w="1017036">
                  <a:extLst>
                    <a:ext uri="{9D8B030D-6E8A-4147-A177-3AD203B41FA5}">
                      <a16:colId xmlns:a16="http://schemas.microsoft.com/office/drawing/2014/main" val="3565250742"/>
                    </a:ext>
                  </a:extLst>
                </a:gridCol>
                <a:gridCol w="1175658">
                  <a:extLst>
                    <a:ext uri="{9D8B030D-6E8A-4147-A177-3AD203B41FA5}">
                      <a16:colId xmlns:a16="http://schemas.microsoft.com/office/drawing/2014/main" val="3896265834"/>
                    </a:ext>
                  </a:extLst>
                </a:gridCol>
                <a:gridCol w="989044">
                  <a:extLst>
                    <a:ext uri="{9D8B030D-6E8A-4147-A177-3AD203B41FA5}">
                      <a16:colId xmlns:a16="http://schemas.microsoft.com/office/drawing/2014/main" val="1806330581"/>
                    </a:ext>
                  </a:extLst>
                </a:gridCol>
                <a:gridCol w="1045029">
                  <a:extLst>
                    <a:ext uri="{9D8B030D-6E8A-4147-A177-3AD203B41FA5}">
                      <a16:colId xmlns:a16="http://schemas.microsoft.com/office/drawing/2014/main" val="1364347769"/>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mj-lt"/>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mj-lt"/>
                        <a:ea typeface="+mn-ea"/>
                        <a:cs typeface="+mn-cs"/>
                      </a:endParaRPr>
                    </a:p>
                  </a:txBody>
                  <a:tcPr marL="20119" marR="20119" marT="0" marB="0" anchor="ctr"/>
                </a:tc>
                <a:extLst>
                  <a:ext uri="{0D108BD9-81ED-4DB2-BD59-A6C34878D82A}">
                    <a16:rowId xmlns:a16="http://schemas.microsoft.com/office/drawing/2014/main" val="4032598603"/>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mj-lt"/>
                      </a:endParaRPr>
                    </a:p>
                  </a:txBody>
                  <a:tcPr marL="4763" marR="4763" marT="4763" marB="0" anchor="ctr"/>
                </a:tc>
                <a:tc>
                  <a:txBody>
                    <a:bodyPr/>
                    <a:lstStyle/>
                    <a:p>
                      <a:pPr algn="ctr" fontAlgn="b"/>
                      <a:r>
                        <a:rPr lang="en-US" sz="1000" kern="1200">
                          <a:solidFill>
                            <a:schemeClr val="tx1">
                              <a:lumMod val="85000"/>
                              <a:lumOff val="15000"/>
                            </a:schemeClr>
                          </a:solidFill>
                          <a:effectLst/>
                        </a:rPr>
                        <a:t>9,596,960</a:t>
                      </a:r>
                      <a:endParaRPr lang="en-US" sz="1000" kern="120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100" b="0" u="none" strike="noStrike">
                          <a:solidFill>
                            <a:srgbClr val="000000"/>
                          </a:solidFill>
                          <a:effectLst/>
                        </a:rPr>
                        <a:t>1,411,000,000</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27312.6</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5.4</a:t>
                      </a:r>
                      <a:endParaRPr lang="en-CA" sz="11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3346765246"/>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Hong Kong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algn="ctr" fontAlgn="b"/>
                      <a:r>
                        <a:rPr lang="en-US" sz="1000" kern="1200">
                          <a:solidFill>
                            <a:schemeClr val="tx1">
                              <a:lumMod val="85000"/>
                              <a:lumOff val="15000"/>
                            </a:schemeClr>
                          </a:solidFill>
                          <a:effectLst/>
                        </a:rPr>
                        <a:t>1,108</a:t>
                      </a:r>
                      <a:endParaRPr lang="en-US" sz="1000" kern="120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100" b="0" u="none" strike="noStrike">
                          <a:solidFill>
                            <a:srgbClr val="000000"/>
                          </a:solidFill>
                          <a:effectLst/>
                        </a:rPr>
                        <a:t>7,276,588</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488.5</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a:t>
                      </a:r>
                      <a:endParaRPr lang="en-CA" sz="11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1026649586"/>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Japan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algn="ctr" fontAlgn="b"/>
                      <a:r>
                        <a:rPr lang="en-US" sz="1000" kern="1200">
                          <a:solidFill>
                            <a:schemeClr val="tx1">
                              <a:lumMod val="85000"/>
                              <a:lumOff val="15000"/>
                            </a:schemeClr>
                          </a:solidFill>
                          <a:effectLst/>
                        </a:rPr>
                        <a:t>377,915</a:t>
                      </a:r>
                      <a:endParaRPr lang="en-US" sz="1000" kern="120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100" b="0" u="none" strike="noStrike">
                          <a:solidFill>
                            <a:srgbClr val="000000"/>
                          </a:solidFill>
                          <a:effectLst/>
                        </a:rPr>
                        <a:t>124,200,000</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5396.8</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10.7</a:t>
                      </a:r>
                      <a:endParaRPr lang="en-CA" sz="11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866436107"/>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Korea, Rep.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algn="ctr" fontAlgn="b"/>
                      <a:r>
                        <a:rPr lang="en-US" sz="1000" kern="1200">
                          <a:solidFill>
                            <a:schemeClr val="tx1">
                              <a:lumMod val="85000"/>
                              <a:lumOff val="15000"/>
                            </a:schemeClr>
                          </a:solidFill>
                          <a:effectLst/>
                        </a:rPr>
                        <a:t>99,720</a:t>
                      </a:r>
                      <a:endParaRPr lang="en-US" sz="1000" kern="120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100" b="0" u="none" strike="noStrike">
                          <a:solidFill>
                            <a:srgbClr val="000000"/>
                          </a:solidFill>
                          <a:effectLst/>
                        </a:rPr>
                        <a:t>51,844,834</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2444.6</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8.2</a:t>
                      </a:r>
                      <a:endParaRPr lang="en-CA" sz="11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584713390"/>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Macao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algn="ctr" fontAlgn="b"/>
                      <a:r>
                        <a:rPr lang="en-US" sz="1000" kern="1200">
                          <a:solidFill>
                            <a:schemeClr val="tx1">
                              <a:lumMod val="85000"/>
                              <a:lumOff val="15000"/>
                            </a:schemeClr>
                          </a:solidFill>
                          <a:effectLst/>
                        </a:rPr>
                        <a:t>28.2</a:t>
                      </a:r>
                      <a:endParaRPr lang="en-US" sz="1000" kern="120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100" b="0" u="none" strike="noStrike">
                          <a:solidFill>
                            <a:srgbClr val="000000"/>
                          </a:solidFill>
                          <a:effectLst/>
                        </a:rPr>
                        <a:t>635,293</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48.9</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a:t>
                      </a:r>
                      <a:endParaRPr lang="en-CA" sz="11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2290162626"/>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Mongolia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mj-lt"/>
                      </a:endParaRPr>
                    </a:p>
                  </a:txBody>
                  <a:tcPr marL="4763" marR="4763" marT="4763" marB="0" anchor="ctr"/>
                </a:tc>
                <a:tc>
                  <a:txBody>
                    <a:bodyPr/>
                    <a:lstStyle/>
                    <a:p>
                      <a:pPr algn="ctr" fontAlgn="b"/>
                      <a:r>
                        <a:rPr lang="en-US" sz="1000" kern="1200">
                          <a:solidFill>
                            <a:schemeClr val="tx1">
                              <a:lumMod val="85000"/>
                              <a:lumOff val="15000"/>
                            </a:schemeClr>
                          </a:solidFill>
                          <a:effectLst/>
                        </a:rPr>
                        <a:t>1,564,116</a:t>
                      </a:r>
                      <a:endParaRPr lang="en-US" sz="1000" kern="120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100" b="0" u="none" strike="noStrike">
                          <a:solidFill>
                            <a:srgbClr val="000000"/>
                          </a:solidFill>
                          <a:effectLst/>
                        </a:rPr>
                        <a:t>3,227,863</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42.9</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3.8</a:t>
                      </a:r>
                      <a:endParaRPr lang="en-CA" sz="1100" b="0" i="0" u="none" strike="noStrike">
                        <a:solidFill>
                          <a:srgbClr val="000000"/>
                        </a:solidFill>
                        <a:effectLst/>
                        <a:latin typeface="+mj-lt"/>
                      </a:endParaRPr>
                    </a:p>
                  </a:txBody>
                  <a:tcPr marL="0" marR="0" marT="0" marB="0" anchor="ctr"/>
                </a:tc>
                <a:extLst>
                  <a:ext uri="{0D108BD9-81ED-4DB2-BD59-A6C34878D82A}">
                    <a16:rowId xmlns:a16="http://schemas.microsoft.com/office/drawing/2014/main" val="3153569623"/>
                  </a:ext>
                </a:extLst>
              </a:tr>
              <a:tr h="304800">
                <a:tc>
                  <a:txBody>
                    <a:bodyPr/>
                    <a:lstStyle/>
                    <a:p>
                      <a:pPr marL="0" marR="0">
                        <a:lnSpc>
                          <a:spcPct val="107000"/>
                        </a:lnSpc>
                        <a:spcBef>
                          <a:spcPts val="0"/>
                        </a:spcBef>
                        <a:spcAft>
                          <a:spcPts val="0"/>
                        </a:spcAft>
                      </a:pPr>
                      <a:r>
                        <a:rPr lang="en-ZA" sz="1000" dirty="0">
                          <a:solidFill>
                            <a:schemeClr val="tx1">
                              <a:lumMod val="75000"/>
                              <a:lumOff val="25000"/>
                            </a:schemeClr>
                          </a:solidFill>
                          <a:effectLst/>
                        </a:rPr>
                        <a:t>Taiwan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mj-lt"/>
                      </a:endParaRPr>
                    </a:p>
                  </a:txBody>
                  <a:tcPr marL="4763" marR="4763" marT="4763" marB="0" anchor="ctr"/>
                </a:tc>
                <a:tc>
                  <a:txBody>
                    <a:bodyPr/>
                    <a:lstStyle/>
                    <a:p>
                      <a:pPr algn="ctr" fontAlgn="b"/>
                      <a:r>
                        <a:rPr lang="en-US" sz="1000" kern="1200">
                          <a:solidFill>
                            <a:schemeClr val="tx1">
                              <a:lumMod val="85000"/>
                              <a:lumOff val="15000"/>
                            </a:schemeClr>
                          </a:solidFill>
                          <a:effectLst/>
                        </a:rPr>
                        <a:t>35,980</a:t>
                      </a:r>
                      <a:endParaRPr lang="en-US" sz="1000" kern="1200">
                        <a:solidFill>
                          <a:schemeClr val="tx1">
                            <a:lumMod val="85000"/>
                            <a:lumOff val="15000"/>
                          </a:schemeClr>
                        </a:solidFill>
                        <a:effectLst/>
                        <a:latin typeface="+mj-lt"/>
                        <a:ea typeface="+mn-ea"/>
                        <a:cs typeface="+mn-cs"/>
                      </a:endParaRPr>
                    </a:p>
                  </a:txBody>
                  <a:tcPr marL="0" marR="0" marT="0" marB="0" anchor="ctr"/>
                </a:tc>
                <a:tc>
                  <a:txBody>
                    <a:bodyPr/>
                    <a:lstStyle/>
                    <a:p>
                      <a:pPr algn="ctr" fontAlgn="b"/>
                      <a:r>
                        <a:rPr lang="en-CA" sz="1100" b="0" u="none" strike="noStrike">
                          <a:solidFill>
                            <a:srgbClr val="000000"/>
                          </a:solidFill>
                          <a:effectLst/>
                        </a:rPr>
                        <a:t>23,580,712</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a:solidFill>
                            <a:srgbClr val="000000"/>
                          </a:solidFill>
                          <a:effectLst/>
                        </a:rPr>
                        <a:t>-</a:t>
                      </a:r>
                      <a:endParaRPr lang="en-CA" sz="1100" b="0" i="0" u="none" strike="noStrike">
                        <a:solidFill>
                          <a:srgbClr val="000000"/>
                        </a:solidFill>
                        <a:effectLst/>
                        <a:latin typeface="+mj-lt"/>
                      </a:endParaRPr>
                    </a:p>
                  </a:txBody>
                  <a:tcPr marL="4763" marR="4763" marT="4763" marB="0" anchor="ctr"/>
                </a:tc>
                <a:tc>
                  <a:txBody>
                    <a:bodyPr/>
                    <a:lstStyle/>
                    <a:p>
                      <a:pPr algn="ctr" fontAlgn="b"/>
                      <a:r>
                        <a:rPr lang="en-CA" sz="1100" b="0" u="none" strike="noStrike" dirty="0">
                          <a:solidFill>
                            <a:srgbClr val="000000"/>
                          </a:solidFill>
                          <a:effectLst/>
                        </a:rPr>
                        <a:t>-</a:t>
                      </a:r>
                      <a:endParaRPr lang="en-CA" sz="1100" b="0" i="0" u="none" strike="noStrike" dirty="0">
                        <a:solidFill>
                          <a:srgbClr val="000000"/>
                        </a:solidFill>
                        <a:effectLst/>
                        <a:latin typeface="+mj-lt"/>
                      </a:endParaRPr>
                    </a:p>
                  </a:txBody>
                  <a:tcPr marL="0" marR="0" marT="0" marB="0" anchor="ctr"/>
                </a:tc>
                <a:extLst>
                  <a:ext uri="{0D108BD9-81ED-4DB2-BD59-A6C34878D82A}">
                    <a16:rowId xmlns:a16="http://schemas.microsoft.com/office/drawing/2014/main" val="3104128235"/>
                  </a:ext>
                </a:extLst>
              </a:tr>
            </a:tbl>
          </a:graphicData>
        </a:graphic>
      </p:graphicFrame>
      <p:grpSp>
        <p:nvGrpSpPr>
          <p:cNvPr id="7" name="Group 6"/>
          <p:cNvGrpSpPr/>
          <p:nvPr/>
        </p:nvGrpSpPr>
        <p:grpSpPr>
          <a:xfrm>
            <a:off x="455903" y="1343071"/>
            <a:ext cx="4089400" cy="3629025"/>
            <a:chOff x="0" y="0"/>
            <a:chExt cx="4089400" cy="3629025"/>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089400" cy="3629025"/>
            </a:xfrm>
            <a:prstGeom prst="rect">
              <a:avLst/>
            </a:prstGeom>
          </p:spPr>
        </p:pic>
        <p:sp>
          <p:nvSpPr>
            <p:cNvPr id="9" name="Rectangle 8"/>
            <p:cNvSpPr/>
            <p:nvPr/>
          </p:nvSpPr>
          <p:spPr>
            <a:xfrm>
              <a:off x="0" y="0"/>
              <a:ext cx="4089400" cy="3629025"/>
            </a:xfrm>
            <a:prstGeom prst="rect">
              <a:avLst/>
            </a:prstGeom>
            <a:noFill/>
            <a:ln w="12700" cap="flat" cmpd="sng" algn="ctr">
              <a:solidFill>
                <a:sysClr val="window" lastClr="FFFFFF">
                  <a:lumMod val="75000"/>
                </a:sys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grpSp>
      <p:sp>
        <p:nvSpPr>
          <p:cNvPr id="10" name="Rectangle 9"/>
          <p:cNvSpPr/>
          <p:nvPr/>
        </p:nvSpPr>
        <p:spPr>
          <a:xfrm>
            <a:off x="575386" y="5046339"/>
            <a:ext cx="3850434" cy="738664"/>
          </a:xfrm>
          <a:prstGeom prst="rect">
            <a:avLst/>
          </a:prstGeom>
        </p:spPr>
        <p:txBody>
          <a:bodyPr wrap="square">
            <a:spAutoFit/>
          </a:bodyPr>
          <a:lstStyle/>
          <a:p>
            <a:pPr lvl="0"/>
            <a:r>
              <a:rPr lang="en-US" sz="1400" dirty="0">
                <a:solidFill>
                  <a:prstClr val="black"/>
                </a:solidFill>
                <a:latin typeface="+mj-lt"/>
              </a:rPr>
              <a:t>Responses were received from 6 of 8 countries in North and East Asia (75%) representing 98% of the region’s population. </a:t>
            </a:r>
          </a:p>
        </p:txBody>
      </p:sp>
      <p:sp>
        <p:nvSpPr>
          <p:cNvPr id="11" name="TextBox 10"/>
          <p:cNvSpPr txBox="1"/>
          <p:nvPr/>
        </p:nvSpPr>
        <p:spPr>
          <a:xfrm>
            <a:off x="4956244" y="4718406"/>
            <a:ext cx="2045870" cy="246221"/>
          </a:xfrm>
          <a:prstGeom prst="rect">
            <a:avLst/>
          </a:prstGeom>
          <a:noFill/>
        </p:spPr>
        <p:txBody>
          <a:bodyPr wrap="square" rtlCol="0">
            <a:spAutoFit/>
          </a:bodyPr>
          <a:lstStyle/>
          <a:p>
            <a:r>
              <a:rPr lang="en-US" sz="1000">
                <a:latin typeface="+mj-lt"/>
              </a:rPr>
              <a:t>‘ – ’ : data not reported/unavailable</a:t>
            </a:r>
          </a:p>
        </p:txBody>
      </p:sp>
      <p:sp>
        <p:nvSpPr>
          <p:cNvPr id="2" name="Title 1">
            <a:extLst>
              <a:ext uri="{FF2B5EF4-FFF2-40B4-BE49-F238E27FC236}">
                <a16:creationId xmlns:a16="http://schemas.microsoft.com/office/drawing/2014/main" id="{05FFBA16-ED05-F569-FE2D-CB741F99DE7F}"/>
              </a:ext>
            </a:extLst>
          </p:cNvPr>
          <p:cNvSpPr>
            <a:spLocks noGrp="1"/>
          </p:cNvSpPr>
          <p:nvPr>
            <p:ph type="title"/>
          </p:nvPr>
        </p:nvSpPr>
        <p:spPr/>
        <p:txBody>
          <a:bodyPr>
            <a:normAutofit/>
          </a:bodyPr>
          <a:lstStyle/>
          <a:p>
            <a:r>
              <a:rPr lang="en-US"/>
              <a:t>Demographics</a:t>
            </a:r>
          </a:p>
        </p:txBody>
      </p:sp>
      <p:sp>
        <p:nvSpPr>
          <p:cNvPr id="3" name="Date Placeholder 3">
            <a:extLst>
              <a:ext uri="{FF2B5EF4-FFF2-40B4-BE49-F238E27FC236}">
                <a16:creationId xmlns:a16="http://schemas.microsoft.com/office/drawing/2014/main" id="{ED9C2C19-32A5-C05B-24B1-813CB8C3955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79535681-4C3C-F3E2-AF39-B7C990BB2C7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445CBCB4-8390-E63F-4A92-E6EBD5B96E1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11</a:t>
            </a:fld>
            <a:endParaRPr lang="en-US"/>
          </a:p>
        </p:txBody>
      </p:sp>
    </p:spTree>
    <p:extLst>
      <p:ext uri="{BB962C8B-B14F-4D97-AF65-F5344CB8AC3E}">
        <p14:creationId xmlns:p14="http://schemas.microsoft.com/office/powerpoint/2010/main" val="41653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70634613"/>
              </p:ext>
            </p:extLst>
          </p:nvPr>
        </p:nvGraphicFramePr>
        <p:xfrm>
          <a:off x="934692" y="1700576"/>
          <a:ext cx="10419034" cy="2792681"/>
        </p:xfrm>
        <a:graphic>
          <a:graphicData uri="http://schemas.openxmlformats.org/drawingml/2006/table">
            <a:tbl>
              <a:tblPr firstRow="1" firstCol="1" bandRow="1">
                <a:tableStyleId>{F5AB1C69-6EDB-4FF4-983F-18BD219EF322}</a:tableStyleId>
              </a:tblPr>
              <a:tblGrid>
                <a:gridCol w="1226558">
                  <a:extLst>
                    <a:ext uri="{9D8B030D-6E8A-4147-A177-3AD203B41FA5}">
                      <a16:colId xmlns:a16="http://schemas.microsoft.com/office/drawing/2014/main" val="1259445464"/>
                    </a:ext>
                  </a:extLst>
                </a:gridCol>
                <a:gridCol w="1597853">
                  <a:extLst>
                    <a:ext uri="{9D8B030D-6E8A-4147-A177-3AD203B41FA5}">
                      <a16:colId xmlns:a16="http://schemas.microsoft.com/office/drawing/2014/main" val="2352489177"/>
                    </a:ext>
                  </a:extLst>
                </a:gridCol>
                <a:gridCol w="1049192">
                  <a:extLst>
                    <a:ext uri="{9D8B030D-6E8A-4147-A177-3AD203B41FA5}">
                      <a16:colId xmlns:a16="http://schemas.microsoft.com/office/drawing/2014/main" val="3565250742"/>
                    </a:ext>
                  </a:extLst>
                </a:gridCol>
                <a:gridCol w="1212828">
                  <a:extLst>
                    <a:ext uri="{9D8B030D-6E8A-4147-A177-3AD203B41FA5}">
                      <a16:colId xmlns:a16="http://schemas.microsoft.com/office/drawing/2014/main" val="3896265834"/>
                    </a:ext>
                  </a:extLst>
                </a:gridCol>
                <a:gridCol w="1020315">
                  <a:extLst>
                    <a:ext uri="{9D8B030D-6E8A-4147-A177-3AD203B41FA5}">
                      <a16:colId xmlns:a16="http://schemas.microsoft.com/office/drawing/2014/main" val="1806330581"/>
                    </a:ext>
                  </a:extLst>
                </a:gridCol>
                <a:gridCol w="1078072">
                  <a:extLst>
                    <a:ext uri="{9D8B030D-6E8A-4147-A177-3AD203B41FA5}">
                      <a16:colId xmlns:a16="http://schemas.microsoft.com/office/drawing/2014/main" val="1364347769"/>
                    </a:ext>
                  </a:extLst>
                </a:gridCol>
                <a:gridCol w="1078072">
                  <a:extLst>
                    <a:ext uri="{9D8B030D-6E8A-4147-A177-3AD203B41FA5}">
                      <a16:colId xmlns:a16="http://schemas.microsoft.com/office/drawing/2014/main" val="4048601432"/>
                    </a:ext>
                  </a:extLst>
                </a:gridCol>
                <a:gridCol w="1078072">
                  <a:extLst>
                    <a:ext uri="{9D8B030D-6E8A-4147-A177-3AD203B41FA5}">
                      <a16:colId xmlns:a16="http://schemas.microsoft.com/office/drawing/2014/main" val="3033127122"/>
                    </a:ext>
                  </a:extLst>
                </a:gridCol>
                <a:gridCol w="1078072">
                  <a:extLst>
                    <a:ext uri="{9D8B030D-6E8A-4147-A177-3AD203B41FA5}">
                      <a16:colId xmlns:a16="http://schemas.microsoft.com/office/drawing/2014/main" val="3180898864"/>
                    </a:ext>
                  </a:extLst>
                </a:gridCol>
              </a:tblGrid>
              <a:tr h="645682">
                <a:tc>
                  <a:txBody>
                    <a:bodyPr/>
                    <a:lstStyle/>
                    <a:p>
                      <a:pPr marL="0" marR="0" algn="ctr" defTabSz="914400" rtl="0" eaLnBrk="1" latinLnBrk="0" hangingPunct="1">
                        <a:lnSpc>
                          <a:spcPct val="115000"/>
                        </a:lnSpc>
                        <a:spcBef>
                          <a:spcPts val="0"/>
                        </a:spcBef>
                        <a:spcAft>
                          <a:spcPts val="0"/>
                        </a:spcAft>
                      </a:pPr>
                      <a:r>
                        <a:rPr lang="en-US" sz="1000" b="1" kern="1200">
                          <a:solidFill>
                            <a:schemeClr val="bg1"/>
                          </a:solidFill>
                          <a:effectLst/>
                        </a:rPr>
                        <a:t>Country </a:t>
                      </a:r>
                      <a:endParaRPr lang="en-GB" sz="1000" b="1" kern="1200">
                        <a:solidFill>
                          <a:schemeClr val="bg1"/>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World bank ranking</a:t>
                      </a:r>
                      <a:endParaRPr lang="en-GB" sz="1000" b="1" kern="120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Area (sq km)</a:t>
                      </a:r>
                      <a:endParaRPr lang="en-GB" sz="1000" b="1" kern="120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population (2022)</a:t>
                      </a:r>
                      <a:endParaRPr lang="en-GB" sz="1000" b="1" kern="120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GDP (PPP)</a:t>
                      </a:r>
                      <a:endParaRPr lang="en-GB" sz="1000" b="1" kern="1200">
                        <a:solidFill>
                          <a:schemeClr val="tx1">
                            <a:lumMod val="75000"/>
                            <a:lumOff val="25000"/>
                          </a:schemeClr>
                        </a:solidFill>
                        <a:effectLst/>
                      </a:endParaRP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billion)</a:t>
                      </a:r>
                      <a:endParaRPr lang="en-GB" sz="1000" b="1" kern="120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Total health expenditures</a:t>
                      </a:r>
                    </a:p>
                    <a:p>
                      <a:pPr marL="0" marR="0" algn="ctr" defTabSz="914400" rtl="0" eaLnBrk="1" latinLnBrk="0" hangingPunct="1">
                        <a:lnSpc>
                          <a:spcPct val="115000"/>
                        </a:lnSpc>
                        <a:spcBef>
                          <a:spcPts val="0"/>
                        </a:spcBef>
                        <a:spcAft>
                          <a:spcPts val="0"/>
                        </a:spcAft>
                      </a:pPr>
                      <a:r>
                        <a:rPr lang="en-US" sz="1000" b="1" kern="1200">
                          <a:solidFill>
                            <a:schemeClr val="tx1">
                              <a:lumMod val="75000"/>
                              <a:lumOff val="25000"/>
                            </a:schemeClr>
                          </a:solidFill>
                          <a:effectLst/>
                        </a:rPr>
                        <a:t> (% of GDP)</a:t>
                      </a:r>
                      <a:endParaRPr lang="en-GB" sz="1000" b="1" kern="1200">
                        <a:solidFill>
                          <a:schemeClr val="tx1">
                            <a:lumMod val="75000"/>
                            <a:lumOff val="25000"/>
                          </a:schemeClr>
                        </a:solidFill>
                        <a:effectLst/>
                        <a:latin typeface="Gill Sans MT" panose="020B0502020104020203" pitchFamily="34" charset="0"/>
                        <a:ea typeface="+mn-ea"/>
                        <a:cs typeface="+mn-cs"/>
                      </a:endParaRPr>
                    </a:p>
                  </a:txBody>
                  <a:tcPr marL="20119" marR="20119" marT="0" marB="0" anchor="ctr"/>
                </a:tc>
                <a:tc>
                  <a:txBody>
                    <a:bodyPr/>
                    <a:lstStyle/>
                    <a:p>
                      <a:pPr algn="ctr"/>
                      <a:r>
                        <a:rPr lang="en-US" sz="1000" b="1" kern="1200">
                          <a:solidFill>
                            <a:schemeClr val="tx1">
                              <a:lumMod val="75000"/>
                              <a:lumOff val="25000"/>
                            </a:schemeClr>
                          </a:solidFill>
                          <a:effectLst/>
                        </a:rPr>
                        <a:t>Total Health Spending per person</a:t>
                      </a:r>
                      <a:endParaRPr lang="en-US" sz="1000" b="1" kern="1200">
                        <a:solidFill>
                          <a:schemeClr val="tx1">
                            <a:lumMod val="75000"/>
                            <a:lumOff val="25000"/>
                          </a:schemeClr>
                        </a:solidFill>
                        <a:effectLst/>
                        <a:latin typeface="Gill Sans MT" panose="020B0502020104020203" pitchFamily="34" charset="0"/>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Government Health Spending per person</a:t>
                      </a:r>
                      <a:endParaRPr lang="en-US" sz="1000" b="1" kern="1200">
                        <a:solidFill>
                          <a:schemeClr val="tx1">
                            <a:lumMod val="75000"/>
                            <a:lumOff val="25000"/>
                          </a:schemeClr>
                        </a:solidFill>
                        <a:effectLst/>
                        <a:latin typeface="Gill Sans MT" panose="020B0502020104020203" pitchFamily="34" charset="0"/>
                        <a:ea typeface="+mn-ea"/>
                        <a:cs typeface="+mn-cs"/>
                      </a:endParaRPr>
                    </a:p>
                  </a:txBody>
                  <a:tcPr marL="45720" marR="45720" marT="18288" marB="18288" anchor="ctr"/>
                </a:tc>
                <a:tc>
                  <a:txBody>
                    <a:bodyPr/>
                    <a:lstStyle/>
                    <a:p>
                      <a:pPr algn="ctr" fontAlgn="b"/>
                      <a:r>
                        <a:rPr lang="en-US" sz="1000" b="1" kern="1200">
                          <a:solidFill>
                            <a:schemeClr val="tx1">
                              <a:lumMod val="75000"/>
                              <a:lumOff val="25000"/>
                            </a:schemeClr>
                          </a:solidFill>
                          <a:effectLst/>
                        </a:rPr>
                        <a:t>Out-of-pocket Health Spending per person</a:t>
                      </a:r>
                      <a:endParaRPr lang="en-US" sz="1000" b="1" kern="1200">
                        <a:solidFill>
                          <a:schemeClr val="tx1">
                            <a:lumMod val="75000"/>
                            <a:lumOff val="25000"/>
                          </a:schemeClr>
                        </a:solidFill>
                        <a:effectLst/>
                        <a:latin typeface="Gill Sans MT" panose="020B0502020104020203" pitchFamily="34" charset="0"/>
                        <a:ea typeface="+mn-ea"/>
                        <a:cs typeface="+mn-cs"/>
                      </a:endParaRPr>
                    </a:p>
                  </a:txBody>
                  <a:tcPr marL="45720" marR="45720" marT="18288" marB="18288" anchor="ctr"/>
                </a:tc>
                <a:extLst>
                  <a:ext uri="{0D108BD9-81ED-4DB2-BD59-A6C34878D82A}">
                    <a16:rowId xmlns:a16="http://schemas.microsoft.com/office/drawing/2014/main" val="4032598603"/>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Upper-middle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a:solidFill>
                            <a:schemeClr val="tx1">
                              <a:lumMod val="85000"/>
                              <a:lumOff val="15000"/>
                            </a:schemeClr>
                          </a:solidFill>
                          <a:effectLst/>
                        </a:rPr>
                        <a:t>9,596,960</a:t>
                      </a:r>
                      <a:endParaRPr lang="en-US" sz="1000" kern="120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1,411,000,000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27312.6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5.4</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b="0" u="none" strike="noStrike" kern="1200">
                          <a:solidFill>
                            <a:srgbClr val="000000"/>
                          </a:solidFill>
                          <a:effectLst/>
                        </a:rPr>
                        <a:t>606</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360</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199</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346765246"/>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Hong Kong SAR, 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a:solidFill>
                            <a:schemeClr val="tx1">
                              <a:lumMod val="85000"/>
                              <a:lumOff val="15000"/>
                            </a:schemeClr>
                          </a:solidFill>
                          <a:effectLst/>
                        </a:rPr>
                        <a:t>1,108</a:t>
                      </a:r>
                      <a:endParaRPr lang="en-US" sz="1000" kern="120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7,276,588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488.5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1026649586"/>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Japan</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a:solidFill>
                            <a:schemeClr val="tx1">
                              <a:lumMod val="85000"/>
                              <a:lumOff val="15000"/>
                            </a:schemeClr>
                          </a:solidFill>
                          <a:effectLst/>
                        </a:rPr>
                        <a:t>377,915</a:t>
                      </a:r>
                      <a:endParaRPr lang="en-US" sz="1000" kern="120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124,200,000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5396.8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10.7</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b="0" u="none" strike="noStrike" kern="1200">
                          <a:solidFill>
                            <a:srgbClr val="000000"/>
                          </a:solidFill>
                          <a:effectLst/>
                        </a:rPr>
                        <a:t>5105</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4449</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519</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2866436107"/>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Korea, Rep.</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a:solidFill>
                            <a:schemeClr val="tx1">
                              <a:lumMod val="85000"/>
                              <a:lumOff val="15000"/>
                            </a:schemeClr>
                          </a:solidFill>
                          <a:effectLst/>
                        </a:rPr>
                        <a:t>99,720</a:t>
                      </a:r>
                      <a:endParaRPr lang="en-US" sz="1000" kern="120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51,844,834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2444.6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8.2</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b="0" u="none" strike="noStrike" kern="1200">
                          <a:solidFill>
                            <a:srgbClr val="000000"/>
                          </a:solidFill>
                          <a:effectLst/>
                        </a:rPr>
                        <a:t>2563</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1645</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702</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2584713390"/>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Macao SAR, 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a:solidFill>
                            <a:schemeClr val="tx1">
                              <a:lumMod val="85000"/>
                              <a:lumOff val="15000"/>
                            </a:schemeClr>
                          </a:solidFill>
                          <a:effectLst/>
                        </a:rPr>
                        <a:t>28.2</a:t>
                      </a:r>
                      <a:endParaRPr lang="en-US" sz="1000" kern="120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635,293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48.9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2290162626"/>
                  </a:ext>
                </a:extLst>
              </a:tr>
              <a:tr h="304800">
                <a:tc>
                  <a:txBody>
                    <a:bodyPr/>
                    <a:lstStyle/>
                    <a:p>
                      <a:pPr marL="0" marR="0">
                        <a:lnSpc>
                          <a:spcPct val="107000"/>
                        </a:lnSpc>
                        <a:spcBef>
                          <a:spcPts val="0"/>
                        </a:spcBef>
                        <a:spcAft>
                          <a:spcPts val="0"/>
                        </a:spcAft>
                      </a:pPr>
                      <a:r>
                        <a:rPr lang="en-ZA" sz="1000">
                          <a:solidFill>
                            <a:schemeClr val="tx1">
                              <a:lumMod val="75000"/>
                              <a:lumOff val="25000"/>
                            </a:schemeClr>
                          </a:solidFill>
                          <a:effectLst/>
                        </a:rPr>
                        <a:t>Mongolia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Lower-middle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a:solidFill>
                            <a:schemeClr val="tx1">
                              <a:lumMod val="85000"/>
                              <a:lumOff val="15000"/>
                            </a:schemeClr>
                          </a:solidFill>
                          <a:effectLst/>
                        </a:rPr>
                        <a:t>1,564,116</a:t>
                      </a:r>
                      <a:endParaRPr lang="en-US" sz="1000" kern="120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3,227,863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42.9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3.8</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b="0" u="none" strike="noStrike" kern="1200">
                          <a:solidFill>
                            <a:srgbClr val="000000"/>
                          </a:solidFill>
                          <a:effectLst/>
                        </a:rPr>
                        <a:t>223</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111</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47</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153569623"/>
                  </a:ext>
                </a:extLst>
              </a:tr>
              <a:tr h="304800">
                <a:tc>
                  <a:txBody>
                    <a:bodyPr/>
                    <a:lstStyle/>
                    <a:p>
                      <a:pPr marL="0" marR="0">
                        <a:lnSpc>
                          <a:spcPct val="107000"/>
                        </a:lnSpc>
                        <a:spcBef>
                          <a:spcPts val="0"/>
                        </a:spcBef>
                        <a:spcAft>
                          <a:spcPts val="0"/>
                        </a:spcAft>
                      </a:pPr>
                      <a:r>
                        <a:rPr lang="en-ZA" sz="1000" dirty="0">
                          <a:solidFill>
                            <a:schemeClr val="tx1">
                              <a:lumMod val="75000"/>
                              <a:lumOff val="25000"/>
                            </a:schemeClr>
                          </a:solidFill>
                          <a:effectLst/>
                        </a:rPr>
                        <a:t>Taiwan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l" fontAlgn="b"/>
                      <a:r>
                        <a:rPr lang="en-CA" sz="1000" b="0" u="none" strike="noStrike">
                          <a:solidFill>
                            <a:srgbClr val="000000"/>
                          </a:solidFill>
                          <a:effectLst/>
                        </a:rPr>
                        <a:t>  High income</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US" sz="1000" kern="1200">
                          <a:solidFill>
                            <a:schemeClr val="tx1">
                              <a:lumMod val="85000"/>
                              <a:lumOff val="15000"/>
                            </a:schemeClr>
                          </a:solidFill>
                          <a:effectLst/>
                        </a:rPr>
                        <a:t>35,980</a:t>
                      </a:r>
                      <a:endParaRPr lang="en-US" sz="1000" kern="1200">
                        <a:solidFill>
                          <a:schemeClr val="tx1">
                            <a:lumMod val="85000"/>
                            <a:lumOff val="15000"/>
                          </a:schemeClr>
                        </a:solidFill>
                        <a:effectLst/>
                        <a:latin typeface="Gill Sans MT" panose="020B0502020104020203" pitchFamily="34" charset="0"/>
                        <a:ea typeface="+mn-ea"/>
                        <a:cs typeface="+mn-cs"/>
                      </a:endParaRPr>
                    </a:p>
                  </a:txBody>
                  <a:tcPr marL="0" marR="0" marT="0" marB="0" anchor="ctr"/>
                </a:tc>
                <a:tc>
                  <a:txBody>
                    <a:bodyPr/>
                    <a:lstStyle/>
                    <a:p>
                      <a:pPr algn="ctr" fontAlgn="b"/>
                      <a:r>
                        <a:rPr lang="en-CA" sz="1000" b="0" u="none" strike="noStrike">
                          <a:solidFill>
                            <a:srgbClr val="000000"/>
                          </a:solidFill>
                          <a:effectLst/>
                        </a:rPr>
                        <a:t>23,580,712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0" marR="0" marT="0" marB="0" anchor="ctr"/>
                </a:tc>
                <a:tc>
                  <a:txBody>
                    <a:bodyPr/>
                    <a:lstStyle/>
                    <a:p>
                      <a:pPr algn="ctr" fontAlgn="b"/>
                      <a:r>
                        <a:rPr lang="en-CA" sz="1000" b="0" u="none" strike="noStrike" kern="1200">
                          <a:solidFill>
                            <a:srgbClr val="000000"/>
                          </a:solidFill>
                          <a:effectLst/>
                        </a:rPr>
                        <a:t>1449</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a:solidFill>
                            <a:srgbClr val="000000"/>
                          </a:solidFill>
                          <a:effectLst/>
                        </a:rPr>
                        <a:t>1160</a:t>
                      </a:r>
                      <a:endParaRPr lang="en-CA" sz="1000" b="0" i="0" u="none" strike="noStrike" kern="1200">
                        <a:solidFill>
                          <a:srgbClr val="000000"/>
                        </a:solidFill>
                        <a:effectLst/>
                        <a:latin typeface="Gill Sans MT" panose="020B0502020104020203" pitchFamily="34" charset="0"/>
                        <a:ea typeface="+mn-ea"/>
                        <a:cs typeface="+mn-cs"/>
                      </a:endParaRPr>
                    </a:p>
                  </a:txBody>
                  <a:tcPr marL="4763" marR="4763" marT="4763" marB="0" anchor="ctr"/>
                </a:tc>
                <a:tc>
                  <a:txBody>
                    <a:bodyPr/>
                    <a:lstStyle/>
                    <a:p>
                      <a:pPr algn="ctr" fontAlgn="b"/>
                      <a:r>
                        <a:rPr lang="en-CA" sz="1000" b="0" u="none" strike="noStrike" kern="1200" dirty="0">
                          <a:solidFill>
                            <a:srgbClr val="000000"/>
                          </a:solidFill>
                          <a:effectLst/>
                        </a:rPr>
                        <a:t>246</a:t>
                      </a:r>
                      <a:endParaRPr lang="en-CA" sz="1000" b="0" i="0" u="none" strike="noStrike" kern="1200" dirty="0">
                        <a:solidFill>
                          <a:srgbClr val="000000"/>
                        </a:solidFill>
                        <a:effectLst/>
                        <a:latin typeface="Gill Sans MT" panose="020B0502020104020203" pitchFamily="34" charset="0"/>
                        <a:ea typeface="+mn-ea"/>
                        <a:cs typeface="+mn-cs"/>
                      </a:endParaRPr>
                    </a:p>
                  </a:txBody>
                  <a:tcPr marL="4763" marR="4763" marT="4763" marB="0" anchor="ctr"/>
                </a:tc>
                <a:extLst>
                  <a:ext uri="{0D108BD9-81ED-4DB2-BD59-A6C34878D82A}">
                    <a16:rowId xmlns:a16="http://schemas.microsoft.com/office/drawing/2014/main" val="3104128235"/>
                  </a:ext>
                </a:extLst>
              </a:tr>
            </a:tbl>
          </a:graphicData>
        </a:graphic>
      </p:graphicFrame>
      <p:sp>
        <p:nvSpPr>
          <p:cNvPr id="11" name="TextBox 10"/>
          <p:cNvSpPr txBox="1"/>
          <p:nvPr/>
        </p:nvSpPr>
        <p:spPr>
          <a:xfrm>
            <a:off x="934692" y="4631394"/>
            <a:ext cx="2045870" cy="246221"/>
          </a:xfrm>
          <a:prstGeom prst="rect">
            <a:avLst/>
          </a:prstGeom>
          <a:noFill/>
        </p:spPr>
        <p:txBody>
          <a:bodyPr wrap="square" rtlCol="0">
            <a:spAutoFit/>
          </a:bodyPr>
          <a:lstStyle/>
          <a:p>
            <a:r>
              <a:rPr lang="en-US" sz="1000">
                <a:latin typeface="+mj-lt"/>
              </a:rPr>
              <a:t>‘ – ’ : data not reported/unavailable</a:t>
            </a:r>
          </a:p>
        </p:txBody>
      </p:sp>
      <p:sp>
        <p:nvSpPr>
          <p:cNvPr id="2" name="Title 1">
            <a:extLst>
              <a:ext uri="{FF2B5EF4-FFF2-40B4-BE49-F238E27FC236}">
                <a16:creationId xmlns:a16="http://schemas.microsoft.com/office/drawing/2014/main" id="{BCE43650-5FAF-420D-E168-B44B7EB083D8}"/>
              </a:ext>
            </a:extLst>
          </p:cNvPr>
          <p:cNvSpPr>
            <a:spLocks noGrp="1"/>
          </p:cNvSpPr>
          <p:nvPr>
            <p:ph type="title"/>
          </p:nvPr>
        </p:nvSpPr>
        <p:spPr/>
        <p:txBody>
          <a:bodyPr>
            <a:normAutofit/>
          </a:bodyPr>
          <a:lstStyle/>
          <a:p>
            <a:r>
              <a:rPr lang="en-US"/>
              <a:t>Demographics</a:t>
            </a:r>
          </a:p>
        </p:txBody>
      </p:sp>
      <p:sp>
        <p:nvSpPr>
          <p:cNvPr id="3" name="Date Placeholder 3">
            <a:extLst>
              <a:ext uri="{FF2B5EF4-FFF2-40B4-BE49-F238E27FC236}">
                <a16:creationId xmlns:a16="http://schemas.microsoft.com/office/drawing/2014/main" id="{ADE7A9B3-FCDD-B595-3DE9-6E032222BC5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CE72A061-66D3-FE0D-5BF2-5B127ECFAAC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532C4F42-8534-6CB4-9570-4B3C15F3506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12</a:t>
            </a:fld>
            <a:endParaRPr lang="en-US"/>
          </a:p>
        </p:txBody>
      </p:sp>
    </p:spTree>
    <p:extLst>
      <p:ext uri="{BB962C8B-B14F-4D97-AF65-F5344CB8AC3E}">
        <p14:creationId xmlns:p14="http://schemas.microsoft.com/office/powerpoint/2010/main" val="3717145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046231833"/>
              </p:ext>
            </p:extLst>
          </p:nvPr>
        </p:nvGraphicFramePr>
        <p:xfrm>
          <a:off x="1196883" y="1411705"/>
          <a:ext cx="9300057" cy="2876423"/>
        </p:xfrm>
        <a:graphic>
          <a:graphicData uri="http://schemas.openxmlformats.org/drawingml/2006/table">
            <a:tbl>
              <a:tblPr firstRow="1" firstCol="1" bandRow="1">
                <a:tableStyleId>{F5AB1C69-6EDB-4FF4-983F-18BD219EF322}</a:tableStyleId>
              </a:tblPr>
              <a:tblGrid>
                <a:gridCol w="1266399">
                  <a:extLst>
                    <a:ext uri="{9D8B030D-6E8A-4147-A177-3AD203B41FA5}">
                      <a16:colId xmlns:a16="http://schemas.microsoft.com/office/drawing/2014/main" val="3089609980"/>
                    </a:ext>
                  </a:extLst>
                </a:gridCol>
                <a:gridCol w="1338943">
                  <a:extLst>
                    <a:ext uri="{9D8B030D-6E8A-4147-A177-3AD203B41FA5}">
                      <a16:colId xmlns:a16="http://schemas.microsoft.com/office/drawing/2014/main" val="2042228122"/>
                    </a:ext>
                  </a:extLst>
                </a:gridCol>
                <a:gridCol w="1338943">
                  <a:extLst>
                    <a:ext uri="{9D8B030D-6E8A-4147-A177-3AD203B41FA5}">
                      <a16:colId xmlns:a16="http://schemas.microsoft.com/office/drawing/2014/main" val="4197203854"/>
                    </a:ext>
                  </a:extLst>
                </a:gridCol>
                <a:gridCol w="1338943">
                  <a:extLst>
                    <a:ext uri="{9D8B030D-6E8A-4147-A177-3AD203B41FA5}">
                      <a16:colId xmlns:a16="http://schemas.microsoft.com/office/drawing/2014/main" val="3530482609"/>
                    </a:ext>
                  </a:extLst>
                </a:gridCol>
                <a:gridCol w="1338943">
                  <a:extLst>
                    <a:ext uri="{9D8B030D-6E8A-4147-A177-3AD203B41FA5}">
                      <a16:colId xmlns:a16="http://schemas.microsoft.com/office/drawing/2014/main" val="2544736314"/>
                    </a:ext>
                  </a:extLst>
                </a:gridCol>
                <a:gridCol w="1338943">
                  <a:extLst>
                    <a:ext uri="{9D8B030D-6E8A-4147-A177-3AD203B41FA5}">
                      <a16:colId xmlns:a16="http://schemas.microsoft.com/office/drawing/2014/main" val="3925215280"/>
                    </a:ext>
                  </a:extLst>
                </a:gridCol>
                <a:gridCol w="1338943">
                  <a:extLst>
                    <a:ext uri="{9D8B030D-6E8A-4147-A177-3AD203B41FA5}">
                      <a16:colId xmlns:a16="http://schemas.microsoft.com/office/drawing/2014/main" val="2747048325"/>
                    </a:ext>
                  </a:extLst>
                </a:gridCol>
              </a:tblGrid>
              <a:tr h="507643">
                <a:tc>
                  <a:txBody>
                    <a:bodyPr/>
                    <a:lstStyle/>
                    <a:p>
                      <a:pPr marL="0" marR="0" algn="ctr">
                        <a:lnSpc>
                          <a:spcPct val="107000"/>
                        </a:lnSpc>
                        <a:spcBef>
                          <a:spcPts val="0"/>
                        </a:spcBef>
                        <a:spcAft>
                          <a:spcPts val="0"/>
                        </a:spcAft>
                      </a:pPr>
                      <a:r>
                        <a:rPr lang="en-US" sz="1100">
                          <a:effectLst/>
                        </a:rPr>
                        <a:t>Country </a:t>
                      </a:r>
                      <a:endParaRPr lang="en-US" sz="1100">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a:solidFill>
                            <a:schemeClr val="tx1">
                              <a:lumMod val="75000"/>
                              <a:lumOff val="25000"/>
                            </a:schemeClr>
                          </a:solidFill>
                          <a:effectLst/>
                        </a:rPr>
                        <a:t>CKD Prevalence</a:t>
                      </a:r>
                    </a:p>
                    <a:p>
                      <a:pPr marL="0" marR="0" algn="ctr">
                        <a:lnSpc>
                          <a:spcPct val="107000"/>
                        </a:lnSpc>
                        <a:spcBef>
                          <a:spcPts val="0"/>
                        </a:spcBef>
                        <a:spcAft>
                          <a:spcPts val="0"/>
                        </a:spcAft>
                      </a:pPr>
                      <a:r>
                        <a:rPr lang="en-US" sz="1100">
                          <a:solidFill>
                            <a:schemeClr val="tx1">
                              <a:lumMod val="75000"/>
                              <a:lumOff val="25000"/>
                            </a:schemeClr>
                          </a:solidFill>
                          <a:effectLst/>
                        </a:rPr>
                        <a:t>% (95% CI)</a:t>
                      </a:r>
                      <a:endParaRPr lang="en-US" sz="11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a:solidFill>
                            <a:schemeClr val="tx1">
                              <a:lumMod val="75000"/>
                              <a:lumOff val="25000"/>
                            </a:schemeClr>
                          </a:solidFill>
                          <a:effectLst/>
                        </a:rPr>
                        <a:t>Death attributed to CKD</a:t>
                      </a:r>
                    </a:p>
                    <a:p>
                      <a:pPr marL="0" marR="0" algn="ctr">
                        <a:lnSpc>
                          <a:spcPct val="107000"/>
                        </a:lnSpc>
                        <a:spcBef>
                          <a:spcPts val="0"/>
                        </a:spcBef>
                        <a:spcAft>
                          <a:spcPts val="0"/>
                        </a:spcAft>
                      </a:pPr>
                      <a:r>
                        <a:rPr lang="en-US" sz="1100">
                          <a:solidFill>
                            <a:schemeClr val="tx1">
                              <a:lumMod val="75000"/>
                              <a:lumOff val="25000"/>
                            </a:schemeClr>
                          </a:solidFill>
                          <a:effectLst/>
                        </a:rPr>
                        <a:t>% (95% CI)</a:t>
                      </a:r>
                      <a:endParaRPr lang="en-US" sz="11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a:solidFill>
                            <a:schemeClr val="tx1">
                              <a:lumMod val="75000"/>
                              <a:lumOff val="25000"/>
                            </a:schemeClr>
                          </a:solidFill>
                          <a:effectLst/>
                        </a:rPr>
                        <a:t>DALYS attributed to CKD</a:t>
                      </a:r>
                    </a:p>
                    <a:p>
                      <a:pPr marL="0" marR="0" algn="ctr">
                        <a:lnSpc>
                          <a:spcPct val="107000"/>
                        </a:lnSpc>
                        <a:spcBef>
                          <a:spcPts val="0"/>
                        </a:spcBef>
                        <a:spcAft>
                          <a:spcPts val="0"/>
                        </a:spcAft>
                      </a:pPr>
                      <a:r>
                        <a:rPr lang="en-US" sz="1100">
                          <a:solidFill>
                            <a:schemeClr val="tx1">
                              <a:lumMod val="75000"/>
                              <a:lumOff val="25000"/>
                            </a:schemeClr>
                          </a:solidFill>
                          <a:effectLst/>
                        </a:rPr>
                        <a:t>% (95% CI)</a:t>
                      </a:r>
                      <a:endParaRPr lang="en-US" sz="11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a:solidFill>
                            <a:schemeClr val="tx1">
                              <a:lumMod val="75000"/>
                              <a:lumOff val="25000"/>
                            </a:schemeClr>
                          </a:solidFill>
                          <a:effectLst/>
                        </a:rPr>
                        <a:t>Obesity</a:t>
                      </a:r>
                    </a:p>
                    <a:p>
                      <a:pPr marL="0" marR="0" algn="ctr">
                        <a:lnSpc>
                          <a:spcPct val="107000"/>
                        </a:lnSpc>
                        <a:spcBef>
                          <a:spcPts val="0"/>
                        </a:spcBef>
                        <a:spcAft>
                          <a:spcPts val="0"/>
                        </a:spcAft>
                      </a:pPr>
                      <a:r>
                        <a:rPr lang="en-US" sz="1100">
                          <a:solidFill>
                            <a:schemeClr val="tx1">
                              <a:lumMod val="75000"/>
                              <a:lumOff val="25000"/>
                            </a:schemeClr>
                          </a:solidFill>
                          <a:effectLst/>
                        </a:rPr>
                        <a:t>% (95% CI)</a:t>
                      </a:r>
                      <a:endParaRPr lang="en-US" sz="11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a:solidFill>
                            <a:schemeClr val="tx1">
                              <a:lumMod val="75000"/>
                              <a:lumOff val="25000"/>
                            </a:schemeClr>
                          </a:solidFill>
                          <a:effectLst/>
                        </a:rPr>
                        <a:t>Increased BP</a:t>
                      </a:r>
                    </a:p>
                    <a:p>
                      <a:pPr marL="0" marR="0" algn="ctr">
                        <a:lnSpc>
                          <a:spcPct val="107000"/>
                        </a:lnSpc>
                        <a:spcBef>
                          <a:spcPts val="0"/>
                        </a:spcBef>
                        <a:spcAft>
                          <a:spcPts val="0"/>
                        </a:spcAft>
                      </a:pPr>
                      <a:r>
                        <a:rPr lang="en-US" sz="1100">
                          <a:solidFill>
                            <a:schemeClr val="tx1">
                              <a:lumMod val="75000"/>
                              <a:lumOff val="25000"/>
                            </a:schemeClr>
                          </a:solidFill>
                          <a:effectLst/>
                        </a:rPr>
                        <a:t>% (95% CI)</a:t>
                      </a:r>
                      <a:endParaRPr lang="en-US" sz="11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tc>
                  <a:txBody>
                    <a:bodyPr/>
                    <a:lstStyle/>
                    <a:p>
                      <a:pPr marL="0" marR="0" algn="ctr">
                        <a:lnSpc>
                          <a:spcPct val="107000"/>
                        </a:lnSpc>
                        <a:spcBef>
                          <a:spcPts val="0"/>
                        </a:spcBef>
                        <a:spcAft>
                          <a:spcPts val="0"/>
                        </a:spcAft>
                      </a:pPr>
                      <a:r>
                        <a:rPr lang="en-US" sz="1100">
                          <a:solidFill>
                            <a:schemeClr val="tx1">
                              <a:lumMod val="75000"/>
                              <a:lumOff val="25000"/>
                            </a:schemeClr>
                          </a:solidFill>
                          <a:effectLst/>
                        </a:rPr>
                        <a:t>Smoking</a:t>
                      </a:r>
                    </a:p>
                    <a:p>
                      <a:pPr marL="0" marR="0" algn="ctr">
                        <a:lnSpc>
                          <a:spcPct val="107000"/>
                        </a:lnSpc>
                        <a:spcBef>
                          <a:spcPts val="0"/>
                        </a:spcBef>
                        <a:spcAft>
                          <a:spcPts val="0"/>
                        </a:spcAft>
                      </a:pPr>
                      <a:r>
                        <a:rPr lang="en-US" sz="1100">
                          <a:solidFill>
                            <a:schemeClr val="tx1">
                              <a:lumMod val="75000"/>
                              <a:lumOff val="25000"/>
                            </a:schemeClr>
                          </a:solidFill>
                          <a:effectLst/>
                        </a:rPr>
                        <a:t>% (95% CI)</a:t>
                      </a:r>
                      <a:endParaRPr lang="en-US" sz="1100">
                        <a:solidFill>
                          <a:schemeClr val="tx1">
                            <a:lumMod val="75000"/>
                            <a:lumOff val="25000"/>
                          </a:schemeClr>
                        </a:solidFill>
                        <a:effectLst/>
                        <a:latin typeface="Gill Sans MT" panose="020B0502020104020203" pitchFamily="34" charset="0"/>
                        <a:ea typeface="Calibri" panose="020F0502020204030204" pitchFamily="34" charset="0"/>
                        <a:cs typeface="Times New Roman" panose="02020603050405020304" pitchFamily="18" charset="0"/>
                      </a:endParaRPr>
                    </a:p>
                  </a:txBody>
                  <a:tcPr marL="27305" marR="27305" marT="0" marB="0" anchor="ctr"/>
                </a:tc>
                <a:extLst>
                  <a:ext uri="{0D108BD9-81ED-4DB2-BD59-A6C34878D82A}">
                    <a16:rowId xmlns:a16="http://schemas.microsoft.com/office/drawing/2014/main" val="846810905"/>
                  </a:ext>
                </a:extLst>
              </a:tr>
              <a:tr h="335280">
                <a:tc>
                  <a:txBody>
                    <a:bodyPr/>
                    <a:lstStyle/>
                    <a:p>
                      <a:pPr marL="0" marR="0">
                        <a:lnSpc>
                          <a:spcPct val="107000"/>
                        </a:lnSpc>
                        <a:spcBef>
                          <a:spcPts val="0"/>
                        </a:spcBef>
                        <a:spcAft>
                          <a:spcPts val="0"/>
                        </a:spcAft>
                      </a:pPr>
                      <a:r>
                        <a:rPr lang="en-ZA" sz="1000">
                          <a:solidFill>
                            <a:schemeClr val="tx1">
                              <a:lumMod val="75000"/>
                              <a:lumOff val="25000"/>
                            </a:schemeClr>
                          </a:solidFill>
                          <a:effectLst/>
                        </a:rPr>
                        <a:t>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11.04 (10.17 - 11.93)</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1.85 (1.72 - 1.94)</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1.53 (1.36 - 1.68)</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t"/>
                      <a:r>
                        <a:rPr lang="en-US" sz="1100" kern="1200">
                          <a:solidFill>
                            <a:schemeClr val="tx1">
                              <a:lumMod val="75000"/>
                              <a:lumOff val="25000"/>
                            </a:schemeClr>
                          </a:solidFill>
                          <a:effectLst/>
                        </a:rPr>
                        <a:t>6.6 (5.1 - 8.4)</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100" kern="1200">
                          <a:solidFill>
                            <a:schemeClr val="tx1">
                              <a:lumMod val="75000"/>
                              <a:lumOff val="25000"/>
                            </a:schemeClr>
                          </a:solidFill>
                          <a:effectLst/>
                        </a:rPr>
                        <a:t>19.2 (14.9 - 24.0)</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22.0 (21.6 - 22.4)</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3270685457"/>
                  </a:ext>
                </a:extLst>
              </a:tr>
              <a:tr h="335280">
                <a:tc>
                  <a:txBody>
                    <a:bodyPr/>
                    <a:lstStyle/>
                    <a:p>
                      <a:pPr marL="0" marR="0">
                        <a:lnSpc>
                          <a:spcPct val="107000"/>
                        </a:lnSpc>
                        <a:spcBef>
                          <a:spcPts val="0"/>
                        </a:spcBef>
                        <a:spcAft>
                          <a:spcPts val="0"/>
                        </a:spcAft>
                      </a:pPr>
                      <a:r>
                        <a:rPr lang="en-ZA" sz="1000">
                          <a:solidFill>
                            <a:schemeClr val="tx1">
                              <a:lumMod val="75000"/>
                              <a:lumOff val="25000"/>
                            </a:schemeClr>
                          </a:solidFill>
                          <a:effectLst/>
                        </a:rPr>
                        <a:t>Hong Kong SAR, 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t"/>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488634303"/>
                  </a:ext>
                </a:extLst>
              </a:tr>
              <a:tr h="335280">
                <a:tc>
                  <a:txBody>
                    <a:bodyPr/>
                    <a:lstStyle/>
                    <a:p>
                      <a:pPr marL="0" marR="0">
                        <a:lnSpc>
                          <a:spcPct val="107000"/>
                        </a:lnSpc>
                        <a:spcBef>
                          <a:spcPts val="0"/>
                        </a:spcBef>
                        <a:spcAft>
                          <a:spcPts val="0"/>
                        </a:spcAft>
                      </a:pPr>
                      <a:r>
                        <a:rPr lang="en-ZA" sz="1000">
                          <a:solidFill>
                            <a:schemeClr val="tx1">
                              <a:lumMod val="75000"/>
                              <a:lumOff val="25000"/>
                            </a:schemeClr>
                          </a:solidFill>
                          <a:effectLst/>
                        </a:rPr>
                        <a:t>Japan</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20.18 (18.87 - 21.55)</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3.24 (2.52 - 3.66)</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2.11 (1.82 - 2.34)</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t"/>
                      <a:r>
                        <a:rPr lang="en-US" sz="1100" kern="1200">
                          <a:solidFill>
                            <a:schemeClr val="tx1">
                              <a:lumMod val="75000"/>
                              <a:lumOff val="25000"/>
                            </a:schemeClr>
                          </a:solidFill>
                          <a:effectLst/>
                        </a:rPr>
                        <a:t>4.4 (3.3 - 5.7)</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100" kern="1200">
                          <a:solidFill>
                            <a:schemeClr val="tx1">
                              <a:lumMod val="75000"/>
                              <a:lumOff val="25000"/>
                            </a:schemeClr>
                          </a:solidFill>
                          <a:effectLst/>
                        </a:rPr>
                        <a:t>17.6 (14.1 - 21.5)</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17.2 (16.8 - 17.6)</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066360469"/>
                  </a:ext>
                </a:extLst>
              </a:tr>
              <a:tr h="335280">
                <a:tc>
                  <a:txBody>
                    <a:bodyPr/>
                    <a:lstStyle/>
                    <a:p>
                      <a:pPr marL="0" marR="0">
                        <a:lnSpc>
                          <a:spcPct val="107000"/>
                        </a:lnSpc>
                        <a:spcBef>
                          <a:spcPts val="0"/>
                        </a:spcBef>
                        <a:spcAft>
                          <a:spcPts val="0"/>
                        </a:spcAft>
                      </a:pPr>
                      <a:r>
                        <a:rPr lang="en-ZA" sz="1000">
                          <a:solidFill>
                            <a:schemeClr val="tx1">
                              <a:lumMod val="75000"/>
                              <a:lumOff val="25000"/>
                            </a:schemeClr>
                          </a:solidFill>
                          <a:effectLst/>
                        </a:rPr>
                        <a:t>Korea, Rep.</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10.83 (10.23 - 11.44)</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2.5 (2.17 - 2.77)</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1.38 (1.22 - 1.55)</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t"/>
                      <a:r>
                        <a:rPr lang="en-US" sz="1100" kern="1200">
                          <a:solidFill>
                            <a:schemeClr val="tx1">
                              <a:lumMod val="75000"/>
                              <a:lumOff val="25000"/>
                            </a:schemeClr>
                          </a:solidFill>
                          <a:effectLst/>
                        </a:rPr>
                        <a:t>7.1 (4.2 - 10.6)</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100" kern="1200">
                          <a:solidFill>
                            <a:schemeClr val="tx1">
                              <a:lumMod val="75000"/>
                              <a:lumOff val="25000"/>
                            </a:schemeClr>
                          </a:solidFill>
                          <a:effectLst/>
                        </a:rPr>
                        <a:t>18.2 (12.7 - 24.9)</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22.1 (20.5 - 23.7)</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539059306"/>
                  </a:ext>
                </a:extLst>
              </a:tr>
              <a:tr h="335280">
                <a:tc>
                  <a:txBody>
                    <a:bodyPr/>
                    <a:lstStyle/>
                    <a:p>
                      <a:pPr marL="0" marR="0">
                        <a:lnSpc>
                          <a:spcPct val="107000"/>
                        </a:lnSpc>
                        <a:spcBef>
                          <a:spcPts val="0"/>
                        </a:spcBef>
                        <a:spcAft>
                          <a:spcPts val="0"/>
                        </a:spcAft>
                      </a:pPr>
                      <a:r>
                        <a:rPr lang="en-ZA" sz="1000">
                          <a:solidFill>
                            <a:schemeClr val="tx1">
                              <a:lumMod val="75000"/>
                              <a:lumOff val="25000"/>
                            </a:schemeClr>
                          </a:solidFill>
                          <a:effectLst/>
                        </a:rPr>
                        <a:t>Macao SAR, 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t"/>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1892751084"/>
                  </a:ext>
                </a:extLst>
              </a:tr>
              <a:tr h="335280">
                <a:tc>
                  <a:txBody>
                    <a:bodyPr/>
                    <a:lstStyle/>
                    <a:p>
                      <a:pPr marL="0" marR="0">
                        <a:lnSpc>
                          <a:spcPct val="107000"/>
                        </a:lnSpc>
                        <a:spcBef>
                          <a:spcPts val="0"/>
                        </a:spcBef>
                        <a:spcAft>
                          <a:spcPts val="0"/>
                        </a:spcAft>
                      </a:pPr>
                      <a:r>
                        <a:rPr lang="en-ZA" sz="1000">
                          <a:solidFill>
                            <a:schemeClr val="tx1">
                              <a:lumMod val="75000"/>
                              <a:lumOff val="25000"/>
                            </a:schemeClr>
                          </a:solidFill>
                          <a:effectLst/>
                        </a:rPr>
                        <a:t>Mongolia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8.84 (8.09 - 9.58)</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1.57 (1.45 - 1.71)</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1.42 (1.29 - 1.56)</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t"/>
                      <a:r>
                        <a:rPr lang="en-US" sz="1100" kern="1200">
                          <a:solidFill>
                            <a:schemeClr val="tx1">
                              <a:lumMod val="75000"/>
                              <a:lumOff val="25000"/>
                            </a:schemeClr>
                          </a:solidFill>
                          <a:effectLst/>
                        </a:rPr>
                        <a:t>19.6 (15.6 - 23.9)</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t"/>
                      <a:r>
                        <a:rPr lang="en-US" sz="1100" kern="1200">
                          <a:solidFill>
                            <a:schemeClr val="tx1">
                              <a:lumMod val="75000"/>
                              <a:lumOff val="25000"/>
                            </a:schemeClr>
                          </a:solidFill>
                          <a:effectLst/>
                        </a:rPr>
                        <a:t>29.0 (22.5 - 35.9)</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21.7 (19.1 - 24.5)</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956746676"/>
                  </a:ext>
                </a:extLst>
              </a:tr>
              <a:tr h="335280">
                <a:tc>
                  <a:txBody>
                    <a:bodyPr/>
                    <a:lstStyle/>
                    <a:p>
                      <a:pPr marL="0" marR="0">
                        <a:lnSpc>
                          <a:spcPct val="107000"/>
                        </a:lnSpc>
                        <a:spcBef>
                          <a:spcPts val="0"/>
                        </a:spcBef>
                        <a:spcAft>
                          <a:spcPts val="0"/>
                        </a:spcAft>
                      </a:pPr>
                      <a:r>
                        <a:rPr lang="en-ZA" sz="1000" dirty="0">
                          <a:solidFill>
                            <a:schemeClr val="tx1">
                              <a:lumMod val="75000"/>
                              <a:lumOff val="25000"/>
                            </a:schemeClr>
                          </a:solidFill>
                          <a:effectLst/>
                        </a:rPr>
                        <a:t>Taiwan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16.27 (15.31 - 17.32)</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4.45 (3.9 - 4.9)</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100" b="0" u="none" strike="noStrike">
                          <a:solidFill>
                            <a:srgbClr val="000000"/>
                          </a:solidFill>
                          <a:effectLst/>
                        </a:rPr>
                        <a:t>3.49 (3.11 - 3.88)</a:t>
                      </a:r>
                      <a:endParaRPr lang="en-CA" sz="11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t"/>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a:solidFill>
                            <a:schemeClr val="tx1">
                              <a:lumMod val="75000"/>
                              <a:lumOff val="25000"/>
                            </a:schemeClr>
                          </a:solidFill>
                          <a:effectLst/>
                        </a:rPr>
                        <a:t>-</a:t>
                      </a:r>
                      <a:endParaRPr lang="en-US" sz="1100" kern="120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tc>
                  <a:txBody>
                    <a:bodyPr/>
                    <a:lstStyle/>
                    <a:p>
                      <a:pPr algn="ctr" fontAlgn="b"/>
                      <a:r>
                        <a:rPr lang="en-US" sz="1100" kern="1200" dirty="0">
                          <a:solidFill>
                            <a:schemeClr val="tx1">
                              <a:lumMod val="75000"/>
                              <a:lumOff val="25000"/>
                            </a:schemeClr>
                          </a:solidFill>
                          <a:effectLst/>
                        </a:rPr>
                        <a:t>11.5 (9.8 - 13.4)</a:t>
                      </a:r>
                      <a:endParaRPr lang="en-US" sz="1100" kern="1200" dirty="0">
                        <a:solidFill>
                          <a:schemeClr val="tx1">
                            <a:lumMod val="75000"/>
                            <a:lumOff val="25000"/>
                          </a:schemeClr>
                        </a:solidFill>
                        <a:effectLst/>
                        <a:latin typeface="Gill Sans MT" panose="020B0502020104020203" pitchFamily="34" charset="0"/>
                        <a:ea typeface="SimSun" panose="02010600030101010101" pitchFamily="2" charset="-122"/>
                        <a:cs typeface="Times New Roman" panose="02020603050405020304" pitchFamily="18" charset="0"/>
                      </a:endParaRPr>
                    </a:p>
                  </a:txBody>
                  <a:tcPr marL="0" marR="0" marT="0" marB="0" anchor="ctr"/>
                </a:tc>
                <a:extLst>
                  <a:ext uri="{0D108BD9-81ED-4DB2-BD59-A6C34878D82A}">
                    <a16:rowId xmlns:a16="http://schemas.microsoft.com/office/drawing/2014/main" val="2963690791"/>
                  </a:ext>
                </a:extLst>
              </a:tr>
            </a:tbl>
          </a:graphicData>
        </a:graphic>
      </p:graphicFrame>
      <p:sp>
        <p:nvSpPr>
          <p:cNvPr id="7" name="Rectangle 6"/>
          <p:cNvSpPr/>
          <p:nvPr/>
        </p:nvSpPr>
        <p:spPr>
          <a:xfrm>
            <a:off x="1196883" y="4398076"/>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Abbreviations: CKD (Chronic Kidney Disease), DALYS (disability-adjusted life years), BP (blood pressure), CI (confidence</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interval)</a:t>
            </a:r>
            <a:endPar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endParaRPr>
          </a:p>
          <a:p>
            <a:pPr>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 GBD study </a:t>
            </a:r>
            <a:r>
              <a:rPr lang="en-US" sz="1000">
                <a:solidFill>
                  <a:prstClr val="black"/>
                </a:solidFill>
                <a:latin typeface="+mj-lt"/>
                <a:ea typeface="Calibri" panose="020F0502020204030204" pitchFamily="34" charset="0"/>
                <a:cs typeface="Times New Roman" panose="02020603050405020304" pitchFamily="18" charset="0"/>
              </a:rPr>
              <a:t>database (</a:t>
            </a:r>
            <a:r>
              <a:rPr lang="en-US" sz="1000">
                <a:latin typeface="+mj-lt"/>
                <a:hlinkClick r:id="rId2"/>
              </a:rPr>
              <a:t>http://www.healthdata.org/gbd</a:t>
            </a:r>
            <a:r>
              <a:rPr lang="en-US" sz="1000">
                <a:latin typeface="+mj-lt"/>
              </a:rPr>
              <a:t>)</a:t>
            </a:r>
            <a:r>
              <a:rPr lang="en-US" sz="1000">
                <a:solidFill>
                  <a:prstClr val="black"/>
                </a:solidFill>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WHO data observatory </a:t>
            </a:r>
            <a:r>
              <a:rPr lang="en-US" sz="1000">
                <a:solidFill>
                  <a:prstClr val="black"/>
                </a:solidFill>
                <a:latin typeface="+mj-lt"/>
                <a:ea typeface="Calibri" panose="020F0502020204030204" pitchFamily="34" charset="0"/>
                <a:cs typeface="Times New Roman" panose="02020603050405020304" pitchFamily="18" charset="0"/>
              </a:rPr>
              <a:t>(</a:t>
            </a:r>
            <a:r>
              <a:rPr lang="en-US" sz="1000">
                <a:latin typeface="+mj-lt"/>
                <a:hlinkClick r:id="rId3"/>
              </a:rPr>
              <a:t>https://www.who.int/gho/en/</a:t>
            </a:r>
            <a:r>
              <a:rPr lang="en-US" sz="1000">
                <a:latin typeface="+mj-lt"/>
              </a:rPr>
              <a:t>)</a:t>
            </a:r>
          </a:p>
          <a:p>
            <a:pPr>
              <a:lnSpc>
                <a:spcPct val="107000"/>
              </a:lnSpc>
              <a:defRPr/>
            </a:pPr>
            <a:r>
              <a:rPr lang="en-US" sz="1000">
                <a:latin typeface="+mj-lt"/>
              </a:rPr>
              <a:t>‘ – ’ : data not reported/unavailable</a:t>
            </a:r>
          </a:p>
        </p:txBody>
      </p:sp>
      <p:sp>
        <p:nvSpPr>
          <p:cNvPr id="2" name="Title 1">
            <a:extLst>
              <a:ext uri="{FF2B5EF4-FFF2-40B4-BE49-F238E27FC236}">
                <a16:creationId xmlns:a16="http://schemas.microsoft.com/office/drawing/2014/main" id="{B735661D-4B00-F89C-0401-987B569B31AB}"/>
              </a:ext>
            </a:extLst>
          </p:cNvPr>
          <p:cNvSpPr>
            <a:spLocks noGrp="1"/>
          </p:cNvSpPr>
          <p:nvPr>
            <p:ph type="title"/>
          </p:nvPr>
        </p:nvSpPr>
        <p:spPr/>
        <p:txBody>
          <a:bodyPr>
            <a:normAutofit/>
          </a:bodyPr>
          <a:lstStyle/>
          <a:p>
            <a:r>
              <a:rPr lang="en-US"/>
              <a:t>CKD and its risk factors burden</a:t>
            </a:r>
          </a:p>
        </p:txBody>
      </p:sp>
      <p:sp>
        <p:nvSpPr>
          <p:cNvPr id="3" name="Date Placeholder 3">
            <a:extLst>
              <a:ext uri="{FF2B5EF4-FFF2-40B4-BE49-F238E27FC236}">
                <a16:creationId xmlns:a16="http://schemas.microsoft.com/office/drawing/2014/main" id="{82C43698-D7CD-C15F-35B9-5B337F31E33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07018167-766A-8ACD-2F84-6C18D326EBB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840FA28C-AE7D-0FA1-7EB7-48CDF753E71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13</a:t>
            </a:fld>
            <a:endParaRPr lang="en-US"/>
          </a:p>
        </p:txBody>
      </p:sp>
    </p:spTree>
    <p:extLst>
      <p:ext uri="{BB962C8B-B14F-4D97-AF65-F5344CB8AC3E}">
        <p14:creationId xmlns:p14="http://schemas.microsoft.com/office/powerpoint/2010/main" val="3215730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363E74F-6E04-7B3C-6838-096EF9E7BE4A}"/>
              </a:ext>
            </a:extLst>
          </p:cNvPr>
          <p:cNvPicPr>
            <a:picLocks noChangeAspect="1"/>
          </p:cNvPicPr>
          <p:nvPr/>
        </p:nvPicPr>
        <p:blipFill>
          <a:blip r:embed="rId2"/>
          <a:stretch>
            <a:fillRect/>
          </a:stretch>
        </p:blipFill>
        <p:spPr>
          <a:xfrm>
            <a:off x="383150" y="1923754"/>
            <a:ext cx="3763883" cy="252961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899091379"/>
              </p:ext>
            </p:extLst>
          </p:nvPr>
        </p:nvGraphicFramePr>
        <p:xfrm>
          <a:off x="4447637" y="1635919"/>
          <a:ext cx="7576456" cy="3007788"/>
        </p:xfrm>
        <a:graphic>
          <a:graphicData uri="http://schemas.openxmlformats.org/drawingml/2006/table">
            <a:tbl>
              <a:tblPr firstRow="1" firstCol="1" bandRow="1">
                <a:tableStyleId>{F5AB1C69-6EDB-4FF4-983F-18BD219EF322}</a:tableStyleId>
              </a:tblPr>
              <a:tblGrid>
                <a:gridCol w="1271010">
                  <a:extLst>
                    <a:ext uri="{9D8B030D-6E8A-4147-A177-3AD203B41FA5}">
                      <a16:colId xmlns:a16="http://schemas.microsoft.com/office/drawing/2014/main" val="3316314868"/>
                    </a:ext>
                  </a:extLst>
                </a:gridCol>
                <a:gridCol w="832926">
                  <a:extLst>
                    <a:ext uri="{9D8B030D-6E8A-4147-A177-3AD203B41FA5}">
                      <a16:colId xmlns:a16="http://schemas.microsoft.com/office/drawing/2014/main" val="1544636129"/>
                    </a:ext>
                  </a:extLst>
                </a:gridCol>
                <a:gridCol w="738617">
                  <a:extLst>
                    <a:ext uri="{9D8B030D-6E8A-4147-A177-3AD203B41FA5}">
                      <a16:colId xmlns:a16="http://schemas.microsoft.com/office/drawing/2014/main" val="3414878875"/>
                    </a:ext>
                  </a:extLst>
                </a:gridCol>
                <a:gridCol w="738617">
                  <a:extLst>
                    <a:ext uri="{9D8B030D-6E8A-4147-A177-3AD203B41FA5}">
                      <a16:colId xmlns:a16="http://schemas.microsoft.com/office/drawing/2014/main" val="3603492931"/>
                    </a:ext>
                  </a:extLst>
                </a:gridCol>
                <a:gridCol w="855720">
                  <a:extLst>
                    <a:ext uri="{9D8B030D-6E8A-4147-A177-3AD203B41FA5}">
                      <a16:colId xmlns:a16="http://schemas.microsoft.com/office/drawing/2014/main" val="2577005473"/>
                    </a:ext>
                  </a:extLst>
                </a:gridCol>
                <a:gridCol w="750756">
                  <a:extLst>
                    <a:ext uri="{9D8B030D-6E8A-4147-A177-3AD203B41FA5}">
                      <a16:colId xmlns:a16="http://schemas.microsoft.com/office/drawing/2014/main" val="1192864779"/>
                    </a:ext>
                  </a:extLst>
                </a:gridCol>
                <a:gridCol w="827797">
                  <a:extLst>
                    <a:ext uri="{9D8B030D-6E8A-4147-A177-3AD203B41FA5}">
                      <a16:colId xmlns:a16="http://schemas.microsoft.com/office/drawing/2014/main" val="2946960038"/>
                    </a:ext>
                  </a:extLst>
                </a:gridCol>
                <a:gridCol w="821195">
                  <a:extLst>
                    <a:ext uri="{9D8B030D-6E8A-4147-A177-3AD203B41FA5}">
                      <a16:colId xmlns:a16="http://schemas.microsoft.com/office/drawing/2014/main" val="2252077341"/>
                    </a:ext>
                  </a:extLst>
                </a:gridCol>
                <a:gridCol w="739818">
                  <a:extLst>
                    <a:ext uri="{9D8B030D-6E8A-4147-A177-3AD203B41FA5}">
                      <a16:colId xmlns:a16="http://schemas.microsoft.com/office/drawing/2014/main" val="2976540796"/>
                    </a:ext>
                  </a:extLst>
                </a:gridCol>
              </a:tblGrid>
              <a:tr h="343134">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gridSpan="2">
                  <a:txBody>
                    <a:bodyPr/>
                    <a:lstStyle/>
                    <a:p>
                      <a:pPr marL="0" marR="0" algn="ctr">
                        <a:lnSpc>
                          <a:spcPct val="106000"/>
                        </a:lnSpc>
                        <a:spcBef>
                          <a:spcPts val="0"/>
                        </a:spcBef>
                        <a:spcAft>
                          <a:spcPts val="0"/>
                        </a:spcAft>
                      </a:pPr>
                      <a:r>
                        <a:rPr lang="en-US" sz="1000" b="1" kern="1200" dirty="0">
                          <a:solidFill>
                            <a:srgbClr val="404040"/>
                          </a:solidFill>
                          <a:effectLst/>
                        </a:rPr>
                        <a:t>Treated kidney failure</a:t>
                      </a:r>
                      <a:endParaRPr lang="en-GB" sz="1000" dirty="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dialysis (HD+PD)</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HD</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tc gridSpan="2">
                  <a:txBody>
                    <a:bodyPr/>
                    <a:lstStyle/>
                    <a:p>
                      <a:pPr marL="0" marR="0" algn="ctr">
                        <a:lnSpc>
                          <a:spcPct val="106000"/>
                        </a:lnSpc>
                        <a:spcBef>
                          <a:spcPts val="0"/>
                        </a:spcBef>
                        <a:spcAft>
                          <a:spcPts val="0"/>
                        </a:spcAft>
                      </a:pPr>
                      <a:r>
                        <a:rPr lang="en-US" sz="1000" b="1" kern="1200">
                          <a:solidFill>
                            <a:srgbClr val="404040"/>
                          </a:solidFill>
                          <a:effectLst/>
                        </a:rPr>
                        <a:t>Chronic PD</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hMerge="1">
                  <a:txBody>
                    <a:bodyPr/>
                    <a:lstStyle/>
                    <a:p>
                      <a:endParaRPr lang="en-GB"/>
                    </a:p>
                  </a:txBody>
                  <a:tcPr/>
                </a:tc>
                <a:extLst>
                  <a:ext uri="{0D108BD9-81ED-4DB2-BD59-A6C34878D82A}">
                    <a16:rowId xmlns:a16="http://schemas.microsoft.com/office/drawing/2014/main" val="3930587178"/>
                  </a:ext>
                </a:extLst>
              </a:tr>
              <a:tr h="317694">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Incidence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tc>
                  <a:txBody>
                    <a:bodyPr/>
                    <a:lstStyle/>
                    <a:p>
                      <a:pPr marL="0" marR="0" algn="ctr">
                        <a:lnSpc>
                          <a:spcPct val="106000"/>
                        </a:lnSpc>
                        <a:spcBef>
                          <a:spcPts val="0"/>
                        </a:spcBef>
                        <a:spcAft>
                          <a:spcPts val="0"/>
                        </a:spcAft>
                      </a:pPr>
                      <a:r>
                        <a:rPr lang="en-US" sz="1000" kern="1200">
                          <a:solidFill>
                            <a:srgbClr val="404040"/>
                          </a:solidFill>
                          <a:effectLst/>
                        </a:rPr>
                        <a:t>Prevalence</a:t>
                      </a:r>
                      <a:endParaRPr lang="en-GB" sz="1000">
                        <a:effectLst/>
                        <a:latin typeface="+mj-lt"/>
                        <a:ea typeface="Calibri" panose="020F0502020204030204" pitchFamily="34" charset="0"/>
                        <a:cs typeface="Times New Roman" panose="02020603050405020304" pitchFamily="18" charset="0"/>
                      </a:endParaRPr>
                    </a:p>
                  </a:txBody>
                  <a:tcPr marL="22095" marR="22095" marT="8958" marB="0" anchor="ctr"/>
                </a:tc>
                <a:extLst>
                  <a:ext uri="{0D108BD9-81ED-4DB2-BD59-A6C34878D82A}">
                    <a16:rowId xmlns:a16="http://schemas.microsoft.com/office/drawing/2014/main" val="2135790206"/>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China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109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526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94.4</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76.3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12.1</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17477251"/>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Hong Kong SAR, China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179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1411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154.7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907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22.1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282.2</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132.6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620.84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353000142"/>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Japan</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306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2696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2639</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2561.2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80.88</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793823494"/>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Korea, Rep.</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360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2100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250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1692</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1575</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7922259"/>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Macao SAR, China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970468258"/>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Mongolia</a:t>
                      </a:r>
                      <a:endParaRPr lang="en-US" sz="1000" b="1">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08143782"/>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rPr>
                        <a:t>Taiwan</a:t>
                      </a:r>
                      <a:endParaRPr lang="en-US" sz="1000" b="1"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529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3679</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3510</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2106.8</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216</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973117228"/>
                  </a:ext>
                </a:extLst>
              </a:tr>
            </a:tbl>
          </a:graphicData>
        </a:graphic>
      </p:graphicFrame>
      <p:sp>
        <p:nvSpPr>
          <p:cNvPr id="5" name="Rectangle 4"/>
          <p:cNvSpPr/>
          <p:nvPr/>
        </p:nvSpPr>
        <p:spPr>
          <a:xfrm>
            <a:off x="4391489" y="4643705"/>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Data source: Gan &amp; </a:t>
            </a:r>
            <a:r>
              <a:rPr kumimoji="0" lang="en-US" sz="1000" b="0" i="0" u="none" strike="noStrike" kern="1200" cap="none" spc="0" normalizeH="0" baseline="0" noProof="0" dirty="0" err="1">
                <a:ln>
                  <a:noFill/>
                </a:ln>
                <a:solidFill>
                  <a:prstClr val="black"/>
                </a:solidFill>
                <a:effectLst/>
                <a:uLnTx/>
                <a:uFillTx/>
                <a:latin typeface="+mj-lt"/>
                <a:ea typeface="Calibri" panose="020F0502020204030204" pitchFamily="34" charset="0"/>
                <a:cs typeface="Times New Roman" panose="02020603050405020304" pitchFamily="18" charset="0"/>
              </a:rPr>
              <a:t>Zuo</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r>
              <a:rPr lang="de-DE" sz="1000" dirty="0">
                <a:solidFill>
                  <a:prstClr val="black"/>
                </a:solidFill>
                <a:latin typeface="+mj-lt"/>
                <a:ea typeface="Calibri" panose="020F0502020204030204" pitchFamily="34" charset="0"/>
                <a:cs typeface="Times New Roman" panose="02020603050405020304" pitchFamily="18" charset="0"/>
              </a:rPr>
              <a:t>(2015),</a:t>
            </a:r>
            <a:r>
              <a:rPr lang="en-US" sz="1000" dirty="0">
                <a:solidFill>
                  <a:prstClr val="black"/>
                </a:solidFill>
                <a:latin typeface="+mj-lt"/>
                <a:ea typeface="Calibri" panose="020F0502020204030204" pitchFamily="34" charset="0"/>
                <a:cs typeface="Times New Roman" panose="02020603050405020304" pitchFamily="18" charset="0"/>
              </a:rPr>
              <a:t> 2019 USRDS Annual Data Report</a:t>
            </a:r>
          </a:p>
          <a:p>
            <a:pPr>
              <a:lnSpc>
                <a:spcPct val="107000"/>
              </a:lnSpc>
              <a:defRPr/>
            </a:pPr>
            <a:r>
              <a:rPr lang="en-US" sz="1000" dirty="0">
                <a:latin typeface="+mj-lt"/>
              </a:rPr>
              <a:t>‘ – ’ : data not reported/unavailable</a:t>
            </a: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 </a:t>
            </a:r>
          </a:p>
        </p:txBody>
      </p:sp>
      <p:sp>
        <p:nvSpPr>
          <p:cNvPr id="6" name="Rectangle 5"/>
          <p:cNvSpPr/>
          <p:nvPr/>
        </p:nvSpPr>
        <p:spPr>
          <a:xfrm>
            <a:off x="644066" y="1576431"/>
            <a:ext cx="3131468"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j-lt"/>
                <a:ea typeface="+mn-ea"/>
                <a:cs typeface="+mn-cs"/>
              </a:rPr>
              <a:t>Prevalence of treated </a:t>
            </a:r>
            <a:r>
              <a:rPr lang="en-US" sz="1600" dirty="0">
                <a:solidFill>
                  <a:prstClr val="black"/>
                </a:solidFill>
                <a:latin typeface="+mj-lt"/>
              </a:rPr>
              <a:t>kidney failure</a:t>
            </a:r>
            <a:endParaRPr kumimoji="0" lang="en-US" sz="1600" b="0" i="0" u="none" strike="noStrike" kern="1200" cap="none" spc="0" normalizeH="0" baseline="0" noProof="0" dirty="0">
              <a:ln>
                <a:noFill/>
              </a:ln>
              <a:solidFill>
                <a:prstClr val="black"/>
              </a:solidFill>
              <a:effectLst/>
              <a:uLnTx/>
              <a:uFillTx/>
              <a:latin typeface="+mj-lt"/>
              <a:ea typeface="+mn-ea"/>
              <a:cs typeface="+mn-cs"/>
            </a:endParaRPr>
          </a:p>
        </p:txBody>
      </p:sp>
      <p:sp>
        <p:nvSpPr>
          <p:cNvPr id="7" name="Rectangle 6"/>
          <p:cNvSpPr/>
          <p:nvPr/>
        </p:nvSpPr>
        <p:spPr>
          <a:xfrm>
            <a:off x="383150" y="1923753"/>
            <a:ext cx="3763883" cy="252961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447615" y="1929493"/>
            <a:ext cx="914401" cy="28096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787169" y="5099214"/>
            <a:ext cx="2868402" cy="2616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mj-lt"/>
                <a:ea typeface="+mn-ea"/>
                <a:cs typeface="+mn-cs"/>
              </a:rPr>
              <a:t>Treated</a:t>
            </a:r>
            <a:r>
              <a:rPr kumimoji="0" lang="en-US" sz="1100" b="0" i="0" u="none" strike="noStrike" kern="1200" cap="none" spc="0" normalizeH="0" noProof="0" dirty="0">
                <a:ln>
                  <a:noFill/>
                </a:ln>
                <a:solidFill>
                  <a:prstClr val="black"/>
                </a:solidFill>
                <a:effectLst/>
                <a:uLnTx/>
                <a:uFillTx/>
                <a:latin typeface="+mj-lt"/>
                <a:ea typeface="+mn-ea"/>
                <a:cs typeface="+mn-cs"/>
              </a:rPr>
              <a:t> </a:t>
            </a:r>
            <a:r>
              <a:rPr lang="en-US" sz="1100" dirty="0">
                <a:solidFill>
                  <a:prstClr val="black"/>
                </a:solidFill>
                <a:latin typeface="+mj-lt"/>
              </a:rPr>
              <a:t>kidney failure</a:t>
            </a:r>
            <a:r>
              <a:rPr kumimoji="0" lang="en-US" sz="1100" b="0" i="0" u="none" strike="noStrike" kern="1200" cap="none" spc="0" normalizeH="0" noProof="0" dirty="0">
                <a:ln>
                  <a:noFill/>
                </a:ln>
                <a:solidFill>
                  <a:prstClr val="black"/>
                </a:solidFill>
                <a:effectLst/>
                <a:uLnTx/>
                <a:uFillTx/>
                <a:latin typeface="+mj-lt"/>
                <a:ea typeface="+mn-ea"/>
                <a:cs typeface="+mn-cs"/>
              </a:rPr>
              <a:t>: all dialysis + transplant</a:t>
            </a:r>
            <a:endParaRPr kumimoji="0" lang="en-US" sz="1100" b="0" i="0" u="none" strike="noStrike" kern="1200" cap="none" spc="0" normalizeH="0" baseline="0" noProof="0" dirty="0">
              <a:ln>
                <a:noFill/>
              </a:ln>
              <a:solidFill>
                <a:prstClr val="black"/>
              </a:solidFill>
              <a:effectLst/>
              <a:uLnTx/>
              <a:uFillTx/>
              <a:latin typeface="+mj-lt"/>
              <a:ea typeface="+mn-ea"/>
              <a:cs typeface="+mn-cs"/>
            </a:endParaRPr>
          </a:p>
        </p:txBody>
      </p:sp>
      <p:pic>
        <p:nvPicPr>
          <p:cNvPr id="13" name="Picture 12">
            <a:extLst>
              <a:ext uri="{FF2B5EF4-FFF2-40B4-BE49-F238E27FC236}">
                <a16:creationId xmlns:a16="http://schemas.microsoft.com/office/drawing/2014/main" id="{420A825D-DBC9-83E0-CDAE-877B1D37B3CB}"/>
              </a:ext>
            </a:extLst>
          </p:cNvPr>
          <p:cNvPicPr>
            <a:picLocks noChangeAspect="1"/>
          </p:cNvPicPr>
          <p:nvPr/>
        </p:nvPicPr>
        <p:blipFill>
          <a:blip r:embed="rId3"/>
          <a:stretch>
            <a:fillRect/>
          </a:stretch>
        </p:blipFill>
        <p:spPr>
          <a:xfrm>
            <a:off x="76722" y="4811028"/>
            <a:ext cx="4289297" cy="114031"/>
          </a:xfrm>
          <a:prstGeom prst="rect">
            <a:avLst/>
          </a:prstGeom>
        </p:spPr>
      </p:pic>
      <p:sp>
        <p:nvSpPr>
          <p:cNvPr id="14" name="Rectangle 13">
            <a:extLst>
              <a:ext uri="{FF2B5EF4-FFF2-40B4-BE49-F238E27FC236}">
                <a16:creationId xmlns:a16="http://schemas.microsoft.com/office/drawing/2014/main" id="{8DBD174A-8FE5-8045-F5B9-9B0898DA28D7}"/>
              </a:ext>
            </a:extLst>
          </p:cNvPr>
          <p:cNvSpPr/>
          <p:nvPr/>
        </p:nvSpPr>
        <p:spPr>
          <a:xfrm>
            <a:off x="76722" y="4800691"/>
            <a:ext cx="4289296" cy="12436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0C1F1123-3FD4-AC43-D821-26CD2A39B452}"/>
              </a:ext>
            </a:extLst>
          </p:cNvPr>
          <p:cNvSpPr>
            <a:spLocks noGrp="1"/>
          </p:cNvSpPr>
          <p:nvPr>
            <p:ph type="title"/>
          </p:nvPr>
        </p:nvSpPr>
        <p:spPr/>
        <p:txBody>
          <a:bodyPr>
            <a:normAutofit/>
          </a:bodyPr>
          <a:lstStyle/>
          <a:p>
            <a:r>
              <a:rPr lang="en-US" dirty="0"/>
              <a:t>Burden of kidney failure</a:t>
            </a:r>
          </a:p>
        </p:txBody>
      </p:sp>
      <p:sp>
        <p:nvSpPr>
          <p:cNvPr id="8" name="Date Placeholder 3">
            <a:extLst>
              <a:ext uri="{FF2B5EF4-FFF2-40B4-BE49-F238E27FC236}">
                <a16:creationId xmlns:a16="http://schemas.microsoft.com/office/drawing/2014/main" id="{5C926046-CB8D-9D80-CA92-53C6E46314F1}"/>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B83ACAC6-C5B0-78D2-3276-F822CD8440F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657DEDFC-D63C-BA16-C980-F26426DBCB5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14</a:t>
            </a:fld>
            <a:endParaRPr lang="en-US"/>
          </a:p>
        </p:txBody>
      </p:sp>
    </p:spTree>
    <p:extLst>
      <p:ext uri="{BB962C8B-B14F-4D97-AF65-F5344CB8AC3E}">
        <p14:creationId xmlns:p14="http://schemas.microsoft.com/office/powerpoint/2010/main" val="1285609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490F20D-98F7-23B9-8882-A97E596A37D8}"/>
              </a:ext>
            </a:extLst>
          </p:cNvPr>
          <p:cNvPicPr>
            <a:picLocks noChangeAspect="1"/>
          </p:cNvPicPr>
          <p:nvPr/>
        </p:nvPicPr>
        <p:blipFill>
          <a:blip r:embed="rId3"/>
          <a:stretch>
            <a:fillRect/>
          </a:stretch>
        </p:blipFill>
        <p:spPr>
          <a:xfrm>
            <a:off x="390630" y="2006053"/>
            <a:ext cx="3798167" cy="2427246"/>
          </a:xfrm>
          <a:prstGeom prst="rect">
            <a:avLst/>
          </a:prstGeom>
        </p:spPr>
      </p:pic>
      <p:sp>
        <p:nvSpPr>
          <p:cNvPr id="3" name="Rectangle 2"/>
          <p:cNvSpPr/>
          <p:nvPr/>
        </p:nvSpPr>
        <p:spPr>
          <a:xfrm>
            <a:off x="774509" y="1600792"/>
            <a:ext cx="3170311"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Incidence of kidney transplantation</a:t>
            </a:r>
          </a:p>
        </p:txBody>
      </p:sp>
      <p:graphicFrame>
        <p:nvGraphicFramePr>
          <p:cNvPr id="5" name="Table 4"/>
          <p:cNvGraphicFramePr>
            <a:graphicFrameLocks noGrp="1"/>
          </p:cNvGraphicFramePr>
          <p:nvPr>
            <p:extLst>
              <p:ext uri="{D42A27DB-BD31-4B8C-83A1-F6EECF244321}">
                <p14:modId xmlns:p14="http://schemas.microsoft.com/office/powerpoint/2010/main" val="2372061595"/>
              </p:ext>
            </p:extLst>
          </p:nvPr>
        </p:nvGraphicFramePr>
        <p:xfrm>
          <a:off x="4655976" y="1816724"/>
          <a:ext cx="7145924" cy="2872673"/>
        </p:xfrm>
        <a:graphic>
          <a:graphicData uri="http://schemas.openxmlformats.org/drawingml/2006/table">
            <a:tbl>
              <a:tblPr firstRow="1" firstCol="1" bandRow="1">
                <a:tableStyleId>{F5AB1C69-6EDB-4FF4-983F-18BD219EF322}</a:tableStyleId>
              </a:tblPr>
              <a:tblGrid>
                <a:gridCol w="1500764">
                  <a:extLst>
                    <a:ext uri="{9D8B030D-6E8A-4147-A177-3AD203B41FA5}">
                      <a16:colId xmlns:a16="http://schemas.microsoft.com/office/drawing/2014/main" val="2639194947"/>
                    </a:ext>
                  </a:extLst>
                </a:gridCol>
                <a:gridCol w="1129032">
                  <a:extLst>
                    <a:ext uri="{9D8B030D-6E8A-4147-A177-3AD203B41FA5}">
                      <a16:colId xmlns:a16="http://schemas.microsoft.com/office/drawing/2014/main" val="3965519951"/>
                    </a:ext>
                  </a:extLst>
                </a:gridCol>
                <a:gridCol w="1129032">
                  <a:extLst>
                    <a:ext uri="{9D8B030D-6E8A-4147-A177-3AD203B41FA5}">
                      <a16:colId xmlns:a16="http://schemas.microsoft.com/office/drawing/2014/main" val="2491491102"/>
                    </a:ext>
                  </a:extLst>
                </a:gridCol>
                <a:gridCol w="1129032">
                  <a:extLst>
                    <a:ext uri="{9D8B030D-6E8A-4147-A177-3AD203B41FA5}">
                      <a16:colId xmlns:a16="http://schemas.microsoft.com/office/drawing/2014/main" val="2930904906"/>
                    </a:ext>
                  </a:extLst>
                </a:gridCol>
                <a:gridCol w="1129032">
                  <a:extLst>
                    <a:ext uri="{9D8B030D-6E8A-4147-A177-3AD203B41FA5}">
                      <a16:colId xmlns:a16="http://schemas.microsoft.com/office/drawing/2014/main" val="3172704738"/>
                    </a:ext>
                  </a:extLst>
                </a:gridCol>
                <a:gridCol w="1129032">
                  <a:extLst>
                    <a:ext uri="{9D8B030D-6E8A-4147-A177-3AD203B41FA5}">
                      <a16:colId xmlns:a16="http://schemas.microsoft.com/office/drawing/2014/main" val="1432451008"/>
                    </a:ext>
                  </a:extLst>
                </a:gridCol>
              </a:tblGrid>
              <a:tr h="46654">
                <a:tc rowSpan="2">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gridSpan="5">
                  <a:txBody>
                    <a:bodyPr/>
                    <a:lstStyle/>
                    <a:p>
                      <a:pPr marL="0" marR="0" algn="ctr">
                        <a:lnSpc>
                          <a:spcPct val="106000"/>
                        </a:lnSpc>
                        <a:spcBef>
                          <a:spcPts val="0"/>
                        </a:spcBef>
                        <a:spcAft>
                          <a:spcPts val="0"/>
                        </a:spcAft>
                      </a:pPr>
                      <a:r>
                        <a:rPr lang="en-US" sz="1000" b="1" kern="1200">
                          <a:solidFill>
                            <a:srgbClr val="404040"/>
                          </a:solidFill>
                          <a:effectLst/>
                        </a:rPr>
                        <a:t>Kidney transplantation</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433334239"/>
                  </a:ext>
                </a:extLst>
              </a:tr>
              <a:tr h="363838">
                <a:tc vMerge="1">
                  <a:txBody>
                    <a:bodyPr/>
                    <a:lstStyle/>
                    <a:p>
                      <a:endParaRPr lang="en-GB"/>
                    </a:p>
                  </a:txBody>
                  <a:tcPr/>
                </a:tc>
                <a:tc>
                  <a:txBody>
                    <a:bodyPr/>
                    <a:lstStyle/>
                    <a:p>
                      <a:pPr marL="0" marR="0" algn="ctr">
                        <a:lnSpc>
                          <a:spcPct val="106000"/>
                        </a:lnSpc>
                        <a:spcBef>
                          <a:spcPts val="0"/>
                        </a:spcBef>
                        <a:spcAft>
                          <a:spcPts val="0"/>
                        </a:spcAft>
                      </a:pPr>
                      <a:r>
                        <a:rPr lang="en-US" sz="1000" kern="1200">
                          <a:solidFill>
                            <a:srgbClr val="404040"/>
                          </a:solidFill>
                          <a:effectLst/>
                        </a:rPr>
                        <a:t>Incidence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Prevalence overall</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deceased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living donor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tc>
                  <a:txBody>
                    <a:bodyPr/>
                    <a:lstStyle/>
                    <a:p>
                      <a:pPr marL="0" marR="0" algn="ctr">
                        <a:lnSpc>
                          <a:spcPct val="106000"/>
                        </a:lnSpc>
                        <a:spcBef>
                          <a:spcPts val="0"/>
                        </a:spcBef>
                        <a:spcAft>
                          <a:spcPts val="0"/>
                        </a:spcAft>
                      </a:pPr>
                      <a:r>
                        <a:rPr lang="en-US" sz="1000" kern="1200">
                          <a:solidFill>
                            <a:srgbClr val="404040"/>
                          </a:solidFill>
                          <a:effectLst/>
                        </a:rPr>
                        <a:t>Incidence of pre-emptive</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2608" marR="22608" marT="7887" marB="0" anchor="ctr"/>
                </a:tc>
                <a:extLst>
                  <a:ext uri="{0D108BD9-81ED-4DB2-BD59-A6C34878D82A}">
                    <a16:rowId xmlns:a16="http://schemas.microsoft.com/office/drawing/2014/main" val="1961814589"/>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8.29</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6.59</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1.7</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538919643"/>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Hong Kong SAR, 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7</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503</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026031202"/>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Japan</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13.42</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57</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1.11</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12.3</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060941095"/>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Korea, Rep.</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44.44</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408</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16.53</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27.91</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718009205"/>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Macao SAR, 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857373542"/>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Mongolia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6.67</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2.42</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4.24</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2875765435"/>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rPr>
                        <a:t>Taiwan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100" b="0" u="none" strike="noStrike">
                          <a:solidFill>
                            <a:srgbClr val="000000"/>
                          </a:solidFill>
                          <a:effectLst/>
                        </a:rPr>
                        <a:t>18</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lang="en-CA" sz="1100" b="0" u="none" strike="noStrike">
                          <a:solidFill>
                            <a:srgbClr val="000000"/>
                          </a:solidFill>
                          <a:effectLst/>
                        </a:rPr>
                        <a:t>170</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a:ln>
                            <a:noFill/>
                          </a:ln>
                          <a:solidFill>
                            <a:srgbClr val="000000"/>
                          </a:solidFill>
                          <a:effectLst/>
                          <a:uLnTx/>
                          <a:uFillTx/>
                        </a:rPr>
                        <a:t>-</a:t>
                      </a:r>
                      <a:endParaRPr lang="en-CA" sz="1100" b="0" i="0" u="none" strike="noStrike">
                        <a:solidFill>
                          <a:srgbClr val="000000"/>
                        </a:solidFill>
                        <a:effectLst/>
                        <a:latin typeface="Calibri" panose="020F0502020204030204" pitchFamily="34" charset="0"/>
                      </a:endParaRPr>
                    </a:p>
                  </a:txBody>
                  <a:tcPr marL="4763" marR="4763" marT="4763" marB="0" anchor="ctr"/>
                </a:tc>
                <a:tc>
                  <a:txBody>
                    <a:bodyPr/>
                    <a:lstStyle/>
                    <a:p>
                      <a:pPr algn="ctr" fontAlgn="b"/>
                      <a:r>
                        <a:rPr kumimoji="0" lang="en-CA" sz="1100" b="0" u="none" strike="noStrike" kern="1200" cap="none" spc="0" normalizeH="0" baseline="0" noProof="0" dirty="0">
                          <a:ln>
                            <a:noFill/>
                          </a:ln>
                          <a:solidFill>
                            <a:srgbClr val="000000"/>
                          </a:solidFill>
                          <a:effectLst/>
                          <a:uLnTx/>
                          <a:uFillTx/>
                        </a:rPr>
                        <a:t>-</a:t>
                      </a:r>
                      <a:endParaRPr lang="en-CA" sz="1100" b="0" i="0" u="none" strike="noStrike" dirty="0">
                        <a:solidFill>
                          <a:srgbClr val="000000"/>
                        </a:solidFill>
                        <a:effectLst/>
                        <a:latin typeface="Calibri" panose="020F0502020204030204" pitchFamily="34" charset="0"/>
                      </a:endParaRPr>
                    </a:p>
                  </a:txBody>
                  <a:tcPr marL="4763" marR="4763" marT="4763" marB="0" anchor="ctr"/>
                </a:tc>
                <a:extLst>
                  <a:ext uri="{0D108BD9-81ED-4DB2-BD59-A6C34878D82A}">
                    <a16:rowId xmlns:a16="http://schemas.microsoft.com/office/drawing/2014/main" val="3756179003"/>
                  </a:ext>
                </a:extLst>
              </a:tr>
            </a:tbl>
          </a:graphicData>
        </a:graphic>
      </p:graphicFrame>
      <p:sp>
        <p:nvSpPr>
          <p:cNvPr id="6" name="Rectangle 5"/>
          <p:cNvSpPr/>
          <p:nvPr/>
        </p:nvSpPr>
        <p:spPr>
          <a:xfrm>
            <a:off x="4646739" y="4749743"/>
            <a:ext cx="7545261" cy="586314"/>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kumimoji="0" lang="en-US" sz="1000" b="0" i="0" u="none" strike="noStrike" kern="1200" cap="none" spc="0" normalizeH="0" baseline="0" noProof="0" err="1">
                <a:ln>
                  <a:noFill/>
                </a:ln>
                <a:solidFill>
                  <a:prstClr val="black"/>
                </a:solidFill>
                <a:effectLst/>
                <a:uLnTx/>
                <a:uFillTx/>
                <a:latin typeface="+mj-lt"/>
                <a:ea typeface="Calibri" panose="020F0502020204030204" pitchFamily="34" charset="0"/>
                <a:cs typeface="Times New Roman" panose="02020603050405020304" pitchFamily="18" charset="0"/>
              </a:rPr>
              <a:t>pmp</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(per million population)</a:t>
            </a:r>
          </a:p>
          <a:p>
            <a:pPr lvl="0">
              <a:lnSpc>
                <a:spcPct val="107000"/>
              </a:lnSpc>
              <a:defRPr/>
            </a:pP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Data source: GODT database</a:t>
            </a:r>
            <a:r>
              <a:rPr lang="en-US" sz="1000">
                <a:solidFill>
                  <a:prstClr val="black"/>
                </a:solidFill>
                <a:latin typeface="+mj-lt"/>
                <a:ea typeface="Calibri" panose="020F0502020204030204" pitchFamily="34" charset="0"/>
                <a:cs typeface="Times New Roman" panose="02020603050405020304" pitchFamily="18" charset="0"/>
              </a:rPr>
              <a:t> (</a:t>
            </a:r>
            <a:r>
              <a:rPr lang="en-US" sz="1000">
                <a:latin typeface="+mj-lt"/>
                <a:hlinkClick r:id="rId4"/>
              </a:rPr>
              <a:t>http://www.transplant-observatory.org/data-charts-and-tables/</a:t>
            </a:r>
            <a:r>
              <a:rPr lang="en-US" sz="1000">
                <a:latin typeface="+mj-lt"/>
              </a:rPr>
              <a:t>)</a:t>
            </a:r>
            <a:r>
              <a:rPr lang="en-US" sz="1000">
                <a:solidFill>
                  <a:prstClr val="black"/>
                </a:solidFill>
                <a:latin typeface="+mj-lt"/>
                <a:ea typeface="Calibri" panose="020F0502020204030204" pitchFamily="34" charset="0"/>
                <a:cs typeface="Times New Roman" panose="02020603050405020304" pitchFamily="18" charset="0"/>
              </a:rPr>
              <a:t>,</a:t>
            </a:r>
            <a:r>
              <a:rPr kumimoji="0" lang="en-US" sz="1000" b="0" i="0" u="none" strike="noStrike" kern="1200" cap="none" spc="0" normalizeH="0" baseline="0" noProof="0">
                <a:ln>
                  <a:noFill/>
                </a:ln>
                <a:solidFill>
                  <a:prstClr val="black"/>
                </a:solidFill>
                <a:effectLst/>
                <a:uLnTx/>
                <a:uFillTx/>
                <a:latin typeface="+mj-lt"/>
                <a:ea typeface="Calibri" panose="020F0502020204030204" pitchFamily="34" charset="0"/>
                <a:cs typeface="Times New Roman" panose="02020603050405020304" pitchFamily="18" charset="0"/>
              </a:rPr>
              <a:t> 2019</a:t>
            </a: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USRDS Annual Data Report</a:t>
            </a:r>
          </a:p>
          <a:p>
            <a:pPr>
              <a:lnSpc>
                <a:spcPct val="107000"/>
              </a:lnSpc>
              <a:defRPr/>
            </a:pPr>
            <a:r>
              <a:rPr kumimoji="0" lang="en-US" sz="1000" b="0" i="0" u="none" strike="noStrike" kern="1200" cap="none" spc="0" normalizeH="0" noProof="0">
                <a:ln>
                  <a:noFill/>
                </a:ln>
                <a:solidFill>
                  <a:prstClr val="black"/>
                </a:solidFill>
                <a:effectLst/>
                <a:uLnTx/>
                <a:uFillTx/>
                <a:latin typeface="+mj-lt"/>
                <a:ea typeface="Calibri" panose="020F0502020204030204" pitchFamily="34" charset="0"/>
                <a:cs typeface="Times New Roman" panose="02020603050405020304" pitchFamily="18" charset="0"/>
              </a:rPr>
              <a:t> </a:t>
            </a:r>
            <a:r>
              <a:rPr lang="en-US" sz="1000">
                <a:latin typeface="+mj-lt"/>
              </a:rPr>
              <a:t>‘ – ’ : data not reported/unavailable</a:t>
            </a:r>
            <a:r>
              <a:rPr lang="en-US" sz="1000">
                <a:solidFill>
                  <a:prstClr val="black"/>
                </a:solidFill>
                <a:latin typeface="+mj-lt"/>
                <a:ea typeface="Calibri" panose="020F0502020204030204" pitchFamily="34" charset="0"/>
                <a:cs typeface="Times New Roman" panose="02020603050405020304" pitchFamily="18" charset="0"/>
              </a:rPr>
              <a:t> </a:t>
            </a:r>
          </a:p>
        </p:txBody>
      </p:sp>
      <p:sp>
        <p:nvSpPr>
          <p:cNvPr id="7" name="Rectangle 6"/>
          <p:cNvSpPr/>
          <p:nvPr/>
        </p:nvSpPr>
        <p:spPr>
          <a:xfrm>
            <a:off x="395936" y="2002355"/>
            <a:ext cx="3802098" cy="244106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6111550" y="1647447"/>
            <a:ext cx="1212980" cy="31022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2E9174D-DF07-956F-B04E-EFAAA74C4BFB}"/>
              </a:ext>
            </a:extLst>
          </p:cNvPr>
          <p:cNvPicPr>
            <a:picLocks noChangeAspect="1"/>
          </p:cNvPicPr>
          <p:nvPr/>
        </p:nvPicPr>
        <p:blipFill>
          <a:blip r:embed="rId5"/>
          <a:stretch>
            <a:fillRect/>
          </a:stretch>
        </p:blipFill>
        <p:spPr>
          <a:xfrm>
            <a:off x="249098" y="4785997"/>
            <a:ext cx="4138010" cy="130761"/>
          </a:xfrm>
          <a:prstGeom prst="rect">
            <a:avLst/>
          </a:prstGeom>
        </p:spPr>
      </p:pic>
      <p:sp>
        <p:nvSpPr>
          <p:cNvPr id="13" name="Rectangle 12">
            <a:extLst>
              <a:ext uri="{FF2B5EF4-FFF2-40B4-BE49-F238E27FC236}">
                <a16:creationId xmlns:a16="http://schemas.microsoft.com/office/drawing/2014/main" id="{3323BCB5-5131-6408-B48D-4EFBC14D9E58}"/>
              </a:ext>
            </a:extLst>
          </p:cNvPr>
          <p:cNvSpPr/>
          <p:nvPr/>
        </p:nvSpPr>
        <p:spPr>
          <a:xfrm>
            <a:off x="243961" y="4775877"/>
            <a:ext cx="4138010" cy="140881"/>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C7C0B4E6-C90C-EA95-F045-BB3C63C40FE2}"/>
              </a:ext>
            </a:extLst>
          </p:cNvPr>
          <p:cNvSpPr>
            <a:spLocks noGrp="1"/>
          </p:cNvSpPr>
          <p:nvPr>
            <p:ph type="title"/>
          </p:nvPr>
        </p:nvSpPr>
        <p:spPr/>
        <p:txBody>
          <a:bodyPr>
            <a:normAutofit/>
          </a:bodyPr>
          <a:lstStyle/>
          <a:p>
            <a:r>
              <a:rPr lang="en-US" dirty="0"/>
              <a:t>Burden of kidney failure (cont’d)</a:t>
            </a:r>
          </a:p>
        </p:txBody>
      </p:sp>
      <p:sp>
        <p:nvSpPr>
          <p:cNvPr id="8" name="Date Placeholder 3">
            <a:extLst>
              <a:ext uri="{FF2B5EF4-FFF2-40B4-BE49-F238E27FC236}">
                <a16:creationId xmlns:a16="http://schemas.microsoft.com/office/drawing/2014/main" id="{EB4CC9BE-3258-B33F-DE72-35D22CF5D071}"/>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747BC1EA-6DC4-9497-584E-5D5CE762976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7605CE64-8A1A-A08F-98D0-D35880337C3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15</a:t>
            </a:fld>
            <a:endParaRPr lang="en-US"/>
          </a:p>
        </p:txBody>
      </p:sp>
    </p:spTree>
    <p:extLst>
      <p:ext uri="{BB962C8B-B14F-4D97-AF65-F5344CB8AC3E}">
        <p14:creationId xmlns:p14="http://schemas.microsoft.com/office/powerpoint/2010/main" val="3129393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904396780"/>
              </p:ext>
            </p:extLst>
          </p:nvPr>
        </p:nvGraphicFramePr>
        <p:xfrm>
          <a:off x="2418086" y="1544120"/>
          <a:ext cx="7452246" cy="2712753"/>
        </p:xfrm>
        <a:graphic>
          <a:graphicData uri="http://schemas.openxmlformats.org/drawingml/2006/table">
            <a:tbl>
              <a:tblPr firstRow="1" firstCol="1" bandRow="1">
                <a:tableStyleId>{F5AB1C69-6EDB-4FF4-983F-18BD219EF322}</a:tableStyleId>
              </a:tblPr>
              <a:tblGrid>
                <a:gridCol w="1312701">
                  <a:extLst>
                    <a:ext uri="{9D8B030D-6E8A-4147-A177-3AD203B41FA5}">
                      <a16:colId xmlns:a16="http://schemas.microsoft.com/office/drawing/2014/main" val="3823447675"/>
                    </a:ext>
                  </a:extLst>
                </a:gridCol>
                <a:gridCol w="1227909">
                  <a:extLst>
                    <a:ext uri="{9D8B030D-6E8A-4147-A177-3AD203B41FA5}">
                      <a16:colId xmlns:a16="http://schemas.microsoft.com/office/drawing/2014/main" val="314140649"/>
                    </a:ext>
                  </a:extLst>
                </a:gridCol>
                <a:gridCol w="1227909">
                  <a:extLst>
                    <a:ext uri="{9D8B030D-6E8A-4147-A177-3AD203B41FA5}">
                      <a16:colId xmlns:a16="http://schemas.microsoft.com/office/drawing/2014/main" val="584519406"/>
                    </a:ext>
                  </a:extLst>
                </a:gridCol>
                <a:gridCol w="1227909">
                  <a:extLst>
                    <a:ext uri="{9D8B030D-6E8A-4147-A177-3AD203B41FA5}">
                      <a16:colId xmlns:a16="http://schemas.microsoft.com/office/drawing/2014/main" val="3656170879"/>
                    </a:ext>
                  </a:extLst>
                </a:gridCol>
                <a:gridCol w="1227909">
                  <a:extLst>
                    <a:ext uri="{9D8B030D-6E8A-4147-A177-3AD203B41FA5}">
                      <a16:colId xmlns:a16="http://schemas.microsoft.com/office/drawing/2014/main" val="1869569763"/>
                    </a:ext>
                  </a:extLst>
                </a:gridCol>
                <a:gridCol w="1227909">
                  <a:extLst>
                    <a:ext uri="{9D8B030D-6E8A-4147-A177-3AD203B41FA5}">
                      <a16:colId xmlns:a16="http://schemas.microsoft.com/office/drawing/2014/main" val="3765031407"/>
                    </a:ext>
                  </a:extLst>
                </a:gridCol>
              </a:tblGrid>
              <a:tr h="365793">
                <a:tc>
                  <a:txBody>
                    <a:bodyPr/>
                    <a:lstStyle/>
                    <a:p>
                      <a:pPr marL="0" marR="0" algn="ctr">
                        <a:lnSpc>
                          <a:spcPct val="106000"/>
                        </a:lnSpc>
                        <a:spcBef>
                          <a:spcPts val="0"/>
                        </a:spcBef>
                        <a:spcAft>
                          <a:spcPts val="0"/>
                        </a:spcAft>
                      </a:pPr>
                      <a:r>
                        <a:rPr lang="en-US" sz="1000" b="1" kern="1200">
                          <a:solidFill>
                            <a:srgbClr val="FFFFFF"/>
                          </a:solidFill>
                          <a:effectLst/>
                        </a:rPr>
                        <a:t>Country </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Hemodialysis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Peritoneal dialysis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(First year)</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Kidney Transplant</a:t>
                      </a:r>
                      <a:endParaRPr lang="en-GB" sz="1000">
                        <a:effectLst/>
                      </a:endParaRPr>
                    </a:p>
                    <a:p>
                      <a:pPr marL="0" marR="0" algn="ctr">
                        <a:lnSpc>
                          <a:spcPct val="106000"/>
                        </a:lnSpc>
                        <a:spcBef>
                          <a:spcPts val="0"/>
                        </a:spcBef>
                        <a:spcAft>
                          <a:spcPts val="0"/>
                        </a:spcAft>
                      </a:pPr>
                      <a:r>
                        <a:rPr lang="en-US" sz="1000" b="1" kern="1200">
                          <a:solidFill>
                            <a:srgbClr val="404040"/>
                          </a:solidFill>
                          <a:effectLst/>
                        </a:rPr>
                        <a:t>(later years)</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tc>
                  <a:txBody>
                    <a:bodyPr/>
                    <a:lstStyle/>
                    <a:p>
                      <a:pPr marL="0" marR="0" algn="ctr">
                        <a:lnSpc>
                          <a:spcPct val="106000"/>
                        </a:lnSpc>
                        <a:spcBef>
                          <a:spcPts val="0"/>
                        </a:spcBef>
                        <a:spcAft>
                          <a:spcPts val="0"/>
                        </a:spcAft>
                      </a:pPr>
                      <a:r>
                        <a:rPr lang="en-US" sz="1000" b="1" kern="1200">
                          <a:solidFill>
                            <a:srgbClr val="404040"/>
                          </a:solidFill>
                          <a:effectLst/>
                        </a:rPr>
                        <a:t>HD/PD cost ratio</a:t>
                      </a:r>
                      <a:endParaRPr lang="en-GB" sz="1000">
                        <a:effectLst/>
                        <a:latin typeface="Gill Sans MT" panose="020B0502020104020203" pitchFamily="34" charset="0"/>
                        <a:ea typeface="Calibri" panose="020F0502020204030204" pitchFamily="34" charset="0"/>
                        <a:cs typeface="Times New Roman" panose="02020603050405020304" pitchFamily="18" charset="0"/>
                      </a:endParaRPr>
                    </a:p>
                  </a:txBody>
                  <a:tcPr marL="23521" marR="23521" marT="8205" marB="0" anchor="ctr"/>
                </a:tc>
                <a:extLst>
                  <a:ext uri="{0D108BD9-81ED-4DB2-BD59-A6C34878D82A}">
                    <a16:rowId xmlns:a16="http://schemas.microsoft.com/office/drawing/2014/main" val="3525327560"/>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15980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13619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22302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15709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32709722"/>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Hong Kong SAR, 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16379</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11295</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1.45</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08217425"/>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Japan</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40067</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58914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69900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25456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0.68</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91723522"/>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Korea, Rep.</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21896</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16942</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70228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36508</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1.29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013814357"/>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Macao SAR, 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442431730"/>
                  </a:ext>
                </a:extLst>
              </a:tr>
              <a:tr h="335280">
                <a:tc>
                  <a:txBody>
                    <a:bodyPr/>
                    <a:lstStyle/>
                    <a:p>
                      <a:pPr marL="0" marR="0">
                        <a:lnSpc>
                          <a:spcPct val="107000"/>
                        </a:lnSpc>
                        <a:spcBef>
                          <a:spcPts val="0"/>
                        </a:spcBef>
                        <a:spcAft>
                          <a:spcPts val="0"/>
                        </a:spcAft>
                      </a:pPr>
                      <a:r>
                        <a:rPr lang="en-ZA" sz="1000" b="1">
                          <a:solidFill>
                            <a:schemeClr val="tx1">
                              <a:lumMod val="75000"/>
                              <a:lumOff val="25000"/>
                            </a:schemeClr>
                          </a:solidFill>
                          <a:effectLst/>
                        </a:rPr>
                        <a:t>Mongolia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kumimoji="0" lang="en-CA" sz="1000" b="0" u="none" strike="noStrike" kern="1200" cap="none" spc="0" normalizeH="0" baseline="0" noProof="0">
                          <a:ln>
                            <a:noFill/>
                          </a:ln>
                          <a:solidFill>
                            <a:srgbClr val="000000"/>
                          </a:solidFill>
                          <a:effectLst/>
                          <a:uLnTx/>
                          <a:uFillTx/>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5994</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248085473"/>
                  </a:ext>
                </a:extLst>
              </a:tr>
              <a:tr h="335280">
                <a:tc>
                  <a:txBody>
                    <a:bodyPr/>
                    <a:lstStyle/>
                    <a:p>
                      <a:pPr marL="0" marR="0">
                        <a:lnSpc>
                          <a:spcPct val="107000"/>
                        </a:lnSpc>
                        <a:spcBef>
                          <a:spcPts val="0"/>
                        </a:spcBef>
                        <a:spcAft>
                          <a:spcPts val="0"/>
                        </a:spcAft>
                      </a:pPr>
                      <a:r>
                        <a:rPr lang="en-ZA" sz="1000" b="1" dirty="0">
                          <a:solidFill>
                            <a:schemeClr val="tx1">
                              <a:lumMod val="75000"/>
                              <a:lumOff val="25000"/>
                            </a:schemeClr>
                          </a:solidFill>
                          <a:effectLst/>
                        </a:rPr>
                        <a:t>Taiwan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4403" marR="54403" marT="0" marB="0" anchor="ctr"/>
                </a:tc>
                <a:tc>
                  <a:txBody>
                    <a:bodyPr/>
                    <a:lstStyle/>
                    <a:p>
                      <a:pPr algn="ctr" fontAlgn="b"/>
                      <a:r>
                        <a:rPr lang="en-CA" sz="1000" b="0" u="none" strike="noStrike">
                          <a:solidFill>
                            <a:srgbClr val="000000"/>
                          </a:solidFill>
                          <a:effectLst/>
                        </a:rPr>
                        <a:t>20173</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18780</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a:solidFill>
                            <a:srgbClr val="000000"/>
                          </a:solidFill>
                          <a:effectLst/>
                        </a:rPr>
                        <a:t>-</a:t>
                      </a:r>
                      <a:endParaRPr lang="en-CA" sz="1000" b="0" i="0" u="none" strike="noStrike">
                        <a:solidFill>
                          <a:srgbClr val="000000"/>
                        </a:solidFill>
                        <a:effectLst/>
                        <a:latin typeface="Gill Sans MT" panose="020B0502020104020203" pitchFamily="34" charset="0"/>
                      </a:endParaRPr>
                    </a:p>
                  </a:txBody>
                  <a:tcPr marL="4763" marR="4763" marT="4763" marB="0" anchor="ctr"/>
                </a:tc>
                <a:tc>
                  <a:txBody>
                    <a:bodyPr/>
                    <a:lstStyle/>
                    <a:p>
                      <a:pPr algn="ctr" fontAlgn="b"/>
                      <a:r>
                        <a:rPr lang="en-CA" sz="1000" b="0" u="none" strike="noStrike" dirty="0">
                          <a:solidFill>
                            <a:srgbClr val="000000"/>
                          </a:solidFill>
                          <a:effectLst/>
                        </a:rPr>
                        <a:t>1.07</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65343617"/>
                  </a:ext>
                </a:extLst>
              </a:tr>
            </a:tbl>
          </a:graphicData>
        </a:graphic>
      </p:graphicFrame>
      <p:sp>
        <p:nvSpPr>
          <p:cNvPr id="4" name="Rectangle 3"/>
          <p:cNvSpPr/>
          <p:nvPr/>
        </p:nvSpPr>
        <p:spPr>
          <a:xfrm>
            <a:off x="2371578" y="4256873"/>
            <a:ext cx="7820386" cy="74039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j-lt"/>
                <a:ea typeface="Calibri" panose="020F0502020204030204" pitchFamily="34" charset="0"/>
                <a:cs typeface="Times New Roman" panose="02020603050405020304" pitchFamily="18" charset="0"/>
              </a:rPr>
              <a:t>*Cost is in $US 2021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00" b="1" i="0" u="none" strike="noStrike" kern="1200" cap="none" spc="0" normalizeH="0" baseline="0" noProof="0" dirty="0">
                <a:ln>
                  <a:noFill/>
                </a:ln>
                <a:effectLst/>
                <a:uLnTx/>
                <a:uFillTx/>
                <a:latin typeface="+mj-lt"/>
                <a:ea typeface="Calibri" panose="020F0502020204030204" pitchFamily="34" charset="0"/>
                <a:cs typeface="Times New Roman"/>
              </a:rPr>
              <a:t>Abbreviations:</a:t>
            </a: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 HD (hemodialysis), PD (peritoneal dialysis)</a:t>
            </a:r>
            <a:endParaRPr lang="en-US" sz="1000" b="0" i="0" u="none" strike="noStrike" kern="1200" cap="none" spc="0" normalizeH="0" baseline="0" noProof="0" dirty="0">
              <a:ln>
                <a:noFill/>
              </a:ln>
              <a:effectLst/>
              <a:uLnTx/>
              <a:uFillTx/>
              <a:latin typeface="+mj-lt"/>
              <a:ea typeface="Calibri" panose="020F0502020204030204" pitchFamily="34" charset="0"/>
              <a:cs typeface="Times New Roman"/>
            </a:endParaRPr>
          </a:p>
          <a:p>
            <a:pPr>
              <a:lnSpc>
                <a:spcPct val="107000"/>
              </a:lnSpc>
              <a:defRPr/>
            </a:pPr>
            <a:r>
              <a:rPr kumimoji="0" lang="en-US" sz="1000" b="0" i="0" u="none" strike="noStrike" kern="1200" cap="none" spc="0" normalizeH="0" baseline="0" noProof="0" dirty="0">
                <a:ln>
                  <a:noFill/>
                </a:ln>
                <a:effectLst/>
                <a:uLnTx/>
                <a:uFillTx/>
                <a:latin typeface="+mj-lt"/>
                <a:ea typeface="Calibri" panose="020F0502020204030204" pitchFamily="34" charset="0"/>
                <a:cs typeface="Times New Roman"/>
              </a:rPr>
              <a:t>Data source</a:t>
            </a:r>
            <a:r>
              <a:rPr lang="en-US" sz="1000" dirty="0">
                <a:latin typeface="+mj-lt"/>
                <a:ea typeface="Calibri" panose="020F0502020204030204" pitchFamily="34" charset="0"/>
                <a:cs typeface="Times New Roman"/>
              </a:rPr>
              <a:t>: Bhargava et al. (2021), Shimizu et al. (2012), Tang et al. (2020), </a:t>
            </a:r>
            <a:r>
              <a:rPr lang="en-US" sz="1000" dirty="0" err="1">
                <a:latin typeface="+mj-lt"/>
                <a:ea typeface="Calibri" panose="020F0502020204030204" pitchFamily="34" charset="0"/>
                <a:cs typeface="Times New Roman"/>
              </a:rPr>
              <a:t>Tumurbaatar</a:t>
            </a:r>
            <a:r>
              <a:rPr lang="en-US" sz="1000" dirty="0">
                <a:latin typeface="+mj-lt"/>
                <a:ea typeface="Calibri" panose="020F0502020204030204" pitchFamily="34" charset="0"/>
                <a:cs typeface="Times New Roman"/>
              </a:rPr>
              <a:t> et al. (2012), </a:t>
            </a:r>
            <a:r>
              <a:rPr lang="da-DK" sz="1000" dirty="0">
                <a:latin typeface="+mj-lt"/>
                <a:ea typeface="Calibri" panose="020F0502020204030204" pitchFamily="34" charset="0"/>
                <a:cs typeface="Times New Roman"/>
              </a:rPr>
              <a:t>van der </a:t>
            </a:r>
            <a:r>
              <a:rPr lang="da-DK" sz="1000" dirty="0" err="1">
                <a:latin typeface="+mj-lt"/>
                <a:ea typeface="Calibri" panose="020F0502020204030204" pitchFamily="34" charset="0"/>
                <a:cs typeface="Times New Roman"/>
              </a:rPr>
              <a:t>Tol</a:t>
            </a:r>
            <a:r>
              <a:rPr lang="da-DK" sz="1000" dirty="0">
                <a:latin typeface="+mj-lt"/>
                <a:ea typeface="Calibri" panose="020F0502020204030204" pitchFamily="34" charset="0"/>
                <a:cs typeface="Times New Roman"/>
              </a:rPr>
              <a:t> et al. (2019), Zhang et al. (2020) </a:t>
            </a:r>
          </a:p>
          <a:p>
            <a:pPr lvl="0">
              <a:lnSpc>
                <a:spcPct val="107000"/>
              </a:lnSpc>
              <a:defRPr/>
            </a:pPr>
            <a:r>
              <a:rPr lang="en-US" sz="1000" dirty="0">
                <a:latin typeface="+mj-lt"/>
              </a:rPr>
              <a:t>‘ – ’ : data not reported/unavailable</a:t>
            </a:r>
            <a:r>
              <a:rPr lang="en-US" sz="1000" dirty="0">
                <a:latin typeface="+mj-lt"/>
                <a:cs typeface="Times New Roman"/>
              </a:rPr>
              <a:t> </a:t>
            </a:r>
            <a:endParaRPr lang="en-US" sz="1000" dirty="0">
              <a:latin typeface="+mj-lt"/>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83873EA-A762-E010-8158-A1EB80CC6949}"/>
              </a:ext>
            </a:extLst>
          </p:cNvPr>
          <p:cNvSpPr>
            <a:spLocks noGrp="1"/>
          </p:cNvSpPr>
          <p:nvPr>
            <p:ph type="title"/>
          </p:nvPr>
        </p:nvSpPr>
        <p:spPr/>
        <p:txBody>
          <a:bodyPr>
            <a:normAutofit fontScale="90000"/>
          </a:bodyPr>
          <a:lstStyle/>
          <a:p>
            <a:r>
              <a:rPr lang="en-US"/>
              <a:t>Annual cost of kidney replacement therapy components</a:t>
            </a:r>
          </a:p>
        </p:txBody>
      </p:sp>
      <p:sp>
        <p:nvSpPr>
          <p:cNvPr id="6" name="Date Placeholder 3">
            <a:extLst>
              <a:ext uri="{FF2B5EF4-FFF2-40B4-BE49-F238E27FC236}">
                <a16:creationId xmlns:a16="http://schemas.microsoft.com/office/drawing/2014/main" id="{F08CE7D5-736D-FC22-DA2A-D99CB7A9A5C6}"/>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07D1D37A-E414-A82F-BFBB-78A714F3DF5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A714C9B8-7524-C69A-175A-E6BC91695B9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16</a:t>
            </a:fld>
            <a:endParaRPr lang="en-US"/>
          </a:p>
        </p:txBody>
      </p:sp>
    </p:spTree>
    <p:extLst>
      <p:ext uri="{BB962C8B-B14F-4D97-AF65-F5344CB8AC3E}">
        <p14:creationId xmlns:p14="http://schemas.microsoft.com/office/powerpoint/2010/main" val="3635646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1AAD581D-19DB-1D01-B6F5-7F117A72F94B}"/>
              </a:ext>
            </a:extLst>
          </p:cNvPr>
          <p:cNvSpPr>
            <a:spLocks noGrp="1"/>
          </p:cNvSpPr>
          <p:nvPr>
            <p:ph type="title"/>
          </p:nvPr>
        </p:nvSpPr>
        <p:spPr/>
        <p:txBody>
          <a:bodyPr>
            <a:normAutofit/>
          </a:bodyPr>
          <a:lstStyle/>
          <a:p>
            <a:r>
              <a:rPr lang="en-US" dirty="0"/>
              <a:t>Country level scorecard</a:t>
            </a:r>
          </a:p>
        </p:txBody>
      </p:sp>
      <p:sp>
        <p:nvSpPr>
          <p:cNvPr id="2" name="Date Placeholder 3">
            <a:extLst>
              <a:ext uri="{FF2B5EF4-FFF2-40B4-BE49-F238E27FC236}">
                <a16:creationId xmlns:a16="http://schemas.microsoft.com/office/drawing/2014/main" id="{094131F0-5BEE-F292-38EC-6C959C107A2A}"/>
              </a:ext>
            </a:extLst>
          </p:cNvPr>
          <p:cNvSpPr>
            <a:spLocks noGrp="1"/>
          </p:cNvSpPr>
          <p:nvPr>
            <p:ph type="dt" sz="half" idx="2"/>
          </p:nvPr>
        </p:nvSpPr>
        <p:spPr/>
        <p:txBody>
          <a:bodyPr/>
          <a:lstStyle/>
          <a:p>
            <a:r>
              <a:rPr lang="en-GB" dirty="0"/>
              <a:t>July 2023</a:t>
            </a:r>
            <a:endParaRPr lang="en-US"/>
          </a:p>
        </p:txBody>
      </p:sp>
      <p:sp>
        <p:nvSpPr>
          <p:cNvPr id="4" name="Footer Placeholder 4">
            <a:extLst>
              <a:ext uri="{FF2B5EF4-FFF2-40B4-BE49-F238E27FC236}">
                <a16:creationId xmlns:a16="http://schemas.microsoft.com/office/drawing/2014/main" id="{6BF03DDD-5ACC-9518-C520-4DCFFBB3DDA6}"/>
              </a:ext>
            </a:extLst>
          </p:cNvPr>
          <p:cNvSpPr>
            <a:spLocks noGrp="1"/>
          </p:cNvSpPr>
          <p:nvPr>
            <p:ph type="ftr" sz="quarter" idx="3"/>
          </p:nvPr>
        </p:nvSpPr>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00B11427-3EF8-0DF1-AC52-97B0C72D9DE1}"/>
              </a:ext>
            </a:extLst>
          </p:cNvPr>
          <p:cNvSpPr>
            <a:spLocks noGrp="1"/>
          </p:cNvSpPr>
          <p:nvPr>
            <p:ph type="sldNum" sz="quarter" idx="4"/>
          </p:nvPr>
        </p:nvSpPr>
        <p:spPr/>
        <p:txBody>
          <a:bodyPr/>
          <a:lstStyle/>
          <a:p>
            <a:fld id="{4A9CEFBC-9863-BD47-BA2B-008170C231CB}" type="slidenum">
              <a:rPr lang="en-US" smtClean="0"/>
              <a:pPr/>
              <a:t>17</a:t>
            </a:fld>
            <a:endParaRPr lang="en-US"/>
          </a:p>
        </p:txBody>
      </p:sp>
      <p:graphicFrame>
        <p:nvGraphicFramePr>
          <p:cNvPr id="12" name="Table 11">
            <a:extLst>
              <a:ext uri="{FF2B5EF4-FFF2-40B4-BE49-F238E27FC236}">
                <a16:creationId xmlns:a16="http://schemas.microsoft.com/office/drawing/2014/main" id="{A1ED8135-98FE-AA99-49C9-71D7381B4192}"/>
              </a:ext>
            </a:extLst>
          </p:cNvPr>
          <p:cNvGraphicFramePr>
            <a:graphicFrameLocks noGrp="1"/>
          </p:cNvGraphicFramePr>
          <p:nvPr/>
        </p:nvGraphicFramePr>
        <p:xfrm>
          <a:off x="867469" y="6314233"/>
          <a:ext cx="1366322" cy="243840"/>
        </p:xfrm>
        <a:graphic>
          <a:graphicData uri="http://schemas.openxmlformats.org/drawingml/2006/table">
            <a:tbl>
              <a:tblPr firstRow="1" bandRow="1">
                <a:tableStyleId>{5C22544A-7EE6-4342-B048-85BDC9FD1C3A}</a:tableStyleId>
              </a:tblPr>
              <a:tblGrid>
                <a:gridCol w="455441">
                  <a:extLst>
                    <a:ext uri="{9D8B030D-6E8A-4147-A177-3AD203B41FA5}">
                      <a16:colId xmlns:a16="http://schemas.microsoft.com/office/drawing/2014/main" val="2576486781"/>
                    </a:ext>
                  </a:extLst>
                </a:gridCol>
                <a:gridCol w="455440">
                  <a:extLst>
                    <a:ext uri="{9D8B030D-6E8A-4147-A177-3AD203B41FA5}">
                      <a16:colId xmlns:a16="http://schemas.microsoft.com/office/drawing/2014/main" val="291270416"/>
                    </a:ext>
                  </a:extLst>
                </a:gridCol>
                <a:gridCol w="455441">
                  <a:extLst>
                    <a:ext uri="{9D8B030D-6E8A-4147-A177-3AD203B41FA5}">
                      <a16:colId xmlns:a16="http://schemas.microsoft.com/office/drawing/2014/main" val="1377192177"/>
                    </a:ext>
                  </a:extLst>
                </a:gridCol>
              </a:tblGrid>
              <a:tr h="127951">
                <a:tc>
                  <a:txBody>
                    <a:bodyPr/>
                    <a:lstStyle/>
                    <a:p>
                      <a:pPr algn="ctr"/>
                      <a:r>
                        <a:rPr lang="en-US" sz="1000" b="0" dirty="0">
                          <a:solidFill>
                            <a:schemeClr val="tx1"/>
                          </a:solidFill>
                        </a:rPr>
                        <a:t>Yes</a:t>
                      </a:r>
                    </a:p>
                  </a:txBody>
                  <a:tcPr>
                    <a:lnL w="12700" cap="flat" cmpd="sng" algn="ctr">
                      <a:solidFill>
                        <a:schemeClr val="bg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92D050"/>
                    </a:solidFill>
                  </a:tcPr>
                </a:tc>
                <a:tc>
                  <a:txBody>
                    <a:bodyPr/>
                    <a:lstStyle/>
                    <a:p>
                      <a:pPr algn="ctr"/>
                      <a:r>
                        <a:rPr lang="en-US" sz="1000" b="0" dirty="0">
                          <a:solidFill>
                            <a:schemeClr val="tx1"/>
                          </a:solidFill>
                        </a:rPr>
                        <a:t>No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FF5050"/>
                    </a:solidFill>
                  </a:tcPr>
                </a:tc>
                <a:tc>
                  <a:txBody>
                    <a:bodyPr/>
                    <a:lstStyle/>
                    <a:p>
                      <a:pPr algn="ctr"/>
                      <a:r>
                        <a:rPr lang="en-US" sz="1000" b="0" dirty="0">
                          <a:solidFill>
                            <a:schemeClr val="tx1"/>
                          </a:solidFill>
                        </a:rPr>
                        <a:t>N/A</a:t>
                      </a:r>
                    </a:p>
                  </a:txBody>
                  <a:tcPr>
                    <a:lnL w="1270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rgbClr val="A6A6A6"/>
                    </a:solidFill>
                  </a:tcPr>
                </a:tc>
                <a:extLst>
                  <a:ext uri="{0D108BD9-81ED-4DB2-BD59-A6C34878D82A}">
                    <a16:rowId xmlns:a16="http://schemas.microsoft.com/office/drawing/2014/main" val="403492718"/>
                  </a:ext>
                </a:extLst>
              </a:tr>
            </a:tbl>
          </a:graphicData>
        </a:graphic>
      </p:graphicFrame>
      <p:graphicFrame>
        <p:nvGraphicFramePr>
          <p:cNvPr id="3" name="Table 8">
            <a:extLst>
              <a:ext uri="{FF2B5EF4-FFF2-40B4-BE49-F238E27FC236}">
                <a16:creationId xmlns:a16="http://schemas.microsoft.com/office/drawing/2014/main" id="{82B2EE8C-2BC3-1DD8-6A4E-EF1BF76DA710}"/>
              </a:ext>
            </a:extLst>
          </p:cNvPr>
          <p:cNvGraphicFramePr>
            <a:graphicFrameLocks noGrp="1"/>
          </p:cNvGraphicFramePr>
          <p:nvPr/>
        </p:nvGraphicFramePr>
        <p:xfrm>
          <a:off x="2310559" y="6067740"/>
          <a:ext cx="5953005" cy="487680"/>
        </p:xfrm>
        <a:graphic>
          <a:graphicData uri="http://schemas.openxmlformats.org/drawingml/2006/table">
            <a:tbl>
              <a:tblPr firstRow="1" bandRow="1">
                <a:tableStyleId>{5C22544A-7EE6-4342-B048-85BDC9FD1C3A}</a:tableStyleId>
              </a:tblPr>
              <a:tblGrid>
                <a:gridCol w="1659469">
                  <a:extLst>
                    <a:ext uri="{9D8B030D-6E8A-4147-A177-3AD203B41FA5}">
                      <a16:colId xmlns:a16="http://schemas.microsoft.com/office/drawing/2014/main" val="3051375396"/>
                    </a:ext>
                  </a:extLst>
                </a:gridCol>
                <a:gridCol w="1073384">
                  <a:extLst>
                    <a:ext uri="{9D8B030D-6E8A-4147-A177-3AD203B41FA5}">
                      <a16:colId xmlns:a16="http://schemas.microsoft.com/office/drawing/2014/main" val="828184109"/>
                    </a:ext>
                  </a:extLst>
                </a:gridCol>
                <a:gridCol w="1073384">
                  <a:extLst>
                    <a:ext uri="{9D8B030D-6E8A-4147-A177-3AD203B41FA5}">
                      <a16:colId xmlns:a16="http://schemas.microsoft.com/office/drawing/2014/main" val="377923422"/>
                    </a:ext>
                  </a:extLst>
                </a:gridCol>
                <a:gridCol w="1073384">
                  <a:extLst>
                    <a:ext uri="{9D8B030D-6E8A-4147-A177-3AD203B41FA5}">
                      <a16:colId xmlns:a16="http://schemas.microsoft.com/office/drawing/2014/main" val="4194818282"/>
                    </a:ext>
                  </a:extLst>
                </a:gridCol>
                <a:gridCol w="1073384">
                  <a:extLst>
                    <a:ext uri="{9D8B030D-6E8A-4147-A177-3AD203B41FA5}">
                      <a16:colId xmlns:a16="http://schemas.microsoft.com/office/drawing/2014/main" val="2610921000"/>
                    </a:ext>
                  </a:extLst>
                </a:gridCol>
              </a:tblGrid>
              <a:tr h="188723">
                <a:tc>
                  <a:txBody>
                    <a:bodyPr/>
                    <a:lstStyle/>
                    <a:p>
                      <a:pPr algn="r"/>
                      <a:r>
                        <a:rPr lang="en-US" sz="1000" b="0" dirty="0">
                          <a:solidFill>
                            <a:schemeClr val="tx1"/>
                          </a:solidFill>
                        </a:rPr>
                        <a:t>Nephrologist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&lt;1.2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1.2 – 10.0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10.1 – 22.9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&gt;22.9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728375718"/>
                  </a:ext>
                </a:extLst>
              </a:tr>
              <a:tr h="188723">
                <a:tc>
                  <a:txBody>
                    <a:bodyPr/>
                    <a:lstStyle/>
                    <a:p>
                      <a:pPr algn="r"/>
                      <a:r>
                        <a:rPr lang="en-US" sz="1000" b="0" dirty="0">
                          <a:solidFill>
                            <a:schemeClr val="tx1"/>
                          </a:solidFill>
                        </a:rPr>
                        <a:t>Nephrology trainees density</a:t>
                      </a:r>
                    </a:p>
                  </a:txBody>
                  <a:tcPr>
                    <a:lnL w="635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00" b="0" dirty="0">
                          <a:solidFill>
                            <a:schemeClr val="tx1"/>
                          </a:solidFill>
                        </a:rPr>
                        <a:t>&lt;0.3 PMP</a:t>
                      </a:r>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D9E2F3"/>
                    </a:solidFill>
                  </a:tcPr>
                </a:tc>
                <a:tc>
                  <a:txBody>
                    <a:bodyPr/>
                    <a:lstStyle/>
                    <a:p>
                      <a:pPr algn="ctr"/>
                      <a:r>
                        <a:rPr lang="en-US" sz="1000" b="0" dirty="0">
                          <a:solidFill>
                            <a:schemeClr val="tx1"/>
                          </a:solidFill>
                        </a:rPr>
                        <a:t>0.3 – 1.4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8EAADB"/>
                    </a:solidFill>
                  </a:tcPr>
                </a:tc>
                <a:tc>
                  <a:txBody>
                    <a:bodyPr/>
                    <a:lstStyle/>
                    <a:p>
                      <a:pPr algn="ctr"/>
                      <a:r>
                        <a:rPr lang="en-US" sz="1000" b="0" dirty="0">
                          <a:solidFill>
                            <a:schemeClr val="bg1"/>
                          </a:solidFill>
                        </a:rPr>
                        <a:t>1.5-3.7 PMP</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F5496"/>
                    </a:solidFill>
                  </a:tcPr>
                </a:tc>
                <a:tc>
                  <a:txBody>
                    <a:bodyPr/>
                    <a:lstStyle/>
                    <a:p>
                      <a:pPr algn="ctr"/>
                      <a:r>
                        <a:rPr lang="en-US" sz="1000" b="0" dirty="0">
                          <a:solidFill>
                            <a:schemeClr val="bg1"/>
                          </a:solidFill>
                        </a:rPr>
                        <a:t>&gt;3.7 PMP</a:t>
                      </a:r>
                    </a:p>
                  </a:txBody>
                  <a:tcPr>
                    <a:lnL w="12700" cap="flat" cmpd="sng" algn="ctr">
                      <a:solidFill>
                        <a:schemeClr val="bg1"/>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1F3864"/>
                    </a:solidFill>
                  </a:tcPr>
                </a:tc>
                <a:extLst>
                  <a:ext uri="{0D108BD9-81ED-4DB2-BD59-A6C34878D82A}">
                    <a16:rowId xmlns:a16="http://schemas.microsoft.com/office/drawing/2014/main" val="1107474981"/>
                  </a:ext>
                </a:extLst>
              </a:tr>
            </a:tbl>
          </a:graphicData>
        </a:graphic>
      </p:graphicFrame>
      <p:grpSp>
        <p:nvGrpSpPr>
          <p:cNvPr id="13" name="Group 12">
            <a:extLst>
              <a:ext uri="{FF2B5EF4-FFF2-40B4-BE49-F238E27FC236}">
                <a16:creationId xmlns:a16="http://schemas.microsoft.com/office/drawing/2014/main" id="{8EAFEAEE-CDE6-C31A-8DC1-87D5CE56755A}"/>
              </a:ext>
            </a:extLst>
          </p:cNvPr>
          <p:cNvGrpSpPr/>
          <p:nvPr/>
        </p:nvGrpSpPr>
        <p:grpSpPr>
          <a:xfrm>
            <a:off x="8340332" y="5860436"/>
            <a:ext cx="3765022" cy="784830"/>
            <a:chOff x="8254268" y="5860436"/>
            <a:chExt cx="3765022" cy="784830"/>
          </a:xfrm>
        </p:grpSpPr>
        <p:sp>
          <p:nvSpPr>
            <p:cNvPr id="16" name="TextBox 15">
              <a:extLst>
                <a:ext uri="{FF2B5EF4-FFF2-40B4-BE49-F238E27FC236}">
                  <a16:creationId xmlns:a16="http://schemas.microsoft.com/office/drawing/2014/main" id="{A05DA0B0-AE63-7656-C6A8-08756B91A7D6}"/>
                </a:ext>
              </a:extLst>
            </p:cNvPr>
            <p:cNvSpPr txBox="1"/>
            <p:nvPr/>
          </p:nvSpPr>
          <p:spPr>
            <a:xfrm>
              <a:off x="8254268" y="5860436"/>
              <a:ext cx="2083831" cy="784830"/>
            </a:xfrm>
            <a:prstGeom prst="rect">
              <a:avLst/>
            </a:prstGeom>
            <a:noFill/>
          </p:spPr>
          <p:txBody>
            <a:bodyPr wrap="square" numCol="1" rtlCol="0">
              <a:spAutoFit/>
            </a:bodyPr>
            <a:lstStyle/>
            <a:p>
              <a:r>
                <a:rPr lang="en-US" sz="900" b="1" dirty="0"/>
                <a:t>Abbreviations</a:t>
              </a:r>
            </a:p>
            <a:p>
              <a:r>
                <a:rPr lang="en-US" sz="900" dirty="0"/>
                <a:t>AKI: acute kidney injury</a:t>
              </a:r>
            </a:p>
            <a:p>
              <a:r>
                <a:rPr lang="en-US" sz="900" dirty="0"/>
                <a:t>CKD: chronic kidney disease</a:t>
              </a:r>
            </a:p>
            <a:p>
              <a:r>
                <a:rPr lang="en-US" sz="900" dirty="0"/>
                <a:t>CKM: conservative kidney management</a:t>
              </a:r>
            </a:p>
            <a:p>
              <a:r>
                <a:rPr lang="en-US" sz="900" dirty="0"/>
                <a:t>HD: Hemodialysis </a:t>
              </a:r>
            </a:p>
          </p:txBody>
        </p:sp>
        <p:sp>
          <p:nvSpPr>
            <p:cNvPr id="10" name="TextBox 9">
              <a:extLst>
                <a:ext uri="{FF2B5EF4-FFF2-40B4-BE49-F238E27FC236}">
                  <a16:creationId xmlns:a16="http://schemas.microsoft.com/office/drawing/2014/main" id="{F3E3E793-45D7-B0B2-80AA-2F8B5AEFB3DB}"/>
                </a:ext>
              </a:extLst>
            </p:cNvPr>
            <p:cNvSpPr txBox="1"/>
            <p:nvPr/>
          </p:nvSpPr>
          <p:spPr>
            <a:xfrm>
              <a:off x="10242745" y="5998159"/>
              <a:ext cx="1776545" cy="507831"/>
            </a:xfrm>
            <a:prstGeom prst="rect">
              <a:avLst/>
            </a:prstGeom>
            <a:noFill/>
          </p:spPr>
          <p:txBody>
            <a:bodyPr wrap="square">
              <a:spAutoFit/>
            </a:bodyPr>
            <a:lstStyle/>
            <a:p>
              <a:r>
                <a:rPr lang="en-US" sz="900" dirty="0"/>
                <a:t>KRT: kidney replacement therapy</a:t>
              </a:r>
            </a:p>
            <a:p>
              <a:r>
                <a:rPr lang="en-US" sz="900" dirty="0"/>
                <a:t>PD: Peritoneal Dialysis</a:t>
              </a:r>
            </a:p>
            <a:p>
              <a:r>
                <a:rPr lang="en-US" sz="900" dirty="0"/>
                <a:t>RRT: renal replacement therapy</a:t>
              </a:r>
            </a:p>
          </p:txBody>
        </p:sp>
      </p:grpSp>
      <p:graphicFrame>
        <p:nvGraphicFramePr>
          <p:cNvPr id="7" name="Table 6">
            <a:extLst>
              <a:ext uri="{FF2B5EF4-FFF2-40B4-BE49-F238E27FC236}">
                <a16:creationId xmlns:a16="http://schemas.microsoft.com/office/drawing/2014/main" id="{E6E951C2-CF71-F435-A844-3D72A1A73A6B}"/>
              </a:ext>
            </a:extLst>
          </p:cNvPr>
          <p:cNvGraphicFramePr>
            <a:graphicFrameLocks noGrp="1"/>
          </p:cNvGraphicFramePr>
          <p:nvPr>
            <p:extLst>
              <p:ext uri="{D42A27DB-BD31-4B8C-83A1-F6EECF244321}">
                <p14:modId xmlns:p14="http://schemas.microsoft.com/office/powerpoint/2010/main" val="3124027726"/>
              </p:ext>
            </p:extLst>
          </p:nvPr>
        </p:nvGraphicFramePr>
        <p:xfrm>
          <a:off x="771529" y="1325398"/>
          <a:ext cx="10799063" cy="4443684"/>
        </p:xfrm>
        <a:graphic>
          <a:graphicData uri="http://schemas.openxmlformats.org/drawingml/2006/table">
            <a:tbl>
              <a:tblPr/>
              <a:tblGrid>
                <a:gridCol w="1110185">
                  <a:extLst>
                    <a:ext uri="{9D8B030D-6E8A-4147-A177-3AD203B41FA5}">
                      <a16:colId xmlns:a16="http://schemas.microsoft.com/office/drawing/2014/main" val="79970335"/>
                    </a:ext>
                  </a:extLst>
                </a:gridCol>
                <a:gridCol w="538271">
                  <a:extLst>
                    <a:ext uri="{9D8B030D-6E8A-4147-A177-3AD203B41FA5}">
                      <a16:colId xmlns:a16="http://schemas.microsoft.com/office/drawing/2014/main" val="687091585"/>
                    </a:ext>
                  </a:extLst>
                </a:gridCol>
                <a:gridCol w="538271">
                  <a:extLst>
                    <a:ext uri="{9D8B030D-6E8A-4147-A177-3AD203B41FA5}">
                      <a16:colId xmlns:a16="http://schemas.microsoft.com/office/drawing/2014/main" val="2934470014"/>
                    </a:ext>
                  </a:extLst>
                </a:gridCol>
                <a:gridCol w="538271">
                  <a:extLst>
                    <a:ext uri="{9D8B030D-6E8A-4147-A177-3AD203B41FA5}">
                      <a16:colId xmlns:a16="http://schemas.microsoft.com/office/drawing/2014/main" val="2567543193"/>
                    </a:ext>
                  </a:extLst>
                </a:gridCol>
                <a:gridCol w="538271">
                  <a:extLst>
                    <a:ext uri="{9D8B030D-6E8A-4147-A177-3AD203B41FA5}">
                      <a16:colId xmlns:a16="http://schemas.microsoft.com/office/drawing/2014/main" val="1682665709"/>
                    </a:ext>
                  </a:extLst>
                </a:gridCol>
                <a:gridCol w="538271">
                  <a:extLst>
                    <a:ext uri="{9D8B030D-6E8A-4147-A177-3AD203B41FA5}">
                      <a16:colId xmlns:a16="http://schemas.microsoft.com/office/drawing/2014/main" val="4234862091"/>
                    </a:ext>
                  </a:extLst>
                </a:gridCol>
                <a:gridCol w="538271">
                  <a:extLst>
                    <a:ext uri="{9D8B030D-6E8A-4147-A177-3AD203B41FA5}">
                      <a16:colId xmlns:a16="http://schemas.microsoft.com/office/drawing/2014/main" val="2821420203"/>
                    </a:ext>
                  </a:extLst>
                </a:gridCol>
                <a:gridCol w="538271">
                  <a:extLst>
                    <a:ext uri="{9D8B030D-6E8A-4147-A177-3AD203B41FA5}">
                      <a16:colId xmlns:a16="http://schemas.microsoft.com/office/drawing/2014/main" val="3842813757"/>
                    </a:ext>
                  </a:extLst>
                </a:gridCol>
                <a:gridCol w="538271">
                  <a:extLst>
                    <a:ext uri="{9D8B030D-6E8A-4147-A177-3AD203B41FA5}">
                      <a16:colId xmlns:a16="http://schemas.microsoft.com/office/drawing/2014/main" val="3221623264"/>
                    </a:ext>
                  </a:extLst>
                </a:gridCol>
                <a:gridCol w="538271">
                  <a:extLst>
                    <a:ext uri="{9D8B030D-6E8A-4147-A177-3AD203B41FA5}">
                      <a16:colId xmlns:a16="http://schemas.microsoft.com/office/drawing/2014/main" val="1729608459"/>
                    </a:ext>
                  </a:extLst>
                </a:gridCol>
                <a:gridCol w="538271">
                  <a:extLst>
                    <a:ext uri="{9D8B030D-6E8A-4147-A177-3AD203B41FA5}">
                      <a16:colId xmlns:a16="http://schemas.microsoft.com/office/drawing/2014/main" val="504134580"/>
                    </a:ext>
                  </a:extLst>
                </a:gridCol>
                <a:gridCol w="538271">
                  <a:extLst>
                    <a:ext uri="{9D8B030D-6E8A-4147-A177-3AD203B41FA5}">
                      <a16:colId xmlns:a16="http://schemas.microsoft.com/office/drawing/2014/main" val="3364413072"/>
                    </a:ext>
                  </a:extLst>
                </a:gridCol>
                <a:gridCol w="538271">
                  <a:extLst>
                    <a:ext uri="{9D8B030D-6E8A-4147-A177-3AD203B41FA5}">
                      <a16:colId xmlns:a16="http://schemas.microsoft.com/office/drawing/2014/main" val="1261845904"/>
                    </a:ext>
                  </a:extLst>
                </a:gridCol>
                <a:gridCol w="538271">
                  <a:extLst>
                    <a:ext uri="{9D8B030D-6E8A-4147-A177-3AD203B41FA5}">
                      <a16:colId xmlns:a16="http://schemas.microsoft.com/office/drawing/2014/main" val="3553190962"/>
                    </a:ext>
                  </a:extLst>
                </a:gridCol>
                <a:gridCol w="538271">
                  <a:extLst>
                    <a:ext uri="{9D8B030D-6E8A-4147-A177-3AD203B41FA5}">
                      <a16:colId xmlns:a16="http://schemas.microsoft.com/office/drawing/2014/main" val="1020627856"/>
                    </a:ext>
                  </a:extLst>
                </a:gridCol>
                <a:gridCol w="538271">
                  <a:extLst>
                    <a:ext uri="{9D8B030D-6E8A-4147-A177-3AD203B41FA5}">
                      <a16:colId xmlns:a16="http://schemas.microsoft.com/office/drawing/2014/main" val="1975007054"/>
                    </a:ext>
                  </a:extLst>
                </a:gridCol>
                <a:gridCol w="538271">
                  <a:extLst>
                    <a:ext uri="{9D8B030D-6E8A-4147-A177-3AD203B41FA5}">
                      <a16:colId xmlns:a16="http://schemas.microsoft.com/office/drawing/2014/main" val="190980839"/>
                    </a:ext>
                  </a:extLst>
                </a:gridCol>
                <a:gridCol w="538271">
                  <a:extLst>
                    <a:ext uri="{9D8B030D-6E8A-4147-A177-3AD203B41FA5}">
                      <a16:colId xmlns:a16="http://schemas.microsoft.com/office/drawing/2014/main" val="1555153300"/>
                    </a:ext>
                  </a:extLst>
                </a:gridCol>
                <a:gridCol w="538271">
                  <a:extLst>
                    <a:ext uri="{9D8B030D-6E8A-4147-A177-3AD203B41FA5}">
                      <a16:colId xmlns:a16="http://schemas.microsoft.com/office/drawing/2014/main" val="832095150"/>
                    </a:ext>
                  </a:extLst>
                </a:gridCol>
              </a:tblGrid>
              <a:tr h="331297">
                <a:tc rowSpan="2">
                  <a:txBody>
                    <a:bodyPr/>
                    <a:lstStyle/>
                    <a:p>
                      <a:pPr algn="l" rtl="0" fontAlgn="ctr"/>
                      <a:r>
                        <a:rPr lang="en-US" sz="1100" b="1" i="0" u="none" strike="noStrike">
                          <a:solidFill>
                            <a:srgbClr val="FFFFFF"/>
                          </a:solidFill>
                          <a:effectLst/>
                          <a:latin typeface="Calibri" panose="020F0502020204030204" pitchFamily="34" charset="0"/>
                        </a:rPr>
                        <a:t>Country</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gridSpan="3">
                  <a:txBody>
                    <a:bodyPr/>
                    <a:lstStyle/>
                    <a:p>
                      <a:pPr algn="ctr" rtl="0" fontAlgn="ctr"/>
                      <a:r>
                        <a:rPr lang="en-US" sz="1100" b="1" i="0" u="none" strike="noStrike">
                          <a:solidFill>
                            <a:srgbClr val="000000"/>
                          </a:solidFill>
                          <a:effectLst/>
                          <a:latin typeface="Calibri" panose="020F0502020204030204" pitchFamily="34" charset="0"/>
                        </a:rPr>
                        <a:t>Availability of KRT</a:t>
                      </a:r>
                    </a:p>
                  </a:txBody>
                  <a:tcPr marL="8242" marR="8242" marT="824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Availability of CKM</a:t>
                      </a:r>
                    </a:p>
                  </a:txBody>
                  <a:tcPr marL="8242" marR="8242" marT="824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Funding for Medications</a:t>
                      </a:r>
                    </a:p>
                  </a:txBody>
                  <a:tcPr marL="8242" marR="8242" marT="824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4">
                  <a:txBody>
                    <a:bodyPr/>
                    <a:lstStyle/>
                    <a:p>
                      <a:pPr algn="ctr" rtl="0" fontAlgn="ctr"/>
                      <a:r>
                        <a:rPr lang="en-US" sz="1100" b="1" i="0" u="none" strike="noStrike">
                          <a:solidFill>
                            <a:srgbClr val="000000"/>
                          </a:solidFill>
                          <a:effectLst/>
                          <a:latin typeface="Calibri" panose="020F0502020204030204" pitchFamily="34" charset="0"/>
                        </a:rPr>
                        <a:t>Availability of Distribution of Registry</a:t>
                      </a:r>
                    </a:p>
                  </a:txBody>
                  <a:tcPr marL="8242" marR="8242" marT="824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n-US" sz="1100" b="1" i="0" u="none" strike="noStrike">
                          <a:solidFill>
                            <a:srgbClr val="000000"/>
                          </a:solidFill>
                          <a:effectLst/>
                          <a:latin typeface="Calibri" panose="020F0502020204030204" pitchFamily="34" charset="0"/>
                        </a:rPr>
                        <a:t>Advocacy Group</a:t>
                      </a:r>
                    </a:p>
                  </a:txBody>
                  <a:tcPr marL="8242" marR="8242" marT="824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tc hMerge="1">
                  <a:txBody>
                    <a:bodyPr/>
                    <a:lstStyle/>
                    <a:p>
                      <a:endParaRPr lang="en-US"/>
                    </a:p>
                  </a:txBody>
                  <a:tcPr/>
                </a:tc>
                <a:tc gridSpan="2">
                  <a:txBody>
                    <a:bodyPr/>
                    <a:lstStyle/>
                    <a:p>
                      <a:pPr algn="ctr" rtl="0" fontAlgn="ctr"/>
                      <a:r>
                        <a:rPr lang="en-US" sz="1100" b="1" i="0" u="none" strike="noStrike">
                          <a:solidFill>
                            <a:srgbClr val="000000"/>
                          </a:solidFill>
                          <a:effectLst/>
                          <a:latin typeface="Calibri" panose="020F0502020204030204" pitchFamily="34" charset="0"/>
                        </a:rPr>
                        <a:t>Nephrology Workforce (PMP)</a:t>
                      </a:r>
                    </a:p>
                  </a:txBody>
                  <a:tcPr marL="8242" marR="8242" marT="8242"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tc>
                <a:extLst>
                  <a:ext uri="{0D108BD9-81ED-4DB2-BD59-A6C34878D82A}">
                    <a16:rowId xmlns:a16="http://schemas.microsoft.com/office/drawing/2014/main" val="2267710861"/>
                  </a:ext>
                </a:extLst>
              </a:tr>
              <a:tr h="1005840">
                <a:tc vMerge="1">
                  <a:txBody>
                    <a:bodyPr/>
                    <a:lstStyle/>
                    <a:p>
                      <a:endParaRPr lang="en-US"/>
                    </a:p>
                  </a:txBody>
                  <a:tcPr/>
                </a:tc>
                <a:tc>
                  <a:txBody>
                    <a:bodyPr/>
                    <a:lstStyle/>
                    <a:p>
                      <a:pPr algn="l" rtl="0" fontAlgn="ctr"/>
                      <a:r>
                        <a:rPr lang="en-US" sz="1100" b="1" i="0" u="none" strike="noStrike">
                          <a:solidFill>
                            <a:srgbClr val="FFFFFF"/>
                          </a:solidFill>
                          <a:effectLst/>
                          <a:latin typeface="Calibri" panose="020F0502020204030204" pitchFamily="34" charset="0"/>
                        </a:rPr>
                        <a:t> </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algn="ctr" rtl="0" fontAlgn="ctr"/>
                      <a:r>
                        <a:rPr lang="en-US" sz="1100" b="0" i="0" u="none" strike="noStrike">
                          <a:solidFill>
                            <a:srgbClr val="000000"/>
                          </a:solidFill>
                          <a:effectLst/>
                          <a:latin typeface="Calibri" panose="020F0502020204030204" pitchFamily="34" charset="0"/>
                        </a:rPr>
                        <a:t>HD</a:t>
                      </a:r>
                    </a:p>
                  </a:txBody>
                  <a:tcPr marL="8242" marR="8242" marT="824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PD</a:t>
                      </a:r>
                    </a:p>
                  </a:txBody>
                  <a:tcPr marL="8242" marR="8242" marT="824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8242" marR="8242" marT="824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Shared decision</a:t>
                      </a:r>
                    </a:p>
                  </a:txBody>
                  <a:tcPr marL="8242" marR="8242" marT="824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dirty="0">
                          <a:solidFill>
                            <a:srgbClr val="000000"/>
                          </a:solidFill>
                          <a:effectLst/>
                          <a:latin typeface="Calibri" panose="020F0502020204030204" pitchFamily="34" charset="0"/>
                        </a:rPr>
                        <a:t>Choice restricted (limited)</a:t>
                      </a:r>
                    </a:p>
                  </a:txBody>
                  <a:tcPr marL="8242" marR="8242" marT="824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8242" marR="8242" marT="824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8242" marR="8242" marT="824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8242" marR="8242" marT="824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8242" marR="8242" marT="824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Dialysis</a:t>
                      </a:r>
                    </a:p>
                  </a:txBody>
                  <a:tcPr marL="8242" marR="8242" marT="824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Kidney transplantation</a:t>
                      </a:r>
                    </a:p>
                  </a:txBody>
                  <a:tcPr marL="8242" marR="8242" marT="824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8242" marR="8242" marT="824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CKD</a:t>
                      </a:r>
                    </a:p>
                  </a:txBody>
                  <a:tcPr marL="8242" marR="8242" marT="824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AKI</a:t>
                      </a:r>
                    </a:p>
                  </a:txBody>
                  <a:tcPr marL="8242" marR="8242" marT="8242" marB="0" vert="vert270"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 RRT</a:t>
                      </a:r>
                    </a:p>
                  </a:txBody>
                  <a:tcPr marL="8242" marR="8242" marT="824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a:t>
                      </a:r>
                    </a:p>
                  </a:txBody>
                  <a:tcPr marL="8242" marR="8242" marT="8242" marB="0" vert="vert27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Nephrologist trainees</a:t>
                      </a:r>
                    </a:p>
                  </a:txBody>
                  <a:tcPr marL="8242" marR="8242" marT="8242" marB="0" vert="vert27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3369778940"/>
                  </a:ext>
                </a:extLst>
              </a:tr>
              <a:tr h="221023">
                <a:tc rowSpan="2">
                  <a:txBody>
                    <a:bodyPr/>
                    <a:lstStyle/>
                    <a:p>
                      <a:pPr algn="l" rtl="0" fontAlgn="ctr"/>
                      <a:r>
                        <a:rPr lang="en-US" sz="1100" b="1" i="0" u="none" strike="noStrike">
                          <a:solidFill>
                            <a:srgbClr val="000000"/>
                          </a:solidFill>
                          <a:effectLst/>
                          <a:latin typeface="Calibri" panose="020F0502020204030204" pitchFamily="34" charset="0"/>
                        </a:rPr>
                        <a:t>China</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5.78</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1.09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extLst>
                  <a:ext uri="{0D108BD9-81ED-4DB2-BD59-A6C34878D82A}">
                    <a16:rowId xmlns:a16="http://schemas.microsoft.com/office/drawing/2014/main" val="1991262136"/>
                  </a:ext>
                </a:extLst>
              </a:tr>
              <a:tr h="22102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000000"/>
                          </a:solidFill>
                          <a:effectLst/>
                          <a:latin typeface="Calibri" panose="020F0502020204030204" pitchFamily="34" charset="0"/>
                        </a:rPr>
                        <a:t>5.67</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000000"/>
                          </a:solidFill>
                          <a:effectLst/>
                          <a:latin typeface="Calibri" panose="020F0502020204030204" pitchFamily="34" charset="0"/>
                        </a:rPr>
                        <a:t>0.04</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D9E2F3"/>
                    </a:solidFill>
                  </a:tcPr>
                </a:tc>
                <a:extLst>
                  <a:ext uri="{0D108BD9-81ED-4DB2-BD59-A6C34878D82A}">
                    <a16:rowId xmlns:a16="http://schemas.microsoft.com/office/drawing/2014/main" val="3918297611"/>
                  </a:ext>
                </a:extLst>
              </a:tr>
              <a:tr h="221023">
                <a:tc rowSpan="2">
                  <a:txBody>
                    <a:bodyPr/>
                    <a:lstStyle/>
                    <a:p>
                      <a:pPr algn="l" rtl="0" fontAlgn="ctr"/>
                      <a:r>
                        <a:rPr lang="en-US" sz="1100" b="1" i="0" u="none" strike="noStrike">
                          <a:solidFill>
                            <a:srgbClr val="000000"/>
                          </a:solidFill>
                          <a:effectLst/>
                          <a:latin typeface="Calibri" panose="020F0502020204030204" pitchFamily="34" charset="0"/>
                        </a:rPr>
                        <a:t>Hong Kong</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18.02</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2.08</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452316048"/>
                  </a:ext>
                </a:extLst>
              </a:tr>
              <a:tr h="22102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22.81</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1.92</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3656865864"/>
                  </a:ext>
                </a:extLst>
              </a:tr>
              <a:tr h="221023">
                <a:tc rowSpan="2">
                  <a:txBody>
                    <a:bodyPr/>
                    <a:lstStyle/>
                    <a:p>
                      <a:pPr algn="l" rtl="0" fontAlgn="ctr"/>
                      <a:r>
                        <a:rPr lang="en-US" sz="1100" b="1" i="0" u="none" strike="noStrike">
                          <a:solidFill>
                            <a:srgbClr val="000000"/>
                          </a:solidFill>
                          <a:effectLst/>
                          <a:latin typeface="Calibri" panose="020F0502020204030204" pitchFamily="34" charset="0"/>
                        </a:rPr>
                        <a:t>Japan</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79.26</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5.94</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2323704163"/>
                  </a:ext>
                </a:extLst>
              </a:tr>
              <a:tr h="22102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dirty="0">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88.56</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3.22</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472588557"/>
                  </a:ext>
                </a:extLst>
              </a:tr>
              <a:tr h="221023">
                <a:tc rowSpan="2">
                  <a:txBody>
                    <a:bodyPr/>
                    <a:lstStyle/>
                    <a:p>
                      <a:pPr algn="l" rtl="0" fontAlgn="ctr"/>
                      <a:r>
                        <a:rPr lang="en-US" sz="1100" b="1" i="0" u="none" strike="noStrike">
                          <a:solidFill>
                            <a:srgbClr val="000000"/>
                          </a:solidFill>
                          <a:effectLst/>
                          <a:latin typeface="Calibri" panose="020F0502020204030204" pitchFamily="34" charset="0"/>
                        </a:rPr>
                        <a:t>Korea, Rep.</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ctr" rtl="0" fontAlgn="ctr"/>
                      <a:r>
                        <a:rPr lang="en-US" sz="1100" b="0" i="0" u="none" strike="noStrike">
                          <a:solidFill>
                            <a:srgbClr val="FFFFFF"/>
                          </a:solidFill>
                          <a:effectLst/>
                          <a:latin typeface="Calibri" panose="020F0502020204030204" pitchFamily="34" charset="0"/>
                        </a:rPr>
                        <a:t>19.45</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1.94</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1204356530"/>
                  </a:ext>
                </a:extLst>
              </a:tr>
              <a:tr h="22102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15.43</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tc>
                  <a:txBody>
                    <a:bodyPr/>
                    <a:lstStyle/>
                    <a:p>
                      <a:pPr algn="ctr" rtl="0" fontAlgn="ctr"/>
                      <a:r>
                        <a:rPr lang="en-US" sz="1100" b="0" i="0" u="none" strike="noStrike">
                          <a:solidFill>
                            <a:srgbClr val="FFFFFF"/>
                          </a:solidFill>
                          <a:effectLst/>
                          <a:latin typeface="Calibri" panose="020F0502020204030204" pitchFamily="34" charset="0"/>
                        </a:rPr>
                        <a:t>1.93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873602827"/>
                  </a:ext>
                </a:extLst>
              </a:tr>
              <a:tr h="221023">
                <a:tc rowSpan="2">
                  <a:txBody>
                    <a:bodyPr/>
                    <a:lstStyle/>
                    <a:p>
                      <a:pPr algn="l" rtl="0" fontAlgn="ctr"/>
                      <a:r>
                        <a:rPr lang="en-US" sz="1100" b="1" i="0" u="none" strike="noStrike">
                          <a:solidFill>
                            <a:srgbClr val="000000"/>
                          </a:solidFill>
                          <a:effectLst/>
                          <a:latin typeface="Calibri" panose="020F0502020204030204" pitchFamily="34" charset="0"/>
                        </a:rPr>
                        <a:t>Macao SAR, China</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25.56</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9.07</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593157109"/>
                  </a:ext>
                </a:extLst>
              </a:tr>
              <a:tr h="22102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rtl="0" fontAlgn="ctr"/>
                      <a:r>
                        <a:rPr lang="en-US" sz="1100" b="0" i="0" u="none" strike="noStrike">
                          <a:solidFill>
                            <a:srgbClr val="FFFFFF"/>
                          </a:solidFill>
                          <a:effectLst/>
                          <a:latin typeface="Calibri" panose="020F0502020204030204" pitchFamily="34" charset="0"/>
                        </a:rPr>
                        <a:t>34.63</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12.59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362649190"/>
                  </a:ext>
                </a:extLst>
              </a:tr>
              <a:tr h="221023">
                <a:tc rowSpan="2">
                  <a:txBody>
                    <a:bodyPr/>
                    <a:lstStyle/>
                    <a:p>
                      <a:pPr algn="l" rtl="0" fontAlgn="ctr"/>
                      <a:r>
                        <a:rPr lang="en-US" sz="1100" b="1" i="0" u="none" strike="noStrike">
                          <a:solidFill>
                            <a:srgbClr val="000000"/>
                          </a:solidFill>
                          <a:effectLst/>
                          <a:latin typeface="Calibri" panose="020F0502020204030204" pitchFamily="34" charset="0"/>
                        </a:rPr>
                        <a:t>Mongolia</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000000"/>
                          </a:solidFill>
                          <a:effectLst/>
                          <a:latin typeface="Calibri" panose="020F0502020204030204" pitchFamily="34" charset="0"/>
                        </a:rPr>
                        <a:t>9.67</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8EAADB"/>
                    </a:solidFill>
                  </a:tcPr>
                </a:tc>
                <a:tc>
                  <a:txBody>
                    <a:bodyPr/>
                    <a:lstStyle/>
                    <a:p>
                      <a:pPr algn="ctr" rtl="0" fontAlgn="ctr"/>
                      <a:r>
                        <a:rPr lang="en-US" sz="1100" b="0" i="0" u="none" strike="noStrike">
                          <a:solidFill>
                            <a:srgbClr val="FFFFFF"/>
                          </a:solidFill>
                          <a:effectLst/>
                          <a:latin typeface="Calibri" panose="020F0502020204030204" pitchFamily="34" charset="0"/>
                        </a:rPr>
                        <a:t>3.22</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2F5496"/>
                    </a:solidFill>
                  </a:tcPr>
                </a:tc>
                <a:extLst>
                  <a:ext uri="{0D108BD9-81ED-4DB2-BD59-A6C34878D82A}">
                    <a16:rowId xmlns:a16="http://schemas.microsoft.com/office/drawing/2014/main" val="2351503654"/>
                  </a:ext>
                </a:extLst>
              </a:tr>
              <a:tr h="22102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extLst>
                  <a:ext uri="{0D108BD9-81ED-4DB2-BD59-A6C34878D82A}">
                    <a16:rowId xmlns:a16="http://schemas.microsoft.com/office/drawing/2014/main" val="2872072003"/>
                  </a:ext>
                </a:extLst>
              </a:tr>
              <a:tr h="221023">
                <a:tc rowSpan="2">
                  <a:txBody>
                    <a:bodyPr/>
                    <a:lstStyle/>
                    <a:p>
                      <a:pPr algn="l" rtl="0" fontAlgn="ctr"/>
                      <a:r>
                        <a:rPr lang="en-US" sz="1100" b="1" i="0" u="none" strike="noStrike">
                          <a:solidFill>
                            <a:srgbClr val="000000"/>
                          </a:solidFill>
                          <a:effectLst/>
                          <a:latin typeface="Calibri" panose="020F0502020204030204" pitchFamily="34" charset="0"/>
                        </a:rPr>
                        <a:t>Taiwan</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rtl="0" fontAlgn="ctr"/>
                      <a:r>
                        <a:rPr lang="en-US" sz="1100" b="0" i="0" u="none" strike="noStrike">
                          <a:solidFill>
                            <a:srgbClr val="000000"/>
                          </a:solidFill>
                          <a:effectLst/>
                          <a:latin typeface="Calibri" panose="020F0502020204030204" pitchFamily="34" charset="0"/>
                        </a:rPr>
                        <a:t>2019</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A6A6A6"/>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54.60</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a:solidFill>
                            <a:srgbClr val="FFFFFF"/>
                          </a:solidFill>
                          <a:effectLst/>
                          <a:latin typeface="Calibri" panose="020F0502020204030204" pitchFamily="34" charset="0"/>
                        </a:rPr>
                        <a:t>3.91</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733627572"/>
                  </a:ext>
                </a:extLst>
              </a:tr>
              <a:tr h="221023">
                <a:tc vMerge="1">
                  <a:txBody>
                    <a:bodyPr/>
                    <a:lstStyle/>
                    <a:p>
                      <a:endParaRPr lang="en-US"/>
                    </a:p>
                  </a:txBody>
                  <a:tcPr/>
                </a:tc>
                <a:tc>
                  <a:txBody>
                    <a:bodyPr/>
                    <a:lstStyle/>
                    <a:p>
                      <a:pPr algn="ctr" rtl="0" fontAlgn="ctr"/>
                      <a:r>
                        <a:rPr lang="en-US" sz="1100" b="0" i="0" u="none" strike="noStrike">
                          <a:solidFill>
                            <a:srgbClr val="000000"/>
                          </a:solidFill>
                          <a:effectLst/>
                          <a:latin typeface="Calibri" panose="020F0502020204030204" pitchFamily="34" charset="0"/>
                        </a:rPr>
                        <a:t>2023</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5050"/>
                    </a:solidFill>
                  </a:tcPr>
                </a:tc>
                <a:tc>
                  <a:txBody>
                    <a:bodyPr/>
                    <a:lstStyle/>
                    <a:p>
                      <a:pPr algn="l" fontAlgn="b"/>
                      <a:r>
                        <a:rPr lang="en-US" sz="1100" b="0" i="0" u="none" strike="noStrike">
                          <a:solidFill>
                            <a:srgbClr val="000000"/>
                          </a:solidFill>
                          <a:effectLst/>
                          <a:latin typeface="Arial" panose="020B0604020202020204" pitchFamily="34" charset="0"/>
                        </a:rPr>
                        <a:t> </a:t>
                      </a:r>
                    </a:p>
                  </a:txBody>
                  <a:tcPr marL="8242" marR="8242" marT="8242" marB="0" anchor="b">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92D050"/>
                    </a:solidFill>
                  </a:tcPr>
                </a:tc>
                <a:tc>
                  <a:txBody>
                    <a:bodyPr/>
                    <a:lstStyle/>
                    <a:p>
                      <a:pPr algn="ctr" rtl="0" fontAlgn="ctr"/>
                      <a:r>
                        <a:rPr lang="en-US" sz="1100" b="0" i="0" u="none" strike="noStrike">
                          <a:solidFill>
                            <a:srgbClr val="FFFFFF"/>
                          </a:solidFill>
                          <a:effectLst/>
                          <a:latin typeface="Calibri" panose="020F0502020204030204" pitchFamily="34" charset="0"/>
                        </a:rPr>
                        <a:t>67.85</a:t>
                      </a:r>
                    </a:p>
                  </a:txBody>
                  <a:tcPr marL="8242" marR="8242" marT="8242" marB="0" anchor="ctr">
                    <a:lnL w="1270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1F3864"/>
                    </a:solidFill>
                  </a:tcPr>
                </a:tc>
                <a:tc>
                  <a:txBody>
                    <a:bodyPr/>
                    <a:lstStyle/>
                    <a:p>
                      <a:pPr algn="ctr" rtl="0" fontAlgn="ctr"/>
                      <a:r>
                        <a:rPr lang="en-US" sz="1100" b="0" i="0" u="none" strike="noStrike" dirty="0">
                          <a:solidFill>
                            <a:srgbClr val="FFFFFF"/>
                          </a:solidFill>
                          <a:effectLst/>
                          <a:latin typeface="Calibri" panose="020F0502020204030204" pitchFamily="34" charset="0"/>
                        </a:rPr>
                        <a:t>4.24</a:t>
                      </a:r>
                    </a:p>
                  </a:txBody>
                  <a:tcPr marL="8242" marR="8242" marT="8242" marB="0" anchor="ctr">
                    <a:lnL w="635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1F3864"/>
                    </a:solidFill>
                  </a:tcPr>
                </a:tc>
                <a:extLst>
                  <a:ext uri="{0D108BD9-81ED-4DB2-BD59-A6C34878D82A}">
                    <a16:rowId xmlns:a16="http://schemas.microsoft.com/office/drawing/2014/main" val="1558982946"/>
                  </a:ext>
                </a:extLst>
              </a:tr>
            </a:tbl>
          </a:graphicData>
        </a:graphic>
      </p:graphicFrame>
    </p:spTree>
    <p:extLst>
      <p:ext uri="{BB962C8B-B14F-4D97-AF65-F5344CB8AC3E}">
        <p14:creationId xmlns:p14="http://schemas.microsoft.com/office/powerpoint/2010/main" val="4139704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9365918-1091-5C1A-1446-7CEB7C307318}"/>
              </a:ext>
            </a:extLst>
          </p:cNvPr>
          <p:cNvPicPr>
            <a:picLocks noChangeAspect="1"/>
          </p:cNvPicPr>
          <p:nvPr/>
        </p:nvPicPr>
        <p:blipFill>
          <a:blip r:embed="rId2"/>
          <a:stretch>
            <a:fillRect/>
          </a:stretch>
        </p:blipFill>
        <p:spPr>
          <a:xfrm>
            <a:off x="223935" y="1730563"/>
            <a:ext cx="5460795" cy="357449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737637624"/>
              </p:ext>
            </p:extLst>
          </p:nvPr>
        </p:nvGraphicFramePr>
        <p:xfrm>
          <a:off x="5792021" y="2422358"/>
          <a:ext cx="6232519" cy="2033240"/>
        </p:xfrm>
        <a:graphic>
          <a:graphicData uri="http://schemas.openxmlformats.org/drawingml/2006/table">
            <a:tbl>
              <a:tblPr firstRow="1" firstCol="1" bandRow="1">
                <a:tableStyleId>{F5AB1C69-6EDB-4FF4-983F-18BD219EF322}</a:tableStyleId>
              </a:tblPr>
              <a:tblGrid>
                <a:gridCol w="1363579">
                  <a:extLst>
                    <a:ext uri="{9D8B030D-6E8A-4147-A177-3AD203B41FA5}">
                      <a16:colId xmlns:a16="http://schemas.microsoft.com/office/drawing/2014/main" val="2111755705"/>
                    </a:ext>
                  </a:extLst>
                </a:gridCol>
                <a:gridCol w="786063">
                  <a:extLst>
                    <a:ext uri="{9D8B030D-6E8A-4147-A177-3AD203B41FA5}">
                      <a16:colId xmlns:a16="http://schemas.microsoft.com/office/drawing/2014/main" val="3228188634"/>
                    </a:ext>
                  </a:extLst>
                </a:gridCol>
                <a:gridCol w="906379">
                  <a:extLst>
                    <a:ext uri="{9D8B030D-6E8A-4147-A177-3AD203B41FA5}">
                      <a16:colId xmlns:a16="http://schemas.microsoft.com/office/drawing/2014/main" val="636033650"/>
                    </a:ext>
                  </a:extLst>
                </a:gridCol>
                <a:gridCol w="721895">
                  <a:extLst>
                    <a:ext uri="{9D8B030D-6E8A-4147-A177-3AD203B41FA5}">
                      <a16:colId xmlns:a16="http://schemas.microsoft.com/office/drawing/2014/main" val="3283062303"/>
                    </a:ext>
                  </a:extLst>
                </a:gridCol>
                <a:gridCol w="681789">
                  <a:extLst>
                    <a:ext uri="{9D8B030D-6E8A-4147-A177-3AD203B41FA5}">
                      <a16:colId xmlns:a16="http://schemas.microsoft.com/office/drawing/2014/main" val="3050568774"/>
                    </a:ext>
                  </a:extLst>
                </a:gridCol>
                <a:gridCol w="745958">
                  <a:extLst>
                    <a:ext uri="{9D8B030D-6E8A-4147-A177-3AD203B41FA5}">
                      <a16:colId xmlns:a16="http://schemas.microsoft.com/office/drawing/2014/main" val="490775186"/>
                    </a:ext>
                  </a:extLst>
                </a:gridCol>
                <a:gridCol w="569495">
                  <a:extLst>
                    <a:ext uri="{9D8B030D-6E8A-4147-A177-3AD203B41FA5}">
                      <a16:colId xmlns:a16="http://schemas.microsoft.com/office/drawing/2014/main" val="127410055"/>
                    </a:ext>
                  </a:extLst>
                </a:gridCol>
                <a:gridCol w="457361">
                  <a:extLst>
                    <a:ext uri="{9D8B030D-6E8A-4147-A177-3AD203B41FA5}">
                      <a16:colId xmlns:a16="http://schemas.microsoft.com/office/drawing/2014/main" val="4002605607"/>
                    </a:ext>
                  </a:extLst>
                </a:gridCol>
              </a:tblGrid>
              <a:tr h="788605">
                <a:tc>
                  <a:txBody>
                    <a:bodyPr/>
                    <a:lstStyle/>
                    <a:p>
                      <a:pPr marL="0" marR="0" algn="ctr">
                        <a:spcBef>
                          <a:spcPts val="0"/>
                        </a:spcBef>
                        <a:spcAft>
                          <a:spcPts val="0"/>
                        </a:spcAft>
                      </a:pPr>
                      <a:r>
                        <a:rPr lang="en-US" sz="1000">
                          <a:solidFill>
                            <a:schemeClr val="bg1"/>
                          </a:solidFill>
                          <a:effectLst/>
                        </a:rPr>
                        <a:t> 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Publicly funded by </a:t>
                      </a:r>
                      <a:r>
                        <a:rPr lang="en-US" sz="1000" err="1">
                          <a:solidFill>
                            <a:schemeClr val="tx1">
                              <a:lumMod val="75000"/>
                              <a:lumOff val="25000"/>
                            </a:schemeClr>
                          </a:solidFill>
                          <a:effectLst/>
                        </a:rPr>
                        <a:t>govt</a:t>
                      </a:r>
                      <a:r>
                        <a:rPr lang="en-US" sz="1000">
                          <a:solidFill>
                            <a:schemeClr val="tx1">
                              <a:lumMod val="75000"/>
                              <a:lumOff val="25000"/>
                            </a:schemeClr>
                          </a:solidFill>
                          <a:effectLst/>
                        </a:rPr>
                        <a:t>; free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Publicly funded by </a:t>
                      </a:r>
                      <a:r>
                        <a:rPr lang="en-US" sz="1000" err="1">
                          <a:solidFill>
                            <a:schemeClr val="tx1">
                              <a:lumMod val="75000"/>
                              <a:lumOff val="25000"/>
                            </a:schemeClr>
                          </a:solidFill>
                          <a:effectLst/>
                        </a:rPr>
                        <a:t>govt</a:t>
                      </a:r>
                      <a:r>
                        <a:rPr lang="en-US" sz="1000">
                          <a:solidFill>
                            <a:schemeClr val="tx1">
                              <a:lumMod val="75000"/>
                              <a:lumOff val="25000"/>
                            </a:schemeClr>
                          </a:solidFill>
                          <a:effectLst/>
                        </a:rPr>
                        <a:t> but with some fees at the point of delivery</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Mix of public and private funding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Solely private and out-of-pocket</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800"/>
                        </a:spcAft>
                      </a:pPr>
                      <a:r>
                        <a:rPr lang="en-US" sz="1000">
                          <a:solidFill>
                            <a:schemeClr val="tx1">
                              <a:lumMod val="75000"/>
                              <a:lumOff val="25000"/>
                            </a:schemeClr>
                          </a:solidFill>
                          <a:effectLst/>
                        </a:rPr>
                        <a:t>Solely private through health insurance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Multiple</a:t>
                      </a:r>
                      <a:r>
                        <a:rPr lang="en-US" sz="1000" baseline="0">
                          <a:solidFill>
                            <a:schemeClr val="tx1">
                              <a:lumMod val="75000"/>
                              <a:lumOff val="25000"/>
                            </a:schemeClr>
                          </a:solidFill>
                          <a:effectLst/>
                        </a:rPr>
                        <a:t> systems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Other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575997158"/>
                  </a:ext>
                </a:extLst>
              </a:tr>
              <a:tr h="130928">
                <a:tc>
                  <a:txBody>
                    <a:bodyPr/>
                    <a:lstStyle/>
                    <a:p>
                      <a:pPr marL="0" marR="0">
                        <a:spcBef>
                          <a:spcPts val="0"/>
                        </a:spcBef>
                        <a:spcAft>
                          <a:spcPts val="0"/>
                        </a:spcAft>
                      </a:pPr>
                      <a:r>
                        <a:rPr lang="en-ZA" sz="1000">
                          <a:solidFill>
                            <a:schemeClr val="tx1">
                              <a:lumMod val="75000"/>
                              <a:lumOff val="25000"/>
                            </a:schemeClr>
                          </a:solidFill>
                          <a:effectLst/>
                        </a:rPr>
                        <a:t>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72857909"/>
                  </a:ext>
                </a:extLst>
              </a:tr>
              <a:tr h="193288">
                <a:tc>
                  <a:txBody>
                    <a:bodyPr/>
                    <a:lstStyle/>
                    <a:p>
                      <a:pPr marL="0" marR="0">
                        <a:spcBef>
                          <a:spcPts val="0"/>
                        </a:spcBef>
                        <a:spcAft>
                          <a:spcPts val="0"/>
                        </a:spcAft>
                      </a:pPr>
                      <a:r>
                        <a:rPr lang="en-ZA" sz="1000">
                          <a:solidFill>
                            <a:schemeClr val="tx1">
                              <a:lumMod val="75000"/>
                              <a:lumOff val="25000"/>
                            </a:schemeClr>
                          </a:solidFill>
                          <a:effectLst/>
                        </a:rPr>
                        <a:t>Hong Kong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626698333"/>
                  </a:ext>
                </a:extLst>
              </a:tr>
              <a:tr h="193288">
                <a:tc>
                  <a:txBody>
                    <a:bodyPr/>
                    <a:lstStyle/>
                    <a:p>
                      <a:pPr marL="0" marR="0">
                        <a:spcBef>
                          <a:spcPts val="0"/>
                        </a:spcBef>
                        <a:spcAft>
                          <a:spcPts val="0"/>
                        </a:spcAft>
                      </a:pPr>
                      <a:r>
                        <a:rPr lang="en-ZA" sz="1000">
                          <a:solidFill>
                            <a:schemeClr val="tx1">
                              <a:lumMod val="75000"/>
                              <a:lumOff val="25000"/>
                            </a:schemeClr>
                          </a:solidFill>
                          <a:effectLst/>
                        </a:rPr>
                        <a:t>Japan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299323918"/>
                  </a:ext>
                </a:extLst>
              </a:tr>
              <a:tr h="193288">
                <a:tc>
                  <a:txBody>
                    <a:bodyPr/>
                    <a:lstStyle/>
                    <a:p>
                      <a:pPr marL="0" marR="0">
                        <a:spcBef>
                          <a:spcPts val="0"/>
                        </a:spcBef>
                        <a:spcAft>
                          <a:spcPts val="0"/>
                        </a:spcAft>
                      </a:pPr>
                      <a:r>
                        <a:rPr lang="en-ZA" sz="1000">
                          <a:solidFill>
                            <a:schemeClr val="tx1">
                              <a:lumMod val="75000"/>
                              <a:lumOff val="25000"/>
                            </a:schemeClr>
                          </a:solidFill>
                          <a:effectLst/>
                        </a:rPr>
                        <a:t>Korea, Rep.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835745820"/>
                  </a:ext>
                </a:extLst>
              </a:tr>
              <a:tr h="193288">
                <a:tc>
                  <a:txBody>
                    <a:bodyPr/>
                    <a:lstStyle/>
                    <a:p>
                      <a:pPr marL="0" marR="0">
                        <a:spcBef>
                          <a:spcPts val="0"/>
                        </a:spcBef>
                        <a:spcAft>
                          <a:spcPts val="0"/>
                        </a:spcAft>
                      </a:pPr>
                      <a:r>
                        <a:rPr lang="en-ZA" sz="1000">
                          <a:solidFill>
                            <a:schemeClr val="tx1">
                              <a:lumMod val="75000"/>
                              <a:lumOff val="25000"/>
                            </a:schemeClr>
                          </a:solidFill>
                          <a:effectLst/>
                        </a:rPr>
                        <a:t>Macao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3890095877"/>
                  </a:ext>
                </a:extLst>
              </a:tr>
              <a:tr h="193288">
                <a:tc>
                  <a:txBody>
                    <a:bodyPr/>
                    <a:lstStyle/>
                    <a:p>
                      <a:pPr marL="0" marR="0">
                        <a:spcBef>
                          <a:spcPts val="0"/>
                        </a:spcBef>
                        <a:spcAft>
                          <a:spcPts val="0"/>
                        </a:spcAft>
                      </a:pPr>
                      <a:r>
                        <a:rPr lang="en-ZA" sz="1000" dirty="0">
                          <a:solidFill>
                            <a:schemeClr val="tx1">
                              <a:lumMod val="75000"/>
                              <a:lumOff val="25000"/>
                            </a:schemeClr>
                          </a:solidFill>
                          <a:effectLst/>
                        </a:rPr>
                        <a:t>Taiwan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a:solidFill>
                            <a:schemeClr val="tx1">
                              <a:lumMod val="75000"/>
                              <a:lumOff val="25000"/>
                            </a:schemeClr>
                          </a:solidFill>
                          <a:effectLst/>
                        </a:rPr>
                        <a:t> </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tc>
                  <a:txBody>
                    <a:bodyPr/>
                    <a:lstStyle/>
                    <a:p>
                      <a:pPr marL="0" marR="0" algn="ctr">
                        <a:spcBef>
                          <a:spcPts val="0"/>
                        </a:spcBef>
                        <a:spcAft>
                          <a:spcPts val="0"/>
                        </a:spcAft>
                      </a:pPr>
                      <a:r>
                        <a:rPr lang="en-US" sz="1000" dirty="0">
                          <a:solidFill>
                            <a:schemeClr val="tx1">
                              <a:lumMod val="75000"/>
                              <a:lumOff val="25000"/>
                            </a:schemeClr>
                          </a:solidFill>
                          <a:effectLst/>
                        </a:rPr>
                        <a:t> </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6640" marR="56640" marT="0" marB="0" anchor="ctr"/>
                </a:tc>
                <a:extLst>
                  <a:ext uri="{0D108BD9-81ED-4DB2-BD59-A6C34878D82A}">
                    <a16:rowId xmlns:a16="http://schemas.microsoft.com/office/drawing/2014/main" val="1091449885"/>
                  </a:ext>
                </a:extLst>
              </a:tr>
            </a:tbl>
          </a:graphicData>
        </a:graphic>
      </p:graphicFrame>
      <p:sp>
        <p:nvSpPr>
          <p:cNvPr id="7" name="Rectangle 6"/>
          <p:cNvSpPr/>
          <p:nvPr/>
        </p:nvSpPr>
        <p:spPr>
          <a:xfrm>
            <a:off x="223935" y="1735701"/>
            <a:ext cx="5460795" cy="357449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26751" y="1823664"/>
            <a:ext cx="2553128" cy="144865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5752350" y="4559790"/>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06012B13-C9E8-B0A3-1B66-E5AD35788851}"/>
              </a:ext>
            </a:extLst>
          </p:cNvPr>
          <p:cNvSpPr>
            <a:spLocks noGrp="1"/>
          </p:cNvSpPr>
          <p:nvPr>
            <p:ph type="title"/>
          </p:nvPr>
        </p:nvSpPr>
        <p:spPr/>
        <p:txBody>
          <a:bodyPr>
            <a:normAutofit/>
          </a:bodyPr>
          <a:lstStyle/>
          <a:p>
            <a:r>
              <a:rPr lang="en-US"/>
              <a:t>Funding for non-dialysis CKD</a:t>
            </a:r>
          </a:p>
        </p:txBody>
      </p:sp>
      <p:sp>
        <p:nvSpPr>
          <p:cNvPr id="3" name="Date Placeholder 3">
            <a:extLst>
              <a:ext uri="{FF2B5EF4-FFF2-40B4-BE49-F238E27FC236}">
                <a16:creationId xmlns:a16="http://schemas.microsoft.com/office/drawing/2014/main" id="{934067C0-06BE-DAC2-F33E-E0B59AD379B1}"/>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39308357-6310-93DF-C6A8-67917CD568A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432A46E9-2A43-574F-ACCE-345CA303B71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18</a:t>
            </a:fld>
            <a:endParaRPr lang="en-US"/>
          </a:p>
        </p:txBody>
      </p:sp>
    </p:spTree>
    <p:extLst>
      <p:ext uri="{BB962C8B-B14F-4D97-AF65-F5344CB8AC3E}">
        <p14:creationId xmlns:p14="http://schemas.microsoft.com/office/powerpoint/2010/main" val="3116335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8CA599F-5503-8743-E497-EDC385222BD1}"/>
              </a:ext>
            </a:extLst>
          </p:cNvPr>
          <p:cNvGraphicFramePr>
            <a:graphicFrameLocks noGrp="1"/>
          </p:cNvGraphicFramePr>
          <p:nvPr>
            <p:extLst>
              <p:ext uri="{D42A27DB-BD31-4B8C-83A1-F6EECF244321}">
                <p14:modId xmlns:p14="http://schemas.microsoft.com/office/powerpoint/2010/main" val="1778434927"/>
              </p:ext>
            </p:extLst>
          </p:nvPr>
        </p:nvGraphicFramePr>
        <p:xfrm>
          <a:off x="745317" y="2292704"/>
          <a:ext cx="10701366" cy="1874333"/>
        </p:xfrm>
        <a:graphic>
          <a:graphicData uri="http://schemas.openxmlformats.org/drawingml/2006/table">
            <a:tbl>
              <a:tblPr firstRow="1" bandRow="1">
                <a:tableStyleId>{F5AB1C69-6EDB-4FF4-983F-18BD219EF322}</a:tableStyleId>
              </a:tblPr>
              <a:tblGrid>
                <a:gridCol w="1500694">
                  <a:extLst>
                    <a:ext uri="{9D8B030D-6E8A-4147-A177-3AD203B41FA5}">
                      <a16:colId xmlns:a16="http://schemas.microsoft.com/office/drawing/2014/main" val="2792514986"/>
                    </a:ext>
                  </a:extLst>
                </a:gridCol>
                <a:gridCol w="287521">
                  <a:extLst>
                    <a:ext uri="{9D8B030D-6E8A-4147-A177-3AD203B41FA5}">
                      <a16:colId xmlns:a16="http://schemas.microsoft.com/office/drawing/2014/main" val="2633944251"/>
                    </a:ext>
                  </a:extLst>
                </a:gridCol>
                <a:gridCol w="287521">
                  <a:extLst>
                    <a:ext uri="{9D8B030D-6E8A-4147-A177-3AD203B41FA5}">
                      <a16:colId xmlns:a16="http://schemas.microsoft.com/office/drawing/2014/main" val="3550613612"/>
                    </a:ext>
                  </a:extLst>
                </a:gridCol>
                <a:gridCol w="287521">
                  <a:extLst>
                    <a:ext uri="{9D8B030D-6E8A-4147-A177-3AD203B41FA5}">
                      <a16:colId xmlns:a16="http://schemas.microsoft.com/office/drawing/2014/main" val="2263718374"/>
                    </a:ext>
                  </a:extLst>
                </a:gridCol>
                <a:gridCol w="287521">
                  <a:extLst>
                    <a:ext uri="{9D8B030D-6E8A-4147-A177-3AD203B41FA5}">
                      <a16:colId xmlns:a16="http://schemas.microsoft.com/office/drawing/2014/main" val="460151771"/>
                    </a:ext>
                  </a:extLst>
                </a:gridCol>
                <a:gridCol w="287521">
                  <a:extLst>
                    <a:ext uri="{9D8B030D-6E8A-4147-A177-3AD203B41FA5}">
                      <a16:colId xmlns:a16="http://schemas.microsoft.com/office/drawing/2014/main" val="3613049688"/>
                    </a:ext>
                  </a:extLst>
                </a:gridCol>
                <a:gridCol w="287521">
                  <a:extLst>
                    <a:ext uri="{9D8B030D-6E8A-4147-A177-3AD203B41FA5}">
                      <a16:colId xmlns:a16="http://schemas.microsoft.com/office/drawing/2014/main" val="2246314241"/>
                    </a:ext>
                  </a:extLst>
                </a:gridCol>
                <a:gridCol w="287521">
                  <a:extLst>
                    <a:ext uri="{9D8B030D-6E8A-4147-A177-3AD203B41FA5}">
                      <a16:colId xmlns:a16="http://schemas.microsoft.com/office/drawing/2014/main" val="2099406820"/>
                    </a:ext>
                  </a:extLst>
                </a:gridCol>
                <a:gridCol w="287521">
                  <a:extLst>
                    <a:ext uri="{9D8B030D-6E8A-4147-A177-3AD203B41FA5}">
                      <a16:colId xmlns:a16="http://schemas.microsoft.com/office/drawing/2014/main" val="1470892473"/>
                    </a:ext>
                  </a:extLst>
                </a:gridCol>
                <a:gridCol w="287521">
                  <a:extLst>
                    <a:ext uri="{9D8B030D-6E8A-4147-A177-3AD203B41FA5}">
                      <a16:colId xmlns:a16="http://schemas.microsoft.com/office/drawing/2014/main" val="2221227896"/>
                    </a:ext>
                  </a:extLst>
                </a:gridCol>
                <a:gridCol w="287521">
                  <a:extLst>
                    <a:ext uri="{9D8B030D-6E8A-4147-A177-3AD203B41FA5}">
                      <a16:colId xmlns:a16="http://schemas.microsoft.com/office/drawing/2014/main" val="2930033673"/>
                    </a:ext>
                  </a:extLst>
                </a:gridCol>
                <a:gridCol w="287521">
                  <a:extLst>
                    <a:ext uri="{9D8B030D-6E8A-4147-A177-3AD203B41FA5}">
                      <a16:colId xmlns:a16="http://schemas.microsoft.com/office/drawing/2014/main" val="2334511375"/>
                    </a:ext>
                  </a:extLst>
                </a:gridCol>
                <a:gridCol w="287521">
                  <a:extLst>
                    <a:ext uri="{9D8B030D-6E8A-4147-A177-3AD203B41FA5}">
                      <a16:colId xmlns:a16="http://schemas.microsoft.com/office/drawing/2014/main" val="1961870698"/>
                    </a:ext>
                  </a:extLst>
                </a:gridCol>
                <a:gridCol w="287521">
                  <a:extLst>
                    <a:ext uri="{9D8B030D-6E8A-4147-A177-3AD203B41FA5}">
                      <a16:colId xmlns:a16="http://schemas.microsoft.com/office/drawing/2014/main" val="3584927765"/>
                    </a:ext>
                  </a:extLst>
                </a:gridCol>
                <a:gridCol w="287521">
                  <a:extLst>
                    <a:ext uri="{9D8B030D-6E8A-4147-A177-3AD203B41FA5}">
                      <a16:colId xmlns:a16="http://schemas.microsoft.com/office/drawing/2014/main" val="3300533498"/>
                    </a:ext>
                  </a:extLst>
                </a:gridCol>
                <a:gridCol w="287521">
                  <a:extLst>
                    <a:ext uri="{9D8B030D-6E8A-4147-A177-3AD203B41FA5}">
                      <a16:colId xmlns:a16="http://schemas.microsoft.com/office/drawing/2014/main" val="1467591664"/>
                    </a:ext>
                  </a:extLst>
                </a:gridCol>
                <a:gridCol w="287521">
                  <a:extLst>
                    <a:ext uri="{9D8B030D-6E8A-4147-A177-3AD203B41FA5}">
                      <a16:colId xmlns:a16="http://schemas.microsoft.com/office/drawing/2014/main" val="1693427831"/>
                    </a:ext>
                  </a:extLst>
                </a:gridCol>
                <a:gridCol w="287521">
                  <a:extLst>
                    <a:ext uri="{9D8B030D-6E8A-4147-A177-3AD203B41FA5}">
                      <a16:colId xmlns:a16="http://schemas.microsoft.com/office/drawing/2014/main" val="1854337972"/>
                    </a:ext>
                  </a:extLst>
                </a:gridCol>
                <a:gridCol w="287521">
                  <a:extLst>
                    <a:ext uri="{9D8B030D-6E8A-4147-A177-3AD203B41FA5}">
                      <a16:colId xmlns:a16="http://schemas.microsoft.com/office/drawing/2014/main" val="3443567377"/>
                    </a:ext>
                  </a:extLst>
                </a:gridCol>
                <a:gridCol w="287521">
                  <a:extLst>
                    <a:ext uri="{9D8B030D-6E8A-4147-A177-3AD203B41FA5}">
                      <a16:colId xmlns:a16="http://schemas.microsoft.com/office/drawing/2014/main" val="1903315268"/>
                    </a:ext>
                  </a:extLst>
                </a:gridCol>
                <a:gridCol w="287521">
                  <a:extLst>
                    <a:ext uri="{9D8B030D-6E8A-4147-A177-3AD203B41FA5}">
                      <a16:colId xmlns:a16="http://schemas.microsoft.com/office/drawing/2014/main" val="1209768422"/>
                    </a:ext>
                  </a:extLst>
                </a:gridCol>
                <a:gridCol w="287521">
                  <a:extLst>
                    <a:ext uri="{9D8B030D-6E8A-4147-A177-3AD203B41FA5}">
                      <a16:colId xmlns:a16="http://schemas.microsoft.com/office/drawing/2014/main" val="3375085976"/>
                    </a:ext>
                  </a:extLst>
                </a:gridCol>
                <a:gridCol w="287521">
                  <a:extLst>
                    <a:ext uri="{9D8B030D-6E8A-4147-A177-3AD203B41FA5}">
                      <a16:colId xmlns:a16="http://schemas.microsoft.com/office/drawing/2014/main" val="3364386961"/>
                    </a:ext>
                  </a:extLst>
                </a:gridCol>
                <a:gridCol w="287521">
                  <a:extLst>
                    <a:ext uri="{9D8B030D-6E8A-4147-A177-3AD203B41FA5}">
                      <a16:colId xmlns:a16="http://schemas.microsoft.com/office/drawing/2014/main" val="653203069"/>
                    </a:ext>
                  </a:extLst>
                </a:gridCol>
                <a:gridCol w="287521">
                  <a:extLst>
                    <a:ext uri="{9D8B030D-6E8A-4147-A177-3AD203B41FA5}">
                      <a16:colId xmlns:a16="http://schemas.microsoft.com/office/drawing/2014/main" val="2364379802"/>
                    </a:ext>
                  </a:extLst>
                </a:gridCol>
                <a:gridCol w="287521">
                  <a:extLst>
                    <a:ext uri="{9D8B030D-6E8A-4147-A177-3AD203B41FA5}">
                      <a16:colId xmlns:a16="http://schemas.microsoft.com/office/drawing/2014/main" val="999222288"/>
                    </a:ext>
                  </a:extLst>
                </a:gridCol>
                <a:gridCol w="287521">
                  <a:extLst>
                    <a:ext uri="{9D8B030D-6E8A-4147-A177-3AD203B41FA5}">
                      <a16:colId xmlns:a16="http://schemas.microsoft.com/office/drawing/2014/main" val="3968340642"/>
                    </a:ext>
                  </a:extLst>
                </a:gridCol>
                <a:gridCol w="287521">
                  <a:extLst>
                    <a:ext uri="{9D8B030D-6E8A-4147-A177-3AD203B41FA5}">
                      <a16:colId xmlns:a16="http://schemas.microsoft.com/office/drawing/2014/main" val="1656864450"/>
                    </a:ext>
                  </a:extLst>
                </a:gridCol>
                <a:gridCol w="287521">
                  <a:extLst>
                    <a:ext uri="{9D8B030D-6E8A-4147-A177-3AD203B41FA5}">
                      <a16:colId xmlns:a16="http://schemas.microsoft.com/office/drawing/2014/main" val="65715550"/>
                    </a:ext>
                  </a:extLst>
                </a:gridCol>
                <a:gridCol w="287521">
                  <a:extLst>
                    <a:ext uri="{9D8B030D-6E8A-4147-A177-3AD203B41FA5}">
                      <a16:colId xmlns:a16="http://schemas.microsoft.com/office/drawing/2014/main" val="2283513883"/>
                    </a:ext>
                  </a:extLst>
                </a:gridCol>
                <a:gridCol w="287521">
                  <a:extLst>
                    <a:ext uri="{9D8B030D-6E8A-4147-A177-3AD203B41FA5}">
                      <a16:colId xmlns:a16="http://schemas.microsoft.com/office/drawing/2014/main" val="3387470833"/>
                    </a:ext>
                  </a:extLst>
                </a:gridCol>
                <a:gridCol w="287521">
                  <a:extLst>
                    <a:ext uri="{9D8B030D-6E8A-4147-A177-3AD203B41FA5}">
                      <a16:colId xmlns:a16="http://schemas.microsoft.com/office/drawing/2014/main" val="1558149467"/>
                    </a:ext>
                  </a:extLst>
                </a:gridCol>
                <a:gridCol w="287521">
                  <a:extLst>
                    <a:ext uri="{9D8B030D-6E8A-4147-A177-3AD203B41FA5}">
                      <a16:colId xmlns:a16="http://schemas.microsoft.com/office/drawing/2014/main" val="3581383538"/>
                    </a:ext>
                  </a:extLst>
                </a:gridCol>
              </a:tblGrid>
              <a:tr h="642941">
                <a:tc rowSpan="2">
                  <a:txBody>
                    <a:bodyPr/>
                    <a:lstStyle/>
                    <a:p>
                      <a:pPr marL="0" marR="0" algn="ctr">
                        <a:lnSpc>
                          <a:spcPct val="115000"/>
                        </a:lnSpc>
                        <a:spcBef>
                          <a:spcPts val="0"/>
                        </a:spcBef>
                        <a:spcAft>
                          <a:spcPts val="0"/>
                        </a:spcAft>
                      </a:pPr>
                      <a:r>
                        <a:rPr lang="en-US" sz="1000">
                          <a:effectLst/>
                        </a:rPr>
                        <a:t>Country </a:t>
                      </a:r>
                      <a:endParaRPr lang="en-GB" sz="100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tc>
                <a:tc gridSpan="4">
                  <a:txBody>
                    <a:bodyPr/>
                    <a:lstStyle/>
                    <a:p>
                      <a:pPr marL="0" marR="0" algn="ctr">
                        <a:spcBef>
                          <a:spcPts val="0"/>
                        </a:spcBef>
                        <a:spcAft>
                          <a:spcPts val="0"/>
                        </a:spcAft>
                      </a:pPr>
                      <a:r>
                        <a:rPr lang="en-US" sz="1000">
                          <a:solidFill>
                            <a:schemeClr val="tx1">
                              <a:lumMod val="75000"/>
                              <a:lumOff val="25000"/>
                            </a:schemeClr>
                          </a:solidFill>
                          <a:effectLst/>
                        </a:rPr>
                        <a:t>Publicly funded (free)</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Publicly funded (some fees)</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Mixed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Solely private (out-of-pocket)</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rPr>
                        <a:t>Solely private (health insurance)</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lnSpc>
                          <a:spcPct val="107000"/>
                        </a:lnSpc>
                        <a:spcBef>
                          <a:spcPts val="0"/>
                        </a:spcBef>
                        <a:spcAft>
                          <a:spcPts val="0"/>
                        </a:spcAft>
                      </a:pPr>
                      <a:r>
                        <a:rPr lang="en-US" sz="1000">
                          <a:solidFill>
                            <a:schemeClr val="tx1">
                              <a:lumMod val="75000"/>
                              <a:lumOff val="25000"/>
                            </a:schemeClr>
                          </a:solidFill>
                          <a:effectLst/>
                        </a:rPr>
                        <a:t>Multiple</a:t>
                      </a:r>
                    </a:p>
                    <a:p>
                      <a:pPr marL="0" marR="0" algn="ctr">
                        <a:lnSpc>
                          <a:spcPct val="107000"/>
                        </a:lnSpc>
                        <a:spcBef>
                          <a:spcPts val="0"/>
                        </a:spcBef>
                        <a:spcAft>
                          <a:spcPts val="0"/>
                        </a:spcAft>
                      </a:pPr>
                      <a:r>
                        <a:rPr lang="en-US" sz="1000">
                          <a:solidFill>
                            <a:schemeClr val="tx1">
                              <a:lumMod val="75000"/>
                              <a:lumOff val="25000"/>
                            </a:schemeClr>
                          </a:solidFill>
                          <a:effectLst/>
                        </a:rPr>
                        <a:t>systems </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N/A</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algn="ctr">
                        <a:spcBef>
                          <a:spcPts val="0"/>
                        </a:spcBef>
                        <a:spcAft>
                          <a:spcPts val="0"/>
                        </a:spcAft>
                      </a:pPr>
                      <a:r>
                        <a:rPr lang="en-US" sz="1000">
                          <a:solidFill>
                            <a:schemeClr val="tx1">
                              <a:lumMod val="75000"/>
                              <a:lumOff val="25000"/>
                            </a:schemeClr>
                          </a:solidFill>
                          <a:effectLst/>
                        </a:rPr>
                        <a:t>Other</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65288700"/>
                  </a:ext>
                </a:extLst>
              </a:tr>
              <a:tr h="167192">
                <a:tc vMerge="1">
                  <a:txBody>
                    <a:bodyPr/>
                    <a:lstStyle/>
                    <a:p>
                      <a:pPr marL="0" marR="0" algn="l">
                        <a:lnSpc>
                          <a:spcPct val="115000"/>
                        </a:lnSpc>
                        <a:spcBef>
                          <a:spcPts val="0"/>
                        </a:spcBef>
                        <a:spcAft>
                          <a:spcPts val="0"/>
                        </a:spcAft>
                      </a:pPr>
                      <a:endParaRPr lang="en-GB" sz="1050">
                        <a:solidFill>
                          <a:schemeClr val="bg1"/>
                        </a:solidFill>
                        <a:effectLst/>
                        <a:latin typeface="+mn-lt"/>
                        <a:ea typeface="SimSun" panose="02010600030101010101" pitchFamily="2" charset="-122"/>
                        <a:cs typeface="Times New Roman" panose="02020603050405020304" pitchFamily="18" charset="0"/>
                      </a:endParaRPr>
                    </a:p>
                  </a:txBody>
                  <a:tcPr marL="18288" marR="18288" marT="18288" marB="18288" anchor="ctr">
                    <a:lnL w="6350" cap="flat" cmpd="sng" algn="ctr">
                      <a:solidFill>
                        <a:srgbClr val="00A8CB"/>
                      </a:solidFill>
                      <a:prstDash val="solid"/>
                      <a:round/>
                      <a:headEnd type="none" w="med" len="med"/>
                      <a:tailEnd type="none" w="med" len="med"/>
                    </a:lnL>
                    <a:lnR w="6350" cap="flat" cmpd="sng" algn="ctr">
                      <a:solidFill>
                        <a:srgbClr val="00A8CB"/>
                      </a:solidFill>
                      <a:prstDash val="solid"/>
                      <a:round/>
                      <a:headEnd type="none" w="med" len="med"/>
                      <a:tailEnd type="none" w="med" len="med"/>
                    </a:lnR>
                    <a:lnT w="6350" cap="flat" cmpd="sng" algn="ctr">
                      <a:solidFill>
                        <a:srgbClr val="00A8CB"/>
                      </a:solidFill>
                      <a:prstDash val="solid"/>
                      <a:round/>
                      <a:headEnd type="none" w="med" len="med"/>
                      <a:tailEnd type="none" w="med" len="med"/>
                    </a:lnT>
                    <a:lnB w="6350" cap="flat" cmpd="sng" algn="ctr">
                      <a:solidFill>
                        <a:srgbClr val="00A8CB"/>
                      </a:solidFill>
                      <a:prstDash val="solid"/>
                      <a:round/>
                      <a:headEnd type="none" w="med" len="med"/>
                      <a:tailEnd type="none" w="med" len="med"/>
                    </a:lnB>
                    <a:solidFill>
                      <a:srgbClr val="00A8CB"/>
                    </a:solidFill>
                  </a:tcP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AKI</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HD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PD</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tc>
                  <a:txBody>
                    <a:bodyPr/>
                    <a:lstStyle/>
                    <a:p>
                      <a:pPr marL="0" marR="0" algn="ctr">
                        <a:spcBef>
                          <a:spcPts val="0"/>
                        </a:spcBef>
                        <a:spcAft>
                          <a:spcPts val="0"/>
                        </a:spcAft>
                      </a:pPr>
                      <a:r>
                        <a:rPr lang="en-US" sz="1000">
                          <a:solidFill>
                            <a:schemeClr val="tx1">
                              <a:lumMod val="75000"/>
                              <a:lumOff val="25000"/>
                            </a:schemeClr>
                          </a:solidFill>
                          <a:effectLst/>
                        </a:rPr>
                        <a:t>TX</a:t>
                      </a:r>
                      <a:endParaRPr lang="en-US" sz="100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18288" marR="18288" marT="18288" marB="18288" anchor="ctr"/>
                </a:tc>
                <a:extLst>
                  <a:ext uri="{0D108BD9-81ED-4DB2-BD59-A6C34878D82A}">
                    <a16:rowId xmlns:a16="http://schemas.microsoft.com/office/drawing/2014/main" val="4013576420"/>
                  </a:ext>
                </a:extLst>
              </a:tr>
              <a:tr h="152526">
                <a:tc>
                  <a:txBody>
                    <a:bodyPr/>
                    <a:lstStyle/>
                    <a:p>
                      <a:pPr marL="0" marR="0">
                        <a:lnSpc>
                          <a:spcPct val="107000"/>
                        </a:lnSpc>
                        <a:spcBef>
                          <a:spcPts val="0"/>
                        </a:spcBef>
                        <a:spcAft>
                          <a:spcPts val="0"/>
                        </a:spcAft>
                      </a:pPr>
                      <a:r>
                        <a:rPr lang="en-ZA" sz="1000" b="1">
                          <a:solidFill>
                            <a:schemeClr val="tx1">
                              <a:lumMod val="75000"/>
                              <a:lumOff val="25000"/>
                            </a:schemeClr>
                          </a:solidFill>
                          <a:effectLst/>
                        </a:rPr>
                        <a:t>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3451135315"/>
                  </a:ext>
                </a:extLst>
              </a:tr>
              <a:tr h="152526">
                <a:tc>
                  <a:txBody>
                    <a:bodyPr/>
                    <a:lstStyle/>
                    <a:p>
                      <a:pPr marL="0" marR="0">
                        <a:lnSpc>
                          <a:spcPct val="107000"/>
                        </a:lnSpc>
                        <a:spcBef>
                          <a:spcPts val="0"/>
                        </a:spcBef>
                        <a:spcAft>
                          <a:spcPts val="0"/>
                        </a:spcAft>
                      </a:pPr>
                      <a:r>
                        <a:rPr lang="en-ZA" sz="1000" b="1">
                          <a:solidFill>
                            <a:schemeClr val="tx1">
                              <a:lumMod val="75000"/>
                              <a:lumOff val="25000"/>
                            </a:schemeClr>
                          </a:solidFill>
                          <a:effectLst/>
                        </a:rPr>
                        <a:t>Hong Kong SAR, China</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3301771567"/>
                  </a:ext>
                </a:extLst>
              </a:tr>
              <a:tr h="158281">
                <a:tc>
                  <a:txBody>
                    <a:bodyPr/>
                    <a:lstStyle/>
                    <a:p>
                      <a:pPr marL="0" marR="0">
                        <a:lnSpc>
                          <a:spcPct val="107000"/>
                        </a:lnSpc>
                        <a:spcBef>
                          <a:spcPts val="0"/>
                        </a:spcBef>
                        <a:spcAft>
                          <a:spcPts val="0"/>
                        </a:spcAft>
                      </a:pPr>
                      <a:r>
                        <a:rPr lang="en-ZA" sz="1000" b="1">
                          <a:solidFill>
                            <a:schemeClr val="tx1">
                              <a:lumMod val="75000"/>
                              <a:lumOff val="25000"/>
                            </a:schemeClr>
                          </a:solidFill>
                          <a:effectLst/>
                        </a:rPr>
                        <a:t>Japan</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298924052"/>
                  </a:ext>
                </a:extLst>
              </a:tr>
              <a:tr h="158281">
                <a:tc>
                  <a:txBody>
                    <a:bodyPr/>
                    <a:lstStyle/>
                    <a:p>
                      <a:pPr marL="0" marR="0">
                        <a:lnSpc>
                          <a:spcPct val="107000"/>
                        </a:lnSpc>
                        <a:spcBef>
                          <a:spcPts val="0"/>
                        </a:spcBef>
                        <a:spcAft>
                          <a:spcPts val="0"/>
                        </a:spcAft>
                      </a:pPr>
                      <a:r>
                        <a:rPr lang="en-ZA" sz="1000" b="1">
                          <a:solidFill>
                            <a:schemeClr val="tx1">
                              <a:lumMod val="75000"/>
                              <a:lumOff val="25000"/>
                            </a:schemeClr>
                          </a:solidFill>
                          <a:effectLst/>
                        </a:rPr>
                        <a:t>Korea, Rep.</a:t>
                      </a:r>
                      <a:endParaRPr lang="en-US" sz="1000" b="1">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114792292"/>
                  </a:ext>
                </a:extLst>
              </a:tr>
              <a:tr h="158281">
                <a:tc>
                  <a:txBody>
                    <a:bodyPr/>
                    <a:lstStyle/>
                    <a:p>
                      <a:pPr marL="0" marR="0">
                        <a:lnSpc>
                          <a:spcPct val="107000"/>
                        </a:lnSpc>
                        <a:spcBef>
                          <a:spcPts val="0"/>
                        </a:spcBef>
                        <a:spcAft>
                          <a:spcPts val="0"/>
                        </a:spcAft>
                      </a:pPr>
                      <a:r>
                        <a:rPr lang="en-ZA" sz="1000" b="1" dirty="0">
                          <a:solidFill>
                            <a:schemeClr val="tx1">
                              <a:lumMod val="75000"/>
                              <a:lumOff val="25000"/>
                            </a:schemeClr>
                          </a:solidFill>
                          <a:effectLst/>
                        </a:rPr>
                        <a:t>Macao SAR, China</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2673725318"/>
                  </a:ext>
                </a:extLst>
              </a:tr>
              <a:tr h="158281">
                <a:tc>
                  <a:txBody>
                    <a:bodyPr/>
                    <a:lstStyle/>
                    <a:p>
                      <a:pPr marL="0" marR="0">
                        <a:lnSpc>
                          <a:spcPct val="107000"/>
                        </a:lnSpc>
                        <a:spcBef>
                          <a:spcPts val="0"/>
                        </a:spcBef>
                        <a:spcAft>
                          <a:spcPts val="0"/>
                        </a:spcAft>
                      </a:pPr>
                      <a:r>
                        <a:rPr lang="en-ZA" sz="1000" b="1" dirty="0">
                          <a:solidFill>
                            <a:schemeClr val="tx1">
                              <a:lumMod val="75000"/>
                              <a:lumOff val="25000"/>
                            </a:schemeClr>
                          </a:solidFill>
                          <a:effectLst/>
                        </a:rPr>
                        <a:t>Taiwan</a:t>
                      </a:r>
                      <a:endParaRPr lang="en-US" sz="1000" b="1"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52031" marR="52031" marT="0"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900" b="0" u="none" strike="noStrike" kern="1200" cap="none" spc="0" normalizeH="0" baseline="0" noProof="0">
                          <a:ln>
                            <a:noFill/>
                          </a:ln>
                          <a:solidFill>
                            <a:srgbClr val="000000"/>
                          </a:solidFill>
                          <a:effectLst/>
                          <a:uLnTx/>
                          <a:uFillTx/>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r>
                        <a:rPr lang="en-US" sz="900" b="0" u="none" strike="noStrike">
                          <a:solidFill>
                            <a:srgbClr val="000000"/>
                          </a:solidFill>
                          <a:effectLst/>
                        </a:rPr>
                        <a:t>X</a:t>
                      </a:r>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a:solidFill>
                          <a:srgbClr val="000000"/>
                        </a:solidFill>
                        <a:effectLst/>
                        <a:latin typeface="Calibri" panose="020F0502020204030204" pitchFamily="34" charset="0"/>
                      </a:endParaRPr>
                    </a:p>
                  </a:txBody>
                  <a:tcPr marL="18288" marR="18288" marT="18288" marB="18288" anchor="ctr"/>
                </a:tc>
                <a:tc>
                  <a:txBody>
                    <a:bodyPr/>
                    <a:lstStyle/>
                    <a:p>
                      <a:pPr algn="ctr" fontAlgn="b"/>
                      <a:endParaRPr lang="en-US" sz="900" b="0" i="0" u="none" strike="noStrike" dirty="0">
                        <a:solidFill>
                          <a:srgbClr val="000000"/>
                        </a:solidFill>
                        <a:effectLst/>
                        <a:latin typeface="Calibri" panose="020F0502020204030204" pitchFamily="34" charset="0"/>
                      </a:endParaRPr>
                    </a:p>
                  </a:txBody>
                  <a:tcPr marL="18288" marR="18288" marT="18288" marB="18288" anchor="ctr"/>
                </a:tc>
                <a:extLst>
                  <a:ext uri="{0D108BD9-81ED-4DB2-BD59-A6C34878D82A}">
                    <a16:rowId xmlns:a16="http://schemas.microsoft.com/office/drawing/2014/main" val="1922962190"/>
                  </a:ext>
                </a:extLst>
              </a:tr>
            </a:tbl>
          </a:graphicData>
        </a:graphic>
      </p:graphicFrame>
      <p:sp>
        <p:nvSpPr>
          <p:cNvPr id="4" name="TextBox 3">
            <a:extLst>
              <a:ext uri="{FF2B5EF4-FFF2-40B4-BE49-F238E27FC236}">
                <a16:creationId xmlns:a16="http://schemas.microsoft.com/office/drawing/2014/main" id="{096F1760-6496-6875-C1A9-0B474B3315D3}"/>
              </a:ext>
            </a:extLst>
          </p:cNvPr>
          <p:cNvSpPr txBox="1"/>
          <p:nvPr/>
        </p:nvSpPr>
        <p:spPr>
          <a:xfrm>
            <a:off x="771524" y="4290147"/>
            <a:ext cx="687299" cy="246221"/>
          </a:xfrm>
          <a:prstGeom prst="rect">
            <a:avLst/>
          </a:prstGeom>
          <a:noFill/>
        </p:spPr>
        <p:txBody>
          <a:bodyPr wrap="square" rtlCol="0">
            <a:spAutoFit/>
          </a:bodyPr>
          <a:lstStyle/>
          <a:p>
            <a:r>
              <a:rPr lang="en-US" sz="1000">
                <a:latin typeface="+mj-lt"/>
              </a:rPr>
              <a:t>X : Yes</a:t>
            </a:r>
          </a:p>
        </p:txBody>
      </p:sp>
      <p:sp>
        <p:nvSpPr>
          <p:cNvPr id="5" name="Rectangle 4">
            <a:extLst>
              <a:ext uri="{FF2B5EF4-FFF2-40B4-BE49-F238E27FC236}">
                <a16:creationId xmlns:a16="http://schemas.microsoft.com/office/drawing/2014/main" id="{FD1A8992-57AD-4293-9C3E-C1D3E72AC4A3}"/>
              </a:ext>
            </a:extLst>
          </p:cNvPr>
          <p:cNvSpPr/>
          <p:nvPr/>
        </p:nvSpPr>
        <p:spPr>
          <a:xfrm>
            <a:off x="745317" y="4451462"/>
            <a:ext cx="6851072" cy="249684"/>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lnSpc>
                <a:spcPct val="107000"/>
              </a:lnSpc>
              <a:defRPr/>
            </a:pPr>
            <a:r>
              <a:rPr lang="en-US" sz="1000" b="1" dirty="0">
                <a:latin typeface="+mj-lt"/>
                <a:ea typeface="Calibri" panose="020F0502020204030204" pitchFamily="34" charset="0"/>
                <a:cs typeface="Times New Roman"/>
              </a:rPr>
              <a:t>Abbreviations:</a:t>
            </a:r>
            <a:r>
              <a:rPr lang="en-US" sz="1000" dirty="0">
                <a:latin typeface="+mj-lt"/>
                <a:ea typeface="Calibri" panose="020F0502020204030204" pitchFamily="34" charset="0"/>
                <a:cs typeface="Times New Roman"/>
              </a:rPr>
              <a:t> AKI (Acute kidney injury), HD (hemodialysis), PD (peritoneal dialysis), TX (transplant medications)</a:t>
            </a:r>
          </a:p>
        </p:txBody>
      </p:sp>
      <p:sp>
        <p:nvSpPr>
          <p:cNvPr id="6" name="Title 5">
            <a:extLst>
              <a:ext uri="{FF2B5EF4-FFF2-40B4-BE49-F238E27FC236}">
                <a16:creationId xmlns:a16="http://schemas.microsoft.com/office/drawing/2014/main" id="{053165DF-155A-4A06-DF33-4636B27C725F}"/>
              </a:ext>
            </a:extLst>
          </p:cNvPr>
          <p:cNvSpPr>
            <a:spLocks noGrp="1"/>
          </p:cNvSpPr>
          <p:nvPr>
            <p:ph type="title"/>
          </p:nvPr>
        </p:nvSpPr>
        <p:spPr/>
        <p:txBody>
          <a:bodyPr>
            <a:normAutofit fontScale="90000"/>
          </a:bodyPr>
          <a:lstStyle/>
          <a:p>
            <a:r>
              <a:rPr lang="en-US"/>
              <a:t>Funding for kidney replacement therapy (KRT)</a:t>
            </a:r>
          </a:p>
        </p:txBody>
      </p:sp>
      <p:sp>
        <p:nvSpPr>
          <p:cNvPr id="7" name="Date Placeholder 3">
            <a:extLst>
              <a:ext uri="{FF2B5EF4-FFF2-40B4-BE49-F238E27FC236}">
                <a16:creationId xmlns:a16="http://schemas.microsoft.com/office/drawing/2014/main" id="{3BAB9295-F5C1-D454-1E28-8667A8AA4636}"/>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8" name="Footer Placeholder 4">
            <a:extLst>
              <a:ext uri="{FF2B5EF4-FFF2-40B4-BE49-F238E27FC236}">
                <a16:creationId xmlns:a16="http://schemas.microsoft.com/office/drawing/2014/main" id="{9E6493E5-2ABE-B408-504C-59C209490F68}"/>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D1B3945A-7E6C-875E-B409-0629AF456F10}"/>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19</a:t>
            </a:fld>
            <a:endParaRPr lang="en-US"/>
          </a:p>
        </p:txBody>
      </p:sp>
    </p:spTree>
    <p:extLst>
      <p:ext uri="{BB962C8B-B14F-4D97-AF65-F5344CB8AC3E}">
        <p14:creationId xmlns:p14="http://schemas.microsoft.com/office/powerpoint/2010/main" val="3047264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gray">
          <a:xfrm>
            <a:off x="3657600" y="1294877"/>
            <a:ext cx="8534400" cy="3247385"/>
          </a:xfrm>
          <a:solidFill>
            <a:schemeClr val="bg1"/>
          </a:solidFill>
        </p:spPr>
        <p:txBody>
          <a:bodyPr>
            <a:normAutofit/>
          </a:bodyPr>
          <a:lstStyle/>
          <a:p>
            <a:pPr algn="l">
              <a:lnSpc>
                <a:spcPct val="100000"/>
              </a:lnSpc>
            </a:pPr>
            <a:r>
              <a:rPr lang="en-US" sz="4000" dirty="0">
                <a:solidFill>
                  <a:schemeClr val="accent3"/>
                </a:solidFill>
                <a:latin typeface="Arial"/>
                <a:cs typeface="Arial"/>
              </a:rPr>
              <a:t>2023 ISN-GLOBAL </a:t>
            </a:r>
            <a:br>
              <a:rPr lang="en-US" sz="4000" dirty="0">
                <a:solidFill>
                  <a:schemeClr val="accent3"/>
                </a:solidFill>
                <a:latin typeface="Arial"/>
                <a:cs typeface="Arial"/>
              </a:rPr>
            </a:br>
            <a:r>
              <a:rPr lang="en-US" sz="4000" dirty="0">
                <a:solidFill>
                  <a:schemeClr val="accent3"/>
                </a:solidFill>
                <a:latin typeface="Arial"/>
                <a:cs typeface="Arial"/>
              </a:rPr>
              <a:t>KIDNEY HEALTH ATLAS </a:t>
            </a:r>
            <a:br>
              <a:rPr lang="en-US" sz="4000" dirty="0">
                <a:solidFill>
                  <a:schemeClr val="accent3"/>
                </a:solidFill>
                <a:latin typeface="Arial"/>
                <a:cs typeface="Arial"/>
              </a:rPr>
            </a:br>
            <a:r>
              <a:rPr lang="en-US" sz="4000" dirty="0">
                <a:solidFill>
                  <a:schemeClr val="accent3"/>
                </a:solidFill>
                <a:latin typeface="Arial"/>
                <a:cs typeface="Arial"/>
              </a:rPr>
              <a:t>(ISN-GKHA)</a:t>
            </a:r>
            <a:br>
              <a:rPr lang="en-US" sz="4000" dirty="0">
                <a:solidFill>
                  <a:schemeClr val="accent3"/>
                </a:solidFill>
                <a:latin typeface="Arial"/>
                <a:cs typeface="Arial"/>
              </a:rPr>
            </a:br>
            <a:br>
              <a:rPr lang="en-US" sz="4000" dirty="0">
                <a:solidFill>
                  <a:schemeClr val="accent3"/>
                </a:solidFill>
                <a:latin typeface="Arial"/>
                <a:cs typeface="Arial"/>
              </a:rPr>
            </a:br>
            <a:r>
              <a:rPr lang="en-US" sz="3200" dirty="0">
                <a:latin typeface="Arial"/>
                <a:cs typeface="Arial"/>
              </a:rPr>
              <a:t>ISN NORTH AND EAST ASIA REGION</a:t>
            </a:r>
            <a:endParaRPr lang="en-GB" sz="2400" dirty="0">
              <a:latin typeface="Arial"/>
              <a:cs typeface="Arial"/>
            </a:endParaRPr>
          </a:p>
        </p:txBody>
      </p:sp>
      <p:sp>
        <p:nvSpPr>
          <p:cNvPr id="7" name="Rectangle 6">
            <a:extLst>
              <a:ext uri="{FF2B5EF4-FFF2-40B4-BE49-F238E27FC236}">
                <a16:creationId xmlns:a16="http://schemas.microsoft.com/office/drawing/2014/main" id="{BB9A028A-9E8A-3740-8F27-24AE7C483696}"/>
              </a:ext>
            </a:extLst>
          </p:cNvPr>
          <p:cNvSpPr/>
          <p:nvPr/>
        </p:nvSpPr>
        <p:spPr bwMode="gray">
          <a:xfrm>
            <a:off x="222698" y="5620139"/>
            <a:ext cx="5309281" cy="461665"/>
          </a:xfrm>
          <a:prstGeom prst="rect">
            <a:avLst/>
          </a:prstGeom>
        </p:spPr>
        <p:txBody>
          <a:bodyPr wrap="square" lIns="0" rIns="0">
            <a:spAutoFit/>
          </a:bodyPr>
          <a:lstStyle/>
          <a:p>
            <a:r>
              <a:rPr lang="en-GB" sz="2400" b="1" u="sng">
                <a:solidFill>
                  <a:srgbClr val="FE7055"/>
                </a:solidFill>
                <a:latin typeface="+mj-lt"/>
                <a:ea typeface="+mj-ea"/>
                <a:cs typeface="+mj-cs"/>
              </a:rPr>
              <a:t>www.theisn.org/global-atlas</a:t>
            </a:r>
            <a:endParaRPr lang="en-GB" sz="2400" u="sng">
              <a:solidFill>
                <a:srgbClr val="FE7055"/>
              </a:solidFill>
            </a:endParaRPr>
          </a:p>
        </p:txBody>
      </p:sp>
      <p:sp>
        <p:nvSpPr>
          <p:cNvPr id="2" name="Date Placeholder 3">
            <a:extLst>
              <a:ext uri="{FF2B5EF4-FFF2-40B4-BE49-F238E27FC236}">
                <a16:creationId xmlns:a16="http://schemas.microsoft.com/office/drawing/2014/main" id="{8D69573F-3733-24DE-5A78-55852939E23E}"/>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3" name="Footer Placeholder 4">
            <a:extLst>
              <a:ext uri="{FF2B5EF4-FFF2-40B4-BE49-F238E27FC236}">
                <a16:creationId xmlns:a16="http://schemas.microsoft.com/office/drawing/2014/main" id="{EBDEA204-40D9-AF90-C978-4EC23D9304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4" name="Slide Number Placeholder 5">
            <a:extLst>
              <a:ext uri="{FF2B5EF4-FFF2-40B4-BE49-F238E27FC236}">
                <a16:creationId xmlns:a16="http://schemas.microsoft.com/office/drawing/2014/main" id="{026AF88F-F640-A796-48B1-66B5B96F239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a:t>
            </a:fld>
            <a:endParaRPr lang="en-US"/>
          </a:p>
        </p:txBody>
      </p:sp>
      <p:pic>
        <p:nvPicPr>
          <p:cNvPr id="13" name="Picture 12" descr="A picture containing text, screenshot, graphics, logo&#10;&#10;Description automatically generated">
            <a:extLst>
              <a:ext uri="{FF2B5EF4-FFF2-40B4-BE49-F238E27FC236}">
                <a16:creationId xmlns:a16="http://schemas.microsoft.com/office/drawing/2014/main" id="{5CF77382-2FB2-0D5C-1B35-60F2C300569D}"/>
              </a:ext>
            </a:extLst>
          </p:cNvPr>
          <p:cNvPicPr>
            <a:picLocks noChangeAspect="1"/>
          </p:cNvPicPr>
          <p:nvPr/>
        </p:nvPicPr>
        <p:blipFill>
          <a:blip r:embed="rId3"/>
          <a:stretch>
            <a:fillRect/>
          </a:stretch>
        </p:blipFill>
        <p:spPr>
          <a:xfrm>
            <a:off x="716362" y="1067357"/>
            <a:ext cx="2865038" cy="3989294"/>
          </a:xfrm>
          <a:prstGeom prst="rect">
            <a:avLst/>
          </a:prstGeom>
        </p:spPr>
      </p:pic>
    </p:spTree>
    <p:extLst>
      <p:ext uri="{BB962C8B-B14F-4D97-AF65-F5344CB8AC3E}">
        <p14:creationId xmlns:p14="http://schemas.microsoft.com/office/powerpoint/2010/main" val="713000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69DE31-CB33-3F87-D4AA-BDF29D36CC4C}"/>
              </a:ext>
            </a:extLst>
          </p:cNvPr>
          <p:cNvPicPr>
            <a:picLocks noChangeAspect="1"/>
          </p:cNvPicPr>
          <p:nvPr/>
        </p:nvPicPr>
        <p:blipFill>
          <a:blip r:embed="rId2"/>
          <a:stretch>
            <a:fillRect/>
          </a:stretch>
        </p:blipFill>
        <p:spPr>
          <a:xfrm>
            <a:off x="279920" y="1662382"/>
            <a:ext cx="5695764" cy="3525967"/>
          </a:xfrm>
          <a:prstGeom prst="rect">
            <a:avLst/>
          </a:prstGeom>
        </p:spPr>
      </p:pic>
      <p:sp>
        <p:nvSpPr>
          <p:cNvPr id="8" name="Rectangle 7"/>
          <p:cNvSpPr/>
          <p:nvPr/>
        </p:nvSpPr>
        <p:spPr>
          <a:xfrm>
            <a:off x="279920" y="1662468"/>
            <a:ext cx="5695764" cy="353314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162710" y="1515437"/>
            <a:ext cx="3765479" cy="170551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503612766"/>
              </p:ext>
            </p:extLst>
          </p:nvPr>
        </p:nvGraphicFramePr>
        <p:xfrm>
          <a:off x="6079959" y="2486525"/>
          <a:ext cx="6002449" cy="1447302"/>
        </p:xfrm>
        <a:graphic>
          <a:graphicData uri="http://schemas.openxmlformats.org/drawingml/2006/table">
            <a:tbl>
              <a:tblPr firstRow="1" firstCol="1" bandRow="1">
                <a:tableStyleId>{F5AB1C69-6EDB-4FF4-983F-18BD219EF322}</a:tableStyleId>
              </a:tblPr>
              <a:tblGrid>
                <a:gridCol w="1393627">
                  <a:extLst>
                    <a:ext uri="{9D8B030D-6E8A-4147-A177-3AD203B41FA5}">
                      <a16:colId xmlns:a16="http://schemas.microsoft.com/office/drawing/2014/main" val="3914558365"/>
                    </a:ext>
                  </a:extLst>
                </a:gridCol>
                <a:gridCol w="768137">
                  <a:extLst>
                    <a:ext uri="{9D8B030D-6E8A-4147-A177-3AD203B41FA5}">
                      <a16:colId xmlns:a16="http://schemas.microsoft.com/office/drawing/2014/main" val="3533902617"/>
                    </a:ext>
                  </a:extLst>
                </a:gridCol>
                <a:gridCol w="768137">
                  <a:extLst>
                    <a:ext uri="{9D8B030D-6E8A-4147-A177-3AD203B41FA5}">
                      <a16:colId xmlns:a16="http://schemas.microsoft.com/office/drawing/2014/main" val="4047493260"/>
                    </a:ext>
                  </a:extLst>
                </a:gridCol>
                <a:gridCol w="768137">
                  <a:extLst>
                    <a:ext uri="{9D8B030D-6E8A-4147-A177-3AD203B41FA5}">
                      <a16:colId xmlns:a16="http://schemas.microsoft.com/office/drawing/2014/main" val="73913279"/>
                    </a:ext>
                  </a:extLst>
                </a:gridCol>
                <a:gridCol w="768137">
                  <a:extLst>
                    <a:ext uri="{9D8B030D-6E8A-4147-A177-3AD203B41FA5}">
                      <a16:colId xmlns:a16="http://schemas.microsoft.com/office/drawing/2014/main" val="1378222958"/>
                    </a:ext>
                  </a:extLst>
                </a:gridCol>
                <a:gridCol w="904414">
                  <a:extLst>
                    <a:ext uri="{9D8B030D-6E8A-4147-A177-3AD203B41FA5}">
                      <a16:colId xmlns:a16="http://schemas.microsoft.com/office/drawing/2014/main" val="1631785233"/>
                    </a:ext>
                  </a:extLst>
                </a:gridCol>
                <a:gridCol w="631860">
                  <a:extLst>
                    <a:ext uri="{9D8B030D-6E8A-4147-A177-3AD203B41FA5}">
                      <a16:colId xmlns:a16="http://schemas.microsoft.com/office/drawing/2014/main" val="3591561528"/>
                    </a:ext>
                  </a:extLst>
                </a:gridCol>
              </a:tblGrid>
              <a:tr h="337142">
                <a:tc>
                  <a:txBody>
                    <a:bodyPr/>
                    <a:lstStyle/>
                    <a:p>
                      <a:pPr algn="ctr">
                        <a:lnSpc>
                          <a:spcPct val="107000"/>
                        </a:lnSpc>
                      </a:pPr>
                      <a:r>
                        <a:rPr lang="en-US" sz="900">
                          <a:solidFill>
                            <a:schemeClr val="bg1"/>
                          </a:solidFill>
                          <a:effectLst/>
                        </a:rPr>
                        <a:t>Country</a:t>
                      </a:r>
                      <a:endParaRPr lang="en-US" sz="900">
                        <a:solidFill>
                          <a:schemeClr val="bg1"/>
                        </a:solidFill>
                        <a:effectLst/>
                        <a:latin typeface="+mj-lt"/>
                      </a:endParaRPr>
                    </a:p>
                  </a:txBody>
                  <a:tcPr marL="52031" marR="52031"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Nephrologists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Primary care physicians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Nurse practitioners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Specialized nurses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Multidisciplinary teams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851884624"/>
                  </a:ext>
                </a:extLst>
              </a:tr>
              <a:tr h="193293">
                <a:tc>
                  <a:txBody>
                    <a:bodyPr/>
                    <a:lstStyle/>
                    <a:p>
                      <a:pPr marL="0" marR="0">
                        <a:lnSpc>
                          <a:spcPct val="107000"/>
                        </a:lnSpc>
                        <a:spcBef>
                          <a:spcPts val="0"/>
                        </a:spcBef>
                        <a:spcAft>
                          <a:spcPts val="0"/>
                        </a:spcAft>
                      </a:pPr>
                      <a:r>
                        <a:rPr lang="en-ZA" sz="900">
                          <a:solidFill>
                            <a:schemeClr val="tx1">
                              <a:lumMod val="75000"/>
                              <a:lumOff val="25000"/>
                            </a:schemeClr>
                          </a:solidFill>
                          <a:effectLs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2139561084"/>
                  </a:ext>
                </a:extLst>
              </a:tr>
              <a:tr h="193293">
                <a:tc>
                  <a:txBody>
                    <a:bodyPr/>
                    <a:lstStyle/>
                    <a:p>
                      <a:pPr marL="0" marR="0">
                        <a:lnSpc>
                          <a:spcPct val="107000"/>
                        </a:lnSpc>
                        <a:spcBef>
                          <a:spcPts val="0"/>
                        </a:spcBef>
                        <a:spcAft>
                          <a:spcPts val="0"/>
                        </a:spcAft>
                      </a:pPr>
                      <a:r>
                        <a:rPr lang="en-ZA" sz="900">
                          <a:solidFill>
                            <a:schemeClr val="tx1">
                              <a:lumMod val="75000"/>
                              <a:lumOff val="25000"/>
                            </a:schemeClr>
                          </a:solidFill>
                          <a:effectLs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1968176699"/>
                  </a:ext>
                </a:extLst>
              </a:tr>
              <a:tr h="193293">
                <a:tc>
                  <a:txBody>
                    <a:bodyPr/>
                    <a:lstStyle/>
                    <a:p>
                      <a:pPr marL="0" marR="0">
                        <a:lnSpc>
                          <a:spcPct val="107000"/>
                        </a:lnSpc>
                        <a:spcBef>
                          <a:spcPts val="0"/>
                        </a:spcBef>
                        <a:spcAft>
                          <a:spcPts val="0"/>
                        </a:spcAft>
                      </a:pPr>
                      <a:r>
                        <a:rPr lang="en-ZA" sz="900">
                          <a:solidFill>
                            <a:schemeClr val="tx1">
                              <a:lumMod val="75000"/>
                              <a:lumOff val="25000"/>
                            </a:schemeClr>
                          </a:solidFill>
                          <a:effectLs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3450378104"/>
                  </a:ext>
                </a:extLst>
              </a:tr>
              <a:tr h="193293">
                <a:tc>
                  <a:txBody>
                    <a:bodyPr/>
                    <a:lstStyle/>
                    <a:p>
                      <a:pPr marL="0" marR="0">
                        <a:lnSpc>
                          <a:spcPct val="107000"/>
                        </a:lnSpc>
                        <a:spcBef>
                          <a:spcPts val="0"/>
                        </a:spcBef>
                        <a:spcAft>
                          <a:spcPts val="0"/>
                        </a:spcAft>
                      </a:pPr>
                      <a:r>
                        <a:rPr lang="en-ZA" sz="900">
                          <a:solidFill>
                            <a:schemeClr val="tx1">
                              <a:lumMod val="75000"/>
                              <a:lumOff val="25000"/>
                            </a:schemeClr>
                          </a:solidFill>
                          <a:effectLs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364267178"/>
                  </a:ext>
                </a:extLst>
              </a:tr>
              <a:tr h="19671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Macao SAR, China</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4262344790"/>
                  </a:ext>
                </a:extLst>
              </a:tr>
              <a:tr h="114416">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2031" marR="52031" marT="0" marB="0" anchor="ctr"/>
                </a:tc>
                <a:extLst>
                  <a:ext uri="{0D108BD9-81ED-4DB2-BD59-A6C34878D82A}">
                    <a16:rowId xmlns:a16="http://schemas.microsoft.com/office/drawing/2014/main" val="4229681099"/>
                  </a:ext>
                </a:extLst>
              </a:tr>
            </a:tbl>
          </a:graphicData>
        </a:graphic>
      </p:graphicFrame>
      <p:sp>
        <p:nvSpPr>
          <p:cNvPr id="9" name="TextBox 8"/>
          <p:cNvSpPr txBox="1"/>
          <p:nvPr/>
        </p:nvSpPr>
        <p:spPr>
          <a:xfrm>
            <a:off x="6055894" y="3990271"/>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DFDEF360-3E43-67F0-5571-BD9A4796D37D}"/>
              </a:ext>
            </a:extLst>
          </p:cNvPr>
          <p:cNvSpPr>
            <a:spLocks noGrp="1"/>
          </p:cNvSpPr>
          <p:nvPr>
            <p:ph type="title"/>
          </p:nvPr>
        </p:nvSpPr>
        <p:spPr>
          <a:xfrm>
            <a:off x="771524" y="357725"/>
            <a:ext cx="9242150" cy="650875"/>
          </a:xfrm>
        </p:spPr>
        <p:txBody>
          <a:bodyPr>
            <a:normAutofit fontScale="90000"/>
          </a:bodyPr>
          <a:lstStyle/>
          <a:p>
            <a:r>
              <a:rPr lang="en-US" dirty="0"/>
              <a:t>Providers primarily responsible for kidney failure care</a:t>
            </a:r>
          </a:p>
        </p:txBody>
      </p:sp>
      <p:sp>
        <p:nvSpPr>
          <p:cNvPr id="3" name="Date Placeholder 3">
            <a:extLst>
              <a:ext uri="{FF2B5EF4-FFF2-40B4-BE49-F238E27FC236}">
                <a16:creationId xmlns:a16="http://schemas.microsoft.com/office/drawing/2014/main" id="{AB8DACAC-6112-1546-7665-ADDCF929C298}"/>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4" name="Footer Placeholder 4">
            <a:extLst>
              <a:ext uri="{FF2B5EF4-FFF2-40B4-BE49-F238E27FC236}">
                <a16:creationId xmlns:a16="http://schemas.microsoft.com/office/drawing/2014/main" id="{65701518-C5FB-4DA6-BAB0-69E77F24ED7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0" name="Slide Number Placeholder 5">
            <a:extLst>
              <a:ext uri="{FF2B5EF4-FFF2-40B4-BE49-F238E27FC236}">
                <a16:creationId xmlns:a16="http://schemas.microsoft.com/office/drawing/2014/main" id="{BA516E49-3BDB-FCF2-6A36-BA0B3C19A13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20</a:t>
            </a:fld>
            <a:endParaRPr lang="en-US"/>
          </a:p>
        </p:txBody>
      </p:sp>
    </p:spTree>
    <p:extLst>
      <p:ext uri="{BB962C8B-B14F-4D97-AF65-F5344CB8AC3E}">
        <p14:creationId xmlns:p14="http://schemas.microsoft.com/office/powerpoint/2010/main" val="445493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1154643"/>
              </p:ext>
            </p:extLst>
          </p:nvPr>
        </p:nvGraphicFramePr>
        <p:xfrm>
          <a:off x="976653" y="1565682"/>
          <a:ext cx="10335111" cy="2644239"/>
        </p:xfrm>
        <a:graphic>
          <a:graphicData uri="http://schemas.openxmlformats.org/drawingml/2006/table">
            <a:tbl>
              <a:tblPr firstRow="1" firstCol="1" bandRow="1">
                <a:tableStyleId>{5C22544A-7EE6-4342-B048-85BDC9FD1C3A}</a:tableStyleId>
              </a:tblPr>
              <a:tblGrid>
                <a:gridCol w="1264920">
                  <a:extLst>
                    <a:ext uri="{9D8B030D-6E8A-4147-A177-3AD203B41FA5}">
                      <a16:colId xmlns:a16="http://schemas.microsoft.com/office/drawing/2014/main" val="2620700252"/>
                    </a:ext>
                  </a:extLst>
                </a:gridCol>
                <a:gridCol w="1007799">
                  <a:extLst>
                    <a:ext uri="{9D8B030D-6E8A-4147-A177-3AD203B41FA5}">
                      <a16:colId xmlns:a16="http://schemas.microsoft.com/office/drawing/2014/main" val="3019386783"/>
                    </a:ext>
                  </a:extLst>
                </a:gridCol>
                <a:gridCol w="1007799">
                  <a:extLst>
                    <a:ext uri="{9D8B030D-6E8A-4147-A177-3AD203B41FA5}">
                      <a16:colId xmlns:a16="http://schemas.microsoft.com/office/drawing/2014/main" val="362417040"/>
                    </a:ext>
                  </a:extLst>
                </a:gridCol>
                <a:gridCol w="1007799">
                  <a:extLst>
                    <a:ext uri="{9D8B030D-6E8A-4147-A177-3AD203B41FA5}">
                      <a16:colId xmlns:a16="http://schemas.microsoft.com/office/drawing/2014/main" val="1602611930"/>
                    </a:ext>
                  </a:extLst>
                </a:gridCol>
                <a:gridCol w="1007799">
                  <a:extLst>
                    <a:ext uri="{9D8B030D-6E8A-4147-A177-3AD203B41FA5}">
                      <a16:colId xmlns:a16="http://schemas.microsoft.com/office/drawing/2014/main" val="1058113709"/>
                    </a:ext>
                  </a:extLst>
                </a:gridCol>
                <a:gridCol w="1007799">
                  <a:extLst>
                    <a:ext uri="{9D8B030D-6E8A-4147-A177-3AD203B41FA5}">
                      <a16:colId xmlns:a16="http://schemas.microsoft.com/office/drawing/2014/main" val="4280814454"/>
                    </a:ext>
                  </a:extLst>
                </a:gridCol>
                <a:gridCol w="1007799">
                  <a:extLst>
                    <a:ext uri="{9D8B030D-6E8A-4147-A177-3AD203B41FA5}">
                      <a16:colId xmlns:a16="http://schemas.microsoft.com/office/drawing/2014/main" val="2009352762"/>
                    </a:ext>
                  </a:extLst>
                </a:gridCol>
                <a:gridCol w="1007799">
                  <a:extLst>
                    <a:ext uri="{9D8B030D-6E8A-4147-A177-3AD203B41FA5}">
                      <a16:colId xmlns:a16="http://schemas.microsoft.com/office/drawing/2014/main" val="2707556983"/>
                    </a:ext>
                  </a:extLst>
                </a:gridCol>
                <a:gridCol w="1007799">
                  <a:extLst>
                    <a:ext uri="{9D8B030D-6E8A-4147-A177-3AD203B41FA5}">
                      <a16:colId xmlns:a16="http://schemas.microsoft.com/office/drawing/2014/main" val="1504043621"/>
                    </a:ext>
                  </a:extLst>
                </a:gridCol>
                <a:gridCol w="1007799">
                  <a:extLst>
                    <a:ext uri="{9D8B030D-6E8A-4147-A177-3AD203B41FA5}">
                      <a16:colId xmlns:a16="http://schemas.microsoft.com/office/drawing/2014/main" val="25600395"/>
                    </a:ext>
                  </a:extLst>
                </a:gridCol>
              </a:tblGrid>
              <a:tr h="251665">
                <a:tc>
                  <a:txBody>
                    <a:bodyPr/>
                    <a:lstStyle/>
                    <a:p>
                      <a:pPr marL="0" marR="0" algn="ctr">
                        <a:lnSpc>
                          <a:spcPct val="107000"/>
                        </a:lnSpc>
                        <a:spcBef>
                          <a:spcPts val="0"/>
                        </a:spcBef>
                        <a:spcAft>
                          <a:spcPts val="0"/>
                        </a:spcAft>
                      </a:pPr>
                      <a:r>
                        <a:rPr lang="en-US" sz="900">
                          <a:solidFill>
                            <a:schemeClr val="bg1"/>
                          </a:solidFill>
                          <a:effectLst/>
                          <a:latin typeface="+mj-lt"/>
                        </a:rPr>
                        <a:t>Country</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a:solidFill>
                            <a:srgbClr val="000000"/>
                          </a:solidFill>
                          <a:effectLst/>
                          <a:latin typeface="+mj-lt"/>
                        </a:rPr>
                        <a:t>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Pediatric nephrologists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Transplant surgeons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Surgeons (HD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Surgeons (PD access)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Dietitians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Laboratory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Radiologists (ultrasound)</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Vascular access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90248518"/>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3942920623"/>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297705503"/>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995177518"/>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extLst>
                  <a:ext uri="{0D108BD9-81ED-4DB2-BD59-A6C34878D82A}">
                    <a16:rowId xmlns:a16="http://schemas.microsoft.com/office/drawing/2014/main" val="1363722044"/>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64748086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180054272"/>
              </p:ext>
            </p:extLst>
          </p:nvPr>
        </p:nvGraphicFramePr>
        <p:xfrm>
          <a:off x="5653437" y="4743678"/>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7" y="4743678"/>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A80EF19D-6DD0-8CFF-198E-4E391E4A7F54}"/>
              </a:ext>
            </a:extLst>
          </p:cNvPr>
          <p:cNvSpPr>
            <a:spLocks noGrp="1"/>
          </p:cNvSpPr>
          <p:nvPr>
            <p:ph type="title"/>
          </p:nvPr>
        </p:nvSpPr>
        <p:spPr/>
        <p:txBody>
          <a:bodyPr>
            <a:normAutofit/>
          </a:bodyPr>
          <a:lstStyle/>
          <a:p>
            <a:r>
              <a:rPr lang="en-US" dirty="0"/>
              <a:t>Shortage of kidney failure care providers</a:t>
            </a:r>
          </a:p>
        </p:txBody>
      </p:sp>
      <p:sp>
        <p:nvSpPr>
          <p:cNvPr id="3" name="Date Placeholder 3">
            <a:extLst>
              <a:ext uri="{FF2B5EF4-FFF2-40B4-BE49-F238E27FC236}">
                <a16:creationId xmlns:a16="http://schemas.microsoft.com/office/drawing/2014/main" id="{E07812B3-3757-24C0-2706-77CD588F2B39}"/>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8" name="Footer Placeholder 4">
            <a:extLst>
              <a:ext uri="{FF2B5EF4-FFF2-40B4-BE49-F238E27FC236}">
                <a16:creationId xmlns:a16="http://schemas.microsoft.com/office/drawing/2014/main" id="{0A1893AA-0258-FC0D-B14F-2496C9FFB9E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2BC41D7A-4B92-C882-0DBC-4BE9D3B26977}"/>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21</a:t>
            </a:fld>
            <a:endParaRPr lang="en-US"/>
          </a:p>
        </p:txBody>
      </p:sp>
    </p:spTree>
    <p:extLst>
      <p:ext uri="{BB962C8B-B14F-4D97-AF65-F5344CB8AC3E}">
        <p14:creationId xmlns:p14="http://schemas.microsoft.com/office/powerpoint/2010/main" val="92119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92511309"/>
              </p:ext>
            </p:extLst>
          </p:nvPr>
        </p:nvGraphicFramePr>
        <p:xfrm>
          <a:off x="976653" y="1635897"/>
          <a:ext cx="10335111" cy="2644239"/>
        </p:xfrm>
        <a:graphic>
          <a:graphicData uri="http://schemas.openxmlformats.org/drawingml/2006/table">
            <a:tbl>
              <a:tblPr firstRow="1" firstCol="1" bandRow="1">
                <a:tableStyleId>{5C22544A-7EE6-4342-B048-85BDC9FD1C3A}</a:tableStyleId>
              </a:tblPr>
              <a:tblGrid>
                <a:gridCol w="1264920">
                  <a:extLst>
                    <a:ext uri="{9D8B030D-6E8A-4147-A177-3AD203B41FA5}">
                      <a16:colId xmlns:a16="http://schemas.microsoft.com/office/drawing/2014/main" val="2620700252"/>
                    </a:ext>
                  </a:extLst>
                </a:gridCol>
                <a:gridCol w="1007799">
                  <a:extLst>
                    <a:ext uri="{9D8B030D-6E8A-4147-A177-3AD203B41FA5}">
                      <a16:colId xmlns:a16="http://schemas.microsoft.com/office/drawing/2014/main" val="3019386783"/>
                    </a:ext>
                  </a:extLst>
                </a:gridCol>
                <a:gridCol w="1007799">
                  <a:extLst>
                    <a:ext uri="{9D8B030D-6E8A-4147-A177-3AD203B41FA5}">
                      <a16:colId xmlns:a16="http://schemas.microsoft.com/office/drawing/2014/main" val="362417040"/>
                    </a:ext>
                  </a:extLst>
                </a:gridCol>
                <a:gridCol w="1007799">
                  <a:extLst>
                    <a:ext uri="{9D8B030D-6E8A-4147-A177-3AD203B41FA5}">
                      <a16:colId xmlns:a16="http://schemas.microsoft.com/office/drawing/2014/main" val="1602611930"/>
                    </a:ext>
                  </a:extLst>
                </a:gridCol>
                <a:gridCol w="1007799">
                  <a:extLst>
                    <a:ext uri="{9D8B030D-6E8A-4147-A177-3AD203B41FA5}">
                      <a16:colId xmlns:a16="http://schemas.microsoft.com/office/drawing/2014/main" val="1058113709"/>
                    </a:ext>
                  </a:extLst>
                </a:gridCol>
                <a:gridCol w="1007799">
                  <a:extLst>
                    <a:ext uri="{9D8B030D-6E8A-4147-A177-3AD203B41FA5}">
                      <a16:colId xmlns:a16="http://schemas.microsoft.com/office/drawing/2014/main" val="4280814454"/>
                    </a:ext>
                  </a:extLst>
                </a:gridCol>
                <a:gridCol w="1007799">
                  <a:extLst>
                    <a:ext uri="{9D8B030D-6E8A-4147-A177-3AD203B41FA5}">
                      <a16:colId xmlns:a16="http://schemas.microsoft.com/office/drawing/2014/main" val="2009352762"/>
                    </a:ext>
                  </a:extLst>
                </a:gridCol>
                <a:gridCol w="1007799">
                  <a:extLst>
                    <a:ext uri="{9D8B030D-6E8A-4147-A177-3AD203B41FA5}">
                      <a16:colId xmlns:a16="http://schemas.microsoft.com/office/drawing/2014/main" val="2707556983"/>
                    </a:ext>
                  </a:extLst>
                </a:gridCol>
                <a:gridCol w="1007799">
                  <a:extLst>
                    <a:ext uri="{9D8B030D-6E8A-4147-A177-3AD203B41FA5}">
                      <a16:colId xmlns:a16="http://schemas.microsoft.com/office/drawing/2014/main" val="1504043621"/>
                    </a:ext>
                  </a:extLst>
                </a:gridCol>
                <a:gridCol w="1007799">
                  <a:extLst>
                    <a:ext uri="{9D8B030D-6E8A-4147-A177-3AD203B41FA5}">
                      <a16:colId xmlns:a16="http://schemas.microsoft.com/office/drawing/2014/main" val="25600395"/>
                    </a:ext>
                  </a:extLst>
                </a:gridCol>
              </a:tblGrid>
              <a:tr h="213630">
                <a:tc>
                  <a:txBody>
                    <a:bodyPr/>
                    <a:lstStyle/>
                    <a:p>
                      <a:pPr marL="0" marR="0" algn="ctr">
                        <a:lnSpc>
                          <a:spcPct val="107000"/>
                        </a:lnSpc>
                        <a:spcBef>
                          <a:spcPts val="0"/>
                        </a:spcBef>
                        <a:spcAft>
                          <a:spcPts val="0"/>
                        </a:spcAft>
                      </a:pPr>
                      <a:r>
                        <a:rPr lang="en-US" sz="900">
                          <a:solidFill>
                            <a:schemeClr val="bg1"/>
                          </a:solidFill>
                          <a:effectLst/>
                          <a:latin typeface="+mj-lt"/>
                        </a:rPr>
                        <a:t>Country</a:t>
                      </a: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00A8CB"/>
                    </a:solidFill>
                  </a:tcPr>
                </a:tc>
                <a:tc>
                  <a:txBody>
                    <a:bodyPr/>
                    <a:lstStyle/>
                    <a:p>
                      <a:pPr algn="ctr" fontAlgn="b"/>
                      <a:r>
                        <a:rPr lang="en-US" sz="900" b="1" i="0" u="none" strike="noStrike">
                          <a:solidFill>
                            <a:srgbClr val="000000"/>
                          </a:solidFill>
                          <a:effectLst/>
                          <a:latin typeface="+mj-lt"/>
                        </a:rPr>
                        <a:t>Counsellors/ psychologists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Transplant coordinators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Dialysis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Renal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Dialysis technicians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Social workers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Palliative care physicians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Kidney supportive care nurses</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ctr" fontAlgn="b"/>
                      <a:r>
                        <a:rPr lang="en-US" sz="900" b="1" i="0" u="none" strike="noStrike">
                          <a:solidFill>
                            <a:srgbClr val="000000"/>
                          </a:solidFill>
                          <a:effectLst/>
                          <a:latin typeface="+mj-lt"/>
                        </a:rPr>
                        <a:t>No shortage</a:t>
                      </a:r>
                    </a:p>
                  </a:txBody>
                  <a:tcPr marL="9525" marR="9525" marT="9525"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1448971881"/>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90248518"/>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3942920623"/>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297705503"/>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2995177518"/>
                  </a:ext>
                </a:extLst>
              </a:tr>
              <a:tr h="3933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363722044"/>
                  </a:ext>
                </a:extLst>
              </a:tr>
              <a:tr h="3933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132" marR="48132" marT="0" marB="0" anchor="ct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FF8585"/>
                    </a:solidFill>
                  </a:tcPr>
                </a:tc>
                <a:tc>
                  <a:txBody>
                    <a:bodyPr/>
                    <a:lstStyle/>
                    <a:p>
                      <a:pPr algn="l" fontAlgn="b"/>
                      <a:endParaRPr lang="en-CA" sz="1100" b="0" i="0" u="none" strike="noStrike" dirty="0">
                        <a:solidFill>
                          <a:srgbClr val="000000"/>
                        </a:solidFill>
                        <a:effectLst/>
                        <a:latin typeface="Calibri" panose="020F0502020204030204" pitchFamily="34" charset="0"/>
                      </a:endParaRPr>
                    </a:p>
                  </a:txBody>
                  <a:tcPr marL="4763" marR="4763" marT="4763" marB="0" anchor="b">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C5E0B4"/>
                    </a:solidFill>
                  </a:tcPr>
                </a:tc>
                <a:extLst>
                  <a:ext uri="{0D108BD9-81ED-4DB2-BD59-A6C34878D82A}">
                    <a16:rowId xmlns:a16="http://schemas.microsoft.com/office/drawing/2014/main" val="164748086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10921912"/>
              </p:ext>
            </p:extLst>
          </p:nvPr>
        </p:nvGraphicFramePr>
        <p:xfrm>
          <a:off x="5653437" y="4743678"/>
          <a:ext cx="981544" cy="548640"/>
        </p:xfrm>
        <a:graphic>
          <a:graphicData uri="http://schemas.openxmlformats.org/drawingml/2006/table">
            <a:tbl>
              <a:tblPr firstRow="1" bandRow="1">
                <a:tableStyleId>{5C22544A-7EE6-4342-B048-85BDC9FD1C3A}</a:tableStyleId>
              </a:tblPr>
              <a:tblGrid>
                <a:gridCol w="981544">
                  <a:extLst>
                    <a:ext uri="{9D8B030D-6E8A-4147-A177-3AD203B41FA5}">
                      <a16:colId xmlns:a16="http://schemas.microsoft.com/office/drawing/2014/main" val="643004065"/>
                    </a:ext>
                  </a:extLst>
                </a:gridCol>
              </a:tblGrid>
              <a:tr h="204710">
                <a:tc>
                  <a:txBody>
                    <a:bodyPr/>
                    <a:lstStyle/>
                    <a:p>
                      <a:r>
                        <a:rPr lang="en-US" sz="1200" b="0">
                          <a:solidFill>
                            <a:schemeClr val="tx1"/>
                          </a:solidFill>
                          <a:latin typeface="+mj-lt"/>
                        </a:rPr>
                        <a:t>No shortage</a:t>
                      </a:r>
                    </a:p>
                  </a:txBody>
                  <a:tcPr>
                    <a:solidFill>
                      <a:srgbClr val="C5E0B4"/>
                    </a:solidFill>
                  </a:tcPr>
                </a:tc>
                <a:extLst>
                  <a:ext uri="{0D108BD9-81ED-4DB2-BD59-A6C34878D82A}">
                    <a16:rowId xmlns:a16="http://schemas.microsoft.com/office/drawing/2014/main" val="2312230737"/>
                  </a:ext>
                </a:extLst>
              </a:tr>
              <a:tr h="204710">
                <a:tc>
                  <a:txBody>
                    <a:bodyPr/>
                    <a:lstStyle/>
                    <a:p>
                      <a:r>
                        <a:rPr lang="en-US" sz="1200">
                          <a:solidFill>
                            <a:schemeClr val="tx1"/>
                          </a:solidFill>
                          <a:latin typeface="+mj-lt"/>
                        </a:rPr>
                        <a:t>Shortage</a:t>
                      </a:r>
                    </a:p>
                  </a:txBody>
                  <a:tcPr>
                    <a:solidFill>
                      <a:srgbClr val="FF8585"/>
                    </a:solidFill>
                  </a:tcPr>
                </a:tc>
                <a:extLst>
                  <a:ext uri="{0D108BD9-81ED-4DB2-BD59-A6C34878D82A}">
                    <a16:rowId xmlns:a16="http://schemas.microsoft.com/office/drawing/2014/main" val="2283552801"/>
                  </a:ext>
                </a:extLst>
              </a:tr>
            </a:tbl>
          </a:graphicData>
        </a:graphic>
      </p:graphicFrame>
      <p:sp>
        <p:nvSpPr>
          <p:cNvPr id="7" name="Rectangle 6"/>
          <p:cNvSpPr/>
          <p:nvPr/>
        </p:nvSpPr>
        <p:spPr>
          <a:xfrm>
            <a:off x="5653437" y="4743678"/>
            <a:ext cx="981544" cy="548640"/>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5DEA5ACF-676A-3DDD-956C-1FA5B456305D}"/>
              </a:ext>
            </a:extLst>
          </p:cNvPr>
          <p:cNvSpPr>
            <a:spLocks noGrp="1"/>
          </p:cNvSpPr>
          <p:nvPr>
            <p:ph type="title"/>
          </p:nvPr>
        </p:nvSpPr>
        <p:spPr/>
        <p:txBody>
          <a:bodyPr>
            <a:normAutofit/>
          </a:bodyPr>
          <a:lstStyle/>
          <a:p>
            <a:r>
              <a:rPr lang="en-US" dirty="0"/>
              <a:t>Shortage of kidney failure care providers</a:t>
            </a:r>
          </a:p>
        </p:txBody>
      </p:sp>
      <p:sp>
        <p:nvSpPr>
          <p:cNvPr id="3" name="Date Placeholder 3">
            <a:extLst>
              <a:ext uri="{FF2B5EF4-FFF2-40B4-BE49-F238E27FC236}">
                <a16:creationId xmlns:a16="http://schemas.microsoft.com/office/drawing/2014/main" id="{C37C5D84-1A3D-7614-2071-663FD5B58FBA}"/>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8" name="Footer Placeholder 4">
            <a:extLst>
              <a:ext uri="{FF2B5EF4-FFF2-40B4-BE49-F238E27FC236}">
                <a16:creationId xmlns:a16="http://schemas.microsoft.com/office/drawing/2014/main" id="{5FE8A0C2-90F0-FF2F-5F21-A55117A8931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876A29C5-6391-3D2D-9C67-E0F62C232DB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22</a:t>
            </a:fld>
            <a:endParaRPr lang="en-US"/>
          </a:p>
        </p:txBody>
      </p:sp>
    </p:spTree>
    <p:extLst>
      <p:ext uri="{BB962C8B-B14F-4D97-AF65-F5344CB8AC3E}">
        <p14:creationId xmlns:p14="http://schemas.microsoft.com/office/powerpoint/2010/main" val="1259989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E4A31BC-DA56-0AC7-4FD6-92F635027790}"/>
              </a:ext>
            </a:extLst>
          </p:cNvPr>
          <p:cNvPicPr>
            <a:picLocks noChangeAspect="1"/>
          </p:cNvPicPr>
          <p:nvPr/>
        </p:nvPicPr>
        <p:blipFill>
          <a:blip r:embed="rId2"/>
          <a:stretch>
            <a:fillRect/>
          </a:stretch>
        </p:blipFill>
        <p:spPr>
          <a:xfrm>
            <a:off x="1445941" y="1869493"/>
            <a:ext cx="4949525" cy="3189694"/>
          </a:xfrm>
          <a:prstGeom prst="rect">
            <a:avLst/>
          </a:prstGeom>
        </p:spPr>
      </p:pic>
      <p:sp>
        <p:nvSpPr>
          <p:cNvPr id="6" name="Rectangle 5"/>
          <p:cNvSpPr/>
          <p:nvPr/>
        </p:nvSpPr>
        <p:spPr>
          <a:xfrm>
            <a:off x="3132192" y="1419901"/>
            <a:ext cx="1800809" cy="338554"/>
          </a:xfrm>
          <a:prstGeom prst="rect">
            <a:avLst/>
          </a:prstGeom>
        </p:spPr>
        <p:txBody>
          <a:bodyPr wrap="square">
            <a:spAutoFit/>
          </a:bodyPr>
          <a:lstStyle/>
          <a:p>
            <a:pPr lvl="0"/>
            <a:r>
              <a:rPr lang="en-US" sz="1600">
                <a:solidFill>
                  <a:prstClr val="black"/>
                </a:solidFill>
                <a:latin typeface="+mj-lt"/>
              </a:rPr>
              <a:t>Nephrologists</a:t>
            </a:r>
          </a:p>
        </p:txBody>
      </p:sp>
      <p:graphicFrame>
        <p:nvGraphicFramePr>
          <p:cNvPr id="9" name="Table 8"/>
          <p:cNvGraphicFramePr>
            <a:graphicFrameLocks noGrp="1"/>
          </p:cNvGraphicFramePr>
          <p:nvPr>
            <p:extLst>
              <p:ext uri="{D42A27DB-BD31-4B8C-83A1-F6EECF244321}">
                <p14:modId xmlns:p14="http://schemas.microsoft.com/office/powerpoint/2010/main" val="3384275930"/>
              </p:ext>
            </p:extLst>
          </p:nvPr>
        </p:nvGraphicFramePr>
        <p:xfrm>
          <a:off x="7132320" y="2105247"/>
          <a:ext cx="4007929" cy="2647506"/>
        </p:xfrm>
        <a:graphic>
          <a:graphicData uri="http://schemas.openxmlformats.org/drawingml/2006/table">
            <a:tbl>
              <a:tblPr firstRow="1" firstCol="1" bandRow="1">
                <a:tableStyleId>{F5AB1C69-6EDB-4FF4-983F-18BD219EF322}</a:tableStyleId>
              </a:tblPr>
              <a:tblGrid>
                <a:gridCol w="1725833">
                  <a:extLst>
                    <a:ext uri="{9D8B030D-6E8A-4147-A177-3AD203B41FA5}">
                      <a16:colId xmlns:a16="http://schemas.microsoft.com/office/drawing/2014/main" val="2539648539"/>
                    </a:ext>
                  </a:extLst>
                </a:gridCol>
                <a:gridCol w="1141048">
                  <a:extLst>
                    <a:ext uri="{9D8B030D-6E8A-4147-A177-3AD203B41FA5}">
                      <a16:colId xmlns:a16="http://schemas.microsoft.com/office/drawing/2014/main" val="3905544195"/>
                    </a:ext>
                  </a:extLst>
                </a:gridCol>
                <a:gridCol w="1141048">
                  <a:extLst>
                    <a:ext uri="{9D8B030D-6E8A-4147-A177-3AD203B41FA5}">
                      <a16:colId xmlns:a16="http://schemas.microsoft.com/office/drawing/2014/main" val="634432596"/>
                    </a:ext>
                  </a:extLst>
                </a:gridCol>
              </a:tblGrid>
              <a:tr h="574986">
                <a:tc>
                  <a:txBody>
                    <a:bodyPr/>
                    <a:lstStyle/>
                    <a:p>
                      <a:pPr marL="0" marR="0" algn="ctr">
                        <a:lnSpc>
                          <a:spcPct val="107000"/>
                        </a:lnSpc>
                        <a:spcBef>
                          <a:spcPts val="0"/>
                        </a:spcBef>
                        <a:spcAft>
                          <a:spcPts val="0"/>
                        </a:spcAft>
                      </a:pPr>
                      <a:r>
                        <a:rPr lang="en-US" sz="1000">
                          <a:solidFill>
                            <a:schemeClr val="bg1"/>
                          </a:solidFill>
                          <a:effectLs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Nephrologists</a:t>
                      </a:r>
                    </a:p>
                    <a:p>
                      <a:pPr marL="0" marR="0" algn="ctr">
                        <a:lnSpc>
                          <a:spcPct val="107000"/>
                        </a:lnSpc>
                        <a:spcBef>
                          <a:spcPts val="0"/>
                        </a:spcBef>
                        <a:spcAft>
                          <a:spcPts val="0"/>
                        </a:spcAft>
                      </a:pPr>
                      <a:r>
                        <a:rPr lang="en-US" sz="1000">
                          <a:solidFill>
                            <a:schemeClr val="tx1">
                              <a:lumMod val="75000"/>
                              <a:lumOff val="25000"/>
                            </a:schemeClr>
                          </a:solidFill>
                          <a:effectLst/>
                        </a:rPr>
                        <a:t>PMP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Nephrology trainees</a:t>
                      </a:r>
                    </a:p>
                    <a:p>
                      <a:pPr marL="0" marR="0" algn="ctr">
                        <a:lnSpc>
                          <a:spcPct val="107000"/>
                        </a:lnSpc>
                        <a:spcBef>
                          <a:spcPts val="0"/>
                        </a:spcBef>
                        <a:spcAft>
                          <a:spcPts val="0"/>
                        </a:spcAft>
                      </a:pPr>
                      <a:r>
                        <a:rPr lang="en-US" sz="1000">
                          <a:solidFill>
                            <a:schemeClr val="tx1">
                              <a:lumMod val="75000"/>
                              <a:lumOff val="25000"/>
                            </a:schemeClr>
                          </a:solidFill>
                          <a:effectLst/>
                        </a:rPr>
                        <a:t>PMP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extLst>
                  <a:ext uri="{0D108BD9-81ED-4DB2-BD59-A6C34878D82A}">
                    <a16:rowId xmlns:a16="http://schemas.microsoft.com/office/drawing/2014/main" val="1613374982"/>
                  </a:ext>
                </a:extLst>
              </a:tr>
              <a:tr h="345420">
                <a:tc>
                  <a:txBody>
                    <a:bodyPr/>
                    <a:lstStyle/>
                    <a:p>
                      <a:pPr marL="0" marR="0">
                        <a:lnSpc>
                          <a:spcPct val="107000"/>
                        </a:lnSpc>
                        <a:spcBef>
                          <a:spcPts val="0"/>
                        </a:spcBef>
                        <a:spcAft>
                          <a:spcPts val="0"/>
                        </a:spcAft>
                      </a:pPr>
                      <a:r>
                        <a:rPr lang="en-ZA" sz="1000">
                          <a:solidFill>
                            <a:schemeClr val="tx1">
                              <a:lumMod val="75000"/>
                              <a:lumOff val="25000"/>
                            </a:schemeClr>
                          </a:solidFill>
                          <a:effectLst/>
                        </a:rPr>
                        <a:t>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1000" b="0" u="none" strike="noStrike">
                          <a:solidFill>
                            <a:srgbClr val="000000"/>
                          </a:solidFill>
                          <a:effectLst/>
                        </a:rPr>
                        <a:t>5.67</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0.04</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64814838"/>
                  </a:ext>
                </a:extLst>
              </a:tr>
              <a:tr h="345420">
                <a:tc>
                  <a:txBody>
                    <a:bodyPr/>
                    <a:lstStyle/>
                    <a:p>
                      <a:pPr marL="0" marR="0">
                        <a:lnSpc>
                          <a:spcPct val="107000"/>
                        </a:lnSpc>
                        <a:spcBef>
                          <a:spcPts val="0"/>
                        </a:spcBef>
                        <a:spcAft>
                          <a:spcPts val="0"/>
                        </a:spcAft>
                      </a:pPr>
                      <a:r>
                        <a:rPr lang="en-ZA" sz="1000">
                          <a:solidFill>
                            <a:schemeClr val="tx1">
                              <a:lumMod val="75000"/>
                              <a:lumOff val="25000"/>
                            </a:schemeClr>
                          </a:solidFill>
                          <a:effectLst/>
                        </a:rPr>
                        <a:t>Hong Kong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1000" b="0" u="none" strike="noStrike">
                          <a:solidFill>
                            <a:srgbClr val="000000"/>
                          </a:solidFill>
                          <a:effectLst/>
                        </a:rPr>
                        <a:t>22.81</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683259913"/>
                  </a:ext>
                </a:extLst>
              </a:tr>
              <a:tr h="345420">
                <a:tc>
                  <a:txBody>
                    <a:bodyPr/>
                    <a:lstStyle/>
                    <a:p>
                      <a:pPr marL="0" marR="0">
                        <a:lnSpc>
                          <a:spcPct val="107000"/>
                        </a:lnSpc>
                        <a:spcBef>
                          <a:spcPts val="0"/>
                        </a:spcBef>
                        <a:spcAft>
                          <a:spcPts val="0"/>
                        </a:spcAft>
                      </a:pPr>
                      <a:r>
                        <a:rPr lang="en-ZA" sz="1000">
                          <a:solidFill>
                            <a:schemeClr val="tx1">
                              <a:lumMod val="75000"/>
                              <a:lumOff val="25000"/>
                            </a:schemeClr>
                          </a:solidFill>
                          <a:effectLst/>
                        </a:rPr>
                        <a:t>Japan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1000" b="0" u="none" strike="noStrike">
                          <a:solidFill>
                            <a:srgbClr val="000000"/>
                          </a:solidFill>
                          <a:effectLst/>
                        </a:rPr>
                        <a:t>88.56</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3.22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184390099"/>
                  </a:ext>
                </a:extLst>
              </a:tr>
              <a:tr h="345420">
                <a:tc>
                  <a:txBody>
                    <a:bodyPr/>
                    <a:lstStyle/>
                    <a:p>
                      <a:pPr marL="0" marR="0">
                        <a:lnSpc>
                          <a:spcPct val="107000"/>
                        </a:lnSpc>
                        <a:spcBef>
                          <a:spcPts val="0"/>
                        </a:spcBef>
                        <a:spcAft>
                          <a:spcPts val="0"/>
                        </a:spcAft>
                      </a:pPr>
                      <a:r>
                        <a:rPr lang="en-ZA" sz="1000">
                          <a:solidFill>
                            <a:schemeClr val="tx1">
                              <a:lumMod val="75000"/>
                              <a:lumOff val="25000"/>
                            </a:schemeClr>
                          </a:solidFill>
                          <a:effectLst/>
                        </a:rPr>
                        <a:t>Korea, Rep.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1000" b="0" u="none" strike="noStrike">
                          <a:solidFill>
                            <a:srgbClr val="000000"/>
                          </a:solidFill>
                          <a:effectLst/>
                        </a:rPr>
                        <a:t>15.43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1.93</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562623462"/>
                  </a:ext>
                </a:extLst>
              </a:tr>
              <a:tr h="345420">
                <a:tc>
                  <a:txBody>
                    <a:bodyPr/>
                    <a:lstStyle/>
                    <a:p>
                      <a:pPr marL="0" marR="0">
                        <a:lnSpc>
                          <a:spcPct val="107000"/>
                        </a:lnSpc>
                        <a:spcBef>
                          <a:spcPts val="0"/>
                        </a:spcBef>
                        <a:spcAft>
                          <a:spcPts val="0"/>
                        </a:spcAft>
                      </a:pPr>
                      <a:r>
                        <a:rPr lang="en-ZA" sz="1000">
                          <a:solidFill>
                            <a:schemeClr val="tx1">
                              <a:lumMod val="75000"/>
                              <a:lumOff val="25000"/>
                            </a:schemeClr>
                          </a:solidFill>
                          <a:effectLst/>
                        </a:rPr>
                        <a:t>Macao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1000" b="0" u="none" strike="noStrike">
                          <a:solidFill>
                            <a:srgbClr val="000000"/>
                          </a:solidFill>
                          <a:effectLst/>
                        </a:rPr>
                        <a:t>34.63</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a:solidFill>
                            <a:srgbClr val="000000"/>
                          </a:solidFill>
                          <a:effectLst/>
                        </a:rPr>
                        <a:t>12.59</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37050351"/>
                  </a:ext>
                </a:extLst>
              </a:tr>
              <a:tr h="345420">
                <a:tc>
                  <a:txBody>
                    <a:bodyPr/>
                    <a:lstStyle/>
                    <a:p>
                      <a:pPr marL="0" marR="0">
                        <a:lnSpc>
                          <a:spcPct val="107000"/>
                        </a:lnSpc>
                        <a:spcBef>
                          <a:spcPts val="0"/>
                        </a:spcBef>
                        <a:spcAft>
                          <a:spcPts val="0"/>
                        </a:spcAft>
                      </a:pPr>
                      <a:r>
                        <a:rPr lang="en-ZA" sz="1000" dirty="0">
                          <a:solidFill>
                            <a:schemeClr val="tx1">
                              <a:lumMod val="75000"/>
                              <a:lumOff val="25000"/>
                            </a:schemeClr>
                          </a:solidFill>
                          <a:effectLst/>
                        </a:rPr>
                        <a:t>Taiwan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8963" marR="48963" marT="0" marB="0" anchor="ctr"/>
                </a:tc>
                <a:tc>
                  <a:txBody>
                    <a:bodyPr/>
                    <a:lstStyle/>
                    <a:p>
                      <a:pPr algn="ctr" fontAlgn="b"/>
                      <a:r>
                        <a:rPr lang="en-CA" sz="1000" b="0" u="none" strike="noStrike">
                          <a:solidFill>
                            <a:srgbClr val="000000"/>
                          </a:solidFill>
                          <a:effectLst/>
                        </a:rPr>
                        <a:t>67.85</a:t>
                      </a:r>
                      <a:endParaRPr lang="en-CA" sz="1000" b="0" i="0" u="none" strike="noStrike">
                        <a:solidFill>
                          <a:srgbClr val="000000"/>
                        </a:solidFill>
                        <a:effectLst/>
                        <a:latin typeface="+mj-lt"/>
                      </a:endParaRPr>
                    </a:p>
                  </a:txBody>
                  <a:tcPr marL="4763" marR="4763" marT="4763" marB="0" anchor="ctr"/>
                </a:tc>
                <a:tc>
                  <a:txBody>
                    <a:bodyPr/>
                    <a:lstStyle/>
                    <a:p>
                      <a:pPr algn="ctr" fontAlgn="b"/>
                      <a:r>
                        <a:rPr lang="en-CA" sz="1000" b="0" u="none" strike="noStrike" dirty="0">
                          <a:solidFill>
                            <a:srgbClr val="000000"/>
                          </a:solidFill>
                          <a:effectLst/>
                        </a:rPr>
                        <a:t>4.24</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311268307"/>
                  </a:ext>
                </a:extLst>
              </a:tr>
            </a:tbl>
          </a:graphicData>
        </a:graphic>
      </p:graphicFrame>
      <p:sp>
        <p:nvSpPr>
          <p:cNvPr id="8" name="Rectangle 7"/>
          <p:cNvSpPr/>
          <p:nvPr/>
        </p:nvSpPr>
        <p:spPr>
          <a:xfrm>
            <a:off x="1445941" y="1869492"/>
            <a:ext cx="4949525" cy="3189694"/>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328974A-2F71-35C7-94F0-8EF5297E2747}"/>
              </a:ext>
            </a:extLst>
          </p:cNvPr>
          <p:cNvPicPr>
            <a:picLocks noChangeAspect="1"/>
          </p:cNvPicPr>
          <p:nvPr/>
        </p:nvPicPr>
        <p:blipFill>
          <a:blip r:embed="rId3"/>
          <a:stretch>
            <a:fillRect/>
          </a:stretch>
        </p:blipFill>
        <p:spPr>
          <a:xfrm>
            <a:off x="1184010" y="5589578"/>
            <a:ext cx="5509406" cy="163950"/>
          </a:xfrm>
          <a:prstGeom prst="rect">
            <a:avLst/>
          </a:prstGeom>
        </p:spPr>
      </p:pic>
      <p:sp>
        <p:nvSpPr>
          <p:cNvPr id="16" name="Rectangle 15">
            <a:extLst>
              <a:ext uri="{FF2B5EF4-FFF2-40B4-BE49-F238E27FC236}">
                <a16:creationId xmlns:a16="http://schemas.microsoft.com/office/drawing/2014/main" id="{BB53EC00-A2EB-CF27-2F7E-A9BB8D4EADBE}"/>
              </a:ext>
            </a:extLst>
          </p:cNvPr>
          <p:cNvSpPr/>
          <p:nvPr/>
        </p:nvSpPr>
        <p:spPr>
          <a:xfrm>
            <a:off x="1184010" y="5589577"/>
            <a:ext cx="5509406" cy="163950"/>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3A1A3F83-0DB8-805D-8B07-6BCFC6BAF50F}"/>
              </a:ext>
            </a:extLst>
          </p:cNvPr>
          <p:cNvSpPr>
            <a:spLocks noGrp="1"/>
          </p:cNvSpPr>
          <p:nvPr>
            <p:ph type="title"/>
          </p:nvPr>
        </p:nvSpPr>
        <p:spPr/>
        <p:txBody>
          <a:bodyPr>
            <a:normAutofit/>
          </a:bodyPr>
          <a:lstStyle/>
          <a:p>
            <a:r>
              <a:rPr lang="en-US"/>
              <a:t>Prevalence of nephrologists and trainees </a:t>
            </a:r>
          </a:p>
        </p:txBody>
      </p:sp>
      <p:sp>
        <p:nvSpPr>
          <p:cNvPr id="3" name="Date Placeholder 3">
            <a:extLst>
              <a:ext uri="{FF2B5EF4-FFF2-40B4-BE49-F238E27FC236}">
                <a16:creationId xmlns:a16="http://schemas.microsoft.com/office/drawing/2014/main" id="{385CFB1F-B6B0-3BA4-E739-A8F5690BE3D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4F3D9B76-FD74-18BC-2445-62FA9AC3AF0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553FF70A-C18C-51C5-D3FB-D4422295332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23</a:t>
            </a:fld>
            <a:endParaRPr lang="en-US"/>
          </a:p>
        </p:txBody>
      </p:sp>
    </p:spTree>
    <p:extLst>
      <p:ext uri="{BB962C8B-B14F-4D97-AF65-F5344CB8AC3E}">
        <p14:creationId xmlns:p14="http://schemas.microsoft.com/office/powerpoint/2010/main" val="675117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1E057B-DB7D-47D7-92BB-7C3E81168462}"/>
              </a:ext>
            </a:extLst>
          </p:cNvPr>
          <p:cNvPicPr>
            <a:picLocks noChangeAspect="1"/>
          </p:cNvPicPr>
          <p:nvPr/>
        </p:nvPicPr>
        <p:blipFill>
          <a:blip r:embed="rId2"/>
          <a:stretch>
            <a:fillRect/>
          </a:stretch>
        </p:blipFill>
        <p:spPr>
          <a:xfrm>
            <a:off x="375980" y="1748208"/>
            <a:ext cx="4476697" cy="2928135"/>
          </a:xfrm>
          <a:prstGeom prst="rect">
            <a:avLst/>
          </a:prstGeom>
        </p:spPr>
      </p:pic>
      <p:sp>
        <p:nvSpPr>
          <p:cNvPr id="5" name="Rectangle 4"/>
          <p:cNvSpPr/>
          <p:nvPr/>
        </p:nvSpPr>
        <p:spPr>
          <a:xfrm>
            <a:off x="1562257" y="1269980"/>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HD centers </a:t>
            </a:r>
          </a:p>
        </p:txBody>
      </p:sp>
      <p:sp>
        <p:nvSpPr>
          <p:cNvPr id="7" name="Rectangle 6"/>
          <p:cNvSpPr/>
          <p:nvPr/>
        </p:nvSpPr>
        <p:spPr>
          <a:xfrm>
            <a:off x="5112054" y="2570770"/>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HD services are available in all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North and East Asia </a:t>
            </a:r>
            <a:r>
              <a:rPr kumimoji="0" lang="en-US" b="0" i="0" u="none" strike="noStrike" kern="1200" cap="none" spc="0" normalizeH="0" baseline="0" noProof="0" dirty="0">
                <a:ln>
                  <a:noFill/>
                </a:ln>
                <a:solidFill>
                  <a:prstClr val="black"/>
                </a:solidFill>
                <a:effectLst/>
                <a:uLnTx/>
                <a:uFillTx/>
                <a:latin typeface="+mj-lt"/>
              </a:rPr>
              <a:t>average of HD treatment centers is </a:t>
            </a:r>
            <a:r>
              <a:rPr lang="en-US" dirty="0">
                <a:solidFill>
                  <a:prstClr val="black"/>
                </a:solidFill>
                <a:latin typeface="+mj-lt"/>
              </a:rPr>
              <a:t>27.12</a:t>
            </a:r>
            <a:r>
              <a:rPr kumimoji="0" lang="en-US" b="0" i="0" u="none" strike="noStrike" kern="1200" cap="none" spc="0" normalizeH="0" baseline="0" noProof="0" dirty="0">
                <a:ln>
                  <a:noFill/>
                </a:ln>
                <a:solidFill>
                  <a:prstClr val="black"/>
                </a:solidFill>
                <a:effectLst/>
                <a:uLnTx/>
                <a:uFillTx/>
                <a:latin typeface="+mj-lt"/>
              </a:rPr>
              <a:t> </a:t>
            </a:r>
            <a:r>
              <a:rPr kumimoji="0" lang="en-US" b="0" i="0" u="none" strike="noStrike" kern="1200" cap="none" spc="0" normalizeH="0" baseline="0" noProof="0" dirty="0" err="1">
                <a:ln>
                  <a:noFill/>
                </a:ln>
                <a:solidFill>
                  <a:prstClr val="black"/>
                </a:solidFill>
                <a:effectLst/>
                <a:uLnTx/>
                <a:uFillTx/>
                <a:latin typeface="+mj-lt"/>
              </a:rPr>
              <a:t>pmp</a:t>
            </a:r>
            <a:endParaRPr kumimoji="0" lang="en-US" b="0" i="0" u="none" strike="noStrike" kern="1200" cap="none" spc="0" normalizeH="0" baseline="0" noProof="0" dirty="0">
              <a:ln>
                <a:noFill/>
              </a:ln>
              <a:solidFill>
                <a:prstClr val="black"/>
              </a:solidFill>
              <a:effectLst/>
              <a:uLnTx/>
              <a:uFillTx/>
              <a:latin typeface="+mj-lt"/>
            </a:endParaRPr>
          </a:p>
        </p:txBody>
      </p:sp>
      <p:graphicFrame>
        <p:nvGraphicFramePr>
          <p:cNvPr id="9" name="Table 8"/>
          <p:cNvGraphicFramePr>
            <a:graphicFrameLocks noGrp="1"/>
          </p:cNvGraphicFramePr>
          <p:nvPr>
            <p:extLst>
              <p:ext uri="{D42A27DB-BD31-4B8C-83A1-F6EECF244321}">
                <p14:modId xmlns:p14="http://schemas.microsoft.com/office/powerpoint/2010/main" val="4278872828"/>
              </p:ext>
            </p:extLst>
          </p:nvPr>
        </p:nvGraphicFramePr>
        <p:xfrm>
          <a:off x="9446395" y="1975598"/>
          <a:ext cx="2087954" cy="2341586"/>
        </p:xfrm>
        <a:graphic>
          <a:graphicData uri="http://schemas.openxmlformats.org/drawingml/2006/table">
            <a:tbl>
              <a:tblPr firstRow="1" firstCol="1" bandRow="1">
                <a:tableStyleId>{F5AB1C69-6EDB-4FF4-983F-18BD219EF322}</a:tableStyleId>
              </a:tblPr>
              <a:tblGrid>
                <a:gridCol w="1271517">
                  <a:extLst>
                    <a:ext uri="{9D8B030D-6E8A-4147-A177-3AD203B41FA5}">
                      <a16:colId xmlns:a16="http://schemas.microsoft.com/office/drawing/2014/main" val="3717325588"/>
                    </a:ext>
                  </a:extLst>
                </a:gridCol>
                <a:gridCol w="816437">
                  <a:extLst>
                    <a:ext uri="{9D8B030D-6E8A-4147-A177-3AD203B41FA5}">
                      <a16:colId xmlns:a16="http://schemas.microsoft.com/office/drawing/2014/main" val="1319267239"/>
                    </a:ext>
                  </a:extLst>
                </a:gridCol>
              </a:tblGrid>
              <a:tr h="385076">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 </a:t>
                      </a:r>
                      <a:r>
                        <a:rPr lang="en-US" sz="1000">
                          <a:solidFill>
                            <a:schemeClr val="bg1"/>
                          </a:solidFill>
                          <a:effectLst/>
                        </a:rPr>
                        <a:t>Country</a:t>
                      </a:r>
                      <a:endParaRPr lang="en-US" sz="10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Chronic HD</a:t>
                      </a:r>
                    </a:p>
                    <a:p>
                      <a:pPr marL="0" marR="0" algn="ctr">
                        <a:lnSpc>
                          <a:spcPct val="107000"/>
                        </a:lnSpc>
                        <a:spcBef>
                          <a:spcPts val="0"/>
                        </a:spcBef>
                        <a:spcAft>
                          <a:spcPts val="0"/>
                        </a:spcAft>
                      </a:pPr>
                      <a:r>
                        <a:rPr lang="en-US" sz="1000">
                          <a:solidFill>
                            <a:schemeClr val="tx1">
                              <a:lumMod val="75000"/>
                              <a:lumOff val="25000"/>
                            </a:schemeClr>
                          </a:solidFill>
                          <a:effectLst/>
                        </a:rPr>
                        <a:t>Centres PMP</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4.47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179651840"/>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Hong Kong SAR, 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4.67</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1770813796"/>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Japan</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36.23</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3391995708"/>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Korea, Rep.</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19.29</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614511092"/>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Macao SAR, China</a:t>
                      </a:r>
                      <a:endParaRPr lang="en-US" sz="10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1000" b="0" u="none" strike="noStrike">
                          <a:solidFill>
                            <a:srgbClr val="000000"/>
                          </a:solidFill>
                          <a:effectLst/>
                        </a:rPr>
                        <a:t>4.72</a:t>
                      </a:r>
                      <a:endParaRPr lang="en-CA" sz="1000" b="0" i="0" u="none" strike="noStrike">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184953929"/>
                  </a:ext>
                </a:extLst>
              </a:tr>
              <a:tr h="326085">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Taiwan</a:t>
                      </a:r>
                      <a:endParaRPr lang="en-US" sz="10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1000" b="0" u="none" strike="noStrike" dirty="0">
                          <a:solidFill>
                            <a:srgbClr val="000000"/>
                          </a:solidFill>
                          <a:effectLst/>
                        </a:rPr>
                        <a:t>93.34</a:t>
                      </a:r>
                      <a:endParaRPr lang="en-CA" sz="1000" b="0" i="0" u="none" strike="noStrike" dirty="0">
                        <a:solidFill>
                          <a:srgbClr val="000000"/>
                        </a:solidFill>
                        <a:effectLst/>
                        <a:latin typeface="Gill Sans MT" panose="020B0502020104020203" pitchFamily="34" charset="0"/>
                      </a:endParaRPr>
                    </a:p>
                  </a:txBody>
                  <a:tcPr marL="4763" marR="4763" marT="4763" marB="0" anchor="ctr"/>
                </a:tc>
                <a:extLst>
                  <a:ext uri="{0D108BD9-81ED-4DB2-BD59-A6C34878D82A}">
                    <a16:rowId xmlns:a16="http://schemas.microsoft.com/office/drawing/2014/main" val="2535738989"/>
                  </a:ext>
                </a:extLst>
              </a:tr>
            </a:tbl>
          </a:graphicData>
        </a:graphic>
      </p:graphicFrame>
      <p:sp>
        <p:nvSpPr>
          <p:cNvPr id="10" name="Rectangle 9"/>
          <p:cNvSpPr/>
          <p:nvPr/>
        </p:nvSpPr>
        <p:spPr>
          <a:xfrm>
            <a:off x="375979" y="1747137"/>
            <a:ext cx="4476697" cy="292813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E412F6CB-3A4A-FACE-AFBA-2339408D2115}"/>
              </a:ext>
            </a:extLst>
          </p:cNvPr>
          <p:cNvPicPr>
            <a:picLocks noChangeAspect="1"/>
          </p:cNvPicPr>
          <p:nvPr/>
        </p:nvPicPr>
        <p:blipFill>
          <a:blip r:embed="rId3"/>
          <a:stretch>
            <a:fillRect/>
          </a:stretch>
        </p:blipFill>
        <p:spPr>
          <a:xfrm>
            <a:off x="271886" y="5030883"/>
            <a:ext cx="4647728" cy="159351"/>
          </a:xfrm>
          <a:prstGeom prst="rect">
            <a:avLst/>
          </a:prstGeom>
        </p:spPr>
      </p:pic>
      <p:sp>
        <p:nvSpPr>
          <p:cNvPr id="6" name="Rectangle 5">
            <a:extLst>
              <a:ext uri="{FF2B5EF4-FFF2-40B4-BE49-F238E27FC236}">
                <a16:creationId xmlns:a16="http://schemas.microsoft.com/office/drawing/2014/main" id="{79CC0D25-41D6-1A9A-D834-D9E9F8A8B110}"/>
              </a:ext>
            </a:extLst>
          </p:cNvPr>
          <p:cNvSpPr/>
          <p:nvPr/>
        </p:nvSpPr>
        <p:spPr>
          <a:xfrm>
            <a:off x="274505" y="5030884"/>
            <a:ext cx="4650246" cy="13701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16499A79-C187-72ED-5194-C67CC19912FD}"/>
              </a:ext>
            </a:extLst>
          </p:cNvPr>
          <p:cNvSpPr>
            <a:spLocks noGrp="1"/>
          </p:cNvSpPr>
          <p:nvPr>
            <p:ph type="title"/>
          </p:nvPr>
        </p:nvSpPr>
        <p:spPr/>
        <p:txBody>
          <a:bodyPr>
            <a:normAutofit/>
          </a:bodyPr>
          <a:lstStyle/>
          <a:p>
            <a:r>
              <a:rPr lang="en-US"/>
              <a:t>Capacity for chronic dialysis (HD)</a:t>
            </a:r>
          </a:p>
        </p:txBody>
      </p:sp>
      <p:sp>
        <p:nvSpPr>
          <p:cNvPr id="8" name="Date Placeholder 3">
            <a:extLst>
              <a:ext uri="{FF2B5EF4-FFF2-40B4-BE49-F238E27FC236}">
                <a16:creationId xmlns:a16="http://schemas.microsoft.com/office/drawing/2014/main" id="{DF3CE43E-6C79-2840-D112-03BC4E78BBB1}"/>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1" name="Footer Placeholder 4">
            <a:extLst>
              <a:ext uri="{FF2B5EF4-FFF2-40B4-BE49-F238E27FC236}">
                <a16:creationId xmlns:a16="http://schemas.microsoft.com/office/drawing/2014/main" id="{2FE867CD-0A84-3F50-E728-5CC9E8B4BDF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3CFA0D74-8A83-A8EF-8908-9F6D7B6520B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24</a:t>
            </a:fld>
            <a:endParaRPr lang="en-US"/>
          </a:p>
        </p:txBody>
      </p:sp>
    </p:spTree>
    <p:extLst>
      <p:ext uri="{BB962C8B-B14F-4D97-AF65-F5344CB8AC3E}">
        <p14:creationId xmlns:p14="http://schemas.microsoft.com/office/powerpoint/2010/main" val="33455569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759F529-542D-4D0D-75EA-D2CD5E3B07F9}"/>
              </a:ext>
            </a:extLst>
          </p:cNvPr>
          <p:cNvPicPr>
            <a:picLocks noChangeAspect="1"/>
          </p:cNvPicPr>
          <p:nvPr/>
        </p:nvPicPr>
        <p:blipFill>
          <a:blip r:embed="rId2"/>
          <a:stretch>
            <a:fillRect/>
          </a:stretch>
        </p:blipFill>
        <p:spPr>
          <a:xfrm>
            <a:off x="326426" y="1796863"/>
            <a:ext cx="4615443" cy="2923629"/>
          </a:xfrm>
          <a:prstGeom prst="rect">
            <a:avLst/>
          </a:prstGeom>
        </p:spPr>
      </p:pic>
      <p:sp>
        <p:nvSpPr>
          <p:cNvPr id="5" name="Rectangle 4"/>
          <p:cNvSpPr/>
          <p:nvPr/>
        </p:nvSpPr>
        <p:spPr>
          <a:xfrm>
            <a:off x="1581411" y="1272151"/>
            <a:ext cx="210414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Chronic PD centers </a:t>
            </a:r>
          </a:p>
        </p:txBody>
      </p:sp>
      <p:graphicFrame>
        <p:nvGraphicFramePr>
          <p:cNvPr id="6" name="Table 5"/>
          <p:cNvGraphicFramePr>
            <a:graphicFrameLocks noGrp="1"/>
          </p:cNvGraphicFramePr>
          <p:nvPr>
            <p:extLst>
              <p:ext uri="{D42A27DB-BD31-4B8C-83A1-F6EECF244321}">
                <p14:modId xmlns:p14="http://schemas.microsoft.com/office/powerpoint/2010/main" val="4097379177"/>
              </p:ext>
            </p:extLst>
          </p:nvPr>
        </p:nvGraphicFramePr>
        <p:xfrm>
          <a:off x="9342123" y="1973940"/>
          <a:ext cx="2087954" cy="2341586"/>
        </p:xfrm>
        <a:graphic>
          <a:graphicData uri="http://schemas.openxmlformats.org/drawingml/2006/table">
            <a:tbl>
              <a:tblPr firstRow="1" firstCol="1" bandRow="1">
                <a:tableStyleId>{F5AB1C69-6EDB-4FF4-983F-18BD219EF322}</a:tableStyleId>
              </a:tblPr>
              <a:tblGrid>
                <a:gridCol w="1271517">
                  <a:extLst>
                    <a:ext uri="{9D8B030D-6E8A-4147-A177-3AD203B41FA5}">
                      <a16:colId xmlns:a16="http://schemas.microsoft.com/office/drawing/2014/main" val="3717325588"/>
                    </a:ext>
                  </a:extLst>
                </a:gridCol>
                <a:gridCol w="816437">
                  <a:extLst>
                    <a:ext uri="{9D8B030D-6E8A-4147-A177-3AD203B41FA5}">
                      <a16:colId xmlns:a16="http://schemas.microsoft.com/office/drawing/2014/main" val="3945411699"/>
                    </a:ext>
                  </a:extLst>
                </a:gridCol>
              </a:tblGrid>
              <a:tr h="385076">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 </a:t>
                      </a:r>
                      <a:r>
                        <a:rPr lang="en-US" sz="1000">
                          <a:solidFill>
                            <a:schemeClr val="bg1"/>
                          </a:solidFill>
                          <a:effectLs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marL="0" marR="0" algn="ctr">
                        <a:lnSpc>
                          <a:spcPct val="107000"/>
                        </a:lnSpc>
                        <a:spcBef>
                          <a:spcPts val="0"/>
                        </a:spcBef>
                        <a:spcAft>
                          <a:spcPts val="0"/>
                        </a:spcAft>
                      </a:pPr>
                      <a:r>
                        <a:rPr lang="en-US" sz="1000">
                          <a:solidFill>
                            <a:schemeClr val="tx1">
                              <a:lumMod val="75000"/>
                              <a:lumOff val="25000"/>
                            </a:schemeClr>
                          </a:solidFill>
                          <a:effectLst/>
                        </a:rPr>
                        <a:t>Chronic PD</a:t>
                      </a:r>
                    </a:p>
                    <a:p>
                      <a:pPr marL="0" marR="0" algn="ctr">
                        <a:lnSpc>
                          <a:spcPct val="107000"/>
                        </a:lnSpc>
                        <a:spcBef>
                          <a:spcPts val="0"/>
                        </a:spcBef>
                        <a:spcAft>
                          <a:spcPts val="0"/>
                        </a:spcAft>
                      </a:pPr>
                      <a:r>
                        <a:rPr lang="en-US" sz="1000">
                          <a:solidFill>
                            <a:schemeClr val="tx1">
                              <a:lumMod val="75000"/>
                              <a:lumOff val="25000"/>
                            </a:schemeClr>
                          </a:solidFill>
                          <a:effectLst/>
                        </a:rPr>
                        <a:t>Centres PMP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extLst>
                  <a:ext uri="{0D108BD9-81ED-4DB2-BD59-A6C34878D82A}">
                    <a16:rowId xmlns:a16="http://schemas.microsoft.com/office/drawing/2014/main" val="2864249660"/>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0.77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179651840"/>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Hong Kong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1.92</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1770813796"/>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Japan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0.97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3391995708"/>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Korea, Rep.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0" marB="0" anchor="ctr"/>
                </a:tc>
                <a:tc>
                  <a:txBody>
                    <a:bodyPr/>
                    <a:lstStyle/>
                    <a:p>
                      <a:pPr algn="ctr" fontAlgn="b"/>
                      <a:r>
                        <a:rPr lang="en-CA" sz="1000" b="0" u="none" strike="noStrike">
                          <a:solidFill>
                            <a:srgbClr val="000000"/>
                          </a:solidFill>
                          <a:effectLst/>
                        </a:rPr>
                        <a:t>0.96</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614511092"/>
                  </a:ext>
                </a:extLst>
              </a:tr>
              <a:tr h="326085">
                <a:tc>
                  <a:txBody>
                    <a:bodyPr/>
                    <a:lstStyle/>
                    <a:p>
                      <a:pPr marL="0" marR="0" algn="l">
                        <a:lnSpc>
                          <a:spcPct val="107000"/>
                        </a:lnSpc>
                        <a:spcBef>
                          <a:spcPts val="0"/>
                        </a:spcBef>
                        <a:spcAft>
                          <a:spcPts val="0"/>
                        </a:spcAft>
                      </a:pPr>
                      <a:r>
                        <a:rPr lang="en-ZA" sz="1000">
                          <a:solidFill>
                            <a:schemeClr val="tx1">
                              <a:lumMod val="75000"/>
                              <a:lumOff val="25000"/>
                            </a:schemeClr>
                          </a:solidFill>
                          <a:effectLst/>
                        </a:rPr>
                        <a:t>Macao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1000" b="0" u="none" strike="noStrike">
                          <a:solidFill>
                            <a:srgbClr val="000000"/>
                          </a:solidFill>
                          <a:effectLst/>
                        </a:rPr>
                        <a:t>1.57</a:t>
                      </a:r>
                      <a:endParaRPr lang="en-CA" sz="10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84953929"/>
                  </a:ext>
                </a:extLst>
              </a:tr>
              <a:tr h="326085">
                <a:tc>
                  <a:txBody>
                    <a:bodyPr/>
                    <a:lstStyle/>
                    <a:p>
                      <a:pPr marL="0" marR="0" algn="l">
                        <a:lnSpc>
                          <a:spcPct val="107000"/>
                        </a:lnSpc>
                        <a:spcBef>
                          <a:spcPts val="0"/>
                        </a:spcBef>
                        <a:spcAft>
                          <a:spcPts val="0"/>
                        </a:spcAft>
                      </a:pPr>
                      <a:r>
                        <a:rPr lang="en-ZA" sz="1000" dirty="0">
                          <a:solidFill>
                            <a:schemeClr val="tx1">
                              <a:lumMod val="75000"/>
                              <a:lumOff val="25000"/>
                            </a:schemeClr>
                          </a:solidFill>
                          <a:effectLst/>
                        </a:rPr>
                        <a:t>Taiwan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793" marR="6793" marT="6793" marB="0" anchor="ctr"/>
                </a:tc>
                <a:tc>
                  <a:txBody>
                    <a:bodyPr/>
                    <a:lstStyle/>
                    <a:p>
                      <a:pPr algn="ctr" fontAlgn="b"/>
                      <a:r>
                        <a:rPr lang="en-CA" sz="1000" b="0" u="none" strike="noStrike" dirty="0">
                          <a:solidFill>
                            <a:srgbClr val="000000"/>
                          </a:solidFill>
                          <a:effectLst/>
                        </a:rPr>
                        <a:t>4.75</a:t>
                      </a:r>
                      <a:endParaRPr lang="en-CA" sz="10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2535738989"/>
                  </a:ext>
                </a:extLst>
              </a:tr>
            </a:tbl>
          </a:graphicData>
        </a:graphic>
      </p:graphicFrame>
      <p:sp>
        <p:nvSpPr>
          <p:cNvPr id="8" name="Rectangle 7"/>
          <p:cNvSpPr/>
          <p:nvPr/>
        </p:nvSpPr>
        <p:spPr>
          <a:xfrm>
            <a:off x="349245" y="1796863"/>
            <a:ext cx="4592624" cy="292362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155074" y="2569111"/>
            <a:ext cx="3850434" cy="1477328"/>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Chronic PD services are available in </a:t>
            </a:r>
            <a:r>
              <a:rPr lang="en-US" dirty="0">
                <a:solidFill>
                  <a:prstClr val="black"/>
                </a:solidFill>
                <a:latin typeface="+mj-lt"/>
              </a:rPr>
              <a:t>all</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North and East Asia</a:t>
            </a:r>
            <a:r>
              <a:rPr kumimoji="0" lang="en-US" b="0" i="0" u="none" strike="noStrike" kern="1200" cap="none" spc="0" normalizeH="0" baseline="0" noProof="0" dirty="0">
                <a:ln>
                  <a:noFill/>
                </a:ln>
                <a:solidFill>
                  <a:prstClr val="black"/>
                </a:solidFill>
                <a:effectLst/>
                <a:uLnTx/>
                <a:uFillTx/>
                <a:latin typeface="+mj-lt"/>
              </a:rPr>
              <a:t> average of PD treatment centers is </a:t>
            </a:r>
            <a:r>
              <a:rPr lang="en-US" dirty="0">
                <a:solidFill>
                  <a:prstClr val="black"/>
                </a:solidFill>
                <a:latin typeface="+mj-lt"/>
              </a:rPr>
              <a:t>1.82</a:t>
            </a:r>
            <a:r>
              <a:rPr kumimoji="0" lang="en-US" b="0" i="0" u="none" strike="noStrike" kern="1200" cap="none" spc="0" normalizeH="0" baseline="0" noProof="0" dirty="0">
                <a:ln>
                  <a:noFill/>
                </a:ln>
                <a:solidFill>
                  <a:prstClr val="black"/>
                </a:solidFill>
                <a:effectLst/>
                <a:uLnTx/>
                <a:uFillTx/>
                <a:latin typeface="+mj-lt"/>
              </a:rPr>
              <a:t> </a:t>
            </a:r>
            <a:r>
              <a:rPr kumimoji="0" lang="en-US" b="0" i="0" u="none" strike="noStrike" kern="1200" cap="none" spc="0" normalizeH="0" baseline="0" noProof="0" dirty="0" err="1">
                <a:ln>
                  <a:noFill/>
                </a:ln>
                <a:solidFill>
                  <a:prstClr val="black"/>
                </a:solidFill>
                <a:effectLst/>
                <a:uLnTx/>
                <a:uFillTx/>
                <a:latin typeface="+mj-lt"/>
              </a:rPr>
              <a:t>pmp</a:t>
            </a:r>
            <a:endParaRPr kumimoji="0" lang="en-US" b="0" i="0" u="none" strike="noStrike" kern="1200" cap="none" spc="0" normalizeH="0" baseline="0" noProof="0" dirty="0">
              <a:ln>
                <a:noFill/>
              </a:ln>
              <a:solidFill>
                <a:prstClr val="black"/>
              </a:solidFill>
              <a:effectLst/>
              <a:uLnTx/>
              <a:uFillTx/>
              <a:latin typeface="+mj-lt"/>
            </a:endParaRPr>
          </a:p>
        </p:txBody>
      </p:sp>
      <p:pic>
        <p:nvPicPr>
          <p:cNvPr id="3" name="Picture 2">
            <a:extLst>
              <a:ext uri="{FF2B5EF4-FFF2-40B4-BE49-F238E27FC236}">
                <a16:creationId xmlns:a16="http://schemas.microsoft.com/office/drawing/2014/main" id="{FB4C4D5D-9D87-2674-20B2-6C68465C43F8}"/>
              </a:ext>
            </a:extLst>
          </p:cNvPr>
          <p:cNvPicPr>
            <a:picLocks noChangeAspect="1"/>
          </p:cNvPicPr>
          <p:nvPr/>
        </p:nvPicPr>
        <p:blipFill>
          <a:blip r:embed="rId3"/>
          <a:stretch>
            <a:fillRect/>
          </a:stretch>
        </p:blipFill>
        <p:spPr>
          <a:xfrm>
            <a:off x="446921" y="5208248"/>
            <a:ext cx="4400809" cy="139451"/>
          </a:xfrm>
          <a:prstGeom prst="rect">
            <a:avLst/>
          </a:prstGeom>
        </p:spPr>
      </p:pic>
      <p:sp>
        <p:nvSpPr>
          <p:cNvPr id="12" name="Rectangle 11">
            <a:extLst>
              <a:ext uri="{FF2B5EF4-FFF2-40B4-BE49-F238E27FC236}">
                <a16:creationId xmlns:a16="http://schemas.microsoft.com/office/drawing/2014/main" id="{B7DF4998-554A-2D43-B37E-E1DEA68F8B30}"/>
              </a:ext>
            </a:extLst>
          </p:cNvPr>
          <p:cNvSpPr/>
          <p:nvPr/>
        </p:nvSpPr>
        <p:spPr>
          <a:xfrm>
            <a:off x="446921" y="5208250"/>
            <a:ext cx="4400809" cy="139449"/>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02B255AC-5AF3-F3E9-3467-383F289B46CB}"/>
              </a:ext>
            </a:extLst>
          </p:cNvPr>
          <p:cNvSpPr>
            <a:spLocks noGrp="1"/>
          </p:cNvSpPr>
          <p:nvPr>
            <p:ph type="title"/>
          </p:nvPr>
        </p:nvSpPr>
        <p:spPr/>
        <p:txBody>
          <a:bodyPr>
            <a:normAutofit/>
          </a:bodyPr>
          <a:lstStyle/>
          <a:p>
            <a:r>
              <a:rPr lang="en-US"/>
              <a:t>Capacity for chronic dialysis (PD)</a:t>
            </a:r>
          </a:p>
        </p:txBody>
      </p:sp>
      <p:sp>
        <p:nvSpPr>
          <p:cNvPr id="7" name="Date Placeholder 3">
            <a:extLst>
              <a:ext uri="{FF2B5EF4-FFF2-40B4-BE49-F238E27FC236}">
                <a16:creationId xmlns:a16="http://schemas.microsoft.com/office/drawing/2014/main" id="{4511D527-2A3D-1351-446A-8FD9E89F69C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57BAACD0-89ED-2280-84D1-6C99DF61BA1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69729A1A-6523-59AD-A063-662D9A84539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25</a:t>
            </a:fld>
            <a:endParaRPr lang="en-US"/>
          </a:p>
        </p:txBody>
      </p:sp>
    </p:spTree>
    <p:extLst>
      <p:ext uri="{BB962C8B-B14F-4D97-AF65-F5344CB8AC3E}">
        <p14:creationId xmlns:p14="http://schemas.microsoft.com/office/powerpoint/2010/main" val="1956190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37B37E1-70C7-DB03-BC48-84A56CFE75BE}"/>
              </a:ext>
            </a:extLst>
          </p:cNvPr>
          <p:cNvPicPr>
            <a:picLocks noChangeAspect="1"/>
          </p:cNvPicPr>
          <p:nvPr/>
        </p:nvPicPr>
        <p:blipFill>
          <a:blip r:embed="rId2"/>
          <a:stretch>
            <a:fillRect/>
          </a:stretch>
        </p:blipFill>
        <p:spPr>
          <a:xfrm>
            <a:off x="320035" y="1950759"/>
            <a:ext cx="4319100" cy="2807856"/>
          </a:xfrm>
          <a:prstGeom prst="rect">
            <a:avLst/>
          </a:prstGeom>
        </p:spPr>
      </p:pic>
      <p:sp>
        <p:nvSpPr>
          <p:cNvPr id="5" name="Rectangle 4"/>
          <p:cNvSpPr/>
          <p:nvPr/>
        </p:nvSpPr>
        <p:spPr>
          <a:xfrm>
            <a:off x="924490" y="1345079"/>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Kidney transplantation centers </a:t>
            </a:r>
          </a:p>
        </p:txBody>
      </p:sp>
      <p:sp>
        <p:nvSpPr>
          <p:cNvPr id="8" name="Rectangle 7"/>
          <p:cNvSpPr/>
          <p:nvPr/>
        </p:nvSpPr>
        <p:spPr>
          <a:xfrm>
            <a:off x="4795705" y="2712043"/>
            <a:ext cx="4280115"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Kidney transplantation services are available in</a:t>
            </a:r>
            <a:r>
              <a:rPr kumimoji="0" lang="en-US" b="0" i="0" u="none" strike="noStrike" kern="1200" cap="none" spc="0" normalizeH="0" noProof="0" dirty="0">
                <a:ln>
                  <a:noFill/>
                </a:ln>
                <a:solidFill>
                  <a:prstClr val="black"/>
                </a:solidFill>
                <a:effectLst/>
                <a:uLnTx/>
                <a:uFillTx/>
                <a:latin typeface="+mj-lt"/>
              </a:rPr>
              <a:t> all</a:t>
            </a:r>
            <a:r>
              <a:rPr kumimoji="0" lang="en-US" b="0" i="0" u="none" strike="noStrike" kern="1200" cap="none" spc="0" normalizeH="0" baseline="0" noProof="0" dirty="0">
                <a:ln>
                  <a:noFill/>
                </a:ln>
                <a:solidFill>
                  <a:prstClr val="black"/>
                </a:solidFill>
                <a:effectLst/>
                <a:uLnTx/>
                <a:uFillTx/>
                <a:latin typeface="+mj-lt"/>
              </a:rPr>
              <a:t> countries of the region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mj-lt"/>
              </a:rPr>
              <a:t>The </a:t>
            </a:r>
            <a:r>
              <a:rPr lang="en-US" dirty="0">
                <a:solidFill>
                  <a:prstClr val="black"/>
                </a:solidFill>
                <a:latin typeface="+mj-lt"/>
              </a:rPr>
              <a:t>North and East Asia</a:t>
            </a:r>
            <a:r>
              <a:rPr kumimoji="0" lang="en-US" b="0" i="0" u="none" strike="noStrike" kern="1200" cap="none" spc="0" normalizeH="0" baseline="0" noProof="0" dirty="0">
                <a:ln>
                  <a:noFill/>
                </a:ln>
                <a:solidFill>
                  <a:prstClr val="black"/>
                </a:solidFill>
                <a:effectLst/>
                <a:uLnTx/>
                <a:uFillTx/>
                <a:latin typeface="+mj-lt"/>
              </a:rPr>
              <a:t> average of Kidney transplantation centers is </a:t>
            </a:r>
            <a:r>
              <a:rPr lang="en-US" dirty="0">
                <a:solidFill>
                  <a:prstClr val="black"/>
                </a:solidFill>
                <a:latin typeface="+mj-lt"/>
              </a:rPr>
              <a:t>1.01</a:t>
            </a:r>
            <a:r>
              <a:rPr kumimoji="0" lang="en-US" b="0" i="0" u="none" strike="noStrike" kern="1200" cap="none" spc="0" normalizeH="0" baseline="0" noProof="0" dirty="0">
                <a:ln>
                  <a:noFill/>
                </a:ln>
                <a:solidFill>
                  <a:prstClr val="black"/>
                </a:solidFill>
                <a:effectLst/>
                <a:uLnTx/>
                <a:uFillTx/>
                <a:latin typeface="+mj-lt"/>
              </a:rPr>
              <a:t> </a:t>
            </a:r>
            <a:r>
              <a:rPr kumimoji="0" lang="en-US" b="0" i="0" u="none" strike="noStrike" kern="1200" cap="none" spc="0" normalizeH="0" baseline="0" noProof="0" dirty="0" err="1">
                <a:ln>
                  <a:noFill/>
                </a:ln>
                <a:solidFill>
                  <a:prstClr val="black"/>
                </a:solidFill>
                <a:effectLst/>
                <a:uLnTx/>
                <a:uFillTx/>
                <a:latin typeface="+mj-lt"/>
              </a:rPr>
              <a:t>pmp</a:t>
            </a:r>
            <a:endParaRPr kumimoji="0" lang="en-US" b="0" i="0" u="none" strike="noStrike" kern="1200" cap="none" spc="0" normalizeH="0" baseline="0" noProof="0" dirty="0">
              <a:ln>
                <a:noFill/>
              </a:ln>
              <a:solidFill>
                <a:prstClr val="black"/>
              </a:solidFill>
              <a:effectLst/>
              <a:uLnTx/>
              <a:uFillTx/>
              <a:latin typeface="+mj-lt"/>
            </a:endParaRPr>
          </a:p>
        </p:txBody>
      </p:sp>
      <p:graphicFrame>
        <p:nvGraphicFramePr>
          <p:cNvPr id="11" name="Table 10"/>
          <p:cNvGraphicFramePr>
            <a:graphicFrameLocks noGrp="1"/>
          </p:cNvGraphicFramePr>
          <p:nvPr>
            <p:extLst>
              <p:ext uri="{D42A27DB-BD31-4B8C-83A1-F6EECF244321}">
                <p14:modId xmlns:p14="http://schemas.microsoft.com/office/powerpoint/2010/main" val="2503103936"/>
              </p:ext>
            </p:extLst>
          </p:nvPr>
        </p:nvGraphicFramePr>
        <p:xfrm>
          <a:off x="9184104" y="2539781"/>
          <a:ext cx="2654967" cy="1608350"/>
        </p:xfrm>
        <a:graphic>
          <a:graphicData uri="http://schemas.openxmlformats.org/drawingml/2006/table">
            <a:tbl>
              <a:tblPr firstRow="1" firstCol="1" bandRow="1">
                <a:tableStyleId>{F5AB1C69-6EDB-4FF4-983F-18BD219EF322}</a:tableStyleId>
              </a:tblPr>
              <a:tblGrid>
                <a:gridCol w="1304109">
                  <a:extLst>
                    <a:ext uri="{9D8B030D-6E8A-4147-A177-3AD203B41FA5}">
                      <a16:colId xmlns:a16="http://schemas.microsoft.com/office/drawing/2014/main" val="123442707"/>
                    </a:ext>
                  </a:extLst>
                </a:gridCol>
                <a:gridCol w="828403">
                  <a:extLst>
                    <a:ext uri="{9D8B030D-6E8A-4147-A177-3AD203B41FA5}">
                      <a16:colId xmlns:a16="http://schemas.microsoft.com/office/drawing/2014/main" val="86484224"/>
                    </a:ext>
                  </a:extLst>
                </a:gridCol>
                <a:gridCol w="522455">
                  <a:extLst>
                    <a:ext uri="{9D8B030D-6E8A-4147-A177-3AD203B41FA5}">
                      <a16:colId xmlns:a16="http://schemas.microsoft.com/office/drawing/2014/main" val="1102911257"/>
                    </a:ext>
                  </a:extLst>
                </a:gridCol>
              </a:tblGrid>
              <a:tr h="341019">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Kidney Transplantation</a:t>
                      </a:r>
                    </a:p>
                    <a:p>
                      <a:pPr marL="0" marR="0" algn="ctr">
                        <a:lnSpc>
                          <a:spcPct val="107000"/>
                        </a:lnSpc>
                        <a:spcBef>
                          <a:spcPts val="0"/>
                        </a:spcBef>
                        <a:spcAft>
                          <a:spcPts val="0"/>
                        </a:spcAft>
                      </a:pPr>
                      <a:r>
                        <a:rPr lang="en-US" sz="800">
                          <a:solidFill>
                            <a:schemeClr val="tx1">
                              <a:lumMod val="75000"/>
                              <a:lumOff val="25000"/>
                            </a:schemeClr>
                          </a:solidFill>
                          <a:effectLst/>
                        </a:rPr>
                        <a:t>availability  </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Transplant centers PMP</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999943889"/>
                  </a:ext>
                </a:extLst>
              </a:tr>
              <a:tr h="177195">
                <a:tc>
                  <a:txBody>
                    <a:bodyPr/>
                    <a:lstStyle/>
                    <a:p>
                      <a:pPr marL="0" marR="0" algn="l">
                        <a:lnSpc>
                          <a:spcPct val="107000"/>
                        </a:lnSpc>
                        <a:spcBef>
                          <a:spcPts val="0"/>
                        </a:spcBef>
                        <a:spcAft>
                          <a:spcPts val="0"/>
                        </a:spcAft>
                      </a:pPr>
                      <a:r>
                        <a:rPr lang="en-ZA" sz="900">
                          <a:solidFill>
                            <a:schemeClr val="tx1">
                              <a:lumMod val="75000"/>
                              <a:lumOff val="25000"/>
                            </a:schemeClr>
                          </a:solidFill>
                          <a:effectLs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0.55</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569913643"/>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1.13</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024488678"/>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algn="ctr" fontAlgn="b"/>
                      <a:r>
                        <a:rPr lang="en-CA" sz="900" b="0" u="none" strike="noStrike">
                          <a:solidFill>
                            <a:srgbClr val="000000"/>
                          </a:solidFill>
                          <a:effectLst/>
                        </a:rPr>
                        <a:t>0.39</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892107583"/>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a:solidFill>
                            <a:srgbClr val="000000"/>
                          </a:solidFill>
                          <a:effectLst/>
                        </a:rPr>
                        <a:t>1.57</a:t>
                      </a:r>
                      <a:endParaRPr lang="en-CA" sz="900" b="0" i="0" u="none" strike="noStrike">
                        <a:solidFill>
                          <a:srgbClr val="000000"/>
                        </a:solidFill>
                        <a:effectLst/>
                        <a:latin typeface="+mj-lt"/>
                      </a:endParaRPr>
                    </a:p>
                  </a:txBody>
                  <a:tcPr marL="4763" marR="4763" marT="4763" marB="0" anchor="ctr"/>
                </a:tc>
                <a:extLst>
                  <a:ext uri="{0D108BD9-81ED-4DB2-BD59-A6C34878D82A}">
                    <a16:rowId xmlns:a16="http://schemas.microsoft.com/office/drawing/2014/main" val="2106314144"/>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algn="ctr" fontAlgn="b"/>
                      <a:r>
                        <a:rPr lang="en-CA" sz="900" b="0" u="none" strike="noStrike" dirty="0">
                          <a:solidFill>
                            <a:srgbClr val="000000"/>
                          </a:solidFill>
                          <a:effectLst/>
                        </a:rPr>
                        <a:t>1.40</a:t>
                      </a:r>
                      <a:endParaRPr lang="en-CA" sz="900" b="0" i="0" u="none" strike="noStrike" dirty="0">
                        <a:solidFill>
                          <a:srgbClr val="000000"/>
                        </a:solidFill>
                        <a:effectLst/>
                        <a:latin typeface="+mj-lt"/>
                      </a:endParaRPr>
                    </a:p>
                  </a:txBody>
                  <a:tcPr marL="4763" marR="4763" marT="4763" marB="0" anchor="ctr"/>
                </a:tc>
                <a:extLst>
                  <a:ext uri="{0D108BD9-81ED-4DB2-BD59-A6C34878D82A}">
                    <a16:rowId xmlns:a16="http://schemas.microsoft.com/office/drawing/2014/main" val="1431354286"/>
                  </a:ext>
                </a:extLst>
              </a:tr>
            </a:tbl>
          </a:graphicData>
        </a:graphic>
      </p:graphicFrame>
      <p:sp>
        <p:nvSpPr>
          <p:cNvPr id="10" name="Rectangle 9"/>
          <p:cNvSpPr/>
          <p:nvPr/>
        </p:nvSpPr>
        <p:spPr>
          <a:xfrm>
            <a:off x="325851" y="1949874"/>
            <a:ext cx="4360780" cy="280785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9123315" y="4189371"/>
            <a:ext cx="687299" cy="246221"/>
          </a:xfrm>
          <a:prstGeom prst="rect">
            <a:avLst/>
          </a:prstGeom>
          <a:noFill/>
        </p:spPr>
        <p:txBody>
          <a:bodyPr wrap="square" rtlCol="0">
            <a:spAutoFit/>
          </a:bodyPr>
          <a:lstStyle/>
          <a:p>
            <a:r>
              <a:rPr lang="en-US" sz="1000">
                <a:latin typeface="+mj-lt"/>
              </a:rPr>
              <a:t>X : Yes</a:t>
            </a:r>
          </a:p>
        </p:txBody>
      </p:sp>
      <p:pic>
        <p:nvPicPr>
          <p:cNvPr id="3" name="Picture 2">
            <a:extLst>
              <a:ext uri="{FF2B5EF4-FFF2-40B4-BE49-F238E27FC236}">
                <a16:creationId xmlns:a16="http://schemas.microsoft.com/office/drawing/2014/main" id="{BA0454CC-7F88-C9A1-4E18-269974AAB944}"/>
              </a:ext>
            </a:extLst>
          </p:cNvPr>
          <p:cNvPicPr>
            <a:picLocks noChangeAspect="1"/>
          </p:cNvPicPr>
          <p:nvPr/>
        </p:nvPicPr>
        <p:blipFill>
          <a:blip r:embed="rId3"/>
          <a:stretch>
            <a:fillRect/>
          </a:stretch>
        </p:blipFill>
        <p:spPr>
          <a:xfrm>
            <a:off x="273802" y="5260895"/>
            <a:ext cx="4467721" cy="147644"/>
          </a:xfrm>
          <a:prstGeom prst="rect">
            <a:avLst/>
          </a:prstGeom>
        </p:spPr>
      </p:pic>
      <p:sp>
        <p:nvSpPr>
          <p:cNvPr id="6" name="Rectangle 5">
            <a:extLst>
              <a:ext uri="{FF2B5EF4-FFF2-40B4-BE49-F238E27FC236}">
                <a16:creationId xmlns:a16="http://schemas.microsoft.com/office/drawing/2014/main" id="{CE2FE118-6FAC-804D-90B4-3A92CA28883C}"/>
              </a:ext>
            </a:extLst>
          </p:cNvPr>
          <p:cNvSpPr/>
          <p:nvPr/>
        </p:nvSpPr>
        <p:spPr>
          <a:xfrm>
            <a:off x="255373" y="5255758"/>
            <a:ext cx="4491287" cy="152782"/>
          </a:xfrm>
          <a:prstGeom prst="rect">
            <a:avLst/>
          </a:prstGeom>
          <a:no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 name="Title 1">
            <a:extLst>
              <a:ext uri="{FF2B5EF4-FFF2-40B4-BE49-F238E27FC236}">
                <a16:creationId xmlns:a16="http://schemas.microsoft.com/office/drawing/2014/main" id="{30CE90BA-78CD-F4BE-20BC-C03C260D35D3}"/>
              </a:ext>
            </a:extLst>
          </p:cNvPr>
          <p:cNvSpPr>
            <a:spLocks noGrp="1"/>
          </p:cNvSpPr>
          <p:nvPr>
            <p:ph type="title"/>
          </p:nvPr>
        </p:nvSpPr>
        <p:spPr/>
        <p:txBody>
          <a:bodyPr>
            <a:normAutofit/>
          </a:bodyPr>
          <a:lstStyle/>
          <a:p>
            <a:r>
              <a:rPr lang="en-US"/>
              <a:t>Capacity for Kidney Transplantation</a:t>
            </a:r>
          </a:p>
        </p:txBody>
      </p:sp>
      <p:sp>
        <p:nvSpPr>
          <p:cNvPr id="7" name="Date Placeholder 3">
            <a:extLst>
              <a:ext uri="{FF2B5EF4-FFF2-40B4-BE49-F238E27FC236}">
                <a16:creationId xmlns:a16="http://schemas.microsoft.com/office/drawing/2014/main" id="{44FD236A-CFF9-A2F1-5510-3136791C41BF}"/>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2883F71E-4668-0B53-DFE4-C51F0CC29774}"/>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2" name="Slide Number Placeholder 5">
            <a:extLst>
              <a:ext uri="{FF2B5EF4-FFF2-40B4-BE49-F238E27FC236}">
                <a16:creationId xmlns:a16="http://schemas.microsoft.com/office/drawing/2014/main" id="{B3D03E6E-FD97-9025-6637-ACBEC863579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26</a:t>
            </a:fld>
            <a:endParaRPr lang="en-US"/>
          </a:p>
        </p:txBody>
      </p:sp>
    </p:spTree>
    <p:extLst>
      <p:ext uri="{BB962C8B-B14F-4D97-AF65-F5344CB8AC3E}">
        <p14:creationId xmlns:p14="http://schemas.microsoft.com/office/powerpoint/2010/main" val="1933093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2F45101-E09F-4B12-6637-ADA9114F9D65}"/>
              </a:ext>
            </a:extLst>
          </p:cNvPr>
          <p:cNvPicPr>
            <a:picLocks noChangeAspect="1"/>
          </p:cNvPicPr>
          <p:nvPr/>
        </p:nvPicPr>
        <p:blipFill>
          <a:blip r:embed="rId2"/>
          <a:stretch>
            <a:fillRect/>
          </a:stretch>
        </p:blipFill>
        <p:spPr>
          <a:xfrm>
            <a:off x="4280356" y="2143913"/>
            <a:ext cx="4019114" cy="2823641"/>
          </a:xfrm>
          <a:prstGeom prst="rect">
            <a:avLst/>
          </a:prstGeom>
        </p:spPr>
      </p:pic>
      <p:pic>
        <p:nvPicPr>
          <p:cNvPr id="14" name="Picture 13">
            <a:extLst>
              <a:ext uri="{FF2B5EF4-FFF2-40B4-BE49-F238E27FC236}">
                <a16:creationId xmlns:a16="http://schemas.microsoft.com/office/drawing/2014/main" id="{9214EE22-9B25-59DE-E45A-4A75B78E16C6}"/>
              </a:ext>
            </a:extLst>
          </p:cNvPr>
          <p:cNvPicPr>
            <a:picLocks noChangeAspect="1"/>
          </p:cNvPicPr>
          <p:nvPr/>
        </p:nvPicPr>
        <p:blipFill>
          <a:blip r:embed="rId3"/>
          <a:stretch>
            <a:fillRect/>
          </a:stretch>
        </p:blipFill>
        <p:spPr>
          <a:xfrm>
            <a:off x="144348" y="2143915"/>
            <a:ext cx="4005803" cy="282364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347244945"/>
              </p:ext>
            </p:extLst>
          </p:nvPr>
        </p:nvGraphicFramePr>
        <p:xfrm>
          <a:off x="8370330" y="2443227"/>
          <a:ext cx="3638168" cy="1688511"/>
        </p:xfrm>
        <a:graphic>
          <a:graphicData uri="http://schemas.openxmlformats.org/drawingml/2006/table">
            <a:tbl>
              <a:tblPr firstRow="1" firstCol="1" bandRow="1">
                <a:tableStyleId>{F5AB1C69-6EDB-4FF4-983F-18BD219EF322}</a:tableStyleId>
              </a:tblPr>
              <a:tblGrid>
                <a:gridCol w="1331494">
                  <a:extLst>
                    <a:ext uri="{9D8B030D-6E8A-4147-A177-3AD203B41FA5}">
                      <a16:colId xmlns:a16="http://schemas.microsoft.com/office/drawing/2014/main" val="123442707"/>
                    </a:ext>
                  </a:extLst>
                </a:gridCol>
                <a:gridCol w="500955">
                  <a:extLst>
                    <a:ext uri="{9D8B030D-6E8A-4147-A177-3AD203B41FA5}">
                      <a16:colId xmlns:a16="http://schemas.microsoft.com/office/drawing/2014/main" val="1920821855"/>
                    </a:ext>
                  </a:extLst>
                </a:gridCol>
                <a:gridCol w="565845">
                  <a:extLst>
                    <a:ext uri="{9D8B030D-6E8A-4147-A177-3AD203B41FA5}">
                      <a16:colId xmlns:a16="http://schemas.microsoft.com/office/drawing/2014/main" val="2353906457"/>
                    </a:ext>
                  </a:extLst>
                </a:gridCol>
                <a:gridCol w="393032">
                  <a:extLst>
                    <a:ext uri="{9D8B030D-6E8A-4147-A177-3AD203B41FA5}">
                      <a16:colId xmlns:a16="http://schemas.microsoft.com/office/drawing/2014/main" val="325602866"/>
                    </a:ext>
                  </a:extLst>
                </a:gridCol>
                <a:gridCol w="489284">
                  <a:extLst>
                    <a:ext uri="{9D8B030D-6E8A-4147-A177-3AD203B41FA5}">
                      <a16:colId xmlns:a16="http://schemas.microsoft.com/office/drawing/2014/main" val="2536137758"/>
                    </a:ext>
                  </a:extLst>
                </a:gridCol>
                <a:gridCol w="357558">
                  <a:extLst>
                    <a:ext uri="{9D8B030D-6E8A-4147-A177-3AD203B41FA5}">
                      <a16:colId xmlns:a16="http://schemas.microsoft.com/office/drawing/2014/main" val="542478131"/>
                    </a:ext>
                  </a:extLst>
                </a:gridCol>
              </a:tblGrid>
              <a:tr h="55539">
                <a:tc rowSpan="2">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r>
                        <a:rPr lang="en-US" sz="900">
                          <a:solidFill>
                            <a:schemeClr val="bg1"/>
                          </a:solidFill>
                          <a:effectLst/>
                          <a:latin typeface="+mj-lt"/>
                        </a:rPr>
                        <a:t>Country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gridSpan="2">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Donor type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gridSpan="3">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Transplant waitlist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265069"/>
                  </a:ext>
                </a:extLst>
              </a:tr>
              <a:tr h="341019">
                <a:tc vMerge="1">
                  <a:txBody>
                    <a:bodyPr/>
                    <a:lstStyle/>
                    <a:p>
                      <a:endParaRPr lang="en-US"/>
                    </a:p>
                  </a:txBody>
                  <a:tcP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Live donors only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Combination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National</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Regional only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None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3426189422"/>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mj-l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999943889"/>
                  </a:ext>
                </a:extLst>
              </a:tr>
              <a:tr h="177195">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mj-l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569913643"/>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mj-l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024488678"/>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mj-l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892107583"/>
                  </a:ext>
                </a:extLst>
              </a:tr>
              <a:tr h="207787">
                <a:tc>
                  <a:txBody>
                    <a:bodyPr/>
                    <a:lstStyle/>
                    <a:p>
                      <a:pPr marL="0" marR="0" algn="l">
                        <a:lnSpc>
                          <a:spcPct val="107000"/>
                        </a:lnSpc>
                        <a:spcBef>
                          <a:spcPts val="0"/>
                        </a:spcBef>
                        <a:spcAft>
                          <a:spcPts val="0"/>
                        </a:spcAft>
                      </a:pPr>
                      <a:r>
                        <a:rPr lang="en-ZA" sz="900">
                          <a:solidFill>
                            <a:schemeClr val="tx1">
                              <a:lumMod val="75000"/>
                              <a:lumOff val="25000"/>
                            </a:schemeClr>
                          </a:solidFill>
                          <a:effectLst/>
                          <a:latin typeface="+mj-l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06314144"/>
                  </a:ext>
                </a:extLst>
              </a:tr>
              <a:tr h="207787">
                <a:tc>
                  <a:txBody>
                    <a:bodyPr/>
                    <a:lstStyle/>
                    <a:p>
                      <a:pPr marL="0" marR="0" algn="l">
                        <a:lnSpc>
                          <a:spcPct val="107000"/>
                        </a:lnSpc>
                        <a:spcBef>
                          <a:spcPts val="0"/>
                        </a:spcBef>
                        <a:spcAft>
                          <a:spcPts val="0"/>
                        </a:spcAft>
                      </a:pPr>
                      <a:r>
                        <a:rPr lang="en-ZA" sz="900" dirty="0">
                          <a:solidFill>
                            <a:schemeClr val="tx1">
                              <a:lumMod val="75000"/>
                              <a:lumOff val="25000"/>
                            </a:schemeClr>
                          </a:solidFill>
                          <a:effectLst/>
                          <a:latin typeface="+mj-l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6648" marR="6648" marT="6648"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 </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tc>
                  <a:txBody>
                    <a:bodyPr/>
                    <a:lstStyle/>
                    <a:p>
                      <a:pPr marL="0" marR="0" algn="ctr">
                        <a:lnSpc>
                          <a:spcPct val="107000"/>
                        </a:lnSpc>
                        <a:spcBef>
                          <a:spcPts val="0"/>
                        </a:spcBef>
                        <a:spcAft>
                          <a:spcPts val="0"/>
                        </a:spcAft>
                      </a:pPr>
                      <a:r>
                        <a:rPr lang="en-US" sz="900" dirty="0">
                          <a:solidFill>
                            <a:schemeClr val="tx1">
                              <a:lumMod val="75000"/>
                              <a:lumOff val="25000"/>
                            </a:schemeClr>
                          </a:solidFill>
                          <a:effectLst/>
                          <a:latin typeface="+mj-lt"/>
                        </a:rPr>
                        <a:t> </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31354286"/>
                  </a:ext>
                </a:extLst>
              </a:tr>
            </a:tbl>
          </a:graphicData>
        </a:graphic>
      </p:graphicFrame>
      <p:sp>
        <p:nvSpPr>
          <p:cNvPr id="6" name="Rectangle 5"/>
          <p:cNvSpPr/>
          <p:nvPr/>
        </p:nvSpPr>
        <p:spPr>
          <a:xfrm>
            <a:off x="4755027" y="169270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waitlist</a:t>
            </a:r>
          </a:p>
        </p:txBody>
      </p:sp>
      <p:sp>
        <p:nvSpPr>
          <p:cNvPr id="8" name="Rectangle 7"/>
          <p:cNvSpPr/>
          <p:nvPr/>
        </p:nvSpPr>
        <p:spPr>
          <a:xfrm>
            <a:off x="612363" y="1692707"/>
            <a:ext cx="306977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black"/>
                </a:solidFill>
                <a:effectLst/>
                <a:uLnTx/>
                <a:uFillTx/>
                <a:latin typeface="+mj-lt"/>
                <a:ea typeface="+mn-ea"/>
                <a:cs typeface="+mn-cs"/>
              </a:rPr>
              <a:t>Transplant donor type</a:t>
            </a:r>
          </a:p>
        </p:txBody>
      </p:sp>
      <p:sp>
        <p:nvSpPr>
          <p:cNvPr id="10" name="Rectangle 9"/>
          <p:cNvSpPr/>
          <p:nvPr/>
        </p:nvSpPr>
        <p:spPr>
          <a:xfrm>
            <a:off x="144348" y="2143914"/>
            <a:ext cx="4024975" cy="282364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280356" y="2143914"/>
            <a:ext cx="4024975" cy="282364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8315605" y="4129135"/>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726BF98A-6896-C290-12C5-C072A91785B9}"/>
              </a:ext>
            </a:extLst>
          </p:cNvPr>
          <p:cNvSpPr>
            <a:spLocks noGrp="1"/>
          </p:cNvSpPr>
          <p:nvPr>
            <p:ph type="title"/>
          </p:nvPr>
        </p:nvSpPr>
        <p:spPr/>
        <p:txBody>
          <a:bodyPr>
            <a:normAutofit/>
          </a:bodyPr>
          <a:lstStyle/>
          <a:p>
            <a:r>
              <a:rPr lang="en-US"/>
              <a:t>Capacity for Kidney Transplantation (cont’d)</a:t>
            </a:r>
          </a:p>
        </p:txBody>
      </p:sp>
      <p:sp>
        <p:nvSpPr>
          <p:cNvPr id="3" name="Date Placeholder 3">
            <a:extLst>
              <a:ext uri="{FF2B5EF4-FFF2-40B4-BE49-F238E27FC236}">
                <a16:creationId xmlns:a16="http://schemas.microsoft.com/office/drawing/2014/main" id="{7019B3B6-608A-CCE4-74DF-DA1FAE85420B}"/>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BA695577-9641-21B9-0E40-6E758D81DA8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9" name="Slide Number Placeholder 5">
            <a:extLst>
              <a:ext uri="{FF2B5EF4-FFF2-40B4-BE49-F238E27FC236}">
                <a16:creationId xmlns:a16="http://schemas.microsoft.com/office/drawing/2014/main" id="{96690F86-24C7-B314-9C9F-FAE33A1EFE4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27</a:t>
            </a:fld>
            <a:endParaRPr lang="en-US"/>
          </a:p>
        </p:txBody>
      </p:sp>
    </p:spTree>
    <p:extLst>
      <p:ext uri="{BB962C8B-B14F-4D97-AF65-F5344CB8AC3E}">
        <p14:creationId xmlns:p14="http://schemas.microsoft.com/office/powerpoint/2010/main" val="3590360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119B269-ADBA-3722-82AF-03B9F4EE1A7D}"/>
              </a:ext>
            </a:extLst>
          </p:cNvPr>
          <p:cNvPicPr>
            <a:picLocks noChangeAspect="1"/>
          </p:cNvPicPr>
          <p:nvPr/>
        </p:nvPicPr>
        <p:blipFill>
          <a:blip r:embed="rId2"/>
          <a:stretch>
            <a:fillRect/>
          </a:stretch>
        </p:blipFill>
        <p:spPr>
          <a:xfrm>
            <a:off x="652418" y="4073054"/>
            <a:ext cx="4042610" cy="2519838"/>
          </a:xfrm>
          <a:prstGeom prst="rect">
            <a:avLst/>
          </a:prstGeom>
        </p:spPr>
      </p:pic>
      <p:pic>
        <p:nvPicPr>
          <p:cNvPr id="14" name="Picture 13">
            <a:extLst>
              <a:ext uri="{FF2B5EF4-FFF2-40B4-BE49-F238E27FC236}">
                <a16:creationId xmlns:a16="http://schemas.microsoft.com/office/drawing/2014/main" id="{AD2E4B47-5B8F-40A6-EEE8-70AC0EA53448}"/>
              </a:ext>
            </a:extLst>
          </p:cNvPr>
          <p:cNvPicPr>
            <a:picLocks noChangeAspect="1"/>
          </p:cNvPicPr>
          <p:nvPr/>
        </p:nvPicPr>
        <p:blipFill>
          <a:blip r:embed="rId3"/>
          <a:stretch>
            <a:fillRect/>
          </a:stretch>
        </p:blipFill>
        <p:spPr>
          <a:xfrm>
            <a:off x="652418" y="1172053"/>
            <a:ext cx="4042610" cy="2474138"/>
          </a:xfrm>
          <a:prstGeom prst="rect">
            <a:avLst/>
          </a:prstGeom>
        </p:spPr>
      </p:pic>
      <p:sp>
        <p:nvSpPr>
          <p:cNvPr id="6" name="Rectangle 5"/>
          <p:cNvSpPr/>
          <p:nvPr/>
        </p:nvSpPr>
        <p:spPr>
          <a:xfrm>
            <a:off x="1138837" y="799075"/>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HD frequency</a:t>
            </a:r>
          </a:p>
        </p:txBody>
      </p:sp>
      <p:sp>
        <p:nvSpPr>
          <p:cNvPr id="7" name="Rectangle 6"/>
          <p:cNvSpPr/>
          <p:nvPr/>
        </p:nvSpPr>
        <p:spPr>
          <a:xfrm>
            <a:off x="1155313" y="3671343"/>
            <a:ext cx="3069772"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mj-lt"/>
                <a:ea typeface="+mn-ea"/>
                <a:cs typeface="+mn-cs"/>
              </a:rPr>
              <a:t>PD frequency</a:t>
            </a:r>
          </a:p>
        </p:txBody>
      </p:sp>
      <p:graphicFrame>
        <p:nvGraphicFramePr>
          <p:cNvPr id="8" name="Table 7"/>
          <p:cNvGraphicFramePr>
            <a:graphicFrameLocks noGrp="1"/>
          </p:cNvGraphicFramePr>
          <p:nvPr>
            <p:extLst>
              <p:ext uri="{D42A27DB-BD31-4B8C-83A1-F6EECF244321}">
                <p14:modId xmlns:p14="http://schemas.microsoft.com/office/powerpoint/2010/main" val="1775668340"/>
              </p:ext>
            </p:extLst>
          </p:nvPr>
        </p:nvGraphicFramePr>
        <p:xfrm>
          <a:off x="5254771" y="1659922"/>
          <a:ext cx="6521115" cy="2880360"/>
        </p:xfrm>
        <a:graphic>
          <a:graphicData uri="http://schemas.openxmlformats.org/drawingml/2006/table">
            <a:tbl>
              <a:tblPr firstRow="1" firstCol="1" bandRow="1">
                <a:tableStyleId>{F5AB1C69-6EDB-4FF4-983F-18BD219EF322}</a:tableStyleId>
              </a:tblPr>
              <a:tblGrid>
                <a:gridCol w="1037895">
                  <a:extLst>
                    <a:ext uri="{9D8B030D-6E8A-4147-A177-3AD203B41FA5}">
                      <a16:colId xmlns:a16="http://schemas.microsoft.com/office/drawing/2014/main" val="255299895"/>
                    </a:ext>
                  </a:extLst>
                </a:gridCol>
                <a:gridCol w="548322">
                  <a:extLst>
                    <a:ext uri="{9D8B030D-6E8A-4147-A177-3AD203B41FA5}">
                      <a16:colId xmlns:a16="http://schemas.microsoft.com/office/drawing/2014/main" val="2297762490"/>
                    </a:ext>
                  </a:extLst>
                </a:gridCol>
                <a:gridCol w="548322">
                  <a:extLst>
                    <a:ext uri="{9D8B030D-6E8A-4147-A177-3AD203B41FA5}">
                      <a16:colId xmlns:a16="http://schemas.microsoft.com/office/drawing/2014/main" val="3388667924"/>
                    </a:ext>
                  </a:extLst>
                </a:gridCol>
                <a:gridCol w="548322">
                  <a:extLst>
                    <a:ext uri="{9D8B030D-6E8A-4147-A177-3AD203B41FA5}">
                      <a16:colId xmlns:a16="http://schemas.microsoft.com/office/drawing/2014/main" val="95952115"/>
                    </a:ext>
                  </a:extLst>
                </a:gridCol>
                <a:gridCol w="548322">
                  <a:extLst>
                    <a:ext uri="{9D8B030D-6E8A-4147-A177-3AD203B41FA5}">
                      <a16:colId xmlns:a16="http://schemas.microsoft.com/office/drawing/2014/main" val="1414282157"/>
                    </a:ext>
                  </a:extLst>
                </a:gridCol>
                <a:gridCol w="548322">
                  <a:extLst>
                    <a:ext uri="{9D8B030D-6E8A-4147-A177-3AD203B41FA5}">
                      <a16:colId xmlns:a16="http://schemas.microsoft.com/office/drawing/2014/main" val="3804818151"/>
                    </a:ext>
                  </a:extLst>
                </a:gridCol>
                <a:gridCol w="548322">
                  <a:extLst>
                    <a:ext uri="{9D8B030D-6E8A-4147-A177-3AD203B41FA5}">
                      <a16:colId xmlns:a16="http://schemas.microsoft.com/office/drawing/2014/main" val="3582520936"/>
                    </a:ext>
                  </a:extLst>
                </a:gridCol>
                <a:gridCol w="548322">
                  <a:extLst>
                    <a:ext uri="{9D8B030D-6E8A-4147-A177-3AD203B41FA5}">
                      <a16:colId xmlns:a16="http://schemas.microsoft.com/office/drawing/2014/main" val="435646746"/>
                    </a:ext>
                  </a:extLst>
                </a:gridCol>
                <a:gridCol w="548322">
                  <a:extLst>
                    <a:ext uri="{9D8B030D-6E8A-4147-A177-3AD203B41FA5}">
                      <a16:colId xmlns:a16="http://schemas.microsoft.com/office/drawing/2014/main" val="170825726"/>
                    </a:ext>
                  </a:extLst>
                </a:gridCol>
                <a:gridCol w="548322">
                  <a:extLst>
                    <a:ext uri="{9D8B030D-6E8A-4147-A177-3AD203B41FA5}">
                      <a16:colId xmlns:a16="http://schemas.microsoft.com/office/drawing/2014/main" val="960862056"/>
                    </a:ext>
                  </a:extLst>
                </a:gridCol>
                <a:gridCol w="548322">
                  <a:extLst>
                    <a:ext uri="{9D8B030D-6E8A-4147-A177-3AD203B41FA5}">
                      <a16:colId xmlns:a16="http://schemas.microsoft.com/office/drawing/2014/main" val="3994966008"/>
                    </a:ext>
                  </a:extLst>
                </a:gridCol>
              </a:tblGrid>
              <a:tr h="0">
                <a:tc rowSpan="2">
                  <a:txBody>
                    <a:bodyPr/>
                    <a:lstStyle/>
                    <a:p>
                      <a:pPr marL="0" marR="0" algn="ctr">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900">
                          <a:solidFill>
                            <a:schemeClr val="tx1">
                              <a:lumMod val="75000"/>
                              <a:lumOff val="25000"/>
                            </a:schemeClr>
                          </a:solidFill>
                          <a:effectLst/>
                        </a:rPr>
                        <a:t>HD frequency</a:t>
                      </a:r>
                    </a:p>
                    <a:p>
                      <a:pPr marL="0" marR="0" algn="ctr">
                        <a:spcBef>
                          <a:spcPts val="0"/>
                        </a:spcBef>
                        <a:spcAft>
                          <a:spcPts val="0"/>
                        </a:spcAft>
                      </a:pPr>
                      <a:r>
                        <a:rPr lang="en-US" sz="900">
                          <a:solidFill>
                            <a:schemeClr val="tx1">
                              <a:lumMod val="75000"/>
                              <a:lumOff val="25000"/>
                            </a:schemeClr>
                          </a:solidFill>
                          <a:effectLst/>
                        </a:rPr>
                        <a:t>a center-based service that involves treatment </a:t>
                      </a:r>
                    </a:p>
                    <a:p>
                      <a:pPr marL="0" marR="0" algn="ctr">
                        <a:spcBef>
                          <a:spcPts val="0"/>
                        </a:spcBef>
                        <a:spcAft>
                          <a:spcPts val="0"/>
                        </a:spcAft>
                      </a:pPr>
                      <a:r>
                        <a:rPr lang="en-US" sz="900">
                          <a:solidFill>
                            <a:schemeClr val="tx1">
                              <a:lumMod val="75000"/>
                              <a:lumOff val="25000"/>
                            </a:schemeClr>
                          </a:solidFill>
                          <a:effectLst/>
                        </a:rPr>
                        <a:t>3x week/3-4x hours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marL="0" marR="0" algn="ctr">
                        <a:spcBef>
                          <a:spcPts val="0"/>
                        </a:spcBef>
                        <a:spcAft>
                          <a:spcPts val="0"/>
                        </a:spcAft>
                      </a:pPr>
                      <a:r>
                        <a:rPr lang="en-US" sz="900" b="1" kern="1200">
                          <a:solidFill>
                            <a:schemeClr val="tx1">
                              <a:lumMod val="75000"/>
                              <a:lumOff val="25000"/>
                            </a:schemeClr>
                          </a:solidFill>
                          <a:effectLst/>
                        </a:rPr>
                        <a:t> PD frequency</a:t>
                      </a:r>
                    </a:p>
                    <a:p>
                      <a:pPr marL="0" marR="0" algn="ctr">
                        <a:spcBef>
                          <a:spcPts val="0"/>
                        </a:spcBef>
                        <a:spcAft>
                          <a:spcPts val="0"/>
                        </a:spcAft>
                      </a:pPr>
                      <a:r>
                        <a:rPr lang="en-US" sz="900" b="1" kern="1200">
                          <a:solidFill>
                            <a:schemeClr val="tx1">
                              <a:lumMod val="75000"/>
                              <a:lumOff val="25000"/>
                            </a:schemeClr>
                          </a:solidFill>
                          <a:effectLst/>
                        </a:rPr>
                        <a:t>ability to do adequate exchanges</a:t>
                      </a:r>
                    </a:p>
                    <a:p>
                      <a:pPr marL="0" marR="0" algn="ctr">
                        <a:spcBef>
                          <a:spcPts val="0"/>
                        </a:spcBef>
                        <a:spcAft>
                          <a:spcPts val="0"/>
                        </a:spcAft>
                      </a:pPr>
                      <a:r>
                        <a:rPr lang="en-US" sz="900" b="1" kern="1200">
                          <a:solidFill>
                            <a:schemeClr val="tx1">
                              <a:lumMod val="75000"/>
                              <a:lumOff val="25000"/>
                            </a:schemeClr>
                          </a:solidFill>
                          <a:effectLst/>
                        </a:rPr>
                        <a:t>3-4x day</a:t>
                      </a:r>
                    </a:p>
                    <a:p>
                      <a:pPr marL="0" marR="0" algn="ctr">
                        <a:spcBef>
                          <a:spcPts val="0"/>
                        </a:spcBef>
                        <a:spcAft>
                          <a:spcPts val="0"/>
                        </a:spcAft>
                      </a:pPr>
                      <a:r>
                        <a:rPr lang="en-US" sz="900" b="1" kern="1200">
                          <a:solidFill>
                            <a:schemeClr val="tx1">
                              <a:lumMod val="75000"/>
                              <a:lumOff val="25000"/>
                            </a:schemeClr>
                          </a:solidFill>
                          <a:effectLst/>
                        </a:rPr>
                        <a:t>(or equivalent cycles on automated PD)</a:t>
                      </a:r>
                      <a:endParaRPr lang="en-US" sz="900" b="1" kern="1200">
                        <a:solidFill>
                          <a:schemeClr val="tx1">
                            <a:lumMod val="75000"/>
                            <a:lumOff val="25000"/>
                          </a:schemeClr>
                        </a:solidFill>
                        <a:effectLst/>
                        <a:latin typeface="+mj-lt"/>
                        <a:ea typeface="+mn-ea"/>
                        <a:cs typeface="+mn-cs"/>
                      </a:endParaRPr>
                    </a:p>
                  </a:txBody>
                  <a:tcPr marL="68580" marR="68580" marT="0" marB="0" anchor="ct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tc hMerge="1">
                  <a:txBody>
                    <a:bodyPr/>
                    <a:lstStyle/>
                    <a:p>
                      <a:endParaRPr lang="en-US"/>
                    </a:p>
                  </a:txBody>
                  <a:tcPr>
                    <a:lnL w="12700" cap="flat" cmpd="sng" algn="ctr">
                      <a:solidFill>
                        <a:srgbClr val="00A8CB"/>
                      </a:solidFill>
                      <a:prstDash val="solid"/>
                      <a:round/>
                      <a:headEnd type="none" w="med" len="med"/>
                      <a:tailEnd type="none" w="med" len="med"/>
                    </a:lnL>
                    <a:lnR w="12700" cap="flat" cmpd="sng" algn="ctr">
                      <a:solidFill>
                        <a:srgbClr val="00A8CB"/>
                      </a:solidFill>
                      <a:prstDash val="solid"/>
                      <a:round/>
                      <a:headEnd type="none" w="med" len="med"/>
                      <a:tailEnd type="none" w="med" len="med"/>
                    </a:lnR>
                    <a:lnT w="12700" cap="flat" cmpd="sng" algn="ctr">
                      <a:solidFill>
                        <a:srgbClr val="00A8CB"/>
                      </a:solidFill>
                      <a:prstDash val="solid"/>
                      <a:round/>
                      <a:headEnd type="none" w="med" len="med"/>
                      <a:tailEnd type="none" w="med" len="med"/>
                    </a:lnT>
                    <a:lnB w="12700" cap="flat" cmpd="sng" algn="ctr">
                      <a:solidFill>
                        <a:srgbClr val="00A8CB"/>
                      </a:solidFill>
                      <a:prstDash val="solid"/>
                      <a:round/>
                      <a:headEnd type="none" w="med" len="med"/>
                      <a:tailEnd type="none" w="med" len="med"/>
                    </a:lnB>
                    <a:solidFill>
                      <a:srgbClr val="B4DDEA"/>
                    </a:solidFill>
                  </a:tcPr>
                </a:tc>
                <a:extLst>
                  <a:ext uri="{0D108BD9-81ED-4DB2-BD59-A6C34878D82A}">
                    <a16:rowId xmlns:a16="http://schemas.microsoft.com/office/drawing/2014/main" val="4150482656"/>
                  </a:ext>
                </a:extLst>
              </a:tr>
              <a:tr h="301325">
                <a:tc vMerge="1">
                  <a:txBody>
                    <a:bodyPr/>
                    <a:lstStyle/>
                    <a:p>
                      <a:endParaRPr lang="en-US"/>
                    </a:p>
                  </a:txBody>
                  <a:tcPr/>
                </a:tc>
                <a:tc>
                  <a:txBody>
                    <a:bodyPr/>
                    <a:lstStyle/>
                    <a:p>
                      <a:pPr marL="0" marR="0" algn="ctr">
                        <a:spcBef>
                          <a:spcPts val="0"/>
                        </a:spcBef>
                        <a:spcAft>
                          <a:spcPts val="0"/>
                        </a:spcAft>
                      </a:pPr>
                      <a:r>
                        <a:rPr lang="en-ZA" sz="900">
                          <a:solidFill>
                            <a:schemeClr val="tx1">
                              <a:lumMod val="75000"/>
                              <a:lumOff val="25000"/>
                            </a:schemeClr>
                          </a:solidFill>
                          <a:effectLst/>
                        </a:rPr>
                        <a:t>Generally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a:solidFill>
                            <a:schemeClr val="tx1">
                              <a:lumMod val="75000"/>
                              <a:lumOff val="25000"/>
                            </a:schemeClr>
                          </a:solidFill>
                          <a:effectLst/>
                        </a:rPr>
                        <a:t>Generally not available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a:solidFill>
                            <a:schemeClr val="tx1">
                              <a:lumMod val="75000"/>
                              <a:lumOff val="25000"/>
                            </a:schemeClr>
                          </a:solidFill>
                          <a:effectLst/>
                        </a:rPr>
                        <a:t>Never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a:solidFill>
                            <a:schemeClr val="tx1">
                              <a:lumMod val="75000"/>
                              <a:lumOff val="25000"/>
                            </a:schemeClr>
                          </a:solidFill>
                          <a:effectLst/>
                        </a:rPr>
                        <a:t>Unknown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a:solidFill>
                            <a:schemeClr val="tx1">
                              <a:lumMod val="75000"/>
                              <a:lumOff val="25000"/>
                            </a:schemeClr>
                          </a:solidFill>
                          <a:effectLst/>
                        </a:rPr>
                        <a:t>N/A (dialysis not provided)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Generally available</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Generally not available</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US" sz="900" kern="1200">
                          <a:solidFill>
                            <a:schemeClr val="tx1">
                              <a:lumMod val="75000"/>
                              <a:lumOff val="25000"/>
                            </a:schemeClr>
                          </a:solidFill>
                          <a:effectLst/>
                        </a:rPr>
                        <a:t>Never</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Unknown</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r>
                        <a:rPr lang="en-ZA" sz="900" kern="1200">
                          <a:solidFill>
                            <a:schemeClr val="tx1">
                              <a:lumMod val="75000"/>
                              <a:lumOff val="25000"/>
                            </a:schemeClr>
                          </a:solidFill>
                          <a:effectLst/>
                        </a:rPr>
                        <a:t>N/A (dialysis not provided)</a:t>
                      </a: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440974288"/>
                  </a:ext>
                </a:extLst>
              </a:tr>
              <a:tr h="274320">
                <a:tc>
                  <a:txBody>
                    <a:bodyPr/>
                    <a:lstStyle/>
                    <a:p>
                      <a:pPr marL="0" marR="0">
                        <a:spcBef>
                          <a:spcPts val="0"/>
                        </a:spcBef>
                        <a:spcAft>
                          <a:spcPts val="0"/>
                        </a:spcAft>
                      </a:pPr>
                      <a:r>
                        <a:rPr lang="en-ZA" sz="900">
                          <a:solidFill>
                            <a:schemeClr val="tx1">
                              <a:lumMod val="75000"/>
                              <a:lumOff val="25000"/>
                            </a:schemeClr>
                          </a:solidFill>
                          <a:effectLs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559501689"/>
                  </a:ext>
                </a:extLst>
              </a:tr>
              <a:tr h="274320">
                <a:tc>
                  <a:txBody>
                    <a:bodyPr/>
                    <a:lstStyle/>
                    <a:p>
                      <a:pPr marL="0" marR="0">
                        <a:spcBef>
                          <a:spcPts val="0"/>
                        </a:spcBef>
                        <a:spcAft>
                          <a:spcPts val="0"/>
                        </a:spcAft>
                      </a:pPr>
                      <a:r>
                        <a:rPr lang="en-ZA" sz="900">
                          <a:solidFill>
                            <a:schemeClr val="tx1">
                              <a:lumMod val="75000"/>
                              <a:lumOff val="25000"/>
                            </a:schemeClr>
                          </a:solidFill>
                          <a:effectLs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65291128"/>
                  </a:ext>
                </a:extLst>
              </a:tr>
              <a:tr h="274320">
                <a:tc>
                  <a:txBody>
                    <a:bodyPr/>
                    <a:lstStyle/>
                    <a:p>
                      <a:pPr marL="0" marR="0">
                        <a:spcBef>
                          <a:spcPts val="0"/>
                        </a:spcBef>
                        <a:spcAft>
                          <a:spcPts val="0"/>
                        </a:spcAft>
                      </a:pPr>
                      <a:r>
                        <a:rPr lang="en-ZA" sz="900">
                          <a:solidFill>
                            <a:schemeClr val="tx1">
                              <a:lumMod val="75000"/>
                              <a:lumOff val="25000"/>
                            </a:schemeClr>
                          </a:solidFill>
                          <a:effectLs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968031413"/>
                  </a:ext>
                </a:extLst>
              </a:tr>
              <a:tr h="274320">
                <a:tc>
                  <a:txBody>
                    <a:bodyPr/>
                    <a:lstStyle/>
                    <a:p>
                      <a:pPr marL="0" marR="0">
                        <a:spcBef>
                          <a:spcPts val="0"/>
                        </a:spcBef>
                        <a:spcAft>
                          <a:spcPts val="0"/>
                        </a:spcAft>
                      </a:pPr>
                      <a:r>
                        <a:rPr lang="en-ZA" sz="900">
                          <a:solidFill>
                            <a:schemeClr val="tx1">
                              <a:lumMod val="75000"/>
                              <a:lumOff val="25000"/>
                            </a:schemeClr>
                          </a:solidFill>
                          <a:effectLs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15814559"/>
                  </a:ext>
                </a:extLst>
              </a:tr>
              <a:tr h="274320">
                <a:tc>
                  <a:txBody>
                    <a:bodyPr/>
                    <a:lstStyle/>
                    <a:p>
                      <a:pPr marL="0" marR="0">
                        <a:spcBef>
                          <a:spcPts val="0"/>
                        </a:spcBef>
                        <a:spcAft>
                          <a:spcPts val="0"/>
                        </a:spcAft>
                      </a:pPr>
                      <a:r>
                        <a:rPr lang="en-ZA" sz="900">
                          <a:solidFill>
                            <a:schemeClr val="tx1">
                              <a:lumMod val="75000"/>
                              <a:lumOff val="25000"/>
                            </a:schemeClr>
                          </a:solidFill>
                          <a:effectLs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2142213167"/>
                  </a:ext>
                </a:extLst>
              </a:tr>
              <a:tr h="274320">
                <a:tc>
                  <a:txBody>
                    <a:bodyPr/>
                    <a:lstStyle/>
                    <a:p>
                      <a:pPr marL="0" marR="0">
                        <a:spcBef>
                          <a:spcPts val="0"/>
                        </a:spcBef>
                        <a:spcAft>
                          <a:spcPts val="0"/>
                        </a:spcAft>
                      </a:pPr>
                      <a:r>
                        <a:rPr lang="en-ZA" sz="900" dirty="0">
                          <a:solidFill>
                            <a:schemeClr val="tx1">
                              <a:lumMod val="75000"/>
                              <a:lumOff val="25000"/>
                            </a:schemeClr>
                          </a:solidFill>
                          <a:effectLs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a:solidFill>
                          <a:schemeClr val="tx1">
                            <a:lumMod val="75000"/>
                            <a:lumOff val="25000"/>
                          </a:schemeClr>
                        </a:solidFill>
                        <a:effectLst/>
                        <a:latin typeface="+mj-lt"/>
                        <a:ea typeface="+mn-ea"/>
                        <a:cs typeface="+mn-cs"/>
                      </a:endParaRPr>
                    </a:p>
                  </a:txBody>
                  <a:tcPr marL="68580" marR="68580" marT="0" marB="0" anchor="ctr"/>
                </a:tc>
                <a:tc>
                  <a:txBody>
                    <a:bodyPr/>
                    <a:lstStyle/>
                    <a:p>
                      <a:pPr marL="0" marR="0" algn="ctr">
                        <a:spcBef>
                          <a:spcPts val="0"/>
                        </a:spcBef>
                        <a:spcAft>
                          <a:spcPts val="0"/>
                        </a:spcAft>
                      </a:pPr>
                      <a:endParaRPr lang="en-US" sz="900" kern="1200" dirty="0">
                        <a:solidFill>
                          <a:schemeClr val="tx1">
                            <a:lumMod val="75000"/>
                            <a:lumOff val="25000"/>
                          </a:schemeClr>
                        </a:solidFill>
                        <a:effectLst/>
                        <a:latin typeface="+mj-lt"/>
                        <a:ea typeface="+mn-ea"/>
                        <a:cs typeface="+mn-cs"/>
                      </a:endParaRPr>
                    </a:p>
                  </a:txBody>
                  <a:tcPr marL="68580" marR="68580" marT="0" marB="0" anchor="ctr"/>
                </a:tc>
                <a:extLst>
                  <a:ext uri="{0D108BD9-81ED-4DB2-BD59-A6C34878D82A}">
                    <a16:rowId xmlns:a16="http://schemas.microsoft.com/office/drawing/2014/main" val="1230345094"/>
                  </a:ext>
                </a:extLst>
              </a:tr>
            </a:tbl>
          </a:graphicData>
        </a:graphic>
      </p:graphicFrame>
      <p:sp>
        <p:nvSpPr>
          <p:cNvPr id="11" name="Rectangle 10"/>
          <p:cNvSpPr/>
          <p:nvPr/>
        </p:nvSpPr>
        <p:spPr>
          <a:xfrm>
            <a:off x="652418" y="1156826"/>
            <a:ext cx="4042610" cy="2500641"/>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52418" y="4073055"/>
            <a:ext cx="4042610" cy="2519838"/>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1909759" y="4005966"/>
            <a:ext cx="3026135" cy="10686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5169244" y="4623601"/>
            <a:ext cx="687299" cy="230832"/>
          </a:xfrm>
          <a:prstGeom prst="rect">
            <a:avLst/>
          </a:prstGeom>
          <a:noFill/>
        </p:spPr>
        <p:txBody>
          <a:bodyPr wrap="square" rtlCol="0">
            <a:spAutoFit/>
          </a:bodyPr>
          <a:lstStyle/>
          <a:p>
            <a:r>
              <a:rPr lang="en-US" sz="900">
                <a:latin typeface="+mj-lt"/>
              </a:rPr>
              <a:t>X : Yes</a:t>
            </a:r>
          </a:p>
        </p:txBody>
      </p:sp>
      <p:sp>
        <p:nvSpPr>
          <p:cNvPr id="9" name="Oval 8"/>
          <p:cNvSpPr/>
          <p:nvPr/>
        </p:nvSpPr>
        <p:spPr>
          <a:xfrm>
            <a:off x="1909759" y="1145814"/>
            <a:ext cx="2858593" cy="10686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2F36F5-EE9C-3A21-5C72-465C795337B2}"/>
              </a:ext>
            </a:extLst>
          </p:cNvPr>
          <p:cNvSpPr>
            <a:spLocks noGrp="1"/>
          </p:cNvSpPr>
          <p:nvPr>
            <p:ph type="title"/>
          </p:nvPr>
        </p:nvSpPr>
        <p:spPr/>
        <p:txBody>
          <a:bodyPr>
            <a:normAutofit/>
          </a:bodyPr>
          <a:lstStyle/>
          <a:p>
            <a:r>
              <a:rPr lang="en-US"/>
              <a:t>Availability of services within dialysis care </a:t>
            </a:r>
          </a:p>
        </p:txBody>
      </p:sp>
      <p:sp>
        <p:nvSpPr>
          <p:cNvPr id="3" name="Date Placeholder 3">
            <a:extLst>
              <a:ext uri="{FF2B5EF4-FFF2-40B4-BE49-F238E27FC236}">
                <a16:creationId xmlns:a16="http://schemas.microsoft.com/office/drawing/2014/main" id="{8D1E7266-3F6C-AD74-0388-CCC0D6EF68D2}"/>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75C730F5-3461-0E07-DF11-AA6B8E803652}"/>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5" name="Slide Number Placeholder 5">
            <a:extLst>
              <a:ext uri="{FF2B5EF4-FFF2-40B4-BE49-F238E27FC236}">
                <a16:creationId xmlns:a16="http://schemas.microsoft.com/office/drawing/2014/main" id="{1A2BFAF5-5949-EDB5-FC2C-BE39D992D68A}"/>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28</a:t>
            </a:fld>
            <a:endParaRPr lang="en-US"/>
          </a:p>
        </p:txBody>
      </p:sp>
    </p:spTree>
    <p:extLst>
      <p:ext uri="{BB962C8B-B14F-4D97-AF65-F5344CB8AC3E}">
        <p14:creationId xmlns:p14="http://schemas.microsoft.com/office/powerpoint/2010/main" val="192348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F56A39-0D20-CAB7-A091-E8A66F31CD2E}"/>
              </a:ext>
            </a:extLst>
          </p:cNvPr>
          <p:cNvPicPr>
            <a:picLocks noChangeAspect="1"/>
          </p:cNvPicPr>
          <p:nvPr/>
        </p:nvPicPr>
        <p:blipFill>
          <a:blip r:embed="rId2"/>
          <a:stretch>
            <a:fillRect/>
          </a:stretch>
        </p:blipFill>
        <p:spPr>
          <a:xfrm>
            <a:off x="366961" y="1517475"/>
            <a:ext cx="6037989" cy="3823050"/>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998750833"/>
              </p:ext>
            </p:extLst>
          </p:nvPr>
        </p:nvGraphicFramePr>
        <p:xfrm>
          <a:off x="6646566" y="2325105"/>
          <a:ext cx="4864646" cy="1957896"/>
        </p:xfrm>
        <a:graphic>
          <a:graphicData uri="http://schemas.openxmlformats.org/drawingml/2006/table">
            <a:tbl>
              <a:tblPr firstRow="1" firstCol="1" bandRow="1">
                <a:tableStyleId>{F5AB1C69-6EDB-4FF4-983F-18BD219EF322}</a:tableStyleId>
              </a:tblPr>
              <a:tblGrid>
                <a:gridCol w="1335886">
                  <a:extLst>
                    <a:ext uri="{9D8B030D-6E8A-4147-A177-3AD203B41FA5}">
                      <a16:colId xmlns:a16="http://schemas.microsoft.com/office/drawing/2014/main" val="255299895"/>
                    </a:ext>
                  </a:extLst>
                </a:gridCol>
                <a:gridCol w="705752">
                  <a:extLst>
                    <a:ext uri="{9D8B030D-6E8A-4147-A177-3AD203B41FA5}">
                      <a16:colId xmlns:a16="http://schemas.microsoft.com/office/drawing/2014/main" val="2691583155"/>
                    </a:ext>
                  </a:extLst>
                </a:gridCol>
                <a:gridCol w="705752">
                  <a:extLst>
                    <a:ext uri="{9D8B030D-6E8A-4147-A177-3AD203B41FA5}">
                      <a16:colId xmlns:a16="http://schemas.microsoft.com/office/drawing/2014/main" val="4189894559"/>
                    </a:ext>
                  </a:extLst>
                </a:gridCol>
                <a:gridCol w="705752">
                  <a:extLst>
                    <a:ext uri="{9D8B030D-6E8A-4147-A177-3AD203B41FA5}">
                      <a16:colId xmlns:a16="http://schemas.microsoft.com/office/drawing/2014/main" val="3727574075"/>
                    </a:ext>
                  </a:extLst>
                </a:gridCol>
                <a:gridCol w="705752">
                  <a:extLst>
                    <a:ext uri="{9D8B030D-6E8A-4147-A177-3AD203B41FA5}">
                      <a16:colId xmlns:a16="http://schemas.microsoft.com/office/drawing/2014/main" val="3756534958"/>
                    </a:ext>
                  </a:extLst>
                </a:gridCol>
                <a:gridCol w="705752">
                  <a:extLst>
                    <a:ext uri="{9D8B030D-6E8A-4147-A177-3AD203B41FA5}">
                      <a16:colId xmlns:a16="http://schemas.microsoft.com/office/drawing/2014/main" val="156212171"/>
                    </a:ext>
                  </a:extLst>
                </a:gridCol>
              </a:tblGrid>
              <a:tr h="0">
                <a:tc rowSpan="2">
                  <a:txBody>
                    <a:bodyPr/>
                    <a:lstStyle/>
                    <a:p>
                      <a:pPr marL="0" marR="0" algn="ctr">
                        <a:spcBef>
                          <a:spcPts val="0"/>
                        </a:spcBef>
                        <a:spcAft>
                          <a:spcPts val="0"/>
                        </a:spcAft>
                      </a:pPr>
                      <a:r>
                        <a:rPr lang="en-US" sz="1000">
                          <a:solidFill>
                            <a:schemeClr val="bg1"/>
                          </a:solidFill>
                          <a:effectLst/>
                          <a:latin typeface="+mj-lt"/>
                        </a:rPr>
                        <a:t>Country</a:t>
                      </a:r>
                      <a:endParaRPr lang="en-US" sz="1000">
                        <a:solidFill>
                          <a:schemeClr val="bg1"/>
                        </a:solidFill>
                        <a:effectLst/>
                        <a:latin typeface="+mj-lt"/>
                        <a:ea typeface="Calibri" panose="020F0502020204030204" pitchFamily="34" charset="0"/>
                        <a:cs typeface="Arial" panose="020B0604020202020204" pitchFamily="34" charset="0"/>
                      </a:endParaRPr>
                    </a:p>
                  </a:txBody>
                  <a:tcPr marL="43381" marR="43381" marT="0" marB="0" anchor="ctr"/>
                </a:tc>
                <a:tc gridSpan="5">
                  <a:txBody>
                    <a:bodyPr/>
                    <a:lstStyle/>
                    <a:p>
                      <a:pPr marL="0" marR="0" algn="ctr">
                        <a:spcBef>
                          <a:spcPts val="0"/>
                        </a:spcBef>
                        <a:spcAft>
                          <a:spcPts val="0"/>
                        </a:spcAft>
                      </a:pPr>
                      <a:r>
                        <a:rPr lang="en-US" sz="1000">
                          <a:solidFill>
                            <a:schemeClr val="tx1">
                              <a:lumMod val="75000"/>
                              <a:lumOff val="25000"/>
                            </a:schemeClr>
                          </a:solidFill>
                          <a:effectLst/>
                          <a:latin typeface="+mj-lt"/>
                        </a:rPr>
                        <a:t>Availability of Home hemodialysis</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482656"/>
                  </a:ext>
                </a:extLst>
              </a:tr>
              <a:tr h="415914">
                <a:tc vMerge="1">
                  <a:txBody>
                    <a:bodyPr/>
                    <a:lstStyle/>
                    <a:p>
                      <a:endParaRPr lang="en-US"/>
                    </a:p>
                  </a:txBody>
                  <a:tcPr/>
                </a:tc>
                <a:tc>
                  <a:txBody>
                    <a:bodyPr/>
                    <a:lstStyle/>
                    <a:p>
                      <a:pPr marL="0" marR="0" algn="ctr">
                        <a:spcBef>
                          <a:spcPts val="0"/>
                        </a:spcBef>
                        <a:spcAft>
                          <a:spcPts val="0"/>
                        </a:spcAft>
                      </a:pPr>
                      <a:r>
                        <a:rPr lang="en-ZA" sz="1000">
                          <a:solidFill>
                            <a:schemeClr val="tx1">
                              <a:lumMod val="75000"/>
                              <a:lumOff val="25000"/>
                            </a:schemeClr>
                          </a:solidFill>
                          <a:effectLst/>
                          <a:latin typeface="+mj-lt"/>
                        </a:rPr>
                        <a:t>Generally available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1000">
                          <a:solidFill>
                            <a:schemeClr val="tx1">
                              <a:lumMod val="75000"/>
                              <a:lumOff val="25000"/>
                            </a:schemeClr>
                          </a:solidFill>
                          <a:effectLst/>
                          <a:latin typeface="+mj-lt"/>
                        </a:rPr>
                        <a:t>Generally not available</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1000">
                          <a:solidFill>
                            <a:schemeClr val="tx1">
                              <a:lumMod val="75000"/>
                              <a:lumOff val="25000"/>
                            </a:schemeClr>
                          </a:solidFill>
                          <a:effectLst/>
                          <a:latin typeface="+mj-lt"/>
                        </a:rPr>
                        <a:t>Never</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1000">
                          <a:solidFill>
                            <a:schemeClr val="tx1">
                              <a:lumMod val="75000"/>
                              <a:lumOff val="25000"/>
                            </a:schemeClr>
                          </a:solidFill>
                          <a:effectLst/>
                          <a:latin typeface="+mj-lt"/>
                        </a:rPr>
                        <a:t>Unknown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ZA" sz="1000">
                          <a:solidFill>
                            <a:schemeClr val="tx1">
                              <a:lumMod val="75000"/>
                              <a:lumOff val="25000"/>
                            </a:schemeClr>
                          </a:solidFill>
                          <a:effectLst/>
                          <a:latin typeface="+mj-lt"/>
                        </a:rPr>
                        <a:t>N/A (dialysis not provided)</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440974288"/>
                  </a:ext>
                </a:extLst>
              </a:tr>
              <a:tr h="224716">
                <a:tc>
                  <a:txBody>
                    <a:bodyPr/>
                    <a:lstStyle/>
                    <a:p>
                      <a:pPr marL="0" marR="0">
                        <a:spcBef>
                          <a:spcPts val="0"/>
                        </a:spcBef>
                        <a:spcAft>
                          <a:spcPts val="0"/>
                        </a:spcAft>
                      </a:pPr>
                      <a:r>
                        <a:rPr lang="en-ZA" sz="1000">
                          <a:solidFill>
                            <a:schemeClr val="tx1">
                              <a:lumMod val="75000"/>
                              <a:lumOff val="25000"/>
                            </a:schemeClr>
                          </a:solidFill>
                          <a:effectLst/>
                          <a:latin typeface="+mj-lt"/>
                        </a:rPr>
                        <a:t>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559501689"/>
                  </a:ext>
                </a:extLst>
              </a:tr>
              <a:tr h="224716">
                <a:tc>
                  <a:txBody>
                    <a:bodyPr/>
                    <a:lstStyle/>
                    <a:p>
                      <a:pPr marL="0" marR="0">
                        <a:spcBef>
                          <a:spcPts val="0"/>
                        </a:spcBef>
                        <a:spcAft>
                          <a:spcPts val="0"/>
                        </a:spcAft>
                      </a:pPr>
                      <a:r>
                        <a:rPr lang="en-ZA" sz="1000">
                          <a:solidFill>
                            <a:schemeClr val="tx1">
                              <a:lumMod val="75000"/>
                              <a:lumOff val="25000"/>
                            </a:schemeClr>
                          </a:solidFill>
                          <a:effectLst/>
                          <a:latin typeface="+mj-lt"/>
                        </a:rPr>
                        <a:t>Hong Kong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965291128"/>
                  </a:ext>
                </a:extLst>
              </a:tr>
              <a:tr h="224716">
                <a:tc>
                  <a:txBody>
                    <a:bodyPr/>
                    <a:lstStyle/>
                    <a:p>
                      <a:pPr marL="0" marR="0">
                        <a:spcBef>
                          <a:spcPts val="0"/>
                        </a:spcBef>
                        <a:spcAft>
                          <a:spcPts val="0"/>
                        </a:spcAft>
                      </a:pPr>
                      <a:r>
                        <a:rPr lang="en-ZA" sz="1000">
                          <a:solidFill>
                            <a:schemeClr val="tx1">
                              <a:lumMod val="75000"/>
                              <a:lumOff val="25000"/>
                            </a:schemeClr>
                          </a:solidFill>
                          <a:effectLst/>
                          <a:latin typeface="+mj-lt"/>
                        </a:rPr>
                        <a:t>Japan</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968031413"/>
                  </a:ext>
                </a:extLst>
              </a:tr>
              <a:tr h="224716">
                <a:tc>
                  <a:txBody>
                    <a:bodyPr/>
                    <a:lstStyle/>
                    <a:p>
                      <a:pPr marL="0" marR="0">
                        <a:spcBef>
                          <a:spcPts val="0"/>
                        </a:spcBef>
                        <a:spcAft>
                          <a:spcPts val="0"/>
                        </a:spcAft>
                      </a:pPr>
                      <a:r>
                        <a:rPr lang="en-ZA" sz="1000">
                          <a:solidFill>
                            <a:schemeClr val="tx1">
                              <a:lumMod val="75000"/>
                              <a:lumOff val="25000"/>
                            </a:schemeClr>
                          </a:solidFill>
                          <a:effectLst/>
                          <a:latin typeface="+mj-lt"/>
                        </a:rPr>
                        <a:t>Korea, Rep.</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15814559"/>
                  </a:ext>
                </a:extLst>
              </a:tr>
              <a:tr h="224716">
                <a:tc>
                  <a:txBody>
                    <a:bodyPr/>
                    <a:lstStyle/>
                    <a:p>
                      <a:pPr marL="0" marR="0">
                        <a:spcBef>
                          <a:spcPts val="0"/>
                        </a:spcBef>
                        <a:spcAft>
                          <a:spcPts val="0"/>
                        </a:spcAft>
                      </a:pPr>
                      <a:r>
                        <a:rPr lang="en-ZA" sz="1000">
                          <a:solidFill>
                            <a:schemeClr val="tx1">
                              <a:lumMod val="75000"/>
                              <a:lumOff val="25000"/>
                            </a:schemeClr>
                          </a:solidFill>
                          <a:effectLst/>
                          <a:latin typeface="+mj-lt"/>
                        </a:rPr>
                        <a:t>Macao SAR, China</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kumimoji="0" lang="en-US" sz="1000" b="0" u="none" strike="noStrike" kern="1200" cap="none" spc="0" normalizeH="0" baseline="0" noProof="0">
                          <a:ln>
                            <a:noFill/>
                          </a:ln>
                          <a:solidFill>
                            <a:prstClr val="black">
                              <a:lumMod val="75000"/>
                              <a:lumOff val="25000"/>
                            </a:prstClr>
                          </a:solidFill>
                          <a:effectLst/>
                          <a:uLnTx/>
                          <a:uFillTx/>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2142213167"/>
                  </a:ext>
                </a:extLst>
              </a:tr>
              <a:tr h="224716">
                <a:tc>
                  <a:txBody>
                    <a:bodyPr/>
                    <a:lstStyle/>
                    <a:p>
                      <a:pPr marL="0" marR="0">
                        <a:spcBef>
                          <a:spcPts val="0"/>
                        </a:spcBef>
                        <a:spcAft>
                          <a:spcPts val="0"/>
                        </a:spcAft>
                      </a:pPr>
                      <a:r>
                        <a:rPr lang="en-ZA" sz="1000" dirty="0">
                          <a:solidFill>
                            <a:schemeClr val="tx1">
                              <a:lumMod val="75000"/>
                              <a:lumOff val="25000"/>
                            </a:schemeClr>
                          </a:solidFill>
                          <a:effectLst/>
                          <a:latin typeface="+mj-lt"/>
                        </a:rPr>
                        <a:t>Taiwan</a:t>
                      </a: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r>
                        <a:rPr lang="en-US" sz="1000">
                          <a:solidFill>
                            <a:schemeClr val="tx1">
                              <a:lumMod val="75000"/>
                              <a:lumOff val="25000"/>
                            </a:schemeClr>
                          </a:solidFill>
                          <a:effectLst/>
                          <a:latin typeface="+mj-lt"/>
                        </a:rPr>
                        <a:t>X</a:t>
                      </a: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tc>
                  <a:txBody>
                    <a:bodyPr/>
                    <a:lstStyle/>
                    <a:p>
                      <a:pPr marL="0" marR="0" algn="ctr">
                        <a:spcBef>
                          <a:spcPts val="0"/>
                        </a:spcBef>
                        <a:spcAft>
                          <a:spcPts val="0"/>
                        </a:spcAft>
                      </a:pPr>
                      <a:endParaRPr lang="en-US" sz="10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381" marR="43381" marT="0" marB="0" anchor="ctr"/>
                </a:tc>
                <a:extLst>
                  <a:ext uri="{0D108BD9-81ED-4DB2-BD59-A6C34878D82A}">
                    <a16:rowId xmlns:a16="http://schemas.microsoft.com/office/drawing/2014/main" val="1230345094"/>
                  </a:ext>
                </a:extLst>
              </a:tr>
            </a:tbl>
          </a:graphicData>
        </a:graphic>
      </p:graphicFrame>
      <p:sp>
        <p:nvSpPr>
          <p:cNvPr id="6" name="Oval 5"/>
          <p:cNvSpPr/>
          <p:nvPr/>
        </p:nvSpPr>
        <p:spPr>
          <a:xfrm>
            <a:off x="2286318" y="1619333"/>
            <a:ext cx="2943228" cy="14115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366962" y="1517475"/>
            <a:ext cx="6037988" cy="3847019"/>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6646566" y="4277095"/>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F9F2E522-39D2-A1A1-5AE9-B7CA065549A7}"/>
              </a:ext>
            </a:extLst>
          </p:cNvPr>
          <p:cNvSpPr>
            <a:spLocks noGrp="1"/>
          </p:cNvSpPr>
          <p:nvPr>
            <p:ph type="title"/>
          </p:nvPr>
        </p:nvSpPr>
        <p:spPr/>
        <p:txBody>
          <a:bodyPr>
            <a:normAutofit/>
          </a:bodyPr>
          <a:lstStyle/>
          <a:p>
            <a:r>
              <a:rPr kumimoji="0" lang="en-US" sz="3200" b="0" i="0" u="none" strike="noStrike" kern="1200" cap="none" spc="0" normalizeH="0" baseline="0" noProof="0">
                <a:ln>
                  <a:noFill/>
                </a:ln>
                <a:solidFill>
                  <a:srgbClr val="25408E"/>
                </a:solidFill>
                <a:effectLst/>
                <a:uLnTx/>
                <a:uFillTx/>
                <a:latin typeface="Gill Sans MT" panose="020B0502020104020203" pitchFamily="34" charset="0"/>
                <a:ea typeface="+mn-ea"/>
                <a:cs typeface="Helvetica" panose="020B0604020202020204" pitchFamily="34" charset="0"/>
              </a:rPr>
              <a:t>Availability of Home hemodialysis</a:t>
            </a:r>
            <a:endParaRPr lang="en-US"/>
          </a:p>
        </p:txBody>
      </p:sp>
      <p:sp>
        <p:nvSpPr>
          <p:cNvPr id="8" name="Date Placeholder 3">
            <a:extLst>
              <a:ext uri="{FF2B5EF4-FFF2-40B4-BE49-F238E27FC236}">
                <a16:creationId xmlns:a16="http://schemas.microsoft.com/office/drawing/2014/main" id="{2D5B3F20-70BF-2EB0-61D0-64005C236958}"/>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470E5601-5E19-34FD-9237-2B86AE369799}"/>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C9814-A06A-12A8-556F-11F60EF0F60C}"/>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29</a:t>
            </a:fld>
            <a:endParaRPr lang="en-US"/>
          </a:p>
        </p:txBody>
      </p:sp>
    </p:spTree>
    <p:extLst>
      <p:ext uri="{BB962C8B-B14F-4D97-AF65-F5344CB8AC3E}">
        <p14:creationId xmlns:p14="http://schemas.microsoft.com/office/powerpoint/2010/main" val="3112913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8EA5B99-FE02-487E-9753-182188E462D4}"/>
              </a:ext>
            </a:extLst>
          </p:cNvPr>
          <p:cNvSpPr txBox="1">
            <a:spLocks/>
          </p:cNvSpPr>
          <p:nvPr/>
        </p:nvSpPr>
        <p:spPr>
          <a:xfrm>
            <a:off x="770400" y="356400"/>
            <a:ext cx="8470800" cy="651600"/>
          </a:xfrm>
          <a:prstGeom prst="rect">
            <a:avLst/>
          </a:prstGeom>
        </p:spPr>
        <p:txBody>
          <a:bodyPr vert="horz" lIns="91440" tIns="45720" rIns="91440" bIns="45720" rtlCol="0" anchor="ctr">
            <a:normAutofit/>
          </a:bodyPr>
          <a:lstStyle>
            <a:lvl1pPr>
              <a:lnSpc>
                <a:spcPct val="90000"/>
              </a:lnSpc>
              <a:spcBef>
                <a:spcPct val="0"/>
              </a:spcBef>
              <a:buNone/>
              <a:defRPr sz="3200" b="0" spc="50" baseline="0">
                <a:solidFill>
                  <a:srgbClr val="283378"/>
                </a:solidFill>
                <a:latin typeface="Arial" panose="020B0604020202020204" pitchFamily="34" charset="0"/>
                <a:ea typeface="+mj-ea"/>
                <a:cs typeface="Arial" panose="020B0604020202020204" pitchFamily="34" charset="0"/>
              </a:defRPr>
            </a:lvl1pPr>
          </a:lstStyle>
          <a:p>
            <a:r>
              <a:rPr lang="en-AU"/>
              <a:t>Overview</a:t>
            </a:r>
          </a:p>
        </p:txBody>
      </p:sp>
      <p:sp>
        <p:nvSpPr>
          <p:cNvPr id="9" name="Content Placeholder 8">
            <a:extLst>
              <a:ext uri="{FF2B5EF4-FFF2-40B4-BE49-F238E27FC236}">
                <a16:creationId xmlns:a16="http://schemas.microsoft.com/office/drawing/2014/main" id="{9035A40C-5E56-4626-8C1F-1E89AD3A93F9}"/>
              </a:ext>
            </a:extLst>
          </p:cNvPr>
          <p:cNvSpPr>
            <a:spLocks noGrp="1"/>
          </p:cNvSpPr>
          <p:nvPr>
            <p:ph idx="1"/>
          </p:nvPr>
        </p:nvSpPr>
        <p:spPr>
          <a:xfrm>
            <a:off x="838200" y="2128661"/>
            <a:ext cx="10515600" cy="4048301"/>
          </a:xfrm>
        </p:spPr>
        <p:txBody>
          <a:bodyPr>
            <a:normAutofit/>
          </a:bodyPr>
          <a:lstStyle/>
          <a:p>
            <a:pPr>
              <a:lnSpc>
                <a:spcPct val="110000"/>
              </a:lnSpc>
              <a:spcBef>
                <a:spcPts val="3600"/>
              </a:spcBef>
            </a:pPr>
            <a:r>
              <a:rPr lang="en-AU" sz="2400"/>
              <a:t>Aim</a:t>
            </a:r>
          </a:p>
          <a:p>
            <a:pPr>
              <a:lnSpc>
                <a:spcPct val="110000"/>
              </a:lnSpc>
              <a:spcBef>
                <a:spcPts val="3600"/>
              </a:spcBef>
            </a:pPr>
            <a:r>
              <a:rPr lang="en-AU" sz="2400"/>
              <a:t>Methods</a:t>
            </a:r>
          </a:p>
          <a:p>
            <a:pPr>
              <a:lnSpc>
                <a:spcPct val="110000"/>
              </a:lnSpc>
              <a:spcBef>
                <a:spcPts val="3600"/>
              </a:spcBef>
            </a:pPr>
            <a:r>
              <a:rPr lang="en-AU" sz="2400"/>
              <a:t>Key Results</a:t>
            </a:r>
          </a:p>
          <a:p>
            <a:pPr marL="0" indent="0">
              <a:lnSpc>
                <a:spcPct val="110000"/>
              </a:lnSpc>
              <a:spcBef>
                <a:spcPts val="3600"/>
              </a:spcBef>
              <a:buNone/>
            </a:pPr>
            <a:endParaRPr lang="en-AU" sz="2400"/>
          </a:p>
        </p:txBody>
      </p:sp>
      <p:sp>
        <p:nvSpPr>
          <p:cNvPr id="8" name="Date Placeholder 3">
            <a:extLst>
              <a:ext uri="{FF2B5EF4-FFF2-40B4-BE49-F238E27FC236}">
                <a16:creationId xmlns:a16="http://schemas.microsoft.com/office/drawing/2014/main" id="{9EAE193B-970F-5552-EA41-7EF2EF7DD108}"/>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54944920-6377-E21C-EAC9-465BB3AAB5F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839FD8FE-AB30-1FFC-AC44-AA78AB00CF81}"/>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a:t>
            </a:fld>
            <a:endParaRPr lang="en-US"/>
          </a:p>
        </p:txBody>
      </p:sp>
      <p:pic>
        <p:nvPicPr>
          <p:cNvPr id="3" name="Picture 2" descr="A group of people in white coats&#10;&#10;Description automatically generated with low confidence">
            <a:extLst>
              <a:ext uri="{FF2B5EF4-FFF2-40B4-BE49-F238E27FC236}">
                <a16:creationId xmlns:a16="http://schemas.microsoft.com/office/drawing/2014/main" id="{78A4FA98-2CA5-276E-A216-D2BD6041B933}"/>
              </a:ext>
            </a:extLst>
          </p:cNvPr>
          <p:cNvPicPr>
            <a:picLocks noChangeAspect="1"/>
          </p:cNvPicPr>
          <p:nvPr/>
        </p:nvPicPr>
        <p:blipFill>
          <a:blip r:embed="rId2"/>
          <a:stretch>
            <a:fillRect/>
          </a:stretch>
        </p:blipFill>
        <p:spPr>
          <a:xfrm>
            <a:off x="5380382" y="2076099"/>
            <a:ext cx="6460434" cy="4643437"/>
          </a:xfrm>
          <a:prstGeom prst="rect">
            <a:avLst/>
          </a:prstGeom>
        </p:spPr>
      </p:pic>
    </p:spTree>
    <p:extLst>
      <p:ext uri="{BB962C8B-B14F-4D97-AF65-F5344CB8AC3E}">
        <p14:creationId xmlns:p14="http://schemas.microsoft.com/office/powerpoint/2010/main" val="3937067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E4CC44B-68A9-BDFD-7D22-B4C5EEC1D479}"/>
              </a:ext>
            </a:extLst>
          </p:cNvPr>
          <p:cNvPicPr>
            <a:picLocks noChangeAspect="1"/>
          </p:cNvPicPr>
          <p:nvPr/>
        </p:nvPicPr>
        <p:blipFill>
          <a:blip r:embed="rId2"/>
          <a:stretch>
            <a:fillRect/>
          </a:stretch>
        </p:blipFill>
        <p:spPr>
          <a:xfrm>
            <a:off x="716198" y="1551397"/>
            <a:ext cx="6064636" cy="3867109"/>
          </a:xfrm>
          <a:prstGeom prst="rect">
            <a:avLst/>
          </a:prstGeom>
        </p:spPr>
      </p:pic>
      <p:sp>
        <p:nvSpPr>
          <p:cNvPr id="8" name="Oval 7"/>
          <p:cNvSpPr/>
          <p:nvPr/>
        </p:nvSpPr>
        <p:spPr>
          <a:xfrm>
            <a:off x="2573676" y="1613044"/>
            <a:ext cx="3227871" cy="14281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716198" y="1531031"/>
            <a:ext cx="6064636" cy="3887476"/>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Table 10"/>
          <p:cNvGraphicFramePr>
            <a:graphicFrameLocks noGrp="1"/>
          </p:cNvGraphicFramePr>
          <p:nvPr>
            <p:extLst>
              <p:ext uri="{D42A27DB-BD31-4B8C-83A1-F6EECF244321}">
                <p14:modId xmlns:p14="http://schemas.microsoft.com/office/powerpoint/2010/main" val="567673625"/>
              </p:ext>
            </p:extLst>
          </p:nvPr>
        </p:nvGraphicFramePr>
        <p:xfrm>
          <a:off x="6935372" y="2281844"/>
          <a:ext cx="4859358" cy="2294314"/>
        </p:xfrm>
        <a:graphic>
          <a:graphicData uri="http://schemas.openxmlformats.org/drawingml/2006/table">
            <a:tbl>
              <a:tblPr firstRow="1" firstCol="1" bandRow="1">
                <a:tableStyleId>{F5AB1C69-6EDB-4FF4-983F-18BD219EF322}</a:tableStyleId>
              </a:tblPr>
              <a:tblGrid>
                <a:gridCol w="1470586">
                  <a:extLst>
                    <a:ext uri="{9D8B030D-6E8A-4147-A177-3AD203B41FA5}">
                      <a16:colId xmlns:a16="http://schemas.microsoft.com/office/drawing/2014/main" val="3581765221"/>
                    </a:ext>
                  </a:extLst>
                </a:gridCol>
                <a:gridCol w="847193">
                  <a:extLst>
                    <a:ext uri="{9D8B030D-6E8A-4147-A177-3AD203B41FA5}">
                      <a16:colId xmlns:a16="http://schemas.microsoft.com/office/drawing/2014/main" val="19144895"/>
                    </a:ext>
                  </a:extLst>
                </a:gridCol>
                <a:gridCol w="847193">
                  <a:extLst>
                    <a:ext uri="{9D8B030D-6E8A-4147-A177-3AD203B41FA5}">
                      <a16:colId xmlns:a16="http://schemas.microsoft.com/office/drawing/2014/main" val="2039520344"/>
                    </a:ext>
                  </a:extLst>
                </a:gridCol>
                <a:gridCol w="847193">
                  <a:extLst>
                    <a:ext uri="{9D8B030D-6E8A-4147-A177-3AD203B41FA5}">
                      <a16:colId xmlns:a16="http://schemas.microsoft.com/office/drawing/2014/main" val="1913040182"/>
                    </a:ext>
                  </a:extLst>
                </a:gridCol>
                <a:gridCol w="847193">
                  <a:extLst>
                    <a:ext uri="{9D8B030D-6E8A-4147-A177-3AD203B41FA5}">
                      <a16:colId xmlns:a16="http://schemas.microsoft.com/office/drawing/2014/main" val="708671191"/>
                    </a:ext>
                  </a:extLst>
                </a:gridCol>
              </a:tblGrid>
              <a:tr h="126986">
                <a:tc rowSpan="2">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43012" marR="43012" marT="0" marB="0" anchor="ctr"/>
                </a:tc>
                <a:tc gridSpan="4">
                  <a:txBody>
                    <a:bodyPr/>
                    <a:lstStyle/>
                    <a:p>
                      <a:pPr marL="0" marR="0" algn="ctr">
                        <a:spcBef>
                          <a:spcPts val="0"/>
                        </a:spcBef>
                        <a:spcAft>
                          <a:spcPts val="0"/>
                        </a:spcAft>
                      </a:pPr>
                      <a:r>
                        <a:rPr lang="en-US" sz="800">
                          <a:solidFill>
                            <a:schemeClr val="tx1">
                              <a:lumMod val="75000"/>
                              <a:lumOff val="25000"/>
                            </a:schemeClr>
                          </a:solidFill>
                          <a:effectLst/>
                        </a:rPr>
                        <a:t>Established conservative care that is chosen or medically advised</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453008">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 not available)</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285720">
                <a:tc>
                  <a:txBody>
                    <a:bodyPr/>
                    <a:lstStyle/>
                    <a:p>
                      <a:pPr marL="0" marR="0">
                        <a:spcBef>
                          <a:spcPts val="0"/>
                        </a:spcBef>
                        <a:spcAft>
                          <a:spcPts val="0"/>
                        </a:spcAft>
                      </a:pPr>
                      <a:r>
                        <a:rPr lang="en-ZA" sz="900">
                          <a:solidFill>
                            <a:schemeClr val="tx1">
                              <a:lumMod val="75000"/>
                              <a:lumOff val="25000"/>
                            </a:schemeClr>
                          </a:solidFill>
                          <a:effectLs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399376623"/>
                  </a:ext>
                </a:extLst>
              </a:tr>
              <a:tr h="285720">
                <a:tc>
                  <a:txBody>
                    <a:bodyPr/>
                    <a:lstStyle/>
                    <a:p>
                      <a:pPr marL="0" marR="0">
                        <a:spcBef>
                          <a:spcPts val="0"/>
                        </a:spcBef>
                        <a:spcAft>
                          <a:spcPts val="0"/>
                        </a:spcAft>
                      </a:pPr>
                      <a:r>
                        <a:rPr lang="en-ZA" sz="900">
                          <a:solidFill>
                            <a:schemeClr val="tx1">
                              <a:lumMod val="75000"/>
                              <a:lumOff val="25000"/>
                            </a:schemeClr>
                          </a:solidFill>
                          <a:effectLs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44597294"/>
                  </a:ext>
                </a:extLst>
              </a:tr>
              <a:tr h="285720">
                <a:tc>
                  <a:txBody>
                    <a:bodyPr/>
                    <a:lstStyle/>
                    <a:p>
                      <a:pPr marL="0" marR="0">
                        <a:spcBef>
                          <a:spcPts val="0"/>
                        </a:spcBef>
                        <a:spcAft>
                          <a:spcPts val="0"/>
                        </a:spcAft>
                      </a:pPr>
                      <a:r>
                        <a:rPr lang="en-ZA" sz="900">
                          <a:solidFill>
                            <a:schemeClr val="tx1">
                              <a:lumMod val="75000"/>
                              <a:lumOff val="25000"/>
                            </a:schemeClr>
                          </a:solidFill>
                          <a:effectLs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738321519"/>
                  </a:ext>
                </a:extLst>
              </a:tr>
              <a:tr h="285720">
                <a:tc>
                  <a:txBody>
                    <a:bodyPr/>
                    <a:lstStyle/>
                    <a:p>
                      <a:pPr marL="0" marR="0">
                        <a:spcBef>
                          <a:spcPts val="0"/>
                        </a:spcBef>
                        <a:spcAft>
                          <a:spcPts val="0"/>
                        </a:spcAft>
                      </a:pPr>
                      <a:r>
                        <a:rPr lang="en-ZA" sz="900">
                          <a:solidFill>
                            <a:schemeClr val="tx1">
                              <a:lumMod val="75000"/>
                              <a:lumOff val="25000"/>
                            </a:schemeClr>
                          </a:solidFill>
                          <a:effectLs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305332969"/>
                  </a:ext>
                </a:extLst>
              </a:tr>
              <a:tr h="285720">
                <a:tc>
                  <a:txBody>
                    <a:bodyPr/>
                    <a:lstStyle/>
                    <a:p>
                      <a:pPr marL="0" marR="0">
                        <a:spcBef>
                          <a:spcPts val="0"/>
                        </a:spcBef>
                        <a:spcAft>
                          <a:spcPts val="0"/>
                        </a:spcAft>
                      </a:pPr>
                      <a:r>
                        <a:rPr lang="en-ZA" sz="900">
                          <a:solidFill>
                            <a:schemeClr val="tx1">
                              <a:lumMod val="75000"/>
                              <a:lumOff val="25000"/>
                            </a:schemeClr>
                          </a:solidFill>
                          <a:effectLs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87171357"/>
                  </a:ext>
                </a:extLst>
              </a:tr>
              <a:tr h="285720">
                <a:tc>
                  <a:txBody>
                    <a:bodyPr/>
                    <a:lstStyle/>
                    <a:p>
                      <a:pPr marL="0" marR="0">
                        <a:spcBef>
                          <a:spcPts val="0"/>
                        </a:spcBef>
                        <a:spcAft>
                          <a:spcPts val="0"/>
                        </a:spcAft>
                      </a:pPr>
                      <a:r>
                        <a:rPr lang="en-ZA" sz="900" dirty="0">
                          <a:solidFill>
                            <a:schemeClr val="tx1">
                              <a:lumMod val="75000"/>
                              <a:lumOff val="25000"/>
                            </a:schemeClr>
                          </a:solidFill>
                          <a:effectLs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4636608"/>
                  </a:ext>
                </a:extLst>
              </a:tr>
            </a:tbl>
          </a:graphicData>
        </a:graphic>
      </p:graphicFrame>
      <p:sp>
        <p:nvSpPr>
          <p:cNvPr id="13" name="TextBox 12"/>
          <p:cNvSpPr txBox="1"/>
          <p:nvPr/>
        </p:nvSpPr>
        <p:spPr>
          <a:xfrm>
            <a:off x="6935372" y="4608451"/>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BEFD8583-9E34-84F8-9CA7-13A929CA6BE1}"/>
              </a:ext>
            </a:extLst>
          </p:cNvPr>
          <p:cNvSpPr>
            <a:spLocks noGrp="1"/>
          </p:cNvSpPr>
          <p:nvPr>
            <p:ph type="title"/>
          </p:nvPr>
        </p:nvSpPr>
        <p:spPr>
          <a:xfrm>
            <a:off x="771524" y="357725"/>
            <a:ext cx="9258741" cy="650875"/>
          </a:xfrm>
        </p:spPr>
        <p:txBody>
          <a:bodyPr>
            <a:normAutofit fontScale="90000"/>
          </a:bodyPr>
          <a:lstStyle/>
          <a:p>
            <a:r>
              <a:rPr lang="en-US"/>
              <a:t>Capacity for conservative kidney management (CKM)</a:t>
            </a:r>
          </a:p>
        </p:txBody>
      </p:sp>
      <p:sp>
        <p:nvSpPr>
          <p:cNvPr id="3" name="Date Placeholder 3">
            <a:extLst>
              <a:ext uri="{FF2B5EF4-FFF2-40B4-BE49-F238E27FC236}">
                <a16:creationId xmlns:a16="http://schemas.microsoft.com/office/drawing/2014/main" id="{167DC8D8-C2FB-07F2-68F2-BD0DE9AFAD8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6E7EB953-DE6E-BCFB-3FFB-5196415B2571}"/>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756687C8-C2DA-5DD2-4D88-B0D413D6DB5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30</a:t>
            </a:fld>
            <a:endParaRPr lang="en-US"/>
          </a:p>
        </p:txBody>
      </p:sp>
    </p:spTree>
    <p:extLst>
      <p:ext uri="{BB962C8B-B14F-4D97-AF65-F5344CB8AC3E}">
        <p14:creationId xmlns:p14="http://schemas.microsoft.com/office/powerpoint/2010/main" val="177396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B89E77B-9B68-5783-FBB1-6A18A282D540}"/>
              </a:ext>
            </a:extLst>
          </p:cNvPr>
          <p:cNvPicPr>
            <a:picLocks noChangeAspect="1"/>
          </p:cNvPicPr>
          <p:nvPr/>
        </p:nvPicPr>
        <p:blipFill>
          <a:blip r:embed="rId2"/>
          <a:stretch>
            <a:fillRect/>
          </a:stretch>
        </p:blipFill>
        <p:spPr>
          <a:xfrm>
            <a:off x="747894" y="4046714"/>
            <a:ext cx="4104843" cy="2589088"/>
          </a:xfrm>
          <a:prstGeom prst="rect">
            <a:avLst/>
          </a:prstGeom>
        </p:spPr>
      </p:pic>
      <p:pic>
        <p:nvPicPr>
          <p:cNvPr id="16" name="Picture 15">
            <a:extLst>
              <a:ext uri="{FF2B5EF4-FFF2-40B4-BE49-F238E27FC236}">
                <a16:creationId xmlns:a16="http://schemas.microsoft.com/office/drawing/2014/main" id="{22CD8BFD-EB9A-AED7-C818-9B4C8847EE7F}"/>
              </a:ext>
            </a:extLst>
          </p:cNvPr>
          <p:cNvPicPr>
            <a:picLocks noChangeAspect="1"/>
          </p:cNvPicPr>
          <p:nvPr/>
        </p:nvPicPr>
        <p:blipFill>
          <a:blip r:embed="rId3"/>
          <a:stretch>
            <a:fillRect/>
          </a:stretch>
        </p:blipFill>
        <p:spPr>
          <a:xfrm>
            <a:off x="736855" y="1142210"/>
            <a:ext cx="4115882" cy="2538710"/>
          </a:xfrm>
          <a:prstGeom prst="rect">
            <a:avLst/>
          </a:prstGeom>
        </p:spPr>
      </p:pic>
      <p:sp>
        <p:nvSpPr>
          <p:cNvPr id="8" name="Oval 7"/>
          <p:cNvSpPr/>
          <p:nvPr/>
        </p:nvSpPr>
        <p:spPr>
          <a:xfrm>
            <a:off x="2029146" y="1185968"/>
            <a:ext cx="2301412" cy="9649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p:cNvSpPr/>
          <p:nvPr/>
        </p:nvSpPr>
        <p:spPr>
          <a:xfrm>
            <a:off x="736856" y="1141724"/>
            <a:ext cx="4115882" cy="2538793"/>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736855" y="4040140"/>
            <a:ext cx="4115882" cy="259663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029146" y="3991951"/>
            <a:ext cx="3060804" cy="109646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1" name="Table 10"/>
          <p:cNvGraphicFramePr>
            <a:graphicFrameLocks noGrp="1"/>
          </p:cNvGraphicFramePr>
          <p:nvPr>
            <p:extLst>
              <p:ext uri="{D42A27DB-BD31-4B8C-83A1-F6EECF244321}">
                <p14:modId xmlns:p14="http://schemas.microsoft.com/office/powerpoint/2010/main" val="161145820"/>
              </p:ext>
            </p:extLst>
          </p:nvPr>
        </p:nvGraphicFramePr>
        <p:xfrm>
          <a:off x="5174159" y="1967884"/>
          <a:ext cx="6661671" cy="2377440"/>
        </p:xfrm>
        <a:graphic>
          <a:graphicData uri="http://schemas.openxmlformats.org/drawingml/2006/table">
            <a:tbl>
              <a:tblPr firstRow="1" firstCol="1" bandRow="1">
                <a:tableStyleId>{F5AB1C69-6EDB-4FF4-983F-18BD219EF322}</a:tableStyleId>
              </a:tblPr>
              <a:tblGrid>
                <a:gridCol w="1193359">
                  <a:extLst>
                    <a:ext uri="{9D8B030D-6E8A-4147-A177-3AD203B41FA5}">
                      <a16:colId xmlns:a16="http://schemas.microsoft.com/office/drawing/2014/main" val="3581765221"/>
                    </a:ext>
                  </a:extLst>
                </a:gridCol>
                <a:gridCol w="683539">
                  <a:extLst>
                    <a:ext uri="{9D8B030D-6E8A-4147-A177-3AD203B41FA5}">
                      <a16:colId xmlns:a16="http://schemas.microsoft.com/office/drawing/2014/main" val="2901485659"/>
                    </a:ext>
                  </a:extLst>
                </a:gridCol>
                <a:gridCol w="683539">
                  <a:extLst>
                    <a:ext uri="{9D8B030D-6E8A-4147-A177-3AD203B41FA5}">
                      <a16:colId xmlns:a16="http://schemas.microsoft.com/office/drawing/2014/main" val="1862943572"/>
                    </a:ext>
                  </a:extLst>
                </a:gridCol>
                <a:gridCol w="683539">
                  <a:extLst>
                    <a:ext uri="{9D8B030D-6E8A-4147-A177-3AD203B41FA5}">
                      <a16:colId xmlns:a16="http://schemas.microsoft.com/office/drawing/2014/main" val="2695906846"/>
                    </a:ext>
                  </a:extLst>
                </a:gridCol>
                <a:gridCol w="683539">
                  <a:extLst>
                    <a:ext uri="{9D8B030D-6E8A-4147-A177-3AD203B41FA5}">
                      <a16:colId xmlns:a16="http://schemas.microsoft.com/office/drawing/2014/main" val="1270984059"/>
                    </a:ext>
                  </a:extLst>
                </a:gridCol>
                <a:gridCol w="683539">
                  <a:extLst>
                    <a:ext uri="{9D8B030D-6E8A-4147-A177-3AD203B41FA5}">
                      <a16:colId xmlns:a16="http://schemas.microsoft.com/office/drawing/2014/main" val="19144895"/>
                    </a:ext>
                  </a:extLst>
                </a:gridCol>
                <a:gridCol w="683539">
                  <a:extLst>
                    <a:ext uri="{9D8B030D-6E8A-4147-A177-3AD203B41FA5}">
                      <a16:colId xmlns:a16="http://schemas.microsoft.com/office/drawing/2014/main" val="2039520344"/>
                    </a:ext>
                  </a:extLst>
                </a:gridCol>
                <a:gridCol w="683539">
                  <a:extLst>
                    <a:ext uri="{9D8B030D-6E8A-4147-A177-3AD203B41FA5}">
                      <a16:colId xmlns:a16="http://schemas.microsoft.com/office/drawing/2014/main" val="1913040182"/>
                    </a:ext>
                  </a:extLst>
                </a:gridCol>
                <a:gridCol w="683539">
                  <a:extLst>
                    <a:ext uri="{9D8B030D-6E8A-4147-A177-3AD203B41FA5}">
                      <a16:colId xmlns:a16="http://schemas.microsoft.com/office/drawing/2014/main" val="708671191"/>
                    </a:ext>
                  </a:extLst>
                </a:gridCol>
              </a:tblGrid>
              <a:tr h="0">
                <a:tc rowSpan="2">
                  <a:txBody>
                    <a:bodyPr/>
                    <a:lstStyle/>
                    <a:p>
                      <a:pPr marL="0" marR="0" algn="ctr">
                        <a:spcBef>
                          <a:spcPts val="0"/>
                        </a:spcBef>
                        <a:spcAft>
                          <a:spcPts val="0"/>
                        </a:spcAft>
                      </a:pPr>
                      <a:r>
                        <a:rPr lang="en-US" sz="900">
                          <a:solidFill>
                            <a:schemeClr val="tx1">
                              <a:lumMod val="75000"/>
                              <a:lumOff val="25000"/>
                            </a:schemeClr>
                          </a:solidFill>
                          <a:effectLst/>
                        </a:rPr>
                        <a:t> </a:t>
                      </a: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resource constraints to prevent or limit access to KRT</a:t>
                      </a:r>
                      <a:endParaRPr kumimoji="0" lang="en-US" sz="800" b="0" i="0" u="none" strike="noStrike" kern="1200" cap="none" spc="0" normalizeH="0" baseline="0" noProof="0">
                        <a:ln>
                          <a:noFill/>
                        </a:ln>
                        <a:solidFill>
                          <a:schemeClr val="tx1"/>
                        </a:solidFill>
                        <a:effectLst/>
                        <a:uLnTx/>
                        <a:uFillTx/>
                        <a:latin typeface="Gill Sans MT" panose="020B0502020104020203" pitchFamily="34" charset="0"/>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a:solidFill>
                            <a:schemeClr val="tx1"/>
                          </a:solidFill>
                        </a:rPr>
                        <a:t>where there are no resource constraints to prevent or limit access to KRT</a:t>
                      </a:r>
                      <a:endParaRPr kumimoji="0" lang="en-US" sz="800" b="0" i="0" u="none" strike="noStrike" kern="1200" cap="none" spc="0" normalizeH="0" baseline="0" noProof="0">
                        <a:ln>
                          <a:noFill/>
                        </a:ln>
                        <a:solidFill>
                          <a:schemeClr val="tx1"/>
                        </a:solidFill>
                        <a:effectLst/>
                        <a:uLnTx/>
                        <a:uFillTx/>
                        <a:latin typeface="Gill Sans MT" panose="020B0502020104020203" pitchFamily="34" charset="0"/>
                        <a:ea typeface="+mn-ea"/>
                        <a:cs typeface="+mn-cs"/>
                      </a:endParaRPr>
                    </a:p>
                  </a:txBody>
                  <a:tcPr marL="43012" marR="43012" marT="0" marB="0" anchor="ctr"/>
                </a:tc>
                <a:tc hMerge="1">
                  <a:txBody>
                    <a:bodyPr/>
                    <a:lstStyle/>
                    <a:p>
                      <a:endParaRPr lang="en-US"/>
                    </a:p>
                  </a:txBody>
                  <a:tcPr/>
                </a:tc>
                <a:tc hMerge="1">
                  <a:txBody>
                    <a:bodyPr/>
                    <a:lstStyle/>
                    <a:p>
                      <a:endParaRPr lang="en-US"/>
                    </a:p>
                  </a:txBody>
                  <a:tcPr>
                    <a:lnL w="12700" cap="flat" cmpd="sng" algn="ctr">
                      <a:solidFill>
                        <a:srgbClr val="00A8CB"/>
                      </a:solidFill>
                      <a:prstDash val="solid"/>
                      <a:round/>
                      <a:headEnd type="none" w="med" len="med"/>
                      <a:tailEnd type="none" w="med" len="med"/>
                    </a:lnL>
                  </a:tcPr>
                </a:tc>
                <a:tc hMerge="1">
                  <a:txBody>
                    <a:bodyPr/>
                    <a:lstStyle/>
                    <a:p>
                      <a:endParaRPr lang="en-US"/>
                    </a:p>
                  </a:txBody>
                  <a:tcPr/>
                </a:tc>
                <a:extLst>
                  <a:ext uri="{0D108BD9-81ED-4DB2-BD59-A6C34878D82A}">
                    <a16:rowId xmlns:a16="http://schemas.microsoft.com/office/drawing/2014/main" val="2418123326"/>
                  </a:ext>
                </a:extLst>
              </a:tr>
              <a:tr h="434934">
                <a:tc vMerge="1">
                  <a:txBody>
                    <a:bodyPr/>
                    <a:lstStyle/>
                    <a:p>
                      <a:endParaRPr lang="en-US"/>
                    </a:p>
                  </a:txBody>
                  <a:tcP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a:t>
                      </a:r>
                      <a:r>
                        <a:rPr lang="en-ZA" sz="800" baseline="0">
                          <a:solidFill>
                            <a:schemeClr val="tx1">
                              <a:lumMod val="75000"/>
                              <a:lumOff val="25000"/>
                            </a:schemeClr>
                          </a:solidFill>
                          <a:effectLst/>
                        </a:rPr>
                        <a:t> care</a:t>
                      </a:r>
                      <a:r>
                        <a:rPr lang="en-ZA" sz="800">
                          <a:solidFill>
                            <a:schemeClr val="tx1">
                              <a:lumMod val="75000"/>
                              <a:lumOff val="25000"/>
                            </a:schemeClr>
                          </a:solidFill>
                          <a:effectLst/>
                        </a:rPr>
                        <a:t>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Generally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Unknown</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ZA" sz="800">
                          <a:solidFill>
                            <a:schemeClr val="tx1">
                              <a:lumMod val="75000"/>
                              <a:lumOff val="25000"/>
                            </a:schemeClr>
                          </a:solidFill>
                          <a:effectLst/>
                        </a:rPr>
                        <a:t>N/A (conservative not available)</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590629645"/>
                  </a:ext>
                </a:extLst>
              </a:tr>
              <a:tr h="274320">
                <a:tc>
                  <a:txBody>
                    <a:bodyPr/>
                    <a:lstStyle/>
                    <a:p>
                      <a:pPr marL="0" marR="0">
                        <a:spcBef>
                          <a:spcPts val="0"/>
                        </a:spcBef>
                        <a:spcAft>
                          <a:spcPts val="0"/>
                        </a:spcAft>
                      </a:pPr>
                      <a:r>
                        <a:rPr lang="en-ZA" sz="900">
                          <a:solidFill>
                            <a:schemeClr val="tx1">
                              <a:lumMod val="75000"/>
                              <a:lumOff val="25000"/>
                            </a:schemeClr>
                          </a:solidFill>
                          <a:effectLst/>
                        </a:rPr>
                        <a:t>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399376623"/>
                  </a:ext>
                </a:extLst>
              </a:tr>
              <a:tr h="274320">
                <a:tc>
                  <a:txBody>
                    <a:bodyPr/>
                    <a:lstStyle/>
                    <a:p>
                      <a:pPr marL="0" marR="0">
                        <a:spcBef>
                          <a:spcPts val="0"/>
                        </a:spcBef>
                        <a:spcAft>
                          <a:spcPts val="0"/>
                        </a:spcAft>
                      </a:pPr>
                      <a:r>
                        <a:rPr lang="en-ZA" sz="900">
                          <a:solidFill>
                            <a:schemeClr val="tx1">
                              <a:lumMod val="75000"/>
                              <a:lumOff val="25000"/>
                            </a:schemeClr>
                          </a:solidFill>
                          <a:effectLst/>
                        </a:rPr>
                        <a:t>Hong Kong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3944597294"/>
                  </a:ext>
                </a:extLst>
              </a:tr>
              <a:tr h="274320">
                <a:tc>
                  <a:txBody>
                    <a:bodyPr/>
                    <a:lstStyle/>
                    <a:p>
                      <a:pPr marL="0" marR="0">
                        <a:spcBef>
                          <a:spcPts val="0"/>
                        </a:spcBef>
                        <a:spcAft>
                          <a:spcPts val="0"/>
                        </a:spcAft>
                      </a:pPr>
                      <a:r>
                        <a:rPr lang="en-ZA" sz="900">
                          <a:solidFill>
                            <a:schemeClr val="tx1">
                              <a:lumMod val="75000"/>
                              <a:lumOff val="25000"/>
                            </a:schemeClr>
                          </a:solidFill>
                          <a:effectLst/>
                        </a:rPr>
                        <a:t>Japan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738321519"/>
                  </a:ext>
                </a:extLst>
              </a:tr>
              <a:tr h="274320">
                <a:tc>
                  <a:txBody>
                    <a:bodyPr/>
                    <a:lstStyle/>
                    <a:p>
                      <a:pPr marL="0" marR="0">
                        <a:spcBef>
                          <a:spcPts val="0"/>
                        </a:spcBef>
                        <a:spcAft>
                          <a:spcPts val="0"/>
                        </a:spcAft>
                      </a:pPr>
                      <a:r>
                        <a:rPr lang="en-ZA" sz="900">
                          <a:solidFill>
                            <a:schemeClr val="tx1">
                              <a:lumMod val="75000"/>
                              <a:lumOff val="25000"/>
                            </a:schemeClr>
                          </a:solidFill>
                          <a:effectLst/>
                        </a:rPr>
                        <a:t>Korea, Rep.</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305332969"/>
                  </a:ext>
                </a:extLst>
              </a:tr>
              <a:tr h="274320">
                <a:tc>
                  <a:txBody>
                    <a:bodyPr/>
                    <a:lstStyle/>
                    <a:p>
                      <a:pPr marL="0" marR="0">
                        <a:spcBef>
                          <a:spcPts val="0"/>
                        </a:spcBef>
                        <a:spcAft>
                          <a:spcPts val="0"/>
                        </a:spcAft>
                      </a:pPr>
                      <a:r>
                        <a:rPr lang="en-ZA" sz="900">
                          <a:solidFill>
                            <a:schemeClr val="tx1">
                              <a:lumMod val="75000"/>
                              <a:lumOff val="25000"/>
                            </a:schemeClr>
                          </a:solidFill>
                          <a:effectLst/>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1687171357"/>
                  </a:ext>
                </a:extLst>
              </a:tr>
              <a:tr h="274320">
                <a:tc>
                  <a:txBody>
                    <a:bodyPr/>
                    <a:lstStyle/>
                    <a:p>
                      <a:pPr marL="0" marR="0">
                        <a:spcBef>
                          <a:spcPts val="0"/>
                        </a:spcBef>
                        <a:spcAft>
                          <a:spcPts val="0"/>
                        </a:spcAft>
                      </a:pPr>
                      <a:r>
                        <a:rPr lang="en-ZA" sz="900" dirty="0">
                          <a:solidFill>
                            <a:schemeClr val="tx1">
                              <a:lumMod val="75000"/>
                              <a:lumOff val="25000"/>
                            </a:schemeClr>
                          </a:solidFill>
                          <a:effectLst/>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tc>
                  <a:txBody>
                    <a:bodyPr/>
                    <a:lstStyle/>
                    <a:p>
                      <a:pPr marL="0" marR="0" algn="ctr">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3012" marR="43012" marT="0" marB="0" anchor="ctr"/>
                </a:tc>
                <a:extLst>
                  <a:ext uri="{0D108BD9-81ED-4DB2-BD59-A6C34878D82A}">
                    <a16:rowId xmlns:a16="http://schemas.microsoft.com/office/drawing/2014/main" val="754636608"/>
                  </a:ext>
                </a:extLst>
              </a:tr>
            </a:tbl>
          </a:graphicData>
        </a:graphic>
      </p:graphicFrame>
      <p:sp>
        <p:nvSpPr>
          <p:cNvPr id="13" name="TextBox 12"/>
          <p:cNvSpPr txBox="1"/>
          <p:nvPr/>
        </p:nvSpPr>
        <p:spPr>
          <a:xfrm>
            <a:off x="5130539" y="4345324"/>
            <a:ext cx="687299" cy="246221"/>
          </a:xfrm>
          <a:prstGeom prst="rect">
            <a:avLst/>
          </a:prstGeom>
          <a:noFill/>
        </p:spPr>
        <p:txBody>
          <a:bodyPr wrap="square" rtlCol="0">
            <a:spAutoFit/>
          </a:bodyPr>
          <a:lstStyle/>
          <a:p>
            <a:r>
              <a:rPr lang="en-US" sz="1000">
                <a:latin typeface="+mj-lt"/>
              </a:rPr>
              <a:t>X : Yes</a:t>
            </a:r>
          </a:p>
        </p:txBody>
      </p:sp>
      <p:sp>
        <p:nvSpPr>
          <p:cNvPr id="7" name="Rectangle 6">
            <a:extLst>
              <a:ext uri="{FF2B5EF4-FFF2-40B4-BE49-F238E27FC236}">
                <a16:creationId xmlns:a16="http://schemas.microsoft.com/office/drawing/2014/main" id="{25B9D73A-2F94-2DDF-57BE-6332999873B7}"/>
              </a:ext>
            </a:extLst>
          </p:cNvPr>
          <p:cNvSpPr/>
          <p:nvPr/>
        </p:nvSpPr>
        <p:spPr>
          <a:xfrm>
            <a:off x="479336" y="876227"/>
            <a:ext cx="461061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14" name="Rectangle 13">
            <a:extLst>
              <a:ext uri="{FF2B5EF4-FFF2-40B4-BE49-F238E27FC236}">
                <a16:creationId xmlns:a16="http://schemas.microsoft.com/office/drawing/2014/main" id="{B58170D8-84AF-0087-E64C-763A8479A97B}"/>
              </a:ext>
            </a:extLst>
          </p:cNvPr>
          <p:cNvSpPr/>
          <p:nvPr/>
        </p:nvSpPr>
        <p:spPr>
          <a:xfrm>
            <a:off x="450101" y="3697294"/>
            <a:ext cx="4833534"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t>Where there are no resource constraints to prevent or limit access to KRT</a:t>
            </a:r>
            <a:endParaRPr kumimoji="0" lang="en-US" sz="1200" b="0" i="0" u="none" strike="noStrike" kern="1200" cap="none" spc="0" normalizeH="0" baseline="0" noProof="0">
              <a:ln>
                <a:noFill/>
              </a:ln>
              <a:solidFill>
                <a:prstClr val="black"/>
              </a:solidFill>
              <a:effectLst/>
              <a:uLnTx/>
              <a:uFillTx/>
              <a:latin typeface="Gill Sans MT" panose="020B0502020104020203" pitchFamily="34" charset="0"/>
              <a:ea typeface="+mn-ea"/>
              <a:cs typeface="+mn-cs"/>
            </a:endParaRPr>
          </a:p>
        </p:txBody>
      </p:sp>
      <p:sp>
        <p:nvSpPr>
          <p:cNvPr id="2" name="Title 1">
            <a:extLst>
              <a:ext uri="{FF2B5EF4-FFF2-40B4-BE49-F238E27FC236}">
                <a16:creationId xmlns:a16="http://schemas.microsoft.com/office/drawing/2014/main" id="{68EB3C83-78D1-6D6F-AE37-ED03540B5668}"/>
              </a:ext>
            </a:extLst>
          </p:cNvPr>
          <p:cNvSpPr>
            <a:spLocks noGrp="1"/>
          </p:cNvSpPr>
          <p:nvPr>
            <p:ph type="title"/>
          </p:nvPr>
        </p:nvSpPr>
        <p:spPr>
          <a:xfrm>
            <a:off x="736855" y="255641"/>
            <a:ext cx="9497891" cy="650875"/>
          </a:xfrm>
        </p:spPr>
        <p:txBody>
          <a:bodyPr>
            <a:normAutofit fontScale="90000"/>
          </a:bodyPr>
          <a:lstStyle/>
          <a:p>
            <a:br>
              <a:rPr lang="en-US"/>
            </a:br>
            <a:r>
              <a:rPr lang="en-US"/>
              <a:t>Capacity for conservative kidney management (CKM)</a:t>
            </a:r>
            <a:br>
              <a:rPr lang="en-US"/>
            </a:br>
            <a:endParaRPr lang="en-US"/>
          </a:p>
        </p:txBody>
      </p:sp>
      <p:sp>
        <p:nvSpPr>
          <p:cNvPr id="3" name="Date Placeholder 3">
            <a:extLst>
              <a:ext uri="{FF2B5EF4-FFF2-40B4-BE49-F238E27FC236}">
                <a16:creationId xmlns:a16="http://schemas.microsoft.com/office/drawing/2014/main" id="{027F22A4-A967-A3B3-DB8B-D441A2814C5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5" name="Footer Placeholder 4">
            <a:extLst>
              <a:ext uri="{FF2B5EF4-FFF2-40B4-BE49-F238E27FC236}">
                <a16:creationId xmlns:a16="http://schemas.microsoft.com/office/drawing/2014/main" id="{815A3ED0-5783-435E-564B-398FD62A3060}"/>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FBC915A0-F140-0709-8965-7C3BD180B6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31</a:t>
            </a:fld>
            <a:endParaRPr lang="en-US"/>
          </a:p>
        </p:txBody>
      </p:sp>
    </p:spTree>
    <p:extLst>
      <p:ext uri="{BB962C8B-B14F-4D97-AF65-F5344CB8AC3E}">
        <p14:creationId xmlns:p14="http://schemas.microsoft.com/office/powerpoint/2010/main" val="2490792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93575B3-0B0E-2B02-4EF5-4407571FF9E7}"/>
              </a:ext>
            </a:extLst>
          </p:cNvPr>
          <p:cNvPicPr>
            <a:picLocks noChangeAspect="1"/>
          </p:cNvPicPr>
          <p:nvPr/>
        </p:nvPicPr>
        <p:blipFill>
          <a:blip r:embed="rId2"/>
          <a:stretch>
            <a:fillRect/>
          </a:stretch>
        </p:blipFill>
        <p:spPr>
          <a:xfrm>
            <a:off x="285057" y="1551402"/>
            <a:ext cx="5639192" cy="360108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666558777"/>
              </p:ext>
            </p:extLst>
          </p:nvPr>
        </p:nvGraphicFramePr>
        <p:xfrm>
          <a:off x="6096000" y="2135798"/>
          <a:ext cx="5872392" cy="2484374"/>
        </p:xfrm>
        <a:graphic>
          <a:graphicData uri="http://schemas.openxmlformats.org/drawingml/2006/table">
            <a:tbl>
              <a:tblPr firstRow="1" firstCol="1" bandRow="1">
                <a:tableStyleId>{F5AB1C69-6EDB-4FF4-983F-18BD219EF322}</a:tableStyleId>
              </a:tblPr>
              <a:tblGrid>
                <a:gridCol w="1100009">
                  <a:extLst>
                    <a:ext uri="{9D8B030D-6E8A-4147-A177-3AD203B41FA5}">
                      <a16:colId xmlns:a16="http://schemas.microsoft.com/office/drawing/2014/main" val="526184939"/>
                    </a:ext>
                  </a:extLst>
                </a:gridCol>
                <a:gridCol w="681769">
                  <a:extLst>
                    <a:ext uri="{9D8B030D-6E8A-4147-A177-3AD203B41FA5}">
                      <a16:colId xmlns:a16="http://schemas.microsoft.com/office/drawing/2014/main" val="2594552553"/>
                    </a:ext>
                  </a:extLst>
                </a:gridCol>
                <a:gridCol w="681769">
                  <a:extLst>
                    <a:ext uri="{9D8B030D-6E8A-4147-A177-3AD203B41FA5}">
                      <a16:colId xmlns:a16="http://schemas.microsoft.com/office/drawing/2014/main" val="2730086887"/>
                    </a:ext>
                  </a:extLst>
                </a:gridCol>
                <a:gridCol w="681769">
                  <a:extLst>
                    <a:ext uri="{9D8B030D-6E8A-4147-A177-3AD203B41FA5}">
                      <a16:colId xmlns:a16="http://schemas.microsoft.com/office/drawing/2014/main" val="845968199"/>
                    </a:ext>
                  </a:extLst>
                </a:gridCol>
                <a:gridCol w="681769">
                  <a:extLst>
                    <a:ext uri="{9D8B030D-6E8A-4147-A177-3AD203B41FA5}">
                      <a16:colId xmlns:a16="http://schemas.microsoft.com/office/drawing/2014/main" val="2922517372"/>
                    </a:ext>
                  </a:extLst>
                </a:gridCol>
                <a:gridCol w="681769">
                  <a:extLst>
                    <a:ext uri="{9D8B030D-6E8A-4147-A177-3AD203B41FA5}">
                      <a16:colId xmlns:a16="http://schemas.microsoft.com/office/drawing/2014/main" val="1757430017"/>
                    </a:ext>
                  </a:extLst>
                </a:gridCol>
                <a:gridCol w="681769">
                  <a:extLst>
                    <a:ext uri="{9D8B030D-6E8A-4147-A177-3AD203B41FA5}">
                      <a16:colId xmlns:a16="http://schemas.microsoft.com/office/drawing/2014/main" val="1156567549"/>
                    </a:ext>
                  </a:extLst>
                </a:gridCol>
                <a:gridCol w="681769">
                  <a:extLst>
                    <a:ext uri="{9D8B030D-6E8A-4147-A177-3AD203B41FA5}">
                      <a16:colId xmlns:a16="http://schemas.microsoft.com/office/drawing/2014/main" val="2473541349"/>
                    </a:ext>
                  </a:extLst>
                </a:gridCol>
              </a:tblGrid>
              <a:tr h="318174">
                <a:tc>
                  <a:txBody>
                    <a:bodyPr/>
                    <a:lstStyle/>
                    <a:p>
                      <a:pPr marL="0" marR="0" algn="ctr">
                        <a:lnSpc>
                          <a:spcPct val="107000"/>
                        </a:lnSpc>
                        <a:spcBef>
                          <a:spcPts val="0"/>
                        </a:spcBef>
                        <a:spcAft>
                          <a:spcPts val="0"/>
                        </a:spcAft>
                      </a:pPr>
                      <a:r>
                        <a:rPr lang="en-US" sz="900">
                          <a:solidFill>
                            <a:schemeClr val="bg1"/>
                          </a:solidFill>
                          <a:effectLst/>
                          <a:latin typeface="+mj-l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free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Publicly funded by </a:t>
                      </a:r>
                      <a:r>
                        <a:rPr lang="en-US" sz="800" err="1">
                          <a:solidFill>
                            <a:schemeClr val="tx1">
                              <a:lumMod val="75000"/>
                              <a:lumOff val="25000"/>
                            </a:schemeClr>
                          </a:solidFill>
                          <a:effectLst/>
                          <a:latin typeface="+mj-lt"/>
                        </a:rPr>
                        <a:t>govt</a:t>
                      </a:r>
                      <a:r>
                        <a:rPr lang="en-US" sz="800">
                          <a:solidFill>
                            <a:schemeClr val="tx1">
                              <a:lumMod val="75000"/>
                              <a:lumOff val="25000"/>
                            </a:schemeClr>
                          </a:solidFill>
                          <a:effectLst/>
                          <a:latin typeface="+mj-lt"/>
                        </a:rPr>
                        <a:t> but with some fees at the point of delivery</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Mix of public and private funding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Solely private and out-of-pocket</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Solely private through health insurance providers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Multiple</a:t>
                      </a:r>
                      <a:r>
                        <a:rPr lang="en-US" sz="800" baseline="0">
                          <a:solidFill>
                            <a:schemeClr val="tx1">
                              <a:lumMod val="75000"/>
                              <a:lumOff val="25000"/>
                            </a:schemeClr>
                          </a:solidFill>
                          <a:effectLst/>
                          <a:latin typeface="+mj-lt"/>
                        </a:rPr>
                        <a:t> systems</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latin typeface="+mj-lt"/>
                        </a:rPr>
                        <a:t>Other</a:t>
                      </a:r>
                      <a:endParaRPr lang="en-US" sz="8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23928167"/>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181617279"/>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513280839"/>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817009076"/>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06788310"/>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75495093"/>
                  </a:ext>
                </a:extLst>
              </a:tr>
              <a:tr h="284099">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908398176"/>
                  </a:ext>
                </a:extLst>
              </a:tr>
            </a:tbl>
          </a:graphicData>
        </a:graphic>
      </p:graphicFrame>
      <p:sp>
        <p:nvSpPr>
          <p:cNvPr id="7" name="Rectangle 6"/>
          <p:cNvSpPr/>
          <p:nvPr/>
        </p:nvSpPr>
        <p:spPr>
          <a:xfrm>
            <a:off x="265351" y="1530835"/>
            <a:ext cx="5677361" cy="36216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83258" y="1551402"/>
            <a:ext cx="3647325" cy="161817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22921" y="4799025"/>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25F591C5-71E9-1815-A3EB-A6F8B773ED3C}"/>
              </a:ext>
            </a:extLst>
          </p:cNvPr>
          <p:cNvSpPr>
            <a:spLocks noGrp="1"/>
          </p:cNvSpPr>
          <p:nvPr>
            <p:ph type="title"/>
          </p:nvPr>
        </p:nvSpPr>
        <p:spPr/>
        <p:txBody>
          <a:bodyPr>
            <a:normAutofit fontScale="90000"/>
          </a:bodyPr>
          <a:lstStyle/>
          <a:p>
            <a:r>
              <a:rPr lang="en-US"/>
              <a:t>Funding for medications in CKD patients not on dialysis</a:t>
            </a:r>
          </a:p>
        </p:txBody>
      </p:sp>
      <p:sp>
        <p:nvSpPr>
          <p:cNvPr id="3" name="Date Placeholder 3">
            <a:extLst>
              <a:ext uri="{FF2B5EF4-FFF2-40B4-BE49-F238E27FC236}">
                <a16:creationId xmlns:a16="http://schemas.microsoft.com/office/drawing/2014/main" id="{090EF51C-56B0-C81F-DF4F-966A79EE5ED9}"/>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9" name="Footer Placeholder 4">
            <a:extLst>
              <a:ext uri="{FF2B5EF4-FFF2-40B4-BE49-F238E27FC236}">
                <a16:creationId xmlns:a16="http://schemas.microsoft.com/office/drawing/2014/main" id="{C96F2657-9C84-5D46-44F9-6CE128CE0CB6}"/>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B4B86386-9D1D-5BE4-5D5E-412C8ADB39DF}"/>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32</a:t>
            </a:fld>
            <a:endParaRPr lang="en-US"/>
          </a:p>
        </p:txBody>
      </p:sp>
    </p:spTree>
    <p:extLst>
      <p:ext uri="{BB962C8B-B14F-4D97-AF65-F5344CB8AC3E}">
        <p14:creationId xmlns:p14="http://schemas.microsoft.com/office/powerpoint/2010/main" val="19341997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87A195-ED69-0801-85C7-8F3C9C9E6A49}"/>
              </a:ext>
            </a:extLst>
          </p:cNvPr>
          <p:cNvPicPr>
            <a:picLocks noChangeAspect="1"/>
          </p:cNvPicPr>
          <p:nvPr/>
        </p:nvPicPr>
        <p:blipFill>
          <a:blip r:embed="rId2"/>
          <a:stretch>
            <a:fillRect/>
          </a:stretch>
        </p:blipFill>
        <p:spPr>
          <a:xfrm>
            <a:off x="280762" y="1530835"/>
            <a:ext cx="5661950" cy="3621654"/>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318631389"/>
              </p:ext>
            </p:extLst>
          </p:nvPr>
        </p:nvGraphicFramePr>
        <p:xfrm>
          <a:off x="6096000" y="2135798"/>
          <a:ext cx="5872392" cy="2581529"/>
        </p:xfrm>
        <a:graphic>
          <a:graphicData uri="http://schemas.openxmlformats.org/drawingml/2006/table">
            <a:tbl>
              <a:tblPr firstRow="1" firstCol="1" bandRow="1">
                <a:tableStyleId>{F5AB1C69-6EDB-4FF4-983F-18BD219EF322}</a:tableStyleId>
              </a:tblPr>
              <a:tblGrid>
                <a:gridCol w="1100009">
                  <a:extLst>
                    <a:ext uri="{9D8B030D-6E8A-4147-A177-3AD203B41FA5}">
                      <a16:colId xmlns:a16="http://schemas.microsoft.com/office/drawing/2014/main" val="526184939"/>
                    </a:ext>
                  </a:extLst>
                </a:gridCol>
                <a:gridCol w="569357">
                  <a:extLst>
                    <a:ext uri="{9D8B030D-6E8A-4147-A177-3AD203B41FA5}">
                      <a16:colId xmlns:a16="http://schemas.microsoft.com/office/drawing/2014/main" val="2594552553"/>
                    </a:ext>
                  </a:extLst>
                </a:gridCol>
                <a:gridCol w="794181">
                  <a:extLst>
                    <a:ext uri="{9D8B030D-6E8A-4147-A177-3AD203B41FA5}">
                      <a16:colId xmlns:a16="http://schemas.microsoft.com/office/drawing/2014/main" val="2730086887"/>
                    </a:ext>
                  </a:extLst>
                </a:gridCol>
                <a:gridCol w="681769">
                  <a:extLst>
                    <a:ext uri="{9D8B030D-6E8A-4147-A177-3AD203B41FA5}">
                      <a16:colId xmlns:a16="http://schemas.microsoft.com/office/drawing/2014/main" val="845968199"/>
                    </a:ext>
                  </a:extLst>
                </a:gridCol>
                <a:gridCol w="681769">
                  <a:extLst>
                    <a:ext uri="{9D8B030D-6E8A-4147-A177-3AD203B41FA5}">
                      <a16:colId xmlns:a16="http://schemas.microsoft.com/office/drawing/2014/main" val="2922517372"/>
                    </a:ext>
                  </a:extLst>
                </a:gridCol>
                <a:gridCol w="681769">
                  <a:extLst>
                    <a:ext uri="{9D8B030D-6E8A-4147-A177-3AD203B41FA5}">
                      <a16:colId xmlns:a16="http://schemas.microsoft.com/office/drawing/2014/main" val="1757430017"/>
                    </a:ext>
                  </a:extLst>
                </a:gridCol>
                <a:gridCol w="681769">
                  <a:extLst>
                    <a:ext uri="{9D8B030D-6E8A-4147-A177-3AD203B41FA5}">
                      <a16:colId xmlns:a16="http://schemas.microsoft.com/office/drawing/2014/main" val="1156567549"/>
                    </a:ext>
                  </a:extLst>
                </a:gridCol>
                <a:gridCol w="681769">
                  <a:extLst>
                    <a:ext uri="{9D8B030D-6E8A-4147-A177-3AD203B41FA5}">
                      <a16:colId xmlns:a16="http://schemas.microsoft.com/office/drawing/2014/main" val="2473541349"/>
                    </a:ext>
                  </a:extLst>
                </a:gridCol>
              </a:tblGrid>
              <a:tr h="318174">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free at the point of delivery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Publicly funded by </a:t>
                      </a:r>
                      <a:r>
                        <a:rPr lang="en-US" sz="900" err="1">
                          <a:solidFill>
                            <a:schemeClr val="tx1">
                              <a:lumMod val="75000"/>
                              <a:lumOff val="25000"/>
                            </a:schemeClr>
                          </a:solidFill>
                          <a:effectLst/>
                        </a:rPr>
                        <a:t>govt</a:t>
                      </a:r>
                      <a:r>
                        <a:rPr lang="en-US" sz="900">
                          <a:solidFill>
                            <a:schemeClr val="tx1">
                              <a:lumMod val="75000"/>
                              <a:lumOff val="25000"/>
                            </a:schemeClr>
                          </a:solidFill>
                          <a:effectLst/>
                        </a:rPr>
                        <a:t> but with some fees at the point of delivery</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Mix of public and private funding systems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and out-of-pocket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Solely private through health insurance providers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Multiple</a:t>
                      </a:r>
                      <a:r>
                        <a:rPr lang="en-US" sz="900" baseline="0">
                          <a:solidFill>
                            <a:schemeClr val="tx1">
                              <a:lumMod val="75000"/>
                              <a:lumOff val="25000"/>
                            </a:schemeClr>
                          </a:solidFill>
                          <a:effectLst/>
                        </a:rPr>
                        <a:t> systems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Other</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23928167"/>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181617279"/>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513280839"/>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817009076"/>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06788310"/>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75495093"/>
                  </a:ext>
                </a:extLst>
              </a:tr>
              <a:tr h="28409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908398176"/>
                  </a:ext>
                </a:extLst>
              </a:tr>
            </a:tbl>
          </a:graphicData>
        </a:graphic>
      </p:graphicFrame>
      <p:sp>
        <p:nvSpPr>
          <p:cNvPr id="7" name="Rectangle 6"/>
          <p:cNvSpPr/>
          <p:nvPr/>
        </p:nvSpPr>
        <p:spPr>
          <a:xfrm>
            <a:off x="265351" y="1530835"/>
            <a:ext cx="5677361" cy="362165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172984" y="1604210"/>
            <a:ext cx="3308279" cy="155608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22921" y="4799025"/>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EFD4E840-87E2-9FBF-49DA-3A5579F5109D}"/>
              </a:ext>
            </a:extLst>
          </p:cNvPr>
          <p:cNvSpPr>
            <a:spLocks noGrp="1"/>
          </p:cNvSpPr>
          <p:nvPr>
            <p:ph type="title"/>
          </p:nvPr>
        </p:nvSpPr>
        <p:spPr/>
        <p:txBody>
          <a:bodyPr>
            <a:normAutofit fontScale="90000"/>
          </a:bodyPr>
          <a:lstStyle/>
          <a:p>
            <a:r>
              <a:rPr lang="en-US"/>
              <a:t>Funding for medications in all dialysis patients</a:t>
            </a:r>
          </a:p>
        </p:txBody>
      </p:sp>
      <p:sp>
        <p:nvSpPr>
          <p:cNvPr id="3" name="Date Placeholder 3">
            <a:extLst>
              <a:ext uri="{FF2B5EF4-FFF2-40B4-BE49-F238E27FC236}">
                <a16:creationId xmlns:a16="http://schemas.microsoft.com/office/drawing/2014/main" id="{3B2771EF-2D5B-E238-E0B5-594A18C798E2}"/>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5AFDCCB2-F690-DC69-4B71-116B8CF76605}"/>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98EC65EC-FDDB-F929-BEBE-C77D92F9AEF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33</a:t>
            </a:fld>
            <a:endParaRPr lang="en-US"/>
          </a:p>
        </p:txBody>
      </p:sp>
    </p:spTree>
    <p:extLst>
      <p:ext uri="{BB962C8B-B14F-4D97-AF65-F5344CB8AC3E}">
        <p14:creationId xmlns:p14="http://schemas.microsoft.com/office/powerpoint/2010/main" val="2714841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9FB3EC-3C1A-D3D5-8BEB-93B97024D4E5}"/>
              </a:ext>
            </a:extLst>
          </p:cNvPr>
          <p:cNvPicPr>
            <a:picLocks noChangeAspect="1"/>
          </p:cNvPicPr>
          <p:nvPr/>
        </p:nvPicPr>
        <p:blipFill>
          <a:blip r:embed="rId2"/>
          <a:stretch>
            <a:fillRect/>
          </a:stretch>
        </p:blipFill>
        <p:spPr>
          <a:xfrm>
            <a:off x="279920" y="1543556"/>
            <a:ext cx="5662792" cy="3660305"/>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401578356"/>
              </p:ext>
            </p:extLst>
          </p:nvPr>
        </p:nvGraphicFramePr>
        <p:xfrm>
          <a:off x="6096000" y="2069068"/>
          <a:ext cx="5872392" cy="2483168"/>
        </p:xfrm>
        <a:graphic>
          <a:graphicData uri="http://schemas.openxmlformats.org/drawingml/2006/table">
            <a:tbl>
              <a:tblPr firstRow="1" firstCol="1" bandRow="1">
                <a:tableStyleId>{F5AB1C69-6EDB-4FF4-983F-18BD219EF322}</a:tableStyleId>
              </a:tblPr>
              <a:tblGrid>
                <a:gridCol w="1100009">
                  <a:extLst>
                    <a:ext uri="{9D8B030D-6E8A-4147-A177-3AD203B41FA5}">
                      <a16:colId xmlns:a16="http://schemas.microsoft.com/office/drawing/2014/main" val="526184939"/>
                    </a:ext>
                  </a:extLst>
                </a:gridCol>
                <a:gridCol w="681769">
                  <a:extLst>
                    <a:ext uri="{9D8B030D-6E8A-4147-A177-3AD203B41FA5}">
                      <a16:colId xmlns:a16="http://schemas.microsoft.com/office/drawing/2014/main" val="2594552553"/>
                    </a:ext>
                  </a:extLst>
                </a:gridCol>
                <a:gridCol w="681769">
                  <a:extLst>
                    <a:ext uri="{9D8B030D-6E8A-4147-A177-3AD203B41FA5}">
                      <a16:colId xmlns:a16="http://schemas.microsoft.com/office/drawing/2014/main" val="2730086887"/>
                    </a:ext>
                  </a:extLst>
                </a:gridCol>
                <a:gridCol w="681769">
                  <a:extLst>
                    <a:ext uri="{9D8B030D-6E8A-4147-A177-3AD203B41FA5}">
                      <a16:colId xmlns:a16="http://schemas.microsoft.com/office/drawing/2014/main" val="845968199"/>
                    </a:ext>
                  </a:extLst>
                </a:gridCol>
                <a:gridCol w="681769">
                  <a:extLst>
                    <a:ext uri="{9D8B030D-6E8A-4147-A177-3AD203B41FA5}">
                      <a16:colId xmlns:a16="http://schemas.microsoft.com/office/drawing/2014/main" val="2922517372"/>
                    </a:ext>
                  </a:extLst>
                </a:gridCol>
                <a:gridCol w="681769">
                  <a:extLst>
                    <a:ext uri="{9D8B030D-6E8A-4147-A177-3AD203B41FA5}">
                      <a16:colId xmlns:a16="http://schemas.microsoft.com/office/drawing/2014/main" val="1757430017"/>
                    </a:ext>
                  </a:extLst>
                </a:gridCol>
                <a:gridCol w="681769">
                  <a:extLst>
                    <a:ext uri="{9D8B030D-6E8A-4147-A177-3AD203B41FA5}">
                      <a16:colId xmlns:a16="http://schemas.microsoft.com/office/drawing/2014/main" val="1156567549"/>
                    </a:ext>
                  </a:extLst>
                </a:gridCol>
                <a:gridCol w="681769">
                  <a:extLst>
                    <a:ext uri="{9D8B030D-6E8A-4147-A177-3AD203B41FA5}">
                      <a16:colId xmlns:a16="http://schemas.microsoft.com/office/drawing/2014/main" val="2473541349"/>
                    </a:ext>
                  </a:extLst>
                </a:gridCol>
              </a:tblGrid>
              <a:tr h="273480">
                <a:tc>
                  <a:txBody>
                    <a:bodyPr/>
                    <a:lstStyle/>
                    <a:p>
                      <a:pPr marL="0" marR="0" algn="ctr">
                        <a:lnSpc>
                          <a:spcPct val="107000"/>
                        </a:lnSpc>
                        <a:spcBef>
                          <a:spcPts val="0"/>
                        </a:spcBef>
                        <a:spcAft>
                          <a:spcPts val="0"/>
                        </a:spcAft>
                      </a:pPr>
                      <a:r>
                        <a:rPr lang="en-US" sz="900">
                          <a:solidFill>
                            <a:schemeClr val="bg1"/>
                          </a:solidFill>
                          <a:effectLst/>
                        </a:rPr>
                        <a:t>Country</a:t>
                      </a:r>
                      <a:endParaRPr lang="en-US" sz="900">
                        <a:solidFill>
                          <a:schemeClr val="bg1"/>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free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Publicly funded by </a:t>
                      </a:r>
                      <a:r>
                        <a:rPr lang="en-US" sz="800" err="1">
                          <a:solidFill>
                            <a:schemeClr val="tx1">
                              <a:lumMod val="75000"/>
                              <a:lumOff val="25000"/>
                            </a:schemeClr>
                          </a:solidFill>
                          <a:effectLst/>
                        </a:rPr>
                        <a:t>govt</a:t>
                      </a:r>
                      <a:r>
                        <a:rPr lang="en-US" sz="800">
                          <a:solidFill>
                            <a:schemeClr val="tx1">
                              <a:lumMod val="75000"/>
                              <a:lumOff val="25000"/>
                            </a:schemeClr>
                          </a:solidFill>
                          <a:effectLst/>
                        </a:rPr>
                        <a:t> but with some fees at the point of delivery</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Mix of public and private funding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and out-of-pocket</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Solely private through health insurance providers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Multiple</a:t>
                      </a:r>
                      <a:r>
                        <a:rPr lang="en-US" sz="800" baseline="0">
                          <a:solidFill>
                            <a:schemeClr val="tx1">
                              <a:lumMod val="75000"/>
                              <a:lumOff val="25000"/>
                            </a:schemeClr>
                          </a:solidFill>
                          <a:effectLst/>
                        </a:rPr>
                        <a:t> systems</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800">
                          <a:solidFill>
                            <a:schemeClr val="tx1">
                              <a:lumMod val="75000"/>
                              <a:lumOff val="25000"/>
                            </a:schemeClr>
                          </a:solidFill>
                          <a:effectLst/>
                        </a:rPr>
                        <a:t>Other</a:t>
                      </a:r>
                      <a:endParaRPr lang="en-US" sz="8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623928167"/>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181617279"/>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Hong Kong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513280839"/>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Japan</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2817009076"/>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Korea, Rep.</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1206788310"/>
                  </a:ext>
                </a:extLst>
              </a:tr>
              <a:tr h="284099">
                <a:tc>
                  <a:txBody>
                    <a:bodyPr/>
                    <a:lstStyle/>
                    <a:p>
                      <a:pPr marL="0" marR="0">
                        <a:lnSpc>
                          <a:spcPct val="107000"/>
                        </a:lnSpc>
                        <a:spcBef>
                          <a:spcPts val="0"/>
                        </a:spcBef>
                        <a:spcAft>
                          <a:spcPts val="0"/>
                        </a:spcAft>
                      </a:pPr>
                      <a:r>
                        <a:rPr lang="en-ZA" sz="900">
                          <a:solidFill>
                            <a:schemeClr val="tx1">
                              <a:lumMod val="75000"/>
                              <a:lumOff val="25000"/>
                            </a:schemeClr>
                          </a:solidFill>
                          <a:effectLst/>
                        </a:rPr>
                        <a:t>Macao SAR, China</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475495093"/>
                  </a:ext>
                </a:extLst>
              </a:tr>
              <a:tr h="284099">
                <a:tc>
                  <a:txBody>
                    <a:bodyPr/>
                    <a:lstStyle/>
                    <a:p>
                      <a:pPr marL="0" marR="0">
                        <a:lnSpc>
                          <a:spcPct val="107000"/>
                        </a:lnSpc>
                        <a:spcBef>
                          <a:spcPts val="0"/>
                        </a:spcBef>
                        <a:spcAft>
                          <a:spcPts val="0"/>
                        </a:spcAft>
                      </a:pPr>
                      <a:r>
                        <a:rPr lang="en-ZA" sz="900" dirty="0">
                          <a:solidFill>
                            <a:schemeClr val="tx1">
                              <a:lumMod val="75000"/>
                              <a:lumOff val="25000"/>
                            </a:schemeClr>
                          </a:solidFill>
                          <a:effectLst/>
                        </a:rPr>
                        <a:t>Taiwan</a:t>
                      </a: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rPr>
                        <a:t>X</a:t>
                      </a: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Gill Sans MT" panose="020B0502020104020203" pitchFamily="34" charset="0"/>
                        <a:ea typeface="Calibri" panose="020F0502020204030204" pitchFamily="34" charset="0"/>
                        <a:cs typeface="Arial" panose="020B0604020202020204" pitchFamily="34" charset="0"/>
                      </a:endParaRPr>
                    </a:p>
                  </a:txBody>
                  <a:tcPr marL="40790" marR="40790" marT="0" marB="0" anchor="ctr"/>
                </a:tc>
                <a:extLst>
                  <a:ext uri="{0D108BD9-81ED-4DB2-BD59-A6C34878D82A}">
                    <a16:rowId xmlns:a16="http://schemas.microsoft.com/office/drawing/2014/main" val="3908398176"/>
                  </a:ext>
                </a:extLst>
              </a:tr>
            </a:tbl>
          </a:graphicData>
        </a:graphic>
      </p:graphicFrame>
      <p:sp>
        <p:nvSpPr>
          <p:cNvPr id="7" name="Rectangle 6"/>
          <p:cNvSpPr/>
          <p:nvPr/>
        </p:nvSpPr>
        <p:spPr>
          <a:xfrm>
            <a:off x="265351" y="1530836"/>
            <a:ext cx="5677361" cy="3673025"/>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2214081" y="1543556"/>
            <a:ext cx="3298004" cy="165684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6096000" y="4700551"/>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48C3E7A2-912E-E1C2-2BFF-E7200BE082EF}"/>
              </a:ext>
            </a:extLst>
          </p:cNvPr>
          <p:cNvSpPr>
            <a:spLocks noGrp="1"/>
          </p:cNvSpPr>
          <p:nvPr>
            <p:ph type="title"/>
          </p:nvPr>
        </p:nvSpPr>
        <p:spPr/>
        <p:txBody>
          <a:bodyPr>
            <a:normAutofit fontScale="90000"/>
          </a:bodyPr>
          <a:lstStyle/>
          <a:p>
            <a:r>
              <a:rPr lang="en-US"/>
              <a:t>Funding for medications in all transplant patients</a:t>
            </a:r>
          </a:p>
        </p:txBody>
      </p:sp>
      <p:sp>
        <p:nvSpPr>
          <p:cNvPr id="3" name="Date Placeholder 3">
            <a:extLst>
              <a:ext uri="{FF2B5EF4-FFF2-40B4-BE49-F238E27FC236}">
                <a16:creationId xmlns:a16="http://schemas.microsoft.com/office/drawing/2014/main" id="{20DE6AC5-1779-BD00-E2C8-ACD450CD32B6}"/>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10" name="Footer Placeholder 4">
            <a:extLst>
              <a:ext uri="{FF2B5EF4-FFF2-40B4-BE49-F238E27FC236}">
                <a16:creationId xmlns:a16="http://schemas.microsoft.com/office/drawing/2014/main" id="{D1DCF1E9-6A47-07EB-26D3-724226BE0853}"/>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11" name="Slide Number Placeholder 5">
            <a:extLst>
              <a:ext uri="{FF2B5EF4-FFF2-40B4-BE49-F238E27FC236}">
                <a16:creationId xmlns:a16="http://schemas.microsoft.com/office/drawing/2014/main" id="{7700B173-DE4B-D81C-B821-1520D433E55D}"/>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34</a:t>
            </a:fld>
            <a:endParaRPr lang="en-US"/>
          </a:p>
        </p:txBody>
      </p:sp>
    </p:spTree>
    <p:extLst>
      <p:ext uri="{BB962C8B-B14F-4D97-AF65-F5344CB8AC3E}">
        <p14:creationId xmlns:p14="http://schemas.microsoft.com/office/powerpoint/2010/main" val="639307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4468650"/>
              </p:ext>
            </p:extLst>
          </p:nvPr>
        </p:nvGraphicFramePr>
        <p:xfrm>
          <a:off x="2682411" y="1625798"/>
          <a:ext cx="6827177" cy="2221871"/>
        </p:xfrm>
        <a:graphic>
          <a:graphicData uri="http://schemas.openxmlformats.org/drawingml/2006/table">
            <a:tbl>
              <a:tblPr firstRow="1" firstCol="1" bandRow="1">
                <a:tableStyleId>{F5AB1C69-6EDB-4FF4-983F-18BD219EF322}</a:tableStyleId>
              </a:tblPr>
              <a:tblGrid>
                <a:gridCol w="1415472">
                  <a:extLst>
                    <a:ext uri="{9D8B030D-6E8A-4147-A177-3AD203B41FA5}">
                      <a16:colId xmlns:a16="http://schemas.microsoft.com/office/drawing/2014/main" val="3666169295"/>
                    </a:ext>
                  </a:extLst>
                </a:gridCol>
                <a:gridCol w="1082341">
                  <a:extLst>
                    <a:ext uri="{9D8B030D-6E8A-4147-A177-3AD203B41FA5}">
                      <a16:colId xmlns:a16="http://schemas.microsoft.com/office/drawing/2014/main" val="4279095063"/>
                    </a:ext>
                  </a:extLst>
                </a:gridCol>
                <a:gridCol w="1082341">
                  <a:extLst>
                    <a:ext uri="{9D8B030D-6E8A-4147-A177-3AD203B41FA5}">
                      <a16:colId xmlns:a16="http://schemas.microsoft.com/office/drawing/2014/main" val="256813531"/>
                    </a:ext>
                  </a:extLst>
                </a:gridCol>
                <a:gridCol w="1082341">
                  <a:extLst>
                    <a:ext uri="{9D8B030D-6E8A-4147-A177-3AD203B41FA5}">
                      <a16:colId xmlns:a16="http://schemas.microsoft.com/office/drawing/2014/main" val="2305091457"/>
                    </a:ext>
                  </a:extLst>
                </a:gridCol>
                <a:gridCol w="1082341">
                  <a:extLst>
                    <a:ext uri="{9D8B030D-6E8A-4147-A177-3AD203B41FA5}">
                      <a16:colId xmlns:a16="http://schemas.microsoft.com/office/drawing/2014/main" val="674938732"/>
                    </a:ext>
                  </a:extLst>
                </a:gridCol>
                <a:gridCol w="1082341">
                  <a:extLst>
                    <a:ext uri="{9D8B030D-6E8A-4147-A177-3AD203B41FA5}">
                      <a16:colId xmlns:a16="http://schemas.microsoft.com/office/drawing/2014/main" val="1404778902"/>
                    </a:ext>
                  </a:extLst>
                </a:gridCol>
              </a:tblGrid>
              <a:tr h="475547">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900">
                        <a:solidFill>
                          <a:schemeClr val="bg1"/>
                        </a:solidFill>
                        <a:effectLst/>
                        <a:latin typeface="+mj-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chemeClr val="bg1"/>
                          </a:solidFill>
                          <a:effectLst/>
                          <a:latin typeface="+mj-lt"/>
                        </a:rPr>
                        <a:t>Country</a:t>
                      </a:r>
                    </a:p>
                    <a:p>
                      <a:pPr marL="0" marR="0" algn="ctr">
                        <a:lnSpc>
                          <a:spcPct val="107000"/>
                        </a:lnSpc>
                        <a:spcBef>
                          <a:spcPts val="0"/>
                        </a:spcBef>
                        <a:spcAft>
                          <a:spcPts val="0"/>
                        </a:spcAft>
                      </a:pPr>
                      <a:endParaRPr lang="en-US" sz="900">
                        <a:solidFill>
                          <a:schemeClr val="bg1"/>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CKD</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Dialysis</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Transplant</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AKI</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Conservative care</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23114135"/>
                  </a:ext>
                </a:extLst>
              </a:tr>
              <a:tr h="291054">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914035725"/>
                  </a:ext>
                </a:extLst>
              </a:tr>
              <a:tr h="291054">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Hong Kong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270059016"/>
                  </a:ext>
                </a:extLst>
              </a:tr>
              <a:tr h="291054">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Japan</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lang="en-US" sz="900">
                          <a:solidFill>
                            <a:schemeClr val="tx1">
                              <a:lumMod val="75000"/>
                              <a:lumOff val="25000"/>
                            </a:schemeClr>
                          </a:solidFill>
                          <a:effectLst/>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159043144"/>
                  </a:ext>
                </a:extLst>
              </a:tr>
              <a:tr h="291054">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Korea, Rep.</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399453052"/>
                  </a:ext>
                </a:extLst>
              </a:tr>
              <a:tr h="291054">
                <a:tc>
                  <a:txBody>
                    <a:bodyPr/>
                    <a:lstStyle/>
                    <a:p>
                      <a:pPr marL="0" marR="0">
                        <a:lnSpc>
                          <a:spcPct val="107000"/>
                        </a:lnSpc>
                        <a:spcBef>
                          <a:spcPts val="0"/>
                        </a:spcBef>
                        <a:spcAft>
                          <a:spcPts val="0"/>
                        </a:spcAft>
                      </a:pPr>
                      <a:r>
                        <a:rPr lang="en-ZA" sz="900">
                          <a:solidFill>
                            <a:schemeClr val="tx1">
                              <a:lumMod val="75000"/>
                              <a:lumOff val="25000"/>
                            </a:schemeClr>
                          </a:solidFill>
                          <a:effectLst/>
                          <a:latin typeface="+mj-lt"/>
                        </a:rPr>
                        <a:t>Macao SAR, China</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1978328454"/>
                  </a:ext>
                </a:extLst>
              </a:tr>
              <a:tr h="291054">
                <a:tc>
                  <a:txBody>
                    <a:bodyPr/>
                    <a:lstStyle/>
                    <a:p>
                      <a:pPr marL="0" marR="0">
                        <a:lnSpc>
                          <a:spcPct val="107000"/>
                        </a:lnSpc>
                        <a:spcBef>
                          <a:spcPts val="0"/>
                        </a:spcBef>
                        <a:spcAft>
                          <a:spcPts val="0"/>
                        </a:spcAft>
                      </a:pPr>
                      <a:r>
                        <a:rPr lang="en-ZA" sz="900" dirty="0">
                          <a:solidFill>
                            <a:schemeClr val="tx1">
                              <a:lumMod val="75000"/>
                              <a:lumOff val="25000"/>
                            </a:schemeClr>
                          </a:solidFill>
                          <a:effectLst/>
                          <a:latin typeface="+mj-lt"/>
                        </a:rPr>
                        <a:t>Taiwan</a:t>
                      </a: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r>
                        <a:rPr kumimoji="0" lang="en-US" sz="900" b="0" u="none" strike="noStrike" kern="1200" cap="none" spc="0" normalizeH="0" baseline="0" noProof="0">
                          <a:ln>
                            <a:noFill/>
                          </a:ln>
                          <a:solidFill>
                            <a:prstClr val="black">
                              <a:lumMod val="75000"/>
                              <a:lumOff val="25000"/>
                            </a:prstClr>
                          </a:solidFill>
                          <a:effectLst/>
                          <a:uLnTx/>
                          <a:uFillTx/>
                          <a:latin typeface="+mj-lt"/>
                        </a:rPr>
                        <a:t>X</a:t>
                      </a: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tc>
                  <a:txBody>
                    <a:bodyPr/>
                    <a:lstStyle/>
                    <a:p>
                      <a:pPr marL="0" marR="0" algn="ctr">
                        <a:lnSpc>
                          <a:spcPct val="107000"/>
                        </a:lnSpc>
                        <a:spcBef>
                          <a:spcPts val="0"/>
                        </a:spcBef>
                        <a:spcAft>
                          <a:spcPts val="0"/>
                        </a:spcAft>
                      </a:pPr>
                      <a:endParaRPr lang="en-US" sz="900" dirty="0">
                        <a:solidFill>
                          <a:schemeClr val="tx1">
                            <a:lumMod val="75000"/>
                            <a:lumOff val="25000"/>
                          </a:schemeClr>
                        </a:solidFill>
                        <a:effectLst/>
                        <a:latin typeface="+mj-lt"/>
                        <a:ea typeface="Calibri" panose="020F0502020204030204" pitchFamily="34" charset="0"/>
                        <a:cs typeface="Arial" panose="020B0604020202020204" pitchFamily="34" charset="0"/>
                      </a:endParaRPr>
                    </a:p>
                  </a:txBody>
                  <a:tcPr marL="54403" marR="54403" marT="0" marB="0" anchor="ctr"/>
                </a:tc>
                <a:extLst>
                  <a:ext uri="{0D108BD9-81ED-4DB2-BD59-A6C34878D82A}">
                    <a16:rowId xmlns:a16="http://schemas.microsoft.com/office/drawing/2014/main" val="214647439"/>
                  </a:ext>
                </a:extLst>
              </a:tr>
            </a:tbl>
          </a:graphicData>
        </a:graphic>
      </p:graphicFrame>
      <p:sp>
        <p:nvSpPr>
          <p:cNvPr id="9" name="TextBox 8"/>
          <p:cNvSpPr txBox="1"/>
          <p:nvPr/>
        </p:nvSpPr>
        <p:spPr>
          <a:xfrm>
            <a:off x="2682411" y="3847669"/>
            <a:ext cx="687299" cy="246221"/>
          </a:xfrm>
          <a:prstGeom prst="rect">
            <a:avLst/>
          </a:prstGeom>
          <a:noFill/>
        </p:spPr>
        <p:txBody>
          <a:bodyPr wrap="square" rtlCol="0">
            <a:spAutoFit/>
          </a:bodyPr>
          <a:lstStyle/>
          <a:p>
            <a:r>
              <a:rPr lang="en-US" sz="1000">
                <a:latin typeface="+mj-lt"/>
              </a:rPr>
              <a:t>X : Yes</a:t>
            </a:r>
          </a:p>
        </p:txBody>
      </p:sp>
      <p:sp>
        <p:nvSpPr>
          <p:cNvPr id="2" name="Title 1">
            <a:extLst>
              <a:ext uri="{FF2B5EF4-FFF2-40B4-BE49-F238E27FC236}">
                <a16:creationId xmlns:a16="http://schemas.microsoft.com/office/drawing/2014/main" id="{826EA0A5-9FB8-E91F-22F0-233D291A91F6}"/>
              </a:ext>
            </a:extLst>
          </p:cNvPr>
          <p:cNvSpPr>
            <a:spLocks noGrp="1"/>
          </p:cNvSpPr>
          <p:nvPr>
            <p:ph type="title"/>
          </p:nvPr>
        </p:nvSpPr>
        <p:spPr/>
        <p:txBody>
          <a:bodyPr>
            <a:normAutofit/>
          </a:bodyPr>
          <a:lstStyle/>
          <a:p>
            <a:r>
              <a:rPr lang="en-US"/>
              <a:t>Availability of official registry</a:t>
            </a:r>
          </a:p>
        </p:txBody>
      </p:sp>
      <p:sp>
        <p:nvSpPr>
          <p:cNvPr id="3" name="Date Placeholder 3">
            <a:extLst>
              <a:ext uri="{FF2B5EF4-FFF2-40B4-BE49-F238E27FC236}">
                <a16:creationId xmlns:a16="http://schemas.microsoft.com/office/drawing/2014/main" id="{8103C349-3C8B-ACEC-1B58-D416510D20CB}"/>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89844FBD-DAD0-6255-80E6-50FE655AD0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417856B2-5A53-8FF3-01CD-87089A6969B4}"/>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35</a:t>
            </a:fld>
            <a:endParaRPr lang="en-US"/>
          </a:p>
        </p:txBody>
      </p:sp>
    </p:spTree>
    <p:extLst>
      <p:ext uri="{BB962C8B-B14F-4D97-AF65-F5344CB8AC3E}">
        <p14:creationId xmlns:p14="http://schemas.microsoft.com/office/powerpoint/2010/main" val="3868201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02C4-399C-EE6E-47A1-AB62598D0C70}"/>
              </a:ext>
            </a:extLst>
          </p:cNvPr>
          <p:cNvSpPr>
            <a:spLocks noGrp="1"/>
          </p:cNvSpPr>
          <p:nvPr>
            <p:ph type="title"/>
          </p:nvPr>
        </p:nvSpPr>
        <p:spPr/>
        <p:txBody>
          <a:bodyPr/>
          <a:lstStyle/>
          <a:p>
            <a:r>
              <a:rPr lang="en-CA" dirty="0"/>
              <a:t>Summary of Findings</a:t>
            </a:r>
          </a:p>
        </p:txBody>
      </p:sp>
      <p:sp>
        <p:nvSpPr>
          <p:cNvPr id="3" name="Content Placeholder 2">
            <a:extLst>
              <a:ext uri="{FF2B5EF4-FFF2-40B4-BE49-F238E27FC236}">
                <a16:creationId xmlns:a16="http://schemas.microsoft.com/office/drawing/2014/main" id="{15FA87E5-2E34-9E5A-FE97-2D9B7881E8C9}"/>
              </a:ext>
            </a:extLst>
          </p:cNvPr>
          <p:cNvSpPr>
            <a:spLocks noGrp="1"/>
          </p:cNvSpPr>
          <p:nvPr>
            <p:ph idx="1"/>
          </p:nvPr>
        </p:nvSpPr>
        <p:spPr>
          <a:xfrm>
            <a:off x="771524" y="1083192"/>
            <a:ext cx="10582276" cy="4920476"/>
          </a:xfrm>
        </p:spPr>
        <p:txBody>
          <a:bodyPr>
            <a:noAutofit/>
          </a:bodyPr>
          <a:lstStyle/>
          <a:p>
            <a:pPr marL="0" indent="0">
              <a:lnSpc>
                <a:spcPct val="150000"/>
              </a:lnSpc>
              <a:spcAft>
                <a:spcPts val="800"/>
              </a:spcAft>
              <a:buNone/>
            </a:pPr>
            <a:r>
              <a:rPr lang="en-CA" sz="1100" kern="0" dirty="0">
                <a:effectLst/>
                <a:latin typeface="+mj-lt"/>
                <a:ea typeface="Calibri" panose="020F0502020204030204" pitchFamily="34" charset="0"/>
                <a:cs typeface="Times New Roman" panose="02020603050405020304" pitchFamily="18" charset="0"/>
              </a:rPr>
              <a:t>In summary, the 2023 ISN-GKHA highlights several important findings for </a:t>
            </a:r>
            <a:r>
              <a:rPr lang="en-CA" sz="1100" kern="0" dirty="0">
                <a:latin typeface="+mj-lt"/>
                <a:ea typeface="Calibri" panose="020F0502020204030204" pitchFamily="34" charset="0"/>
                <a:cs typeface="Times New Roman" panose="02020603050405020304" pitchFamily="18" charset="0"/>
              </a:rPr>
              <a:t>North and East Asia</a:t>
            </a:r>
            <a:r>
              <a:rPr lang="en-CA" sz="1100" kern="0" dirty="0">
                <a:effectLst/>
                <a:latin typeface="+mj-lt"/>
                <a:ea typeface="Calibri" panose="020F0502020204030204" pitchFamily="34" charset="0"/>
                <a:cs typeface="Times New Roman" panose="02020603050405020304" pitchFamily="18" charset="0"/>
              </a:rPr>
              <a:t>.</a:t>
            </a:r>
            <a:endParaRPr lang="en-CA" sz="1100" kern="100" dirty="0">
              <a:effectLst/>
              <a:latin typeface="+mj-lt"/>
              <a:ea typeface="Calibri" panose="020F0502020204030204" pitchFamily="34" charset="0"/>
              <a:cs typeface="Times New Roman" panose="02020603050405020304" pitchFamily="18" charset="0"/>
            </a:endParaRP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KRT availability, access, and quality is high.</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0" dirty="0">
                <a:effectLst/>
                <a:latin typeface="+mj-lt"/>
                <a:ea typeface="Calibri" panose="020F0502020204030204" pitchFamily="34" charset="0"/>
                <a:cs typeface="Times New Roman" panose="02020603050405020304" pitchFamily="18" charset="0"/>
              </a:rPr>
              <a:t>All countries in the region have capacity for KRT (HD, PD, and KT). </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frequency of HD i.e., three times weekly for 3 – 4 hours per session, was available in 83% of countries in the region.</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Capacity to provide adequate PD exchanges i.e., three to four exchanges per day was available in all (100%) countries. </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Home HD was only available in China.</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CKM is available and predominately chosen or medically advised.</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Conservative kidney management (CKM) established through shared-decision making was available in 3 (50%) countries.</a:t>
            </a: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resource constraints prevent or limit access) was only available in 1 (17%) country (Macao).</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Choice restricted CKM (where no resource constraints prevent or limit access) was available in all (100%) countries.</a:t>
            </a:r>
          </a:p>
          <a:p>
            <a:pPr marL="0" indent="0">
              <a:lnSpc>
                <a:spcPct val="150000"/>
              </a:lnSpc>
              <a:spcAft>
                <a:spcPts val="800"/>
              </a:spcAft>
              <a:buNone/>
            </a:pPr>
            <a:r>
              <a:rPr lang="en-CA" sz="1100" b="1" i="1" kern="0" dirty="0">
                <a:effectLst/>
                <a:latin typeface="+mj-lt"/>
                <a:ea typeface="Calibri" panose="020F0502020204030204" pitchFamily="34" charset="0"/>
                <a:cs typeface="Times New Roman" panose="02020603050405020304" pitchFamily="18" charset="0"/>
              </a:rPr>
              <a:t>Government funding for kidney care services and medication is low.</a:t>
            </a:r>
            <a:endParaRPr lang="en-CA" sz="11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Reimbursement for medications that is free at point of delivery for ND-CKD are unavailable in the region.</a:t>
            </a:r>
          </a:p>
          <a:p>
            <a:pPr marL="800100" lvl="1" indent="-342900">
              <a:lnSpc>
                <a:spcPct val="150000"/>
              </a:lnSpc>
              <a:spcAft>
                <a:spcPts val="800"/>
              </a:spcAft>
              <a:buFont typeface="Courier New" panose="02070309020205020404" pitchFamily="49" charset="0"/>
              <a:buChar char="o"/>
            </a:pPr>
            <a:r>
              <a:rPr lang="en-CA" sz="1100" kern="100" dirty="0">
                <a:effectLst/>
                <a:latin typeface="+mj-lt"/>
                <a:ea typeface="Calibri" panose="020F0502020204030204" pitchFamily="34" charset="0"/>
                <a:cs typeface="Times New Roman" panose="02020603050405020304" pitchFamily="18" charset="0"/>
              </a:rPr>
              <a:t>Medications for dialysis and KT patients are free only in Taiwan.</a:t>
            </a:r>
            <a:endParaRPr lang="en-CA" sz="1100" kern="100" dirty="0">
              <a:latin typeface="+mj-lt"/>
              <a:ea typeface="Calibri" panose="020F0502020204030204" pitchFamily="34" charset="0"/>
              <a:cs typeface="Times New Roman" panose="02020603050405020304" pitchFamily="18" charset="0"/>
            </a:endParaRPr>
          </a:p>
          <a:p>
            <a:pPr marL="800100" lvl="1" indent="-342900">
              <a:lnSpc>
                <a:spcPct val="120000"/>
              </a:lnSpc>
              <a:spcAft>
                <a:spcPts val="800"/>
              </a:spcAft>
              <a:buFont typeface="Courier New" panose="02070309020205020404" pitchFamily="49" charset="0"/>
              <a:buChar char="o"/>
            </a:pPr>
            <a:r>
              <a:rPr lang="en-CA" sz="1100" dirty="0">
                <a:effectLst/>
                <a:latin typeface="+mj-lt"/>
                <a:ea typeface="Calibri" panose="020F0502020204030204" pitchFamily="34" charset="0"/>
              </a:rPr>
              <a:t>Reimbursement that is free for acute dialysis, chronic HD, and chronic PD were available in 1 (16.7%), 1 (16.7%), and 1 (16.7%) countries, respectively.</a:t>
            </a:r>
            <a:endParaRPr lang="en-CA" sz="1100" dirty="0">
              <a:latin typeface="+mj-lt"/>
            </a:endParaRPr>
          </a:p>
        </p:txBody>
      </p:sp>
      <p:sp>
        <p:nvSpPr>
          <p:cNvPr id="4" name="Date Placeholder 3">
            <a:extLst>
              <a:ext uri="{FF2B5EF4-FFF2-40B4-BE49-F238E27FC236}">
                <a16:creationId xmlns:a16="http://schemas.microsoft.com/office/drawing/2014/main" id="{6760A8E2-9FEF-88E7-11DA-9890AF7D87AB}"/>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B82669A-A805-D8C4-E37D-F07CF0C36DD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DA842A6-024F-0F09-C08D-C3DF3592287A}"/>
              </a:ext>
            </a:extLst>
          </p:cNvPr>
          <p:cNvSpPr>
            <a:spLocks noGrp="1"/>
          </p:cNvSpPr>
          <p:nvPr>
            <p:ph type="sldNum" sz="quarter" idx="4"/>
          </p:nvPr>
        </p:nvSpPr>
        <p:spPr/>
        <p:txBody>
          <a:bodyPr/>
          <a:lstStyle/>
          <a:p>
            <a:fld id="{4A9CEFBC-9863-BD47-BA2B-008170C231CB}" type="slidenum">
              <a:rPr lang="en-US" smtClean="0"/>
              <a:pPr/>
              <a:t>36</a:t>
            </a:fld>
            <a:endParaRPr lang="en-US"/>
          </a:p>
        </p:txBody>
      </p:sp>
    </p:spTree>
    <p:extLst>
      <p:ext uri="{BB962C8B-B14F-4D97-AF65-F5344CB8AC3E}">
        <p14:creationId xmlns:p14="http://schemas.microsoft.com/office/powerpoint/2010/main" val="35002567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C4D25-04B2-EE18-631F-CC907A5C5356}"/>
              </a:ext>
            </a:extLst>
          </p:cNvPr>
          <p:cNvSpPr>
            <a:spLocks noGrp="1"/>
          </p:cNvSpPr>
          <p:nvPr>
            <p:ph type="title"/>
          </p:nvPr>
        </p:nvSpPr>
        <p:spPr/>
        <p:txBody>
          <a:bodyPr/>
          <a:lstStyle/>
          <a:p>
            <a:r>
              <a:rPr lang="en-CA" dirty="0"/>
              <a:t>Summary of Findings (cont’d)</a:t>
            </a:r>
          </a:p>
        </p:txBody>
      </p:sp>
      <p:sp>
        <p:nvSpPr>
          <p:cNvPr id="3" name="Content Placeholder 2">
            <a:extLst>
              <a:ext uri="{FF2B5EF4-FFF2-40B4-BE49-F238E27FC236}">
                <a16:creationId xmlns:a16="http://schemas.microsoft.com/office/drawing/2014/main" id="{C5E6694C-B5C3-5B3F-6DF0-D22A8479518E}"/>
              </a:ext>
            </a:extLst>
          </p:cNvPr>
          <p:cNvSpPr>
            <a:spLocks noGrp="1"/>
          </p:cNvSpPr>
          <p:nvPr>
            <p:ph idx="1"/>
          </p:nvPr>
        </p:nvSpPr>
        <p:spPr/>
        <p:txBody>
          <a:bodyPr>
            <a:normAutofit fontScale="85000" lnSpcReduction="20000"/>
          </a:bodyPr>
          <a:lstStyle/>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Most have registries for advanced kidney disease, few for CKD or AKI</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0" dirty="0">
                <a:effectLst/>
                <a:latin typeface="+mj-lt"/>
                <a:ea typeface="Calibri" panose="020F0502020204030204" pitchFamily="34" charset="0"/>
                <a:cs typeface="Times New Roman" panose="02020603050405020304" pitchFamily="18" charset="0"/>
              </a:rPr>
              <a:t>Availability of kidney registries varied across countries in the region.</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ND-CKD registry was available only in 2 (33.3%) of countries (China and Japan); while dialysis and KT registries are available in all (100%) countries in the region Acute dialysis and CKM registries are not available in the region.</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Some workforce limitations are present.</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The median prevalence of nephrologists in North and East Asia was 28.7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(and was higher than in any world region); Japan had the highest density of nephrologists (88.6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China had the lowest (5.7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a:t>
            </a:r>
          </a:p>
          <a:p>
            <a:pPr marL="800100" lvl="1" indent="-342900">
              <a:lnSpc>
                <a:spcPct val="150000"/>
              </a:lnSpc>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Macao had the highest density of nephrology trainees (12.6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 while China had the lowest (0.04 </a:t>
            </a:r>
            <a:r>
              <a:rPr lang="en-CA" sz="1800" kern="100" dirty="0" err="1">
                <a:effectLst/>
                <a:latin typeface="+mj-lt"/>
                <a:ea typeface="Calibri" panose="020F0502020204030204" pitchFamily="34" charset="0"/>
                <a:cs typeface="Times New Roman" panose="02020603050405020304" pitchFamily="18" charset="0"/>
              </a:rPr>
              <a:t>pmp</a:t>
            </a:r>
            <a:r>
              <a:rPr lang="en-CA" sz="1800" kern="100" dirty="0">
                <a:effectLst/>
                <a:latin typeface="+mj-lt"/>
                <a:ea typeface="Calibri" panose="020F0502020204030204" pitchFamily="34" charset="0"/>
                <a:cs typeface="Times New Roman" panose="02020603050405020304" pitchFamily="18" charset="0"/>
              </a:rPr>
              <a:t>).</a:t>
            </a: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Fewer than half of countries in the region reported shortage of different cadres of healthcare workers. Paediatric nephrologists are the only cadres of workers with shortages in more than half of countries in the region (67%).</a:t>
            </a:r>
          </a:p>
          <a:p>
            <a:pPr marL="0" indent="0">
              <a:lnSpc>
                <a:spcPct val="150000"/>
              </a:lnSpc>
              <a:spcAft>
                <a:spcPts val="800"/>
              </a:spcAft>
              <a:buNone/>
            </a:pPr>
            <a:r>
              <a:rPr lang="en-CA" sz="1800" b="1" i="1" kern="0" dirty="0">
                <a:effectLst/>
                <a:latin typeface="+mj-lt"/>
                <a:ea typeface="Calibri" panose="020F0502020204030204" pitchFamily="34" charset="0"/>
                <a:cs typeface="Times New Roman" panose="02020603050405020304" pitchFamily="18" charset="0"/>
              </a:rPr>
              <a:t>Moderate advocacy for kidney disease in North and East Asia.</a:t>
            </a:r>
            <a:endParaRPr lang="en-CA" sz="18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800" kern="100" dirty="0">
                <a:effectLst/>
                <a:latin typeface="+mj-lt"/>
                <a:ea typeface="Calibri" panose="020F0502020204030204" pitchFamily="34" charset="0"/>
                <a:cs typeface="Times New Roman" panose="02020603050405020304" pitchFamily="18" charset="0"/>
              </a:rPr>
              <a:t>Advocacy groups for CKD, kidney failure and KRT remains low in the region.</a:t>
            </a:r>
          </a:p>
          <a:p>
            <a:endParaRPr lang="en-CA" sz="900" dirty="0">
              <a:latin typeface="+mj-lt"/>
            </a:endParaRPr>
          </a:p>
        </p:txBody>
      </p:sp>
      <p:sp>
        <p:nvSpPr>
          <p:cNvPr id="4" name="Date Placeholder 3">
            <a:extLst>
              <a:ext uri="{FF2B5EF4-FFF2-40B4-BE49-F238E27FC236}">
                <a16:creationId xmlns:a16="http://schemas.microsoft.com/office/drawing/2014/main" id="{9DFD9A62-C52B-5509-E269-9274935AB6EC}"/>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41FAC409-AEEC-2EE2-8BD3-1BB5A7590C4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9E65C1E7-FD85-3C71-40AC-09B3B53B386D}"/>
              </a:ext>
            </a:extLst>
          </p:cNvPr>
          <p:cNvSpPr>
            <a:spLocks noGrp="1"/>
          </p:cNvSpPr>
          <p:nvPr>
            <p:ph type="sldNum" sz="quarter" idx="4"/>
          </p:nvPr>
        </p:nvSpPr>
        <p:spPr/>
        <p:txBody>
          <a:bodyPr/>
          <a:lstStyle/>
          <a:p>
            <a:fld id="{4A9CEFBC-9863-BD47-BA2B-008170C231CB}" type="slidenum">
              <a:rPr lang="en-US" smtClean="0"/>
              <a:pPr/>
              <a:t>37</a:t>
            </a:fld>
            <a:endParaRPr lang="en-US"/>
          </a:p>
        </p:txBody>
      </p:sp>
    </p:spTree>
    <p:extLst>
      <p:ext uri="{BB962C8B-B14F-4D97-AF65-F5344CB8AC3E}">
        <p14:creationId xmlns:p14="http://schemas.microsoft.com/office/powerpoint/2010/main" val="36571392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5187-D1D5-772F-6506-682744F4B094}"/>
              </a:ext>
            </a:extLst>
          </p:cNvPr>
          <p:cNvSpPr>
            <a:spLocks noGrp="1"/>
          </p:cNvSpPr>
          <p:nvPr>
            <p:ph type="title"/>
          </p:nvPr>
        </p:nvSpPr>
        <p:spPr/>
        <p:txBody>
          <a:bodyPr/>
          <a:lstStyle/>
          <a:p>
            <a:r>
              <a:rPr lang="en-CA" dirty="0"/>
              <a:t>Implications</a:t>
            </a:r>
          </a:p>
        </p:txBody>
      </p:sp>
      <p:sp>
        <p:nvSpPr>
          <p:cNvPr id="3" name="Content Placeholder 2">
            <a:extLst>
              <a:ext uri="{FF2B5EF4-FFF2-40B4-BE49-F238E27FC236}">
                <a16:creationId xmlns:a16="http://schemas.microsoft.com/office/drawing/2014/main" id="{39CDB8CE-05DE-6086-A64B-D15367664DED}"/>
              </a:ext>
            </a:extLst>
          </p:cNvPr>
          <p:cNvSpPr>
            <a:spLocks noGrp="1"/>
          </p:cNvSpPr>
          <p:nvPr>
            <p:ph idx="1"/>
          </p:nvPr>
        </p:nvSpPr>
        <p:spPr/>
        <p:txBody>
          <a:bodyPr>
            <a:normAutofit/>
          </a:bodyPr>
          <a:lstStyle/>
          <a:p>
            <a:pPr marL="0" indent="0">
              <a:buNone/>
            </a:pPr>
            <a:r>
              <a:rPr lang="en-CA" sz="1400" kern="100" dirty="0">
                <a:effectLst/>
                <a:latin typeface="+mj-lt"/>
                <a:ea typeface="Calibri" panose="020F0502020204030204" pitchFamily="34" charset="0"/>
                <a:cs typeface="Times New Roman" panose="02020603050405020304" pitchFamily="18" charset="0"/>
              </a:rPr>
              <a:t>There are important implications to consider. Based on these survey findings, key recommendations to drive future activities for optimizing kidney care globally are proposed:</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Increase health care financing for kidney failure prevention and management.</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While resource limitations are an obvious barrier, focusing on preventing kidney failure through appropriate hypertension and diabetes management may be more cost-effective overall. Government funding to cover medication costs may allow more patients to treat earlier stage CKD, thereby preventing the need for more costly kidney failure treatment and the obvious burden this has on patients’ wellbeing.</a:t>
            </a:r>
          </a:p>
          <a:p>
            <a:pPr marL="0" indent="0">
              <a:lnSpc>
                <a:spcPct val="150000"/>
              </a:lnSpc>
              <a:spcAft>
                <a:spcPts val="800"/>
              </a:spcAft>
              <a:buNone/>
            </a:pPr>
            <a:r>
              <a:rPr lang="en-CA" sz="1400" b="1" i="1" kern="100" dirty="0">
                <a:effectLst/>
                <a:latin typeface="+mj-lt"/>
                <a:ea typeface="Calibri" panose="020F0502020204030204" pitchFamily="34" charset="0"/>
                <a:cs typeface="Times New Roman" panose="02020603050405020304" pitchFamily="18" charset="0"/>
              </a:rPr>
              <a:t>Address workforce shortages through multidisciplinary teams and telemedicine</a:t>
            </a:r>
            <a:endParaRPr lang="en-CA" sz="14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400" kern="100" dirty="0">
                <a:effectLst/>
                <a:latin typeface="+mj-lt"/>
                <a:ea typeface="Calibri" panose="020F0502020204030204" pitchFamily="34" charset="0"/>
                <a:cs typeface="Times New Roman" panose="02020603050405020304" pitchFamily="18" charset="0"/>
              </a:rPr>
              <a:t>Shortages of nephrologists, surgeons, dialysis nurses, and other key allied health professionals were noted across most countries. Similarly, simply producing more nephrologists may not be feasible or appropriate, and sharing the workload across multiple providers will not only promote the use of multidisciplinary teams but further, allow for more and better care delivery across more patients. Telemedicine may help particularly in addressing gaps in care among rural patients and enhancing capacity through training programs such as ISN Fellowship, visiting ambassador programs, etc.</a:t>
            </a:r>
          </a:p>
          <a:p>
            <a:endParaRPr lang="en-CA" sz="1600" dirty="0">
              <a:latin typeface="+mj-lt"/>
            </a:endParaRPr>
          </a:p>
        </p:txBody>
      </p:sp>
      <p:sp>
        <p:nvSpPr>
          <p:cNvPr id="4" name="Date Placeholder 3">
            <a:extLst>
              <a:ext uri="{FF2B5EF4-FFF2-40B4-BE49-F238E27FC236}">
                <a16:creationId xmlns:a16="http://schemas.microsoft.com/office/drawing/2014/main" id="{C5B7B3DB-5B79-73A4-2CD0-45E827F6BF93}"/>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BF0A5E7A-4945-88DF-E48B-4E69824FF299}"/>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EB715E66-7D8F-ED18-779D-61B910F87D03}"/>
              </a:ext>
            </a:extLst>
          </p:cNvPr>
          <p:cNvSpPr>
            <a:spLocks noGrp="1"/>
          </p:cNvSpPr>
          <p:nvPr>
            <p:ph type="sldNum" sz="quarter" idx="4"/>
          </p:nvPr>
        </p:nvSpPr>
        <p:spPr/>
        <p:txBody>
          <a:bodyPr/>
          <a:lstStyle/>
          <a:p>
            <a:fld id="{4A9CEFBC-9863-BD47-BA2B-008170C231CB}" type="slidenum">
              <a:rPr lang="en-US" smtClean="0"/>
              <a:pPr/>
              <a:t>38</a:t>
            </a:fld>
            <a:endParaRPr lang="en-US"/>
          </a:p>
        </p:txBody>
      </p:sp>
    </p:spTree>
    <p:extLst>
      <p:ext uri="{BB962C8B-B14F-4D97-AF65-F5344CB8AC3E}">
        <p14:creationId xmlns:p14="http://schemas.microsoft.com/office/powerpoint/2010/main" val="3397777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8E522-40FC-11B1-F319-2CC08DD3D608}"/>
              </a:ext>
            </a:extLst>
          </p:cNvPr>
          <p:cNvSpPr>
            <a:spLocks noGrp="1"/>
          </p:cNvSpPr>
          <p:nvPr>
            <p:ph type="title"/>
          </p:nvPr>
        </p:nvSpPr>
        <p:spPr/>
        <p:txBody>
          <a:bodyPr/>
          <a:lstStyle/>
          <a:p>
            <a:r>
              <a:rPr lang="en-CA" dirty="0"/>
              <a:t>Implications (cont’d)</a:t>
            </a:r>
          </a:p>
        </p:txBody>
      </p:sp>
      <p:sp>
        <p:nvSpPr>
          <p:cNvPr id="3" name="Content Placeholder 2">
            <a:extLst>
              <a:ext uri="{FF2B5EF4-FFF2-40B4-BE49-F238E27FC236}">
                <a16:creationId xmlns:a16="http://schemas.microsoft.com/office/drawing/2014/main" id="{CDA2D34C-AEB0-FDD0-ABD5-4B4DA1984F4E}"/>
              </a:ext>
            </a:extLst>
          </p:cNvPr>
          <p:cNvSpPr>
            <a:spLocks noGrp="1"/>
          </p:cNvSpPr>
          <p:nvPr>
            <p:ph idx="1"/>
          </p:nvPr>
        </p:nvSpPr>
        <p:spPr/>
        <p:txBody>
          <a:bodyPr>
            <a:normAutofit lnSpcReduction="10000"/>
          </a:bodyPr>
          <a:lstStyle/>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Incorporate the collection and reporting of quality indicators in kidney failure care.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Measuring and reporting on key quality indicators is an important driver in healthcare improvement. Ensuring facilities are supported with information systems that allow for the systematic measurement and reporting of indicators is a first key step to increasing the rate of monitoring among countries. Further, understanding if or how the collection and reporting of indicators are being used to improve care is needed.</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Expand health information systems to prevent and manage kidney failure.</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Similarly, good quality HIS are vital for kidney disease management within a country. A lack of data on disease prevalence, incidence, resource use, and quality of care limits government and provider ability to monitor and evaluate the care provided as well as predicts appropriate resource allocation so that sufficient facilities, medicines, and healthcare professionals are trained and available.</a:t>
            </a:r>
          </a:p>
          <a:p>
            <a:pPr marL="0" indent="0">
              <a:lnSpc>
                <a:spcPct val="150000"/>
              </a:lnSpc>
              <a:spcAft>
                <a:spcPts val="800"/>
              </a:spcAft>
              <a:buNone/>
            </a:pPr>
            <a:r>
              <a:rPr lang="en-CA" sz="1200" b="1" i="1" kern="100" dirty="0">
                <a:effectLst/>
                <a:latin typeface="+mj-lt"/>
                <a:ea typeface="Calibri" panose="020F0502020204030204" pitchFamily="34" charset="0"/>
                <a:cs typeface="Times New Roman" panose="02020603050405020304" pitchFamily="18" charset="0"/>
              </a:rPr>
              <a:t>Promote kidney failure prevention and treatment by implementing policies, strategies, and advocacy, and mitigating barriers.</a:t>
            </a:r>
            <a:endParaRPr lang="en-CA" sz="1200" kern="100" dirty="0">
              <a:effectLst/>
              <a:latin typeface="+mj-lt"/>
              <a:ea typeface="Calibri" panose="020F0502020204030204" pitchFamily="34" charset="0"/>
              <a:cs typeface="Times New Roman" panose="02020603050405020304" pitchFamily="18" charset="0"/>
            </a:endParaRPr>
          </a:p>
          <a:p>
            <a:pPr marL="800100" lvl="1" indent="-342900">
              <a:lnSpc>
                <a:spcPct val="150000"/>
              </a:lnSpc>
              <a:spcAft>
                <a:spcPts val="800"/>
              </a:spcAft>
              <a:buFont typeface="Courier New" panose="02070309020205020404" pitchFamily="49" charset="0"/>
              <a:buChar char="o"/>
            </a:pPr>
            <a:r>
              <a:rPr lang="en-CA" sz="1200" kern="100" dirty="0">
                <a:effectLst/>
                <a:latin typeface="+mj-lt"/>
                <a:ea typeface="Calibri" panose="020F0502020204030204" pitchFamily="34" charset="0"/>
                <a:cs typeface="Times New Roman" panose="02020603050405020304" pitchFamily="18" charset="0"/>
              </a:rPr>
              <a:t>Lastly, policies and strategies are important for consistent approaches within a country for optimal care delivery, as well as for accountability, leadership, and knowledge exchange. Advocacy may help promote the increase of government prioritization and further, public awareness of how to prevent and manage kidney disease. Without acknowledging and mitigating barriers, it would be a challenge to achieve of successes out of these recommendations. Competing priorities and needs (for example, clean water supply and basic sanitation, maternal and child health, malnutrition, etc.) represent formidable barriers that can limit implementation of the recommended strategies in the region.</a:t>
            </a:r>
          </a:p>
          <a:p>
            <a:endParaRPr lang="en-CA" sz="1200" dirty="0">
              <a:latin typeface="+mj-lt"/>
            </a:endParaRPr>
          </a:p>
        </p:txBody>
      </p:sp>
      <p:sp>
        <p:nvSpPr>
          <p:cNvPr id="4" name="Date Placeholder 3">
            <a:extLst>
              <a:ext uri="{FF2B5EF4-FFF2-40B4-BE49-F238E27FC236}">
                <a16:creationId xmlns:a16="http://schemas.microsoft.com/office/drawing/2014/main" id="{8D798FEF-61DB-CAE5-3046-54D9AFD10DF1}"/>
              </a:ext>
            </a:extLst>
          </p:cNvPr>
          <p:cNvSpPr>
            <a:spLocks noGrp="1"/>
          </p:cNvSpPr>
          <p:nvPr>
            <p:ph type="dt" sz="half" idx="2"/>
          </p:nvPr>
        </p:nvSpPr>
        <p:spPr/>
        <p:txBody>
          <a:bodyPr/>
          <a:lstStyle/>
          <a:p>
            <a:r>
              <a:rPr lang="LID4096" dirty="0"/>
              <a:t>July 202</a:t>
            </a:r>
            <a:r>
              <a:rPr lang="en-CA" dirty="0"/>
              <a:t>3</a:t>
            </a:r>
            <a:endParaRPr lang="en-US" dirty="0"/>
          </a:p>
        </p:txBody>
      </p:sp>
      <p:sp>
        <p:nvSpPr>
          <p:cNvPr id="5" name="Footer Placeholder 4">
            <a:extLst>
              <a:ext uri="{FF2B5EF4-FFF2-40B4-BE49-F238E27FC236}">
                <a16:creationId xmlns:a16="http://schemas.microsoft.com/office/drawing/2014/main" id="{685AFD82-AED7-5FD5-AB22-05573032CDB6}"/>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173E3BBD-1969-2683-B47A-39831F480AA3}"/>
              </a:ext>
            </a:extLst>
          </p:cNvPr>
          <p:cNvSpPr>
            <a:spLocks noGrp="1"/>
          </p:cNvSpPr>
          <p:nvPr>
            <p:ph type="sldNum" sz="quarter" idx="4"/>
          </p:nvPr>
        </p:nvSpPr>
        <p:spPr/>
        <p:txBody>
          <a:bodyPr/>
          <a:lstStyle/>
          <a:p>
            <a:fld id="{4A9CEFBC-9863-BD47-BA2B-008170C231CB}" type="slidenum">
              <a:rPr lang="en-US" smtClean="0"/>
              <a:pPr/>
              <a:t>39</a:t>
            </a:fld>
            <a:endParaRPr lang="en-US"/>
          </a:p>
        </p:txBody>
      </p:sp>
    </p:spTree>
    <p:extLst>
      <p:ext uri="{BB962C8B-B14F-4D97-AF65-F5344CB8AC3E}">
        <p14:creationId xmlns:p14="http://schemas.microsoft.com/office/powerpoint/2010/main" val="28163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5236"/>
            <a:ext cx="8470800" cy="651600"/>
          </a:xfrm>
        </p:spPr>
        <p:txBody>
          <a:bodyPr vert="horz" lIns="91440" tIns="45720" rIns="91440" bIns="45720" rtlCol="0" anchor="ctr">
            <a:normAutofit/>
          </a:bodyPr>
          <a:lstStyle/>
          <a:p>
            <a:r>
              <a:rPr lang="en-AU"/>
              <a:t>Aim of the ISN-Global Kidney Health Atlas</a:t>
            </a:r>
          </a:p>
        </p:txBody>
      </p:sp>
      <p:sp>
        <p:nvSpPr>
          <p:cNvPr id="3" name="Content Placeholder 2"/>
          <p:cNvSpPr>
            <a:spLocks noGrp="1"/>
          </p:cNvSpPr>
          <p:nvPr>
            <p:ph idx="1"/>
          </p:nvPr>
        </p:nvSpPr>
        <p:spPr>
          <a:xfrm>
            <a:off x="5090246" y="1582278"/>
            <a:ext cx="6162675" cy="2877362"/>
          </a:xfrm>
        </p:spPr>
        <p:txBody>
          <a:bodyPr>
            <a:noAutofit/>
          </a:bodyPr>
          <a:lstStyle/>
          <a:p>
            <a:pPr marL="0" indent="0">
              <a:lnSpc>
                <a:spcPct val="150000"/>
              </a:lnSpc>
              <a:buNone/>
            </a:pPr>
            <a:r>
              <a:rPr lang="en-US" sz="1800">
                <a:latin typeface="+mn-lt"/>
              </a:rPr>
              <a:t>To understand, compare and monitor how different countries around the world detect, treat, monitor and advocate for people with kidney disease (AKI or CKD).</a:t>
            </a:r>
            <a:endParaRPr lang="en-AU" sz="1800">
              <a:latin typeface="+mn-lt"/>
            </a:endParaRPr>
          </a:p>
        </p:txBody>
      </p:sp>
      <p:sp>
        <p:nvSpPr>
          <p:cNvPr id="4" name="TextBox 3">
            <a:extLst>
              <a:ext uri="{FF2B5EF4-FFF2-40B4-BE49-F238E27FC236}">
                <a16:creationId xmlns:a16="http://schemas.microsoft.com/office/drawing/2014/main" id="{62CE3717-C9BE-4E7C-A333-5A60A46B87EE}"/>
              </a:ext>
            </a:extLst>
          </p:cNvPr>
          <p:cNvSpPr txBox="1"/>
          <p:nvPr/>
        </p:nvSpPr>
        <p:spPr>
          <a:xfrm>
            <a:off x="3688773" y="4517062"/>
            <a:ext cx="7000058" cy="954107"/>
          </a:xfrm>
          <a:prstGeom prst="rect">
            <a:avLst/>
          </a:prstGeom>
          <a:noFill/>
        </p:spPr>
        <p:txBody>
          <a:bodyPr wrap="none" lIns="91440" tIns="45720" rIns="91440" bIns="45720" rtlCol="0" anchor="t">
            <a:spAutoFit/>
          </a:bodyPr>
          <a:lstStyle/>
          <a:p>
            <a:r>
              <a:rPr lang="en-AU" sz="2800" b="1" dirty="0">
                <a:solidFill>
                  <a:schemeClr val="accent4"/>
                </a:solidFill>
              </a:rPr>
              <a:t>Key focus on availability, accessibility, </a:t>
            </a:r>
            <a:br>
              <a:rPr lang="en-AU" sz="2800" b="1" dirty="0"/>
            </a:br>
            <a:r>
              <a:rPr lang="en-AU" sz="2800" b="1" dirty="0">
                <a:solidFill>
                  <a:schemeClr val="accent4"/>
                </a:solidFill>
              </a:rPr>
              <a:t>affordability and quality of kidney </a:t>
            </a:r>
            <a:r>
              <a:rPr lang="en-AU" sz="2800" b="1">
                <a:solidFill>
                  <a:schemeClr val="accent4"/>
                </a:solidFill>
              </a:rPr>
              <a:t>failure care</a:t>
            </a:r>
            <a:endParaRPr lang="en-AU" sz="2800" b="1" dirty="0" err="1">
              <a:solidFill>
                <a:schemeClr val="accent4"/>
              </a:solidFill>
              <a:cs typeface="Calibri"/>
            </a:endParaRPr>
          </a:p>
        </p:txBody>
      </p:sp>
      <p:sp>
        <p:nvSpPr>
          <p:cNvPr id="5" name="Date Placeholder 3">
            <a:extLst>
              <a:ext uri="{FF2B5EF4-FFF2-40B4-BE49-F238E27FC236}">
                <a16:creationId xmlns:a16="http://schemas.microsoft.com/office/drawing/2014/main" id="{70AF2746-0772-6677-9693-4E7119041C1F}"/>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6" name="Footer Placeholder 4">
            <a:extLst>
              <a:ext uri="{FF2B5EF4-FFF2-40B4-BE49-F238E27FC236}">
                <a16:creationId xmlns:a16="http://schemas.microsoft.com/office/drawing/2014/main" id="{91CDBB09-06EF-E780-A74A-87B47CF2A0ED}"/>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36E559F1-AD00-7370-CBB8-9E018EEA0642}"/>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4</a:t>
            </a:fld>
            <a:endParaRPr lang="en-US"/>
          </a:p>
        </p:txBody>
      </p:sp>
      <p:pic>
        <p:nvPicPr>
          <p:cNvPr id="9" name="Picture 8" descr="A close-up of a book&#10;&#10;Description automatically generated with low confidence">
            <a:extLst>
              <a:ext uri="{FF2B5EF4-FFF2-40B4-BE49-F238E27FC236}">
                <a16:creationId xmlns:a16="http://schemas.microsoft.com/office/drawing/2014/main" id="{9192DDD3-89EA-76F2-A7BC-4D4C4D483207}"/>
              </a:ext>
            </a:extLst>
          </p:cNvPr>
          <p:cNvPicPr>
            <a:picLocks noChangeAspect="1"/>
          </p:cNvPicPr>
          <p:nvPr/>
        </p:nvPicPr>
        <p:blipFill>
          <a:blip r:embed="rId2"/>
          <a:stretch>
            <a:fillRect/>
          </a:stretch>
        </p:blipFill>
        <p:spPr>
          <a:xfrm>
            <a:off x="316923" y="1291673"/>
            <a:ext cx="4773323" cy="3000374"/>
          </a:xfrm>
          <a:prstGeom prst="rect">
            <a:avLst/>
          </a:prstGeom>
        </p:spPr>
      </p:pic>
      <p:sp>
        <p:nvSpPr>
          <p:cNvPr id="10" name="Arrow: Right 9">
            <a:extLst>
              <a:ext uri="{FF2B5EF4-FFF2-40B4-BE49-F238E27FC236}">
                <a16:creationId xmlns:a16="http://schemas.microsoft.com/office/drawing/2014/main" id="{5FDB74C3-0702-7DBA-8629-F1D28017C8E6}"/>
              </a:ext>
            </a:extLst>
          </p:cNvPr>
          <p:cNvSpPr/>
          <p:nvPr/>
        </p:nvSpPr>
        <p:spPr>
          <a:xfrm>
            <a:off x="2770259" y="4576884"/>
            <a:ext cx="666750" cy="365125"/>
          </a:xfrm>
          <a:prstGeom prst="rightArrow">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LID4096"/>
          </a:p>
        </p:txBody>
      </p:sp>
    </p:spTree>
    <p:extLst>
      <p:ext uri="{BB962C8B-B14F-4D97-AF65-F5344CB8AC3E}">
        <p14:creationId xmlns:p14="http://schemas.microsoft.com/office/powerpoint/2010/main" val="210177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B5AC7A5-75DE-EA77-7BFA-61415D71B9CA}"/>
              </a:ext>
            </a:extLst>
          </p:cNvPr>
          <p:cNvSpPr/>
          <p:nvPr/>
        </p:nvSpPr>
        <p:spPr>
          <a:xfrm>
            <a:off x="6911165" y="1378108"/>
            <a:ext cx="2562753" cy="523220"/>
          </a:xfrm>
          <a:prstGeom prst="rect">
            <a:avLst/>
          </a:prstGeom>
        </p:spPr>
        <p:txBody>
          <a:bodyPr wrap="none">
            <a:spAutoFit/>
          </a:bodyPr>
          <a:lstStyle/>
          <a:p>
            <a:r>
              <a:rPr lang="en-US" sz="2800" b="1">
                <a:solidFill>
                  <a:srgbClr val="FE7055"/>
                </a:solidFill>
                <a:hlinkClick r:id="rId3">
                  <a:extLst>
                    <a:ext uri="{A12FA001-AC4F-418D-AE19-62706E023703}">
                      <ahyp:hlinkClr xmlns:ahyp="http://schemas.microsoft.com/office/drawing/2018/hyperlinkcolor" val="tx"/>
                    </a:ext>
                  </a:extLst>
                </a:hlinkClick>
              </a:rPr>
              <a:t>www.theisn.org</a:t>
            </a:r>
            <a:endParaRPr lang="en-US" sz="2800" b="1">
              <a:solidFill>
                <a:srgbClr val="FE7055"/>
              </a:solidFill>
            </a:endParaRPr>
          </a:p>
        </p:txBody>
      </p:sp>
      <p:sp>
        <p:nvSpPr>
          <p:cNvPr id="28" name="Rectangle 27">
            <a:extLst>
              <a:ext uri="{FF2B5EF4-FFF2-40B4-BE49-F238E27FC236}">
                <a16:creationId xmlns:a16="http://schemas.microsoft.com/office/drawing/2014/main" id="{06C43CF2-BFF2-AB42-E09B-C066B3CCD8D8}"/>
              </a:ext>
            </a:extLst>
          </p:cNvPr>
          <p:cNvSpPr/>
          <p:nvPr/>
        </p:nvSpPr>
        <p:spPr>
          <a:xfrm>
            <a:off x="715181" y="2792638"/>
            <a:ext cx="2601097" cy="369332"/>
          </a:xfrm>
          <a:prstGeom prst="rect">
            <a:avLst/>
          </a:prstGeom>
        </p:spPr>
        <p:txBody>
          <a:bodyPr wrap="none">
            <a:spAutoFit/>
          </a:bodyPr>
          <a:lstStyle/>
          <a:p>
            <a:r>
              <a:rPr lang="en-US" b="1">
                <a:solidFill>
                  <a:srgbClr val="3C3A9A"/>
                </a:solidFill>
              </a:rPr>
              <a:t>Global Operations Center</a:t>
            </a:r>
            <a:endParaRPr lang="en-US">
              <a:solidFill>
                <a:srgbClr val="3C3A9A"/>
              </a:solidFill>
            </a:endParaRPr>
          </a:p>
        </p:txBody>
      </p:sp>
      <p:pic>
        <p:nvPicPr>
          <p:cNvPr id="29" name="Picture 28">
            <a:extLst>
              <a:ext uri="{FF2B5EF4-FFF2-40B4-BE49-F238E27FC236}">
                <a16:creationId xmlns:a16="http://schemas.microsoft.com/office/drawing/2014/main" id="{F83BC615-8A46-6C29-FB3A-FD09F5946711}"/>
              </a:ext>
            </a:extLst>
          </p:cNvPr>
          <p:cNvPicPr>
            <a:picLocks noChangeAspect="1"/>
          </p:cNvPicPr>
          <p:nvPr/>
        </p:nvPicPr>
        <p:blipFill>
          <a:blip r:embed="rId4">
            <a:duotone>
              <a:schemeClr val="bg2">
                <a:shade val="45000"/>
                <a:satMod val="135000"/>
              </a:schemeClr>
              <a:prstClr val="white"/>
            </a:duotone>
          </a:blip>
          <a:stretch>
            <a:fillRect/>
          </a:stretch>
        </p:blipFill>
        <p:spPr>
          <a:xfrm>
            <a:off x="715181" y="3301230"/>
            <a:ext cx="460697" cy="460697"/>
          </a:xfrm>
          <a:prstGeom prst="rect">
            <a:avLst/>
          </a:prstGeom>
        </p:spPr>
      </p:pic>
      <p:sp>
        <p:nvSpPr>
          <p:cNvPr id="30" name="Rectangle 29">
            <a:extLst>
              <a:ext uri="{FF2B5EF4-FFF2-40B4-BE49-F238E27FC236}">
                <a16:creationId xmlns:a16="http://schemas.microsoft.com/office/drawing/2014/main" id="{CCCE92AC-EF74-EFAF-3341-966991951479}"/>
              </a:ext>
            </a:extLst>
          </p:cNvPr>
          <p:cNvSpPr/>
          <p:nvPr/>
        </p:nvSpPr>
        <p:spPr>
          <a:xfrm>
            <a:off x="1175878" y="3301228"/>
            <a:ext cx="2101857" cy="584775"/>
          </a:xfrm>
          <a:prstGeom prst="rect">
            <a:avLst/>
          </a:prstGeom>
        </p:spPr>
        <p:txBody>
          <a:bodyPr wrap="none">
            <a:spAutoFit/>
          </a:bodyPr>
          <a:lstStyle/>
          <a:p>
            <a:r>
              <a:rPr lang="en-US" sz="1600"/>
              <a:t>Avenue des Arts 1-2</a:t>
            </a:r>
          </a:p>
          <a:p>
            <a:r>
              <a:rPr lang="en-US" sz="1600"/>
              <a:t>1210 Brussels, Belgium</a:t>
            </a:r>
          </a:p>
        </p:txBody>
      </p:sp>
      <p:pic>
        <p:nvPicPr>
          <p:cNvPr id="31" name="Picture 30">
            <a:extLst>
              <a:ext uri="{FF2B5EF4-FFF2-40B4-BE49-F238E27FC236}">
                <a16:creationId xmlns:a16="http://schemas.microsoft.com/office/drawing/2014/main" id="{FDA4AE0D-05E2-AA60-3C96-AF0D98B6135C}"/>
              </a:ext>
            </a:extLst>
          </p:cNvPr>
          <p:cNvPicPr>
            <a:picLocks noChangeAspect="1"/>
          </p:cNvPicPr>
          <p:nvPr/>
        </p:nvPicPr>
        <p:blipFill>
          <a:blip r:embed="rId5">
            <a:duotone>
              <a:schemeClr val="bg2">
                <a:shade val="45000"/>
                <a:satMod val="135000"/>
              </a:schemeClr>
              <a:prstClr val="white"/>
            </a:duotone>
          </a:blip>
          <a:stretch>
            <a:fillRect/>
          </a:stretch>
        </p:blipFill>
        <p:spPr>
          <a:xfrm>
            <a:off x="695124" y="4081511"/>
            <a:ext cx="500809" cy="500809"/>
          </a:xfrm>
          <a:prstGeom prst="rect">
            <a:avLst/>
          </a:prstGeom>
        </p:spPr>
      </p:pic>
      <p:sp>
        <p:nvSpPr>
          <p:cNvPr id="32" name="Rectangle 31">
            <a:extLst>
              <a:ext uri="{FF2B5EF4-FFF2-40B4-BE49-F238E27FC236}">
                <a16:creationId xmlns:a16="http://schemas.microsoft.com/office/drawing/2014/main" id="{E29BDE89-7A20-BC78-48CA-67D1F180ED59}"/>
              </a:ext>
            </a:extLst>
          </p:cNvPr>
          <p:cNvSpPr/>
          <p:nvPr/>
        </p:nvSpPr>
        <p:spPr>
          <a:xfrm>
            <a:off x="1175878" y="4202218"/>
            <a:ext cx="1568058" cy="369332"/>
          </a:xfrm>
          <a:prstGeom prst="rect">
            <a:avLst/>
          </a:prstGeom>
        </p:spPr>
        <p:txBody>
          <a:bodyPr wrap="none">
            <a:spAutoFit/>
          </a:bodyPr>
          <a:lstStyle/>
          <a:p>
            <a:r>
              <a:rPr lang="en-US" sz="1600">
                <a:latin typeface="Calibri" panose="020F0502020204030204" pitchFamily="34" charset="0"/>
                <a:cs typeface="Calibri" panose="020F0502020204030204" pitchFamily="34" charset="0"/>
              </a:rPr>
              <a:t>+</a:t>
            </a:r>
            <a:r>
              <a:rPr lang="en-US" b="1"/>
              <a:t> </a:t>
            </a:r>
            <a:r>
              <a:rPr lang="en-US" sz="1600"/>
              <a:t>32 2 808 04 20</a:t>
            </a:r>
          </a:p>
        </p:txBody>
      </p:sp>
      <p:sp>
        <p:nvSpPr>
          <p:cNvPr id="33" name="Rectangle 32">
            <a:extLst>
              <a:ext uri="{FF2B5EF4-FFF2-40B4-BE49-F238E27FC236}">
                <a16:creationId xmlns:a16="http://schemas.microsoft.com/office/drawing/2014/main" id="{80073FF3-5476-3402-3AEA-EB33C8619CAB}"/>
              </a:ext>
            </a:extLst>
          </p:cNvPr>
          <p:cNvSpPr/>
          <p:nvPr/>
        </p:nvSpPr>
        <p:spPr>
          <a:xfrm>
            <a:off x="1164977" y="4886419"/>
            <a:ext cx="1526059" cy="338554"/>
          </a:xfrm>
          <a:prstGeom prst="rect">
            <a:avLst/>
          </a:prstGeom>
        </p:spPr>
        <p:txBody>
          <a:bodyPr wrap="none">
            <a:spAutoFit/>
          </a:bodyPr>
          <a:lstStyle/>
          <a:p>
            <a:r>
              <a:rPr lang="en-US" sz="1600" err="1">
                <a:hlinkClick r:id="rId6"/>
              </a:rPr>
              <a:t>info@theisn.org</a:t>
            </a:r>
            <a:endParaRPr lang="en-US" sz="1600"/>
          </a:p>
        </p:txBody>
      </p:sp>
      <p:pic>
        <p:nvPicPr>
          <p:cNvPr id="34" name="Picture 33">
            <a:extLst>
              <a:ext uri="{FF2B5EF4-FFF2-40B4-BE49-F238E27FC236}">
                <a16:creationId xmlns:a16="http://schemas.microsoft.com/office/drawing/2014/main" id="{765FCAF2-4401-A007-C8E8-3E4ACBF7C017}"/>
              </a:ext>
            </a:extLst>
          </p:cNvPr>
          <p:cNvPicPr>
            <a:picLocks noChangeAspect="1"/>
          </p:cNvPicPr>
          <p:nvPr/>
        </p:nvPicPr>
        <p:blipFill>
          <a:blip r:embed="rId7">
            <a:lum bright="70000" contrast="-70000"/>
          </a:blip>
          <a:stretch>
            <a:fillRect/>
          </a:stretch>
        </p:blipFill>
        <p:spPr>
          <a:xfrm>
            <a:off x="681504" y="4808102"/>
            <a:ext cx="528048" cy="528048"/>
          </a:xfrm>
          <a:prstGeom prst="rect">
            <a:avLst/>
          </a:prstGeom>
        </p:spPr>
      </p:pic>
      <p:sp>
        <p:nvSpPr>
          <p:cNvPr id="35" name="Rectangle 34">
            <a:extLst>
              <a:ext uri="{FF2B5EF4-FFF2-40B4-BE49-F238E27FC236}">
                <a16:creationId xmlns:a16="http://schemas.microsoft.com/office/drawing/2014/main" id="{1CE9B699-4050-419C-BF18-2DD5A31DE2EE}"/>
              </a:ext>
            </a:extLst>
          </p:cNvPr>
          <p:cNvSpPr/>
          <p:nvPr/>
        </p:nvSpPr>
        <p:spPr>
          <a:xfrm>
            <a:off x="5331502" y="2792638"/>
            <a:ext cx="2861040" cy="369332"/>
          </a:xfrm>
          <a:prstGeom prst="rect">
            <a:avLst/>
          </a:prstGeom>
        </p:spPr>
        <p:txBody>
          <a:bodyPr wrap="none">
            <a:spAutoFit/>
          </a:bodyPr>
          <a:lstStyle/>
          <a:p>
            <a:r>
              <a:rPr lang="en-US" b="1">
                <a:solidFill>
                  <a:srgbClr val="3C3A9A"/>
                </a:solidFill>
              </a:rPr>
              <a:t>Americas Operations Center</a:t>
            </a:r>
            <a:endParaRPr lang="en-US">
              <a:solidFill>
                <a:srgbClr val="3C3A9A"/>
              </a:solidFill>
            </a:endParaRPr>
          </a:p>
        </p:txBody>
      </p:sp>
      <p:sp>
        <p:nvSpPr>
          <p:cNvPr id="36" name="Rectangle 35">
            <a:extLst>
              <a:ext uri="{FF2B5EF4-FFF2-40B4-BE49-F238E27FC236}">
                <a16:creationId xmlns:a16="http://schemas.microsoft.com/office/drawing/2014/main" id="{0355B209-5D61-1D3E-C0D6-B7EBF54BB1F3}"/>
              </a:ext>
            </a:extLst>
          </p:cNvPr>
          <p:cNvSpPr/>
          <p:nvPr/>
        </p:nvSpPr>
        <p:spPr>
          <a:xfrm>
            <a:off x="5765134" y="3301229"/>
            <a:ext cx="3465500" cy="584775"/>
          </a:xfrm>
          <a:prstGeom prst="rect">
            <a:avLst/>
          </a:prstGeom>
        </p:spPr>
        <p:txBody>
          <a:bodyPr wrap="none">
            <a:spAutoFit/>
          </a:bodyPr>
          <a:lstStyle/>
          <a:p>
            <a:r>
              <a:rPr lang="en-US" sz="1600"/>
              <a:t>340 North Avenue 3rd Floor</a:t>
            </a:r>
            <a:br>
              <a:rPr lang="en-US" sz="1600"/>
            </a:br>
            <a:r>
              <a:rPr lang="en-US" sz="1600"/>
              <a:t>Cranford, NJ 07016-2496, United States</a:t>
            </a:r>
          </a:p>
        </p:txBody>
      </p:sp>
      <p:sp>
        <p:nvSpPr>
          <p:cNvPr id="37" name="Rectangle 36">
            <a:extLst>
              <a:ext uri="{FF2B5EF4-FFF2-40B4-BE49-F238E27FC236}">
                <a16:creationId xmlns:a16="http://schemas.microsoft.com/office/drawing/2014/main" id="{3062AAC6-0A0D-FD86-5B42-CA8D30FFF566}"/>
              </a:ext>
            </a:extLst>
          </p:cNvPr>
          <p:cNvSpPr/>
          <p:nvPr/>
        </p:nvSpPr>
        <p:spPr>
          <a:xfrm>
            <a:off x="5862928" y="4886419"/>
            <a:ext cx="1526059" cy="338554"/>
          </a:xfrm>
          <a:prstGeom prst="rect">
            <a:avLst/>
          </a:prstGeom>
        </p:spPr>
        <p:txBody>
          <a:bodyPr wrap="none">
            <a:spAutoFit/>
          </a:bodyPr>
          <a:lstStyle/>
          <a:p>
            <a:r>
              <a:rPr lang="en-US" sz="1600">
                <a:hlinkClick r:id="rId6"/>
              </a:rPr>
              <a:t>info@theisn.org</a:t>
            </a:r>
            <a:endParaRPr lang="en-US" sz="1600"/>
          </a:p>
        </p:txBody>
      </p:sp>
      <p:pic>
        <p:nvPicPr>
          <p:cNvPr id="38" name="Picture 37">
            <a:extLst>
              <a:ext uri="{FF2B5EF4-FFF2-40B4-BE49-F238E27FC236}">
                <a16:creationId xmlns:a16="http://schemas.microsoft.com/office/drawing/2014/main" id="{C538213E-20DC-AE68-4BFB-FEBB644F853E}"/>
              </a:ext>
            </a:extLst>
          </p:cNvPr>
          <p:cNvPicPr>
            <a:picLocks noChangeAspect="1"/>
          </p:cNvPicPr>
          <p:nvPr/>
        </p:nvPicPr>
        <p:blipFill>
          <a:blip r:embed="rId4">
            <a:duotone>
              <a:schemeClr val="bg2">
                <a:shade val="45000"/>
                <a:satMod val="135000"/>
              </a:schemeClr>
              <a:prstClr val="white"/>
            </a:duotone>
          </a:blip>
          <a:stretch>
            <a:fillRect/>
          </a:stretch>
        </p:blipFill>
        <p:spPr>
          <a:xfrm>
            <a:off x="5249826" y="3301230"/>
            <a:ext cx="460697" cy="460697"/>
          </a:xfrm>
          <a:prstGeom prst="rect">
            <a:avLst/>
          </a:prstGeom>
        </p:spPr>
      </p:pic>
      <p:pic>
        <p:nvPicPr>
          <p:cNvPr id="39" name="Picture 38">
            <a:extLst>
              <a:ext uri="{FF2B5EF4-FFF2-40B4-BE49-F238E27FC236}">
                <a16:creationId xmlns:a16="http://schemas.microsoft.com/office/drawing/2014/main" id="{BD401AB0-1667-3604-1FEA-F56D00F0E3AC}"/>
              </a:ext>
            </a:extLst>
          </p:cNvPr>
          <p:cNvPicPr>
            <a:picLocks noChangeAspect="1"/>
          </p:cNvPicPr>
          <p:nvPr/>
        </p:nvPicPr>
        <p:blipFill>
          <a:blip r:embed="rId7">
            <a:lum bright="70000" contrast="-70000"/>
          </a:blip>
          <a:stretch>
            <a:fillRect/>
          </a:stretch>
        </p:blipFill>
        <p:spPr>
          <a:xfrm>
            <a:off x="5273831" y="4806528"/>
            <a:ext cx="528048" cy="528048"/>
          </a:xfrm>
          <a:prstGeom prst="rect">
            <a:avLst/>
          </a:prstGeom>
        </p:spPr>
      </p:pic>
      <p:pic>
        <p:nvPicPr>
          <p:cNvPr id="40" name="Picture 39">
            <a:hlinkClick r:id="rId8"/>
            <a:extLst>
              <a:ext uri="{FF2B5EF4-FFF2-40B4-BE49-F238E27FC236}">
                <a16:creationId xmlns:a16="http://schemas.microsoft.com/office/drawing/2014/main" id="{783D5CD9-3481-BB08-0702-558A40770A59}"/>
              </a:ext>
            </a:extLst>
          </p:cNvPr>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414253" y="6028959"/>
            <a:ext cx="360000" cy="360000"/>
          </a:xfrm>
          <a:prstGeom prst="rect">
            <a:avLst/>
          </a:prstGeom>
        </p:spPr>
      </p:pic>
      <p:pic>
        <p:nvPicPr>
          <p:cNvPr id="41" name="Picture 40">
            <a:hlinkClick r:id="rId10"/>
            <a:extLst>
              <a:ext uri="{FF2B5EF4-FFF2-40B4-BE49-F238E27FC236}">
                <a16:creationId xmlns:a16="http://schemas.microsoft.com/office/drawing/2014/main" id="{BA621DCD-F370-FEE4-BA0A-7E7C0FBBFFEC}"/>
              </a:ext>
            </a:extLst>
          </p:cNvPr>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2943271" y="6017587"/>
            <a:ext cx="360000" cy="360000"/>
          </a:xfrm>
          <a:prstGeom prst="rect">
            <a:avLst/>
          </a:prstGeom>
        </p:spPr>
      </p:pic>
      <p:pic>
        <p:nvPicPr>
          <p:cNvPr id="42" name="Picture 41">
            <a:hlinkClick r:id="rId12"/>
            <a:extLst>
              <a:ext uri="{FF2B5EF4-FFF2-40B4-BE49-F238E27FC236}">
                <a16:creationId xmlns:a16="http://schemas.microsoft.com/office/drawing/2014/main" id="{98F7BE78-F4F5-FCB6-3EF4-0596C508A416}"/>
              </a:ext>
            </a:extLst>
          </p:cNvPr>
          <p:cNvPicPr>
            <a:picLocks noChangeAspect="1"/>
          </p:cNvPicPr>
          <p:nvPr/>
        </p:nvPicPr>
        <p:blipFill>
          <a:blip r:embed="rId13"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3472289" y="6036059"/>
            <a:ext cx="360000" cy="360000"/>
          </a:xfrm>
          <a:prstGeom prst="rect">
            <a:avLst/>
          </a:prstGeom>
        </p:spPr>
      </p:pic>
      <p:pic>
        <p:nvPicPr>
          <p:cNvPr id="43" name="Picture 42">
            <a:hlinkClick r:id="rId14"/>
            <a:extLst>
              <a:ext uri="{FF2B5EF4-FFF2-40B4-BE49-F238E27FC236}">
                <a16:creationId xmlns:a16="http://schemas.microsoft.com/office/drawing/2014/main" id="{7E1DC0A6-5322-D3EC-DB6D-46E7EDBADC30}"/>
              </a:ext>
            </a:extLst>
          </p:cNvPr>
          <p:cNvPicPr>
            <a:picLocks noChangeAspect="1"/>
          </p:cNvPicPr>
          <p:nvPr/>
        </p:nvPicPr>
        <p:blipFill>
          <a:blip r:embed="rId15"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1968405" y="6068144"/>
            <a:ext cx="360000" cy="360000"/>
          </a:xfrm>
          <a:prstGeom prst="rect">
            <a:avLst/>
          </a:prstGeom>
        </p:spPr>
      </p:pic>
      <p:pic>
        <p:nvPicPr>
          <p:cNvPr id="44" name="Picture 43">
            <a:hlinkClick r:id="rId16"/>
            <a:extLst>
              <a:ext uri="{FF2B5EF4-FFF2-40B4-BE49-F238E27FC236}">
                <a16:creationId xmlns:a16="http://schemas.microsoft.com/office/drawing/2014/main" id="{3E721B49-EE51-4645-5D23-72D24DF4CD10}"/>
              </a:ext>
            </a:extLst>
          </p:cNvPr>
          <p:cNvPicPr>
            <a:picLocks noChangeAspect="1"/>
          </p:cNvPicPr>
          <p:nvPr/>
        </p:nvPicPr>
        <p:blipFill>
          <a:blip r:embed="rId17" cstate="screen">
            <a:duotone>
              <a:prstClr val="black"/>
              <a:schemeClr val="tx2">
                <a:tint val="45000"/>
                <a:satMod val="400000"/>
              </a:schemeClr>
            </a:duotone>
            <a:extLst>
              <a:ext uri="{28A0092B-C50C-407E-A947-70E740481C1C}">
                <a14:useLocalDpi xmlns:a14="http://schemas.microsoft.com/office/drawing/2010/main"/>
              </a:ext>
            </a:extLst>
          </a:blip>
          <a:stretch>
            <a:fillRect/>
          </a:stretch>
        </p:blipFill>
        <p:spPr>
          <a:xfrm>
            <a:off x="4001305" y="6036059"/>
            <a:ext cx="360000" cy="370617"/>
          </a:xfrm>
          <a:prstGeom prst="rect">
            <a:avLst/>
          </a:prstGeom>
        </p:spPr>
      </p:pic>
      <p:sp>
        <p:nvSpPr>
          <p:cNvPr id="45" name="Rectangle 44">
            <a:extLst>
              <a:ext uri="{FF2B5EF4-FFF2-40B4-BE49-F238E27FC236}">
                <a16:creationId xmlns:a16="http://schemas.microsoft.com/office/drawing/2014/main" id="{662AAB53-A432-2352-BA52-484650389AF7}"/>
              </a:ext>
            </a:extLst>
          </p:cNvPr>
          <p:cNvSpPr/>
          <p:nvPr/>
        </p:nvSpPr>
        <p:spPr>
          <a:xfrm>
            <a:off x="681504" y="6044249"/>
            <a:ext cx="1138389" cy="369332"/>
          </a:xfrm>
          <a:prstGeom prst="rect">
            <a:avLst/>
          </a:prstGeom>
        </p:spPr>
        <p:txBody>
          <a:bodyPr wrap="none">
            <a:spAutoFit/>
          </a:bodyPr>
          <a:lstStyle/>
          <a:p>
            <a:r>
              <a:rPr lang="en-US" b="1">
                <a:solidFill>
                  <a:srgbClr val="3C3A9A"/>
                </a:solidFill>
              </a:rPr>
              <a:t>Follow us </a:t>
            </a:r>
            <a:endParaRPr lang="en-US">
              <a:solidFill>
                <a:srgbClr val="3C3A9A"/>
              </a:solidFill>
            </a:endParaRPr>
          </a:p>
        </p:txBody>
      </p:sp>
      <p:pic>
        <p:nvPicPr>
          <p:cNvPr id="46" name="Picture 45">
            <a:extLst>
              <a:ext uri="{FF2B5EF4-FFF2-40B4-BE49-F238E27FC236}">
                <a16:creationId xmlns:a16="http://schemas.microsoft.com/office/drawing/2014/main" id="{4E35D73D-C9B2-1FC5-D8A4-A9FA53E11811}"/>
              </a:ext>
            </a:extLst>
          </p:cNvPr>
          <p:cNvPicPr>
            <a:picLocks noChangeAspect="1"/>
          </p:cNvPicPr>
          <p:nvPr/>
        </p:nvPicPr>
        <p:blipFill>
          <a:blip r:embed="rId5">
            <a:duotone>
              <a:schemeClr val="bg2">
                <a:shade val="45000"/>
                <a:satMod val="135000"/>
              </a:schemeClr>
              <a:prstClr val="white"/>
            </a:duotone>
          </a:blip>
          <a:stretch>
            <a:fillRect/>
          </a:stretch>
        </p:blipFill>
        <p:spPr>
          <a:xfrm>
            <a:off x="5273831" y="4081511"/>
            <a:ext cx="500809" cy="500809"/>
          </a:xfrm>
          <a:prstGeom prst="rect">
            <a:avLst/>
          </a:prstGeom>
        </p:spPr>
      </p:pic>
      <p:sp>
        <p:nvSpPr>
          <p:cNvPr id="47" name="Rectangle 46">
            <a:extLst>
              <a:ext uri="{FF2B5EF4-FFF2-40B4-BE49-F238E27FC236}">
                <a16:creationId xmlns:a16="http://schemas.microsoft.com/office/drawing/2014/main" id="{78260598-C4E6-EE1A-45DA-99D783D87BBA}"/>
              </a:ext>
            </a:extLst>
          </p:cNvPr>
          <p:cNvSpPr/>
          <p:nvPr/>
        </p:nvSpPr>
        <p:spPr>
          <a:xfrm>
            <a:off x="5754585" y="4202218"/>
            <a:ext cx="1619354" cy="338554"/>
          </a:xfrm>
          <a:prstGeom prst="rect">
            <a:avLst/>
          </a:prstGeom>
        </p:spPr>
        <p:txBody>
          <a:bodyPr wrap="none">
            <a:spAutoFit/>
          </a:bodyPr>
          <a:lstStyle/>
          <a:p>
            <a:r>
              <a:rPr lang="en-US" sz="1600"/>
              <a:t>+1 904 345 0866 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ISN-Global Kidney Health Atlas Survey</a:t>
            </a:r>
          </a:p>
        </p:txBody>
      </p:sp>
      <p:graphicFrame>
        <p:nvGraphicFramePr>
          <p:cNvPr id="5" name="Content Placeholder 4"/>
          <p:cNvGraphicFramePr>
            <a:graphicFrameLocks noGrp="1"/>
          </p:cNvGraphicFramePr>
          <p:nvPr>
            <p:ph idx="1"/>
          </p:nvPr>
        </p:nvGraphicFramePr>
        <p:xfrm>
          <a:off x="838200" y="1825625"/>
          <a:ext cx="10515600" cy="4351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6381428" y="3459074"/>
            <a:ext cx="2083431" cy="1084439"/>
          </a:xfrm>
          <a:prstGeom prst="ellipse">
            <a:avLst/>
          </a:prstGeom>
          <a:noFill/>
          <a:ln w="60325">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Date Placeholder 3">
            <a:extLst>
              <a:ext uri="{FF2B5EF4-FFF2-40B4-BE49-F238E27FC236}">
                <a16:creationId xmlns:a16="http://schemas.microsoft.com/office/drawing/2014/main" id="{CD306572-9FBC-0727-076F-8126A1F34AA3}"/>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4" name="Footer Placeholder 4">
            <a:extLst>
              <a:ext uri="{FF2B5EF4-FFF2-40B4-BE49-F238E27FC236}">
                <a16:creationId xmlns:a16="http://schemas.microsoft.com/office/drawing/2014/main" id="{3CD0397F-C033-03DC-BF32-BE0F317AFC9B}"/>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7" name="Slide Number Placeholder 5">
            <a:extLst>
              <a:ext uri="{FF2B5EF4-FFF2-40B4-BE49-F238E27FC236}">
                <a16:creationId xmlns:a16="http://schemas.microsoft.com/office/drawing/2014/main" id="{22737E03-A9C0-D6E8-FC27-AFF3A44D93D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5</a:t>
            </a:fld>
            <a:endParaRPr lang="en-US"/>
          </a:p>
        </p:txBody>
      </p:sp>
    </p:spTree>
    <p:extLst>
      <p:ext uri="{BB962C8B-B14F-4D97-AF65-F5344CB8AC3E}">
        <p14:creationId xmlns:p14="http://schemas.microsoft.com/office/powerpoint/2010/main" val="42769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AU"/>
              <a:t>Design and Scope </a:t>
            </a:r>
          </a:p>
        </p:txBody>
      </p:sp>
      <p:sp>
        <p:nvSpPr>
          <p:cNvPr id="3" name="Content Placeholder 2"/>
          <p:cNvSpPr>
            <a:spLocks noGrp="1"/>
          </p:cNvSpPr>
          <p:nvPr>
            <p:ph sz="half" idx="1"/>
          </p:nvPr>
        </p:nvSpPr>
        <p:spPr>
          <a:xfrm>
            <a:off x="838201" y="1676946"/>
            <a:ext cx="5181600" cy="4862513"/>
          </a:xfrm>
        </p:spPr>
        <p:txBody>
          <a:bodyPr>
            <a:noAutofit/>
          </a:bodyPr>
          <a:lstStyle/>
          <a:p>
            <a:r>
              <a:rPr lang="en-ZA" sz="2400" b="1">
                <a:solidFill>
                  <a:schemeClr val="accent1"/>
                </a:solidFill>
              </a:rPr>
              <a:t>Desk research (across countries and regions)</a:t>
            </a:r>
          </a:p>
          <a:p>
            <a:pPr lvl="1"/>
            <a:r>
              <a:rPr lang="en-ZA" sz="2000"/>
              <a:t>Published and grey literature review</a:t>
            </a:r>
          </a:p>
          <a:p>
            <a:pPr lvl="1"/>
            <a:r>
              <a:rPr lang="en-ZA" sz="2000"/>
              <a:t>Systematic review of kidney failure burden and outcomes</a:t>
            </a:r>
          </a:p>
          <a:p>
            <a:pPr lvl="1"/>
            <a:r>
              <a:rPr lang="en-ZA" sz="2000"/>
              <a:t>Data extraction from major kidney registries (USRDS, ERA-EDTA) and relevant national registries where available </a:t>
            </a:r>
          </a:p>
          <a:p>
            <a:pPr lvl="1"/>
            <a:r>
              <a:rPr lang="en-ZA" sz="2000"/>
              <a:t>Scoping review of KRT cost estimates</a:t>
            </a:r>
            <a:endParaRPr lang="en-AU" sz="2000"/>
          </a:p>
          <a:p>
            <a:endParaRPr lang="en-AU" sz="2000" b="1"/>
          </a:p>
          <a:p>
            <a:pPr marL="0" indent="0">
              <a:buNone/>
            </a:pPr>
            <a:endParaRPr lang="en-AU" sz="2400"/>
          </a:p>
        </p:txBody>
      </p:sp>
      <p:sp>
        <p:nvSpPr>
          <p:cNvPr id="7" name="Content Placeholder 6">
            <a:extLst>
              <a:ext uri="{FF2B5EF4-FFF2-40B4-BE49-F238E27FC236}">
                <a16:creationId xmlns:a16="http://schemas.microsoft.com/office/drawing/2014/main" id="{715E630F-844A-6C0D-7794-ED3E2E206F01}"/>
              </a:ext>
            </a:extLst>
          </p:cNvPr>
          <p:cNvSpPr>
            <a:spLocks noGrp="1"/>
          </p:cNvSpPr>
          <p:nvPr>
            <p:ph sz="half" idx="2"/>
          </p:nvPr>
        </p:nvSpPr>
        <p:spPr/>
        <p:txBody>
          <a:bodyPr/>
          <a:lstStyle/>
          <a:p>
            <a:r>
              <a:rPr lang="en-AU" sz="2400" b="1">
                <a:solidFill>
                  <a:schemeClr val="accent1"/>
                </a:solidFill>
              </a:rPr>
              <a:t>Online </a:t>
            </a:r>
            <a:r>
              <a:rPr lang="en-AU" sz="2400" b="1" err="1">
                <a:solidFill>
                  <a:schemeClr val="accent1"/>
                </a:solidFill>
              </a:rPr>
              <a:t>questionnary</a:t>
            </a:r>
            <a:r>
              <a:rPr lang="en-AU" sz="2400" b="1">
                <a:solidFill>
                  <a:schemeClr val="accent1"/>
                </a:solidFill>
              </a:rPr>
              <a:t>-based survey July – September 2022</a:t>
            </a:r>
          </a:p>
          <a:p>
            <a:pPr lvl="1"/>
            <a:r>
              <a:rPr lang="fr-BE" sz="2000"/>
              <a:t>3 </a:t>
            </a:r>
            <a:r>
              <a:rPr lang="en-ZA" sz="2000"/>
              <a:t>languages</a:t>
            </a:r>
            <a:r>
              <a:rPr lang="fr-BE" sz="2000"/>
              <a:t> (English, French, </a:t>
            </a:r>
            <a:r>
              <a:rPr lang="en-ZA" sz="2000"/>
              <a:t>Spanish</a:t>
            </a:r>
            <a:r>
              <a:rPr lang="fr-BE" sz="2000"/>
              <a:t>)</a:t>
            </a:r>
          </a:p>
          <a:p>
            <a:pPr lvl="1"/>
            <a:r>
              <a:rPr lang="fr-BE" sz="2000"/>
              <a:t>191 countries </a:t>
            </a:r>
            <a:r>
              <a:rPr lang="fr-BE" sz="2000" err="1"/>
              <a:t>contacted</a:t>
            </a:r>
            <a:endParaRPr lang="en-US" sz="2000"/>
          </a:p>
          <a:p>
            <a:pPr lvl="1"/>
            <a:r>
              <a:rPr lang="fr-BE" sz="2000"/>
              <a:t>≥3 </a:t>
            </a:r>
            <a:r>
              <a:rPr lang="en-ZA" sz="2000"/>
              <a:t>stakeholders</a:t>
            </a:r>
            <a:r>
              <a:rPr lang="fr-BE" sz="2000"/>
              <a:t> per country</a:t>
            </a:r>
            <a:endParaRPr lang="en-ZA" sz="2000"/>
          </a:p>
          <a:p>
            <a:pPr lvl="2"/>
            <a:r>
              <a:rPr lang="en-ZA" sz="1400"/>
              <a:t>National nephrology society leadership</a:t>
            </a:r>
          </a:p>
          <a:p>
            <a:pPr lvl="2"/>
            <a:r>
              <a:rPr lang="en-ZA" sz="1400"/>
              <a:t>Healthcare policymakers</a:t>
            </a:r>
          </a:p>
          <a:p>
            <a:pPr lvl="2"/>
            <a:r>
              <a:rPr lang="en-ZA" sz="1400"/>
              <a:t>Patients / patient advocacy groups</a:t>
            </a:r>
          </a:p>
          <a:p>
            <a:pPr lvl="1"/>
            <a:r>
              <a:rPr lang="en-ZA" sz="2000"/>
              <a:t>Discrepancies resolved by follow-up conferences with regional board chairs and country nephrology leaders</a:t>
            </a:r>
          </a:p>
          <a:p>
            <a:pPr lvl="1"/>
            <a:endParaRPr lang="en-ZA" sz="2000"/>
          </a:p>
          <a:p>
            <a:endParaRPr lang="LID4096"/>
          </a:p>
        </p:txBody>
      </p:sp>
      <p:sp>
        <p:nvSpPr>
          <p:cNvPr id="4" name="Date Placeholder 3">
            <a:extLst>
              <a:ext uri="{FF2B5EF4-FFF2-40B4-BE49-F238E27FC236}">
                <a16:creationId xmlns:a16="http://schemas.microsoft.com/office/drawing/2014/main" id="{E3D39FE1-7E33-1B60-DBD9-CC8DD8CBD39B}"/>
              </a:ext>
            </a:extLst>
          </p:cNvPr>
          <p:cNvSpPr>
            <a:spLocks noGrp="1"/>
          </p:cNvSpPr>
          <p:nvPr>
            <p:ph type="dt" sz="half" idx="10"/>
          </p:nvPr>
        </p:nvSpPr>
        <p:spPr/>
        <p:txBody>
          <a:bodyPr/>
          <a:lstStyle/>
          <a:p>
            <a:r>
              <a:rPr lang="en-GB"/>
              <a:t>July 2023</a:t>
            </a:r>
            <a:endParaRPr lang="en-US"/>
          </a:p>
        </p:txBody>
      </p:sp>
      <p:sp>
        <p:nvSpPr>
          <p:cNvPr id="5" name="Footer Placeholder 4">
            <a:extLst>
              <a:ext uri="{FF2B5EF4-FFF2-40B4-BE49-F238E27FC236}">
                <a16:creationId xmlns:a16="http://schemas.microsoft.com/office/drawing/2014/main" id="{0065D606-8FAC-41EB-6041-319110E2513F}"/>
              </a:ext>
            </a:extLst>
          </p:cNvPr>
          <p:cNvSpPr>
            <a:spLocks noGrp="1"/>
          </p:cNvSpPr>
          <p:nvPr>
            <p:ph type="ftr" sz="quarter" idx="3"/>
          </p:nvPr>
        </p:nvSpPr>
        <p:spPr/>
        <p:txBody>
          <a:bodyPr/>
          <a:lstStyle/>
          <a:p>
            <a:r>
              <a:rPr lang="en-US"/>
              <a:t>International Society of Nephrology</a:t>
            </a:r>
          </a:p>
        </p:txBody>
      </p:sp>
      <p:sp>
        <p:nvSpPr>
          <p:cNvPr id="6" name="Slide Number Placeholder 5">
            <a:extLst>
              <a:ext uri="{FF2B5EF4-FFF2-40B4-BE49-F238E27FC236}">
                <a16:creationId xmlns:a16="http://schemas.microsoft.com/office/drawing/2014/main" id="{5E1A252D-C033-EA98-E31A-21D6642E04B9}"/>
              </a:ext>
            </a:extLst>
          </p:cNvPr>
          <p:cNvSpPr>
            <a:spLocks noGrp="1"/>
          </p:cNvSpPr>
          <p:nvPr>
            <p:ph type="sldNum" sz="quarter" idx="4"/>
          </p:nvPr>
        </p:nvSpPr>
        <p:spPr/>
        <p:txBody>
          <a:bodyPr/>
          <a:lstStyle/>
          <a:p>
            <a:fld id="{4A9CEFBC-9863-BD47-BA2B-008170C231CB}" type="slidenum">
              <a:rPr lang="en-US" smtClean="0"/>
              <a:pPr/>
              <a:t>6</a:t>
            </a:fld>
            <a:endParaRPr lang="en-US"/>
          </a:p>
        </p:txBody>
      </p:sp>
    </p:spTree>
    <p:extLst>
      <p:ext uri="{BB962C8B-B14F-4D97-AF65-F5344CB8AC3E}">
        <p14:creationId xmlns:p14="http://schemas.microsoft.com/office/powerpoint/2010/main" val="846394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2279714" y="1008000"/>
            <a:ext cx="7655170" cy="5839778"/>
          </a:xfrm>
          <a:prstGeom prst="rect">
            <a:avLst/>
          </a:prstGeom>
        </p:spPr>
      </p:pic>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Survey Components</a:t>
            </a:r>
          </a:p>
        </p:txBody>
      </p:sp>
      <p:sp>
        <p:nvSpPr>
          <p:cNvPr id="2" name="Date Placeholder 3">
            <a:extLst>
              <a:ext uri="{FF2B5EF4-FFF2-40B4-BE49-F238E27FC236}">
                <a16:creationId xmlns:a16="http://schemas.microsoft.com/office/drawing/2014/main" id="{CE09CED7-3C42-8235-01B8-9ED2A00F6745}"/>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4" name="Footer Placeholder 4">
            <a:extLst>
              <a:ext uri="{FF2B5EF4-FFF2-40B4-BE49-F238E27FC236}">
                <a16:creationId xmlns:a16="http://schemas.microsoft.com/office/drawing/2014/main" id="{D5FB313F-31FE-CA63-0380-732A96D1589A}"/>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5" name="Slide Number Placeholder 5">
            <a:extLst>
              <a:ext uri="{FF2B5EF4-FFF2-40B4-BE49-F238E27FC236}">
                <a16:creationId xmlns:a16="http://schemas.microsoft.com/office/drawing/2014/main" id="{85A26D48-4566-8B9B-64C8-BB88E3DFEEF6}"/>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7</a:t>
            </a:fld>
            <a:endParaRPr lang="en-US"/>
          </a:p>
        </p:txBody>
      </p:sp>
    </p:spTree>
    <p:extLst>
      <p:ext uri="{BB962C8B-B14F-4D97-AF65-F5344CB8AC3E}">
        <p14:creationId xmlns:p14="http://schemas.microsoft.com/office/powerpoint/2010/main" val="2329349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AU"/>
              <a:t>Overall ISN-GKHA response</a:t>
            </a:r>
          </a:p>
        </p:txBody>
      </p:sp>
      <p:pic>
        <p:nvPicPr>
          <p:cNvPr id="2" name="Picture 1">
            <a:extLst>
              <a:ext uri="{FF2B5EF4-FFF2-40B4-BE49-F238E27FC236}">
                <a16:creationId xmlns:a16="http://schemas.microsoft.com/office/drawing/2014/main" id="{5A1AD84F-1CC4-85A3-8A40-49376FCCE24B}"/>
              </a:ext>
            </a:extLst>
          </p:cNvPr>
          <p:cNvPicPr>
            <a:picLocks noChangeAspect="1"/>
          </p:cNvPicPr>
          <p:nvPr/>
        </p:nvPicPr>
        <p:blipFill>
          <a:blip r:embed="rId2"/>
          <a:stretch>
            <a:fillRect/>
          </a:stretch>
        </p:blipFill>
        <p:spPr>
          <a:xfrm>
            <a:off x="479782" y="1029848"/>
            <a:ext cx="8393630" cy="5352884"/>
          </a:xfrm>
          <a:prstGeom prst="rect">
            <a:avLst/>
          </a:prstGeom>
        </p:spPr>
      </p:pic>
      <p:sp>
        <p:nvSpPr>
          <p:cNvPr id="4" name="TextBox 3">
            <a:extLst>
              <a:ext uri="{FF2B5EF4-FFF2-40B4-BE49-F238E27FC236}">
                <a16:creationId xmlns:a16="http://schemas.microsoft.com/office/drawing/2014/main" id="{2F41DA9F-DC1B-B32D-3570-512D1A5747BC}"/>
              </a:ext>
            </a:extLst>
          </p:cNvPr>
          <p:cNvSpPr txBox="1"/>
          <p:nvPr/>
        </p:nvSpPr>
        <p:spPr>
          <a:xfrm>
            <a:off x="7001781" y="891387"/>
            <a:ext cx="2427203" cy="646331"/>
          </a:xfrm>
          <a:prstGeom prst="rect">
            <a:avLst/>
          </a:prstGeom>
          <a:noFill/>
        </p:spPr>
        <p:txBody>
          <a:bodyPr wrap="none" rtlCol="0">
            <a:spAutoFit/>
          </a:bodyPr>
          <a:lstStyle/>
          <a:p>
            <a:r>
              <a:rPr lang="en-AU" sz="3600" b="1">
                <a:solidFill>
                  <a:schemeClr val="accent4"/>
                </a:solidFill>
              </a:rPr>
              <a:t>167</a:t>
            </a:r>
            <a:r>
              <a:rPr lang="en-AU" b="1">
                <a:solidFill>
                  <a:schemeClr val="accent1"/>
                </a:solidFill>
              </a:rPr>
              <a:t> countries (92%)</a:t>
            </a:r>
          </a:p>
        </p:txBody>
      </p:sp>
      <p:sp>
        <p:nvSpPr>
          <p:cNvPr id="5" name="TextBox 4">
            <a:extLst>
              <a:ext uri="{FF2B5EF4-FFF2-40B4-BE49-F238E27FC236}">
                <a16:creationId xmlns:a16="http://schemas.microsoft.com/office/drawing/2014/main" id="{AEE00B4C-2EDA-83EF-CA47-7D698B77DC24}"/>
              </a:ext>
            </a:extLst>
          </p:cNvPr>
          <p:cNvSpPr txBox="1"/>
          <p:nvPr/>
        </p:nvSpPr>
        <p:spPr>
          <a:xfrm>
            <a:off x="9026752" y="5043283"/>
            <a:ext cx="2711948" cy="923330"/>
          </a:xfrm>
          <a:prstGeom prst="rect">
            <a:avLst/>
          </a:prstGeom>
          <a:noFill/>
        </p:spPr>
        <p:txBody>
          <a:bodyPr wrap="square" rtlCol="0">
            <a:spAutoFit/>
          </a:bodyPr>
          <a:lstStyle/>
          <a:p>
            <a:r>
              <a:rPr lang="en-AU">
                <a:solidFill>
                  <a:schemeClr val="accent1"/>
                </a:solidFill>
              </a:rPr>
              <a:t>108 countries participated in the 2017, 2019, and 2023 GKHA surveys</a:t>
            </a:r>
          </a:p>
        </p:txBody>
      </p:sp>
      <p:sp>
        <p:nvSpPr>
          <p:cNvPr id="6" name="Date Placeholder 3">
            <a:extLst>
              <a:ext uri="{FF2B5EF4-FFF2-40B4-BE49-F238E27FC236}">
                <a16:creationId xmlns:a16="http://schemas.microsoft.com/office/drawing/2014/main" id="{10DEB5DC-2D01-46AE-30A2-D918789D2A4C}"/>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FC24DCAF-CB2E-30AE-7F7F-D07D6BBF8DAF}"/>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367EF862-6601-125C-6BEA-A138E7426375}"/>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8</a:t>
            </a:fld>
            <a:endParaRPr lang="en-US"/>
          </a:p>
        </p:txBody>
      </p:sp>
      <p:sp>
        <p:nvSpPr>
          <p:cNvPr id="9" name="TextBox 8">
            <a:extLst>
              <a:ext uri="{FF2B5EF4-FFF2-40B4-BE49-F238E27FC236}">
                <a16:creationId xmlns:a16="http://schemas.microsoft.com/office/drawing/2014/main" id="{83CB1316-A2E1-F483-43D6-1499C39BA801}"/>
              </a:ext>
            </a:extLst>
          </p:cNvPr>
          <p:cNvSpPr txBox="1"/>
          <p:nvPr/>
        </p:nvSpPr>
        <p:spPr>
          <a:xfrm>
            <a:off x="8301552" y="1608161"/>
            <a:ext cx="3221467" cy="646331"/>
          </a:xfrm>
          <a:prstGeom prst="rect">
            <a:avLst/>
          </a:prstGeom>
          <a:noFill/>
        </p:spPr>
        <p:txBody>
          <a:bodyPr wrap="square">
            <a:spAutoFit/>
          </a:bodyPr>
          <a:lstStyle/>
          <a:p>
            <a:r>
              <a:rPr lang="en-AU" sz="3600" b="1">
                <a:solidFill>
                  <a:schemeClr val="accent4"/>
                </a:solidFill>
              </a:rPr>
              <a:t>97% </a:t>
            </a:r>
            <a:r>
              <a:rPr lang="en-AU" b="1">
                <a:solidFill>
                  <a:schemeClr val="accent1"/>
                </a:solidFill>
              </a:rPr>
              <a:t>world’s population</a:t>
            </a:r>
          </a:p>
        </p:txBody>
      </p:sp>
      <p:sp>
        <p:nvSpPr>
          <p:cNvPr id="11" name="TextBox 10">
            <a:extLst>
              <a:ext uri="{FF2B5EF4-FFF2-40B4-BE49-F238E27FC236}">
                <a16:creationId xmlns:a16="http://schemas.microsoft.com/office/drawing/2014/main" id="{A94CB617-3326-9A3C-1E9D-C6A521AA3EE9}"/>
              </a:ext>
            </a:extLst>
          </p:cNvPr>
          <p:cNvSpPr txBox="1"/>
          <p:nvPr/>
        </p:nvSpPr>
        <p:spPr>
          <a:xfrm>
            <a:off x="8610599" y="2434035"/>
            <a:ext cx="3135406" cy="923330"/>
          </a:xfrm>
          <a:prstGeom prst="rect">
            <a:avLst/>
          </a:prstGeom>
          <a:noFill/>
        </p:spPr>
        <p:txBody>
          <a:bodyPr wrap="square">
            <a:spAutoFit/>
          </a:bodyPr>
          <a:lstStyle/>
          <a:p>
            <a:pPr>
              <a:tabLst>
                <a:tab pos="806450" algn="l"/>
              </a:tabLst>
            </a:pPr>
            <a:r>
              <a:rPr lang="en-AU" sz="3600" b="1">
                <a:solidFill>
                  <a:schemeClr val="accent4"/>
                </a:solidFill>
              </a:rPr>
              <a:t>329	</a:t>
            </a:r>
            <a:r>
              <a:rPr lang="en-AU" b="1">
                <a:solidFill>
                  <a:schemeClr val="accent1"/>
                </a:solidFill>
              </a:rPr>
              <a:t>individuals (63%) 	response</a:t>
            </a:r>
          </a:p>
        </p:txBody>
      </p:sp>
      <p:sp>
        <p:nvSpPr>
          <p:cNvPr id="13" name="TextBox 12">
            <a:extLst>
              <a:ext uri="{FF2B5EF4-FFF2-40B4-BE49-F238E27FC236}">
                <a16:creationId xmlns:a16="http://schemas.microsoft.com/office/drawing/2014/main" id="{756559F1-AA47-55A3-6D90-C65675C4A1A0}"/>
              </a:ext>
            </a:extLst>
          </p:cNvPr>
          <p:cNvSpPr txBox="1"/>
          <p:nvPr/>
        </p:nvSpPr>
        <p:spPr>
          <a:xfrm>
            <a:off x="8577273" y="3485053"/>
            <a:ext cx="3241885" cy="923330"/>
          </a:xfrm>
          <a:prstGeom prst="rect">
            <a:avLst/>
          </a:prstGeom>
          <a:noFill/>
        </p:spPr>
        <p:txBody>
          <a:bodyPr wrap="square">
            <a:spAutoFit/>
          </a:bodyPr>
          <a:lstStyle/>
          <a:p>
            <a:pPr>
              <a:tabLst>
                <a:tab pos="358775" algn="l"/>
              </a:tabLst>
            </a:pPr>
            <a:r>
              <a:rPr lang="en-AU" sz="3600" b="1">
                <a:solidFill>
                  <a:schemeClr val="accent4"/>
                </a:solidFill>
              </a:rPr>
              <a:t>2</a:t>
            </a:r>
            <a:r>
              <a:rPr lang="en-AU" sz="3600" b="1">
                <a:solidFill>
                  <a:schemeClr val="accent1"/>
                </a:solidFill>
              </a:rPr>
              <a:t>	</a:t>
            </a:r>
            <a:r>
              <a:rPr lang="en-AU" b="1">
                <a:solidFill>
                  <a:schemeClr val="accent1"/>
                </a:solidFill>
              </a:rPr>
              <a:t>respondents/country</a:t>
            </a:r>
            <a:br>
              <a:rPr lang="en-AU" b="1">
                <a:solidFill>
                  <a:schemeClr val="accent1"/>
                </a:solidFill>
              </a:rPr>
            </a:br>
            <a:r>
              <a:rPr lang="en-AU" b="1">
                <a:solidFill>
                  <a:schemeClr val="accent1"/>
                </a:solidFill>
              </a:rPr>
              <a:t> 	(IQR 2-3)</a:t>
            </a:r>
          </a:p>
        </p:txBody>
      </p:sp>
    </p:spTree>
    <p:extLst>
      <p:ext uri="{BB962C8B-B14F-4D97-AF65-F5344CB8AC3E}">
        <p14:creationId xmlns:p14="http://schemas.microsoft.com/office/powerpoint/2010/main" val="2298298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279714" y="807911"/>
            <a:ext cx="5767006" cy="577576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32" name="Title 1"/>
          <p:cNvSpPr>
            <a:spLocks noGrp="1"/>
          </p:cNvSpPr>
          <p:nvPr>
            <p:ph type="title"/>
          </p:nvPr>
        </p:nvSpPr>
        <p:spPr>
          <a:xfrm>
            <a:off x="770400" y="356400"/>
            <a:ext cx="8470800" cy="651600"/>
          </a:xfrm>
        </p:spPr>
        <p:txBody>
          <a:bodyPr vert="horz" lIns="91440" tIns="45720" rIns="91440" bIns="45720" rtlCol="0" anchor="ctr">
            <a:normAutofit/>
          </a:bodyPr>
          <a:lstStyle/>
          <a:p>
            <a:r>
              <a:rPr lang="en-US" sz="3200">
                <a:solidFill>
                  <a:srgbClr val="283378"/>
                </a:solidFill>
                <a:latin typeface="Arial" panose="020B0604020202020204" pitchFamily="34" charset="0"/>
                <a:cs typeface="Arial" panose="020B0604020202020204" pitchFamily="34" charset="0"/>
              </a:rPr>
              <a:t>Results presented by ISN regions </a:t>
            </a:r>
          </a:p>
        </p:txBody>
      </p:sp>
      <p:pic>
        <p:nvPicPr>
          <p:cNvPr id="3" name="Picture 2">
            <a:extLst>
              <a:ext uri="{FF2B5EF4-FFF2-40B4-BE49-F238E27FC236}">
                <a16:creationId xmlns:a16="http://schemas.microsoft.com/office/drawing/2014/main" id="{160C45C6-0925-01DC-E14E-D23600101E74}"/>
              </a:ext>
            </a:extLst>
          </p:cNvPr>
          <p:cNvPicPr>
            <a:picLocks noChangeAspect="1"/>
          </p:cNvPicPr>
          <p:nvPr/>
        </p:nvPicPr>
        <p:blipFill>
          <a:blip r:embed="rId2"/>
          <a:stretch>
            <a:fillRect/>
          </a:stretch>
        </p:blipFill>
        <p:spPr>
          <a:xfrm>
            <a:off x="2371878" y="988226"/>
            <a:ext cx="7718846" cy="5505750"/>
          </a:xfrm>
          <a:prstGeom prst="rect">
            <a:avLst/>
          </a:prstGeom>
        </p:spPr>
      </p:pic>
      <p:sp>
        <p:nvSpPr>
          <p:cNvPr id="6" name="Date Placeholder 3">
            <a:extLst>
              <a:ext uri="{FF2B5EF4-FFF2-40B4-BE49-F238E27FC236}">
                <a16:creationId xmlns:a16="http://schemas.microsoft.com/office/drawing/2014/main" id="{C533B567-71F5-4D33-C212-D4F91E0E04CD}"/>
              </a:ext>
            </a:extLst>
          </p:cNvPr>
          <p:cNvSpPr>
            <a:spLocks noGrp="1"/>
          </p:cNvSpPr>
          <p:nvPr>
            <p:ph type="dt" sz="half" idx="2"/>
          </p:nvPr>
        </p:nvSpPr>
        <p:spPr>
          <a:xfrm>
            <a:off x="838200" y="6536974"/>
            <a:ext cx="2743200" cy="365125"/>
          </a:xfrm>
        </p:spPr>
        <p:txBody>
          <a:bodyPr/>
          <a:lstStyle/>
          <a:p>
            <a:r>
              <a:rPr lang="en-GB"/>
              <a:t>July 2023</a:t>
            </a:r>
            <a:endParaRPr lang="en-US"/>
          </a:p>
        </p:txBody>
      </p:sp>
      <p:sp>
        <p:nvSpPr>
          <p:cNvPr id="7" name="Footer Placeholder 4">
            <a:extLst>
              <a:ext uri="{FF2B5EF4-FFF2-40B4-BE49-F238E27FC236}">
                <a16:creationId xmlns:a16="http://schemas.microsoft.com/office/drawing/2014/main" id="{BE6ACC80-9216-EB9A-0033-0AAA33F17617}"/>
              </a:ext>
            </a:extLst>
          </p:cNvPr>
          <p:cNvSpPr>
            <a:spLocks noGrp="1"/>
          </p:cNvSpPr>
          <p:nvPr>
            <p:ph type="ftr" sz="quarter" idx="3"/>
          </p:nvPr>
        </p:nvSpPr>
        <p:spPr>
          <a:xfrm>
            <a:off x="4038600" y="6536974"/>
            <a:ext cx="4114800" cy="365125"/>
          </a:xfrm>
        </p:spPr>
        <p:txBody>
          <a:bodyPr/>
          <a:lstStyle/>
          <a:p>
            <a:r>
              <a:rPr lang="en-US"/>
              <a:t>International Society of Nephrology</a:t>
            </a:r>
          </a:p>
        </p:txBody>
      </p:sp>
      <p:sp>
        <p:nvSpPr>
          <p:cNvPr id="8" name="Slide Number Placeholder 5">
            <a:extLst>
              <a:ext uri="{FF2B5EF4-FFF2-40B4-BE49-F238E27FC236}">
                <a16:creationId xmlns:a16="http://schemas.microsoft.com/office/drawing/2014/main" id="{25F3AB59-0C61-686E-CE6A-0DE893F28A18}"/>
              </a:ext>
            </a:extLst>
          </p:cNvPr>
          <p:cNvSpPr>
            <a:spLocks noGrp="1"/>
          </p:cNvSpPr>
          <p:nvPr>
            <p:ph type="sldNum" sz="quarter" idx="4"/>
          </p:nvPr>
        </p:nvSpPr>
        <p:spPr>
          <a:xfrm>
            <a:off x="8610599" y="6536974"/>
            <a:ext cx="3381375" cy="365125"/>
          </a:xfrm>
        </p:spPr>
        <p:txBody>
          <a:bodyPr/>
          <a:lstStyle/>
          <a:p>
            <a:fld id="{4A9CEFBC-9863-BD47-BA2B-008170C231CB}" type="slidenum">
              <a:rPr lang="en-US" smtClean="0"/>
              <a:pPr/>
              <a:t>9</a:t>
            </a:fld>
            <a:endParaRPr lang="en-US"/>
          </a:p>
        </p:txBody>
      </p:sp>
    </p:spTree>
    <p:extLst>
      <p:ext uri="{BB962C8B-B14F-4D97-AF65-F5344CB8AC3E}">
        <p14:creationId xmlns:p14="http://schemas.microsoft.com/office/powerpoint/2010/main" val="3463863073"/>
      </p:ext>
    </p:extLst>
  </p:cSld>
  <p:clrMapOvr>
    <a:masterClrMapping/>
  </p:clrMapOvr>
</p:sld>
</file>

<file path=ppt/theme/theme1.xml><?xml version="1.0" encoding="utf-8"?>
<a:theme xmlns:a="http://schemas.openxmlformats.org/drawingml/2006/main" name="Office Theme">
  <a:themeElements>
    <a:clrScheme name="ISN 2022">
      <a:dk1>
        <a:srgbClr val="000000"/>
      </a:dk1>
      <a:lt1>
        <a:srgbClr val="FFFFFF"/>
      </a:lt1>
      <a:dk2>
        <a:srgbClr val="44546A"/>
      </a:dk2>
      <a:lt2>
        <a:srgbClr val="E7E6E6"/>
      </a:lt2>
      <a:accent1>
        <a:srgbClr val="3C4596"/>
      </a:accent1>
      <a:accent2>
        <a:srgbClr val="283378"/>
      </a:accent2>
      <a:accent3>
        <a:srgbClr val="72C3B9"/>
      </a:accent3>
      <a:accent4>
        <a:srgbClr val="EF7962"/>
      </a:accent4>
      <a:accent5>
        <a:srgbClr val="FFDA76"/>
      </a:accent5>
      <a:accent6>
        <a:srgbClr val="D5D5D5"/>
      </a:accent6>
      <a:hlink>
        <a:srgbClr val="4248A9"/>
      </a:hlink>
      <a:folHlink>
        <a:srgbClr val="FD705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2-09 ISN Activities SlideDeck 2022 .pptx" id="{C0D468F0-1A5C-4FCC-9B7C-C591EBB6F70D}" vid="{CF6BFF4D-DCAE-4F77-B319-4BF2B5AF1F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5bb30524-c5cc-4ab6-b3e3-7acb34e1d48a" xsi:nil="true"/>
    <_ip_UnifiedCompliancePolicyUIAction xmlns="http://schemas.microsoft.com/sharepoint/v3" xsi:nil="true"/>
    <_ip_UnifiedCompliancePolicyProperties xmlns="http://schemas.microsoft.com/sharepoint/v3" xsi:nil="true"/>
    <lcf76f155ced4ddcb4097134ff3c332f xmlns="5bb30524-c5cc-4ab6-b3e3-7acb34e1d48a">
      <Terms xmlns="http://schemas.microsoft.com/office/infopath/2007/PartnerControls"/>
    </lcf76f155ced4ddcb4097134ff3c332f>
    <TaxCatchAll xmlns="8d39dae6-3a04-4f8f-91ef-910acbbf4883" xsi:nil="true"/>
    <_Forma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52EFDB3CC569C4C8709EF2E2FCD4DD1" ma:contentTypeVersion="21" ma:contentTypeDescription="Create a new document." ma:contentTypeScope="" ma:versionID="d58ac3fdedd9ad1ab0a77315264ff983">
  <xsd:schema xmlns:xsd="http://www.w3.org/2001/XMLSchema" xmlns:xs="http://www.w3.org/2001/XMLSchema" xmlns:p="http://schemas.microsoft.com/office/2006/metadata/properties" xmlns:ns1="http://schemas.microsoft.com/sharepoint/v3" xmlns:ns2="5bb30524-c5cc-4ab6-b3e3-7acb34e1d48a" xmlns:ns3="8d39dae6-3a04-4f8f-91ef-910acbbf4883" xmlns:ns4="http://schemas.microsoft.com/sharepoint/v3/fields" targetNamespace="http://schemas.microsoft.com/office/2006/metadata/properties" ma:root="true" ma:fieldsID="f7bb827dacb319c1e726d7e652f64458" ns1:_="" ns2:_="" ns3:_="" ns4:_="">
    <xsd:import namespace="http://schemas.microsoft.com/sharepoint/v3"/>
    <xsd:import namespace="5bb30524-c5cc-4ab6-b3e3-7acb34e1d48a"/>
    <xsd:import namespace="8d39dae6-3a04-4f8f-91ef-910acbbf4883"/>
    <xsd:import namespace="http://schemas.microsoft.com/sharepoint/v3/fields"/>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Status" minOccurs="0"/>
                <xsd:element ref="ns2:MediaServiceAutoKeyPoints" minOccurs="0"/>
                <xsd:element ref="ns2:MediaServiceKeyPoints" minOccurs="0"/>
                <xsd:element ref="ns2:MediaServiceDateTaken"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4:_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bb30524-c5cc-4ab6-b3e3-7acb34e1d4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Status" ma:index="16" nillable="true" ma:displayName="Status" ma:format="Dropdown" ma:internalName="Status">
      <xsd:simpleType>
        <xsd:restriction base="dms:Text">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3f1b091-0422-4f9c-b31b-6eb16863af4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39dae6-3a04-4f8f-91ef-910acbbf488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37f5380c-2a5e-41a0-9e8f-614032ea020b}" ma:internalName="TaxCatchAll" ma:showField="CatchAllData" ma:web="8d39dae6-3a04-4f8f-91ef-910acbbf48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Format" ma:index="27" nillable="true" ma:displayName="Format" ma:description="Media-type, file format or dimensions" ma:internalName="_Forma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DFD074-5C6F-487D-957C-68B223AF912B}">
  <ds:schemaRefs>
    <ds:schemaRef ds:uri="http://schemas.microsoft.com/sharepoint/v3/contenttype/forms"/>
  </ds:schemaRefs>
</ds:datastoreItem>
</file>

<file path=customXml/itemProps2.xml><?xml version="1.0" encoding="utf-8"?>
<ds:datastoreItem xmlns:ds="http://schemas.openxmlformats.org/officeDocument/2006/customXml" ds:itemID="{D4924C01-0F0A-47E2-901A-F34A987E3F61}">
  <ds:schemaRefs>
    <ds:schemaRef ds:uri="http://schemas.microsoft.com/office/2006/documentManagement/types"/>
    <ds:schemaRef ds:uri="http://purl.org/dc/dcmitype/"/>
    <ds:schemaRef ds:uri="5bb30524-c5cc-4ab6-b3e3-7acb34e1d48a"/>
    <ds:schemaRef ds:uri="8d39dae6-3a04-4f8f-91ef-910acbbf4883"/>
    <ds:schemaRef ds:uri="http://purl.org/dc/terms/"/>
    <ds:schemaRef ds:uri="http://www.w3.org/XML/1998/namespace"/>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schemas.microsoft.com/sharepoint/v3/fields"/>
  </ds:schemaRefs>
</ds:datastoreItem>
</file>

<file path=customXml/itemProps3.xml><?xml version="1.0" encoding="utf-8"?>
<ds:datastoreItem xmlns:ds="http://schemas.openxmlformats.org/officeDocument/2006/customXml" ds:itemID="{2790D48C-D60E-4B94-88B9-A28A994645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bb30524-c5cc-4ab6-b3e3-7acb34e1d48a"/>
    <ds:schemaRef ds:uri="8d39dae6-3a04-4f8f-91ef-910acbbf488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ISN-GKHA_Regional Slides_North &amp; East Asia_V0.1</Template>
  <TotalTime>41</TotalTime>
  <Words>4379</Words>
  <Application>Microsoft Office PowerPoint</Application>
  <PresentationFormat>Widescreen</PresentationFormat>
  <Paragraphs>1444</Paragraphs>
  <Slides>40</Slides>
  <Notes>6</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2023 ISN-GLOBAL  KIDNEY HEALTH ATLAS  (ISN-GKHA)  ISN NORTH AND EAST ASIA REGION</vt:lpstr>
      <vt:lpstr>PowerPoint Presentation</vt:lpstr>
      <vt:lpstr>Aim of the ISN-Global Kidney Health Atlas</vt:lpstr>
      <vt:lpstr>ISN-Global Kidney Health Atlas Survey</vt:lpstr>
      <vt:lpstr>Design and Scope </vt:lpstr>
      <vt:lpstr>Overall Survey Components</vt:lpstr>
      <vt:lpstr>Overall ISN-GKHA response</vt:lpstr>
      <vt:lpstr>Results presented by ISN regions </vt:lpstr>
      <vt:lpstr>ISN Region: North and East Asia</vt:lpstr>
      <vt:lpstr>Demographics</vt:lpstr>
      <vt:lpstr>Demographics</vt:lpstr>
      <vt:lpstr>CKD and its risk factors burden</vt:lpstr>
      <vt:lpstr>Burden of kidney failure</vt:lpstr>
      <vt:lpstr>Burden of kidney failure (cont’d)</vt:lpstr>
      <vt:lpstr>Annual cost of kidney replacement therapy components</vt:lpstr>
      <vt:lpstr>Country level scorecard</vt:lpstr>
      <vt:lpstr>Funding for non-dialysis CKD</vt:lpstr>
      <vt:lpstr>Funding for kidney replacement therapy (KRT)</vt:lpstr>
      <vt:lpstr>Providers primarily responsible for kidney failure care</vt:lpstr>
      <vt:lpstr>Shortage of kidney failure care providers</vt:lpstr>
      <vt:lpstr>Shortage of kidney failure care providers</vt:lpstr>
      <vt:lpstr>Prevalence of nephrologists and trainees </vt:lpstr>
      <vt:lpstr>Capacity for chronic dialysis (HD)</vt:lpstr>
      <vt:lpstr>Capacity for chronic dialysis (PD)</vt:lpstr>
      <vt:lpstr>Capacity for Kidney Transplantation</vt:lpstr>
      <vt:lpstr>Capacity for Kidney Transplantation (cont’d)</vt:lpstr>
      <vt:lpstr>Availability of services within dialysis care </vt:lpstr>
      <vt:lpstr>Availability of Home hemodialysis</vt:lpstr>
      <vt:lpstr>Capacity for conservative kidney management (CKM)</vt:lpstr>
      <vt:lpstr> Capacity for conservative kidney management (CKM) </vt:lpstr>
      <vt:lpstr>Funding for medications in CKD patients not on dialysis</vt:lpstr>
      <vt:lpstr>Funding for medications in all dialysis patients</vt:lpstr>
      <vt:lpstr>Funding for medications in all transplant patients</vt:lpstr>
      <vt:lpstr>Availability of official registry</vt:lpstr>
      <vt:lpstr>Summary of Findings</vt:lpstr>
      <vt:lpstr>Summary of Findings (cont’d)</vt:lpstr>
      <vt:lpstr>Implications</vt:lpstr>
      <vt:lpstr>Implications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Sandrine Damster</dc:creator>
  <cp:lastModifiedBy>Sophanny Tiv</cp:lastModifiedBy>
  <cp:revision>17</cp:revision>
  <cp:lastPrinted>2021-05-20T09:07:26Z</cp:lastPrinted>
  <dcterms:created xsi:type="dcterms:W3CDTF">2023-06-29T13:11:42Z</dcterms:created>
  <dcterms:modified xsi:type="dcterms:W3CDTF">2024-01-24T11:47:00Z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0x010100952EFDB3CC569C4C8709EF2E2FCD4DD1</vt:lpwstr>
  </property>
  <property fmtid="{D5CDD505-2E9C-101B-9397-08002B2CF9AE}" pid="3" name="MediaServiceImageTags">
    <vt:lpwstr/>
  </property>
</Properties>
</file>