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9" r:id="rId4"/>
  </p:sldMasterIdLst>
  <p:notesMasterIdLst>
    <p:notesMasterId r:id="rId46"/>
  </p:notesMasterIdLst>
  <p:sldIdLst>
    <p:sldId id="258" r:id="rId5"/>
    <p:sldId id="434" r:id="rId6"/>
    <p:sldId id="435" r:id="rId7"/>
    <p:sldId id="436" r:id="rId8"/>
    <p:sldId id="437" r:id="rId9"/>
    <p:sldId id="462" r:id="rId10"/>
    <p:sldId id="438" r:id="rId11"/>
    <p:sldId id="439" r:id="rId12"/>
    <p:sldId id="440" r:id="rId13"/>
    <p:sldId id="433" r:id="rId14"/>
    <p:sldId id="379" r:id="rId15"/>
    <p:sldId id="380" r:id="rId16"/>
    <p:sldId id="260" r:id="rId17"/>
    <p:sldId id="261" r:id="rId18"/>
    <p:sldId id="262" r:id="rId19"/>
    <p:sldId id="263" r:id="rId20"/>
    <p:sldId id="431" r:id="rId21"/>
    <p:sldId id="466" r:id="rId22"/>
    <p:sldId id="266" r:id="rId23"/>
    <p:sldId id="458" r:id="rId24"/>
    <p:sldId id="268" r:id="rId25"/>
    <p:sldId id="463" r:id="rId26"/>
    <p:sldId id="464" r:id="rId27"/>
    <p:sldId id="269" r:id="rId28"/>
    <p:sldId id="280" r:id="rId29"/>
    <p:sldId id="289" r:id="rId30"/>
    <p:sldId id="272" r:id="rId31"/>
    <p:sldId id="290" r:id="rId32"/>
    <p:sldId id="459" r:id="rId33"/>
    <p:sldId id="460" r:id="rId34"/>
    <p:sldId id="276" r:id="rId35"/>
    <p:sldId id="461" r:id="rId36"/>
    <p:sldId id="277" r:id="rId37"/>
    <p:sldId id="390" r:id="rId38"/>
    <p:sldId id="389" r:id="rId39"/>
    <p:sldId id="279" r:id="rId40"/>
    <p:sldId id="465" r:id="rId41"/>
    <p:sldId id="443" r:id="rId42"/>
    <p:sldId id="444" r:id="rId43"/>
    <p:sldId id="445" r:id="rId44"/>
    <p:sldId id="27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293203-AEF9-BC8A-D3AA-87960CCA7CF2}" name="Kelci WILFORD" initials="KW" userId="S::kwilford@theisn.org::fab688a2-8963-4d7f-9bd1-b2f1b39ff41f" providerId="AD"/>
  <p188:author id="{240A2404-0BE8-7E16-0072-9863EB5419DE}" name="Anh TRAN" initials="AT" userId="S::atran@theisn.org::f0801369-d398-4873-9815-0ee69cd0685c" providerId="AD"/>
  <p188:author id="{6D2BCF0E-C3EB-8013-C4C9-11F81E60D04A}" name="Mara Rodrigues" initials="MR" userId="S::mrodrigues@theisn.org::49e61c2d-eb1a-424f-9b11-2736563de131" providerId="AD"/>
  <p188:author id="{43581C0F-D483-7E2D-BF10-35ECC67F8B5E}" name="Kelly Hendricks" initials="KH" userId="S::khendricks@theisn.org::838f0aa6-467f-4fe8-8424-e7e6066b4906" providerId="AD"/>
  <p188:author id="{FF40DD10-DC74-3A52-B7CE-A4DA15A4D993}" name="Catherine  DE TIEGE" initials="CT" userId="S::cdetiege@theisn.org::a5f79d23-52a3-47f9-bc8a-80830764c46d" providerId="AD"/>
  <p188:author id="{30532219-6B1E-96B5-A92E-9B125D2D6938}" name="Sandrine Damster" initials="SD" userId="S::sdamster@Theisn.org::fd8099e7-6a31-40dd-a586-fa857c90cfac" providerId="AD"/>
  <p188:author id="{96717F9D-94F9-13E2-513B-691B7AA1E9AD}" name="Silvia ARRUEBO" initials="SA" userId="S::sarruebo@theisn.org::e9aba99f-2561-4cc4-9a75-fbf1b25c1b57" providerId="AD"/>
  <p188:author id="{0AB715A8-6CFB-8A20-D413-1F12B2345E0B}" name="Monica MOORTHY" initials="MM" userId="S::mmoorthy@theisn.org::f2b06a11-eee9-4f78-84bc-46c2a0bffa08" providerId="AD"/>
  <p188:author id="{68AD27CB-462A-759D-2456-4600BA43381B}" name="Miriam Ravelo" initials="MR" userId="S::mravelo@theisn.org::75c236b9-77ed-4b47-b077-c3ca511024eb" providerId="AD"/>
  <p188:author id="{744B5CF3-7C7A-504F-AB4F-4618ABD4C87B}" name="Julia Mackinlay" initials="JM" userId="S::jmackinlay@theisn.org::e5f61763-b5c0-4a16-98f5-9ec764974cc2" providerId="AD"/>
  <p188:author id="{5B26C1FD-F0EC-B5BA-C9BC-1DE7B175634D}" name="Sophie Dupuis" initials="SD" userId="S::sdupuis@theisn.org::823a732c-ef5f-415f-8758-2f20af8cf6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CB"/>
    <a:srgbClr val="E42012"/>
    <a:srgbClr val="800000"/>
    <a:srgbClr val="EF7962"/>
    <a:srgbClr val="F7F326"/>
    <a:srgbClr val="E12728"/>
    <a:srgbClr val="2A5CAE"/>
    <a:srgbClr val="DF2517"/>
    <a:srgbClr val="FE7055"/>
    <a:srgbClr val="007C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DCBB5B-5D4B-481F-8263-A96A17295DBB}" v="12" dt="2024-01-24T11:39:40.534"/>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108" y="28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ia ARRUEBO" userId="e9aba99f-2561-4cc4-9a75-fbf1b25c1b57" providerId="ADAL" clId="{138C5547-311A-4ABC-9C4E-E296081BE0FE}"/>
    <pc:docChg chg="custSel modSld">
      <pc:chgData name="Silvia ARRUEBO" userId="e9aba99f-2561-4cc4-9a75-fbf1b25c1b57" providerId="ADAL" clId="{138C5547-311A-4ABC-9C4E-E296081BE0FE}" dt="2023-08-01T11:54:14.441" v="8" actId="27636"/>
      <pc:docMkLst>
        <pc:docMk/>
      </pc:docMkLst>
      <pc:sldChg chg="modSp mod">
        <pc:chgData name="Silvia ARRUEBO" userId="e9aba99f-2561-4cc4-9a75-fbf1b25c1b57" providerId="ADAL" clId="{138C5547-311A-4ABC-9C4E-E296081BE0FE}" dt="2023-08-01T11:54:01.278" v="5" actId="1076"/>
        <pc:sldMkLst>
          <pc:docMk/>
          <pc:sldMk cId="3657139268" sldId="443"/>
        </pc:sldMkLst>
        <pc:spChg chg="mod">
          <ac:chgData name="Silvia ARRUEBO" userId="e9aba99f-2561-4cc4-9a75-fbf1b25c1b57" providerId="ADAL" clId="{138C5547-311A-4ABC-9C4E-E296081BE0FE}" dt="2023-08-01T11:54:01.278" v="5" actId="1076"/>
          <ac:spMkLst>
            <pc:docMk/>
            <pc:sldMk cId="3657139268" sldId="443"/>
            <ac:spMk id="3" creationId="{C5E6694C-B5C3-5B3F-6DF0-D22A8479518E}"/>
          </ac:spMkLst>
        </pc:spChg>
      </pc:sldChg>
      <pc:sldChg chg="modSp mod">
        <pc:chgData name="Silvia ARRUEBO" userId="e9aba99f-2561-4cc4-9a75-fbf1b25c1b57" providerId="ADAL" clId="{138C5547-311A-4ABC-9C4E-E296081BE0FE}" dt="2023-08-01T11:54:06.310" v="6" actId="2711"/>
        <pc:sldMkLst>
          <pc:docMk/>
          <pc:sldMk cId="3397777398" sldId="444"/>
        </pc:sldMkLst>
        <pc:spChg chg="mod">
          <ac:chgData name="Silvia ARRUEBO" userId="e9aba99f-2561-4cc4-9a75-fbf1b25c1b57" providerId="ADAL" clId="{138C5547-311A-4ABC-9C4E-E296081BE0FE}" dt="2023-08-01T11:54:06.310" v="6" actId="2711"/>
          <ac:spMkLst>
            <pc:docMk/>
            <pc:sldMk cId="3397777398" sldId="444"/>
            <ac:spMk id="3" creationId="{39CDB8CE-05DE-6086-A64B-D15367664DED}"/>
          </ac:spMkLst>
        </pc:spChg>
      </pc:sldChg>
      <pc:sldChg chg="modSp mod">
        <pc:chgData name="Silvia ARRUEBO" userId="e9aba99f-2561-4cc4-9a75-fbf1b25c1b57" providerId="ADAL" clId="{138C5547-311A-4ABC-9C4E-E296081BE0FE}" dt="2023-08-01T11:54:14.441" v="8" actId="27636"/>
        <pc:sldMkLst>
          <pc:docMk/>
          <pc:sldMk cId="2816312712" sldId="445"/>
        </pc:sldMkLst>
        <pc:spChg chg="mod">
          <ac:chgData name="Silvia ARRUEBO" userId="e9aba99f-2561-4cc4-9a75-fbf1b25c1b57" providerId="ADAL" clId="{138C5547-311A-4ABC-9C4E-E296081BE0FE}" dt="2023-08-01T11:54:14.441" v="8" actId="27636"/>
          <ac:spMkLst>
            <pc:docMk/>
            <pc:sldMk cId="2816312712" sldId="445"/>
            <ac:spMk id="3" creationId="{CDA2D34C-AEB0-FDD0-ABD5-4B4DA1984F4E}"/>
          </ac:spMkLst>
        </pc:spChg>
      </pc:sldChg>
      <pc:sldChg chg="modSp mod">
        <pc:chgData name="Silvia ARRUEBO" userId="e9aba99f-2561-4cc4-9a75-fbf1b25c1b57" providerId="ADAL" clId="{138C5547-311A-4ABC-9C4E-E296081BE0FE}" dt="2023-08-01T11:53:37.719" v="2" actId="1076"/>
        <pc:sldMkLst>
          <pc:docMk/>
          <pc:sldMk cId="3500256732" sldId="465"/>
        </pc:sldMkLst>
        <pc:spChg chg="mod">
          <ac:chgData name="Silvia ARRUEBO" userId="e9aba99f-2561-4cc4-9a75-fbf1b25c1b57" providerId="ADAL" clId="{138C5547-311A-4ABC-9C4E-E296081BE0FE}" dt="2023-08-01T11:53:37.719" v="2" actId="1076"/>
          <ac:spMkLst>
            <pc:docMk/>
            <pc:sldMk cId="3500256732" sldId="465"/>
            <ac:spMk id="3" creationId="{15FA87E5-2E34-9E5A-FE97-2D9B7881E8C9}"/>
          </ac:spMkLst>
        </pc:spChg>
      </pc:sldChg>
    </pc:docChg>
  </pc:docChgLst>
  <pc:docChgLst>
    <pc:chgData name="Saad Syed" userId="afc29d7a40d45ac4" providerId="LiveId" clId="{D0DC0825-11F9-4448-83D8-67327B31FEAC}"/>
    <pc:docChg chg="custSel addSld modSld">
      <pc:chgData name="Saad Syed" userId="afc29d7a40d45ac4" providerId="LiveId" clId="{D0DC0825-11F9-4448-83D8-67327B31FEAC}" dt="2023-07-26T21:12:39.422" v="117" actId="20577"/>
      <pc:docMkLst>
        <pc:docMk/>
      </pc:docMkLst>
      <pc:sldChg chg="modSp mod">
        <pc:chgData name="Saad Syed" userId="afc29d7a40d45ac4" providerId="LiveId" clId="{D0DC0825-11F9-4448-83D8-67327B31FEAC}" dt="2023-07-26T21:09:37.181" v="89" actId="2711"/>
        <pc:sldMkLst>
          <pc:docMk/>
          <pc:sldMk cId="2934631045" sldId="261"/>
        </pc:sldMkLst>
        <pc:spChg chg="mod">
          <ac:chgData name="Saad Syed" userId="afc29d7a40d45ac4" providerId="LiveId" clId="{D0DC0825-11F9-4448-83D8-67327B31FEAC}" dt="2023-07-26T21:09:37.181" v="89" actId="2711"/>
          <ac:spMkLst>
            <pc:docMk/>
            <pc:sldMk cId="2934631045" sldId="261"/>
            <ac:spMk id="18" creationId="{26FC3FB0-BFE0-1A2E-4D39-4A51DF417113}"/>
          </ac:spMkLst>
        </pc:spChg>
      </pc:sldChg>
      <pc:sldChg chg="modSp mod">
        <pc:chgData name="Saad Syed" userId="afc29d7a40d45ac4" providerId="LiveId" clId="{D0DC0825-11F9-4448-83D8-67327B31FEAC}" dt="2023-07-26T21:09:42.033" v="90" actId="2711"/>
        <pc:sldMkLst>
          <pc:docMk/>
          <pc:sldMk cId="1278003397" sldId="262"/>
        </pc:sldMkLst>
        <pc:spChg chg="mod">
          <ac:chgData name="Saad Syed" userId="afc29d7a40d45ac4" providerId="LiveId" clId="{D0DC0825-11F9-4448-83D8-67327B31FEAC}" dt="2023-07-26T21:09:42.033" v="90" actId="2711"/>
          <ac:spMkLst>
            <pc:docMk/>
            <pc:sldMk cId="1278003397" sldId="262"/>
            <ac:spMk id="12" creationId="{1C694E32-5C2B-A980-2328-7D5FE52FDD0D}"/>
          </ac:spMkLst>
        </pc:spChg>
      </pc:sldChg>
      <pc:sldChg chg="modSp add mod">
        <pc:chgData name="Saad Syed" userId="afc29d7a40d45ac4" providerId="LiveId" clId="{D0DC0825-11F9-4448-83D8-67327B31FEAC}" dt="2023-07-26T21:12:39.422" v="117" actId="20577"/>
        <pc:sldMkLst>
          <pc:docMk/>
          <pc:sldMk cId="3657139268" sldId="443"/>
        </pc:sldMkLst>
        <pc:spChg chg="mod">
          <ac:chgData name="Saad Syed" userId="afc29d7a40d45ac4" providerId="LiveId" clId="{D0DC0825-11F9-4448-83D8-67327B31FEAC}" dt="2023-07-26T21:12:39.422" v="117" actId="20577"/>
          <ac:spMkLst>
            <pc:docMk/>
            <pc:sldMk cId="3657139268" sldId="443"/>
            <ac:spMk id="3" creationId="{C5E6694C-B5C3-5B3F-6DF0-D22A8479518E}"/>
          </ac:spMkLst>
        </pc:spChg>
        <pc:spChg chg="mod">
          <ac:chgData name="Saad Syed" userId="afc29d7a40d45ac4" providerId="LiveId" clId="{D0DC0825-11F9-4448-83D8-67327B31FEAC}" dt="2023-07-25T22:00:16.033" v="86" actId="20577"/>
          <ac:spMkLst>
            <pc:docMk/>
            <pc:sldMk cId="3657139268" sldId="443"/>
            <ac:spMk id="4" creationId="{9DFD9A62-C52B-5509-E269-9274935AB6EC}"/>
          </ac:spMkLst>
        </pc:spChg>
      </pc:sldChg>
      <pc:sldChg chg="modSp add mod">
        <pc:chgData name="Saad Syed" userId="afc29d7a40d45ac4" providerId="LiveId" clId="{D0DC0825-11F9-4448-83D8-67327B31FEAC}" dt="2023-07-25T22:00:12.482" v="84" actId="20577"/>
        <pc:sldMkLst>
          <pc:docMk/>
          <pc:sldMk cId="3397777398" sldId="444"/>
        </pc:sldMkLst>
        <pc:spChg chg="mod">
          <ac:chgData name="Saad Syed" userId="afc29d7a40d45ac4" providerId="LiveId" clId="{D0DC0825-11F9-4448-83D8-67327B31FEAC}" dt="2023-07-25T22:00:12.482" v="84" actId="20577"/>
          <ac:spMkLst>
            <pc:docMk/>
            <pc:sldMk cId="3397777398" sldId="444"/>
            <ac:spMk id="4" creationId="{C5B7B3DB-5B79-73A4-2CD0-45E827F6BF93}"/>
          </ac:spMkLst>
        </pc:spChg>
      </pc:sldChg>
      <pc:sldChg chg="modSp add mod">
        <pc:chgData name="Saad Syed" userId="afc29d7a40d45ac4" providerId="LiveId" clId="{D0DC0825-11F9-4448-83D8-67327B31FEAC}" dt="2023-07-25T22:00:09.209" v="82" actId="20577"/>
        <pc:sldMkLst>
          <pc:docMk/>
          <pc:sldMk cId="2816312712" sldId="445"/>
        </pc:sldMkLst>
        <pc:spChg chg="mod">
          <ac:chgData name="Saad Syed" userId="afc29d7a40d45ac4" providerId="LiveId" clId="{D0DC0825-11F9-4448-83D8-67327B31FEAC}" dt="2023-07-25T22:00:09.209" v="82" actId="20577"/>
          <ac:spMkLst>
            <pc:docMk/>
            <pc:sldMk cId="2816312712" sldId="445"/>
            <ac:spMk id="4" creationId="{8D798FEF-61DB-CAE5-3046-54D9AFD10DF1}"/>
          </ac:spMkLst>
        </pc:spChg>
      </pc:sldChg>
      <pc:sldChg chg="modSp mod">
        <pc:chgData name="Saad Syed" userId="afc29d7a40d45ac4" providerId="LiveId" clId="{D0DC0825-11F9-4448-83D8-67327B31FEAC}" dt="2023-07-26T21:11:26.824" v="92" actId="6549"/>
        <pc:sldMkLst>
          <pc:docMk/>
          <pc:sldMk cId="2677279633" sldId="463"/>
        </pc:sldMkLst>
        <pc:graphicFrameChg chg="mod modGraphic">
          <ac:chgData name="Saad Syed" userId="afc29d7a40d45ac4" providerId="LiveId" clId="{D0DC0825-11F9-4448-83D8-67327B31FEAC}" dt="2023-07-26T21:11:26.824" v="92" actId="6549"/>
          <ac:graphicFrameMkLst>
            <pc:docMk/>
            <pc:sldMk cId="2677279633" sldId="463"/>
            <ac:graphicFrameMk id="2" creationId="{00000000-0000-0000-0000-000000000000}"/>
          </ac:graphicFrameMkLst>
        </pc:graphicFrameChg>
      </pc:sldChg>
      <pc:sldChg chg="modSp mod">
        <pc:chgData name="Saad Syed" userId="afc29d7a40d45ac4" providerId="LiveId" clId="{D0DC0825-11F9-4448-83D8-67327B31FEAC}" dt="2023-07-26T21:12:11.507" v="94" actId="6549"/>
        <pc:sldMkLst>
          <pc:docMk/>
          <pc:sldMk cId="1666122953" sldId="464"/>
        </pc:sldMkLst>
        <pc:graphicFrameChg chg="mod modGraphic">
          <ac:chgData name="Saad Syed" userId="afc29d7a40d45ac4" providerId="LiveId" clId="{D0DC0825-11F9-4448-83D8-67327B31FEAC}" dt="2023-07-26T21:12:11.507" v="94" actId="6549"/>
          <ac:graphicFrameMkLst>
            <pc:docMk/>
            <pc:sldMk cId="1666122953" sldId="464"/>
            <ac:graphicFrameMk id="2" creationId="{00000000-0000-0000-0000-000000000000}"/>
          </ac:graphicFrameMkLst>
        </pc:graphicFrameChg>
      </pc:sldChg>
      <pc:sldChg chg="modSp add mod">
        <pc:chgData name="Saad Syed" userId="afc29d7a40d45ac4" providerId="LiveId" clId="{D0DC0825-11F9-4448-83D8-67327B31FEAC}" dt="2023-07-26T21:12:27.964" v="105" actId="20577"/>
        <pc:sldMkLst>
          <pc:docMk/>
          <pc:sldMk cId="3500256732" sldId="465"/>
        </pc:sldMkLst>
        <pc:spChg chg="mod">
          <ac:chgData name="Saad Syed" userId="afc29d7a40d45ac4" providerId="LiveId" clId="{D0DC0825-11F9-4448-83D8-67327B31FEAC}" dt="2023-07-26T21:12:27.964" v="105" actId="20577"/>
          <ac:spMkLst>
            <pc:docMk/>
            <pc:sldMk cId="3500256732" sldId="465"/>
            <ac:spMk id="3" creationId="{15FA87E5-2E34-9E5A-FE97-2D9B7881E8C9}"/>
          </ac:spMkLst>
        </pc:spChg>
        <pc:spChg chg="mod">
          <ac:chgData name="Saad Syed" userId="afc29d7a40d45ac4" providerId="LiveId" clId="{D0DC0825-11F9-4448-83D8-67327B31FEAC}" dt="2023-07-25T22:00:19.625" v="88" actId="20577"/>
          <ac:spMkLst>
            <pc:docMk/>
            <pc:sldMk cId="3500256732" sldId="465"/>
            <ac:spMk id="4" creationId="{6760A8E2-9FEF-88E7-11DA-9890AF7D87AB}"/>
          </ac:spMkLst>
        </pc:spChg>
      </pc:sldChg>
    </pc:docChg>
  </pc:docChgLst>
  <pc:docChgLst>
    <pc:chgData name="silvia arruebo" clId="Web-{79DCBB5B-5D4B-481F-8263-A96A17295DBB}"/>
    <pc:docChg chg="modSld">
      <pc:chgData name="silvia arruebo" userId="" providerId="" clId="Web-{79DCBB5B-5D4B-481F-8263-A96A17295DBB}" dt="2024-01-24T11:39:40.534" v="6" actId="20577"/>
      <pc:docMkLst>
        <pc:docMk/>
      </pc:docMkLst>
      <pc:sldChg chg="modSp">
        <pc:chgData name="silvia arruebo" userId="" providerId="" clId="Web-{79DCBB5B-5D4B-481F-8263-A96A17295DBB}" dt="2024-01-24T11:39:40.534" v="6" actId="20577"/>
        <pc:sldMkLst>
          <pc:docMk/>
          <pc:sldMk cId="2101775061" sldId="436"/>
        </pc:sldMkLst>
        <pc:spChg chg="mod">
          <ac:chgData name="silvia arruebo" userId="" providerId="" clId="Web-{79DCBB5B-5D4B-481F-8263-A96A17295DBB}" dt="2024-01-24T11:39:40.534" v="6" actId="20577"/>
          <ac:spMkLst>
            <pc:docMk/>
            <pc:sldMk cId="2101775061" sldId="436"/>
            <ac:spMk id="4" creationId="{62CE3717-C9BE-4E7C-A333-5A60A46B87E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FAFE80-9698-EA43-94CF-826120C59F09}" type="doc">
      <dgm:prSet loTypeId="urn:microsoft.com/office/officeart/2005/8/layout/hChevron3" loCatId="" qsTypeId="urn:microsoft.com/office/officeart/2005/8/quickstyle/simple4" qsCatId="simple" csTypeId="urn:microsoft.com/office/officeart/2005/8/colors/colorful1" csCatId="colorful" phldr="1"/>
      <dgm:spPr/>
    </dgm:pt>
    <dgm:pt modelId="{2E6503BA-D182-B447-85FC-0E8E15909DE6}">
      <dgm:prSet phldrT="[Text]"/>
      <dgm:spPr/>
      <dgm:t>
        <a:bodyPr/>
        <a:lstStyle/>
        <a:p>
          <a:r>
            <a:rPr lang="en-US"/>
            <a:t>2016</a:t>
          </a:r>
        </a:p>
      </dgm:t>
    </dgm:pt>
    <dgm:pt modelId="{1C0D9AF8-5440-5541-8295-2A2D8C74A760}" type="parTrans" cxnId="{9AEE0270-C8FB-4A48-A527-183203707C48}">
      <dgm:prSet/>
      <dgm:spPr/>
      <dgm:t>
        <a:bodyPr/>
        <a:lstStyle/>
        <a:p>
          <a:endParaRPr lang="en-US"/>
        </a:p>
      </dgm:t>
    </dgm:pt>
    <dgm:pt modelId="{86A175C1-234B-1D4F-9BB6-01BC8C54B028}" type="sibTrans" cxnId="{9AEE0270-C8FB-4A48-A527-183203707C48}">
      <dgm:prSet/>
      <dgm:spPr/>
      <dgm:t>
        <a:bodyPr/>
        <a:lstStyle/>
        <a:p>
          <a:endParaRPr lang="en-US"/>
        </a:p>
      </dgm:t>
    </dgm:pt>
    <dgm:pt modelId="{F8CEC62E-0E28-1B4C-B2D8-3992693BB798}">
      <dgm:prSet phldrT="[Text]"/>
      <dgm:spPr/>
      <dgm:t>
        <a:bodyPr/>
        <a:lstStyle/>
        <a:p>
          <a:r>
            <a:rPr lang="en-US"/>
            <a:t>2018</a:t>
          </a:r>
        </a:p>
      </dgm:t>
    </dgm:pt>
    <dgm:pt modelId="{599F61D4-9BC1-3642-B328-43C1318575C7}" type="parTrans" cxnId="{B98DBB0D-693D-6B4D-84B9-B7950B8454CD}">
      <dgm:prSet/>
      <dgm:spPr/>
      <dgm:t>
        <a:bodyPr/>
        <a:lstStyle/>
        <a:p>
          <a:endParaRPr lang="en-US"/>
        </a:p>
      </dgm:t>
    </dgm:pt>
    <dgm:pt modelId="{9C2645B2-0390-7D4D-9FC7-5B109D248B97}" type="sibTrans" cxnId="{B98DBB0D-693D-6B4D-84B9-B7950B8454CD}">
      <dgm:prSet/>
      <dgm:spPr/>
      <dgm:t>
        <a:bodyPr/>
        <a:lstStyle/>
        <a:p>
          <a:endParaRPr lang="en-US"/>
        </a:p>
      </dgm:t>
    </dgm:pt>
    <dgm:pt modelId="{707AA972-4B25-2840-A97C-769AEE393B3D}">
      <dgm:prSet phldrT="[Text]"/>
      <dgm:spPr/>
      <dgm:t>
        <a:bodyPr/>
        <a:lstStyle/>
        <a:p>
          <a:r>
            <a:rPr lang="en-US"/>
            <a:t>2022</a:t>
          </a:r>
        </a:p>
      </dgm:t>
    </dgm:pt>
    <dgm:pt modelId="{38B7B931-4151-D944-8878-14D0A307860B}" type="parTrans" cxnId="{8AACDBA6-14AA-234F-8C1E-B16589F65984}">
      <dgm:prSet/>
      <dgm:spPr/>
      <dgm:t>
        <a:bodyPr/>
        <a:lstStyle/>
        <a:p>
          <a:endParaRPr lang="en-US"/>
        </a:p>
      </dgm:t>
    </dgm:pt>
    <dgm:pt modelId="{00656D50-D06F-D44A-9B08-D18433E9D77E}" type="sibTrans" cxnId="{8AACDBA6-14AA-234F-8C1E-B16589F65984}">
      <dgm:prSet/>
      <dgm:spPr/>
      <dgm:t>
        <a:bodyPr/>
        <a:lstStyle/>
        <a:p>
          <a:endParaRPr lang="en-US"/>
        </a:p>
      </dgm:t>
    </dgm:pt>
    <dgm:pt modelId="{BDD697CC-C6C5-364C-B0E6-F1FEF5214705}">
      <dgm:prSet phldrT="[Text]"/>
      <dgm:spPr/>
      <dgm:t>
        <a:bodyPr/>
        <a:lstStyle/>
        <a:p>
          <a:r>
            <a:rPr lang="en-US"/>
            <a:t>2026</a:t>
          </a:r>
        </a:p>
      </dgm:t>
    </dgm:pt>
    <dgm:pt modelId="{AD7A6569-7E4B-7E47-B89C-A6711C02D3DF}" type="parTrans" cxnId="{9FEACFB6-FC7A-3745-8543-9EAEB21FA7AE}">
      <dgm:prSet/>
      <dgm:spPr/>
      <dgm:t>
        <a:bodyPr/>
        <a:lstStyle/>
        <a:p>
          <a:endParaRPr lang="en-US"/>
        </a:p>
      </dgm:t>
    </dgm:pt>
    <dgm:pt modelId="{710D851B-8E87-2C4E-8B0E-97A646D4755E}" type="sibTrans" cxnId="{9FEACFB6-FC7A-3745-8543-9EAEB21FA7AE}">
      <dgm:prSet/>
      <dgm:spPr/>
      <dgm:t>
        <a:bodyPr/>
        <a:lstStyle/>
        <a:p>
          <a:endParaRPr lang="en-US"/>
        </a:p>
      </dgm:t>
    </dgm:pt>
    <dgm:pt modelId="{BC9358A4-E58A-A84D-9017-A3B672631A87}" type="pres">
      <dgm:prSet presAssocID="{41FAFE80-9698-EA43-94CF-826120C59F09}" presName="Name0" presStyleCnt="0">
        <dgm:presLayoutVars>
          <dgm:dir/>
          <dgm:resizeHandles val="exact"/>
        </dgm:presLayoutVars>
      </dgm:prSet>
      <dgm:spPr/>
    </dgm:pt>
    <dgm:pt modelId="{1FD70D52-87D6-1740-9767-3312307D897D}" type="pres">
      <dgm:prSet presAssocID="{2E6503BA-D182-B447-85FC-0E8E15909DE6}" presName="parTxOnly" presStyleLbl="node1" presStyleIdx="0" presStyleCnt="4">
        <dgm:presLayoutVars>
          <dgm:bulletEnabled val="1"/>
        </dgm:presLayoutVars>
      </dgm:prSet>
      <dgm:spPr/>
    </dgm:pt>
    <dgm:pt modelId="{96D0C594-5924-1244-8B58-92199F63BE2D}" type="pres">
      <dgm:prSet presAssocID="{86A175C1-234B-1D4F-9BB6-01BC8C54B028}" presName="parSpace" presStyleCnt="0"/>
      <dgm:spPr/>
    </dgm:pt>
    <dgm:pt modelId="{0FF82BE7-39EA-B94F-94FD-1245639AD408}" type="pres">
      <dgm:prSet presAssocID="{F8CEC62E-0E28-1B4C-B2D8-3992693BB798}" presName="parTxOnly" presStyleLbl="node1" presStyleIdx="1" presStyleCnt="4" custLinFactNeighborX="2308">
        <dgm:presLayoutVars>
          <dgm:bulletEnabled val="1"/>
        </dgm:presLayoutVars>
      </dgm:prSet>
      <dgm:spPr/>
    </dgm:pt>
    <dgm:pt modelId="{AD932FD8-305A-2345-ABAF-CE8DA24905FC}" type="pres">
      <dgm:prSet presAssocID="{9C2645B2-0390-7D4D-9FC7-5B109D248B97}" presName="parSpace" presStyleCnt="0"/>
      <dgm:spPr/>
    </dgm:pt>
    <dgm:pt modelId="{FC945BDB-1EC6-3448-9936-9D64A2BA14CE}" type="pres">
      <dgm:prSet presAssocID="{707AA972-4B25-2840-A97C-769AEE393B3D}" presName="parTxOnly" presStyleLbl="node1" presStyleIdx="2" presStyleCnt="4">
        <dgm:presLayoutVars>
          <dgm:bulletEnabled val="1"/>
        </dgm:presLayoutVars>
      </dgm:prSet>
      <dgm:spPr/>
    </dgm:pt>
    <dgm:pt modelId="{AFBC7919-C063-E949-AAA8-133B2903708A}" type="pres">
      <dgm:prSet presAssocID="{00656D50-D06F-D44A-9B08-D18433E9D77E}" presName="parSpace" presStyleCnt="0"/>
      <dgm:spPr/>
    </dgm:pt>
    <dgm:pt modelId="{A5CD6AFF-C837-0D48-927A-A53ABF9922EE}" type="pres">
      <dgm:prSet presAssocID="{BDD697CC-C6C5-364C-B0E6-F1FEF5214705}" presName="parTxOnly" presStyleLbl="node1" presStyleIdx="3" presStyleCnt="4">
        <dgm:presLayoutVars>
          <dgm:bulletEnabled val="1"/>
        </dgm:presLayoutVars>
      </dgm:prSet>
      <dgm:spPr/>
    </dgm:pt>
  </dgm:ptLst>
  <dgm:cxnLst>
    <dgm:cxn modelId="{B98DBB0D-693D-6B4D-84B9-B7950B8454CD}" srcId="{41FAFE80-9698-EA43-94CF-826120C59F09}" destId="{F8CEC62E-0E28-1B4C-B2D8-3992693BB798}" srcOrd="1" destOrd="0" parTransId="{599F61D4-9BC1-3642-B328-43C1318575C7}" sibTransId="{9C2645B2-0390-7D4D-9FC7-5B109D248B97}"/>
    <dgm:cxn modelId="{CB69FA31-4E9C-6B44-A2E3-DDDC0282767C}" type="presOf" srcId="{F8CEC62E-0E28-1B4C-B2D8-3992693BB798}" destId="{0FF82BE7-39EA-B94F-94FD-1245639AD408}" srcOrd="0" destOrd="0" presId="urn:microsoft.com/office/officeart/2005/8/layout/hChevron3"/>
    <dgm:cxn modelId="{A2CDB432-88DF-1147-BF0A-7D091A4F3F4F}" type="presOf" srcId="{2E6503BA-D182-B447-85FC-0E8E15909DE6}" destId="{1FD70D52-87D6-1740-9767-3312307D897D}" srcOrd="0" destOrd="0" presId="urn:microsoft.com/office/officeart/2005/8/layout/hChevron3"/>
    <dgm:cxn modelId="{9AEE0270-C8FB-4A48-A527-183203707C48}" srcId="{41FAFE80-9698-EA43-94CF-826120C59F09}" destId="{2E6503BA-D182-B447-85FC-0E8E15909DE6}" srcOrd="0" destOrd="0" parTransId="{1C0D9AF8-5440-5541-8295-2A2D8C74A760}" sibTransId="{86A175C1-234B-1D4F-9BB6-01BC8C54B028}"/>
    <dgm:cxn modelId="{00A7B6A0-D1FE-B343-A68B-1BC3A2FEFCE2}" type="presOf" srcId="{BDD697CC-C6C5-364C-B0E6-F1FEF5214705}" destId="{A5CD6AFF-C837-0D48-927A-A53ABF9922EE}" srcOrd="0" destOrd="0" presId="urn:microsoft.com/office/officeart/2005/8/layout/hChevron3"/>
    <dgm:cxn modelId="{BEAB98A6-1588-B548-AD98-EA09E6AC6CC9}" type="presOf" srcId="{707AA972-4B25-2840-A97C-769AEE393B3D}" destId="{FC945BDB-1EC6-3448-9936-9D64A2BA14CE}" srcOrd="0" destOrd="0" presId="urn:microsoft.com/office/officeart/2005/8/layout/hChevron3"/>
    <dgm:cxn modelId="{8AACDBA6-14AA-234F-8C1E-B16589F65984}" srcId="{41FAFE80-9698-EA43-94CF-826120C59F09}" destId="{707AA972-4B25-2840-A97C-769AEE393B3D}" srcOrd="2" destOrd="0" parTransId="{38B7B931-4151-D944-8878-14D0A307860B}" sibTransId="{00656D50-D06F-D44A-9B08-D18433E9D77E}"/>
    <dgm:cxn modelId="{7E6AD8AD-C5A8-234D-93C8-3372904FD660}" type="presOf" srcId="{41FAFE80-9698-EA43-94CF-826120C59F09}" destId="{BC9358A4-E58A-A84D-9017-A3B672631A87}" srcOrd="0" destOrd="0" presId="urn:microsoft.com/office/officeart/2005/8/layout/hChevron3"/>
    <dgm:cxn modelId="{9FEACFB6-FC7A-3745-8543-9EAEB21FA7AE}" srcId="{41FAFE80-9698-EA43-94CF-826120C59F09}" destId="{BDD697CC-C6C5-364C-B0E6-F1FEF5214705}" srcOrd="3" destOrd="0" parTransId="{AD7A6569-7E4B-7E47-B89C-A6711C02D3DF}" sibTransId="{710D851B-8E87-2C4E-8B0E-97A646D4755E}"/>
    <dgm:cxn modelId="{E23ED5D7-1A65-7B49-A738-AD0DA7788B9B}" type="presParOf" srcId="{BC9358A4-E58A-A84D-9017-A3B672631A87}" destId="{1FD70D52-87D6-1740-9767-3312307D897D}" srcOrd="0" destOrd="0" presId="urn:microsoft.com/office/officeart/2005/8/layout/hChevron3"/>
    <dgm:cxn modelId="{524EFC95-8515-984A-8BE5-1F4C33C06FCF}" type="presParOf" srcId="{BC9358A4-E58A-A84D-9017-A3B672631A87}" destId="{96D0C594-5924-1244-8B58-92199F63BE2D}" srcOrd="1" destOrd="0" presId="urn:microsoft.com/office/officeart/2005/8/layout/hChevron3"/>
    <dgm:cxn modelId="{ABFB08BC-7174-124D-B340-C13925502CB0}" type="presParOf" srcId="{BC9358A4-E58A-A84D-9017-A3B672631A87}" destId="{0FF82BE7-39EA-B94F-94FD-1245639AD408}" srcOrd="2" destOrd="0" presId="urn:microsoft.com/office/officeart/2005/8/layout/hChevron3"/>
    <dgm:cxn modelId="{B220E1AB-E3CF-4544-B1E9-DD2096E78B10}" type="presParOf" srcId="{BC9358A4-E58A-A84D-9017-A3B672631A87}" destId="{AD932FD8-305A-2345-ABAF-CE8DA24905FC}" srcOrd="3" destOrd="0" presId="urn:microsoft.com/office/officeart/2005/8/layout/hChevron3"/>
    <dgm:cxn modelId="{B2D1461D-9295-6B4D-8D4C-3648F48DF2E4}" type="presParOf" srcId="{BC9358A4-E58A-A84D-9017-A3B672631A87}" destId="{FC945BDB-1EC6-3448-9936-9D64A2BA14CE}" srcOrd="4" destOrd="0" presId="urn:microsoft.com/office/officeart/2005/8/layout/hChevron3"/>
    <dgm:cxn modelId="{D195BCAC-CCD2-6A4A-A717-A840AD561696}" type="presParOf" srcId="{BC9358A4-E58A-A84D-9017-A3B672631A87}" destId="{AFBC7919-C063-E949-AAA8-133B2903708A}" srcOrd="5" destOrd="0" presId="urn:microsoft.com/office/officeart/2005/8/layout/hChevron3"/>
    <dgm:cxn modelId="{8382B38D-1CA9-1943-8C48-ED954EB9E6C8}" type="presParOf" srcId="{BC9358A4-E58A-A84D-9017-A3B672631A87}" destId="{A5CD6AFF-C837-0D48-927A-A53ABF9922EE}"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70D52-87D6-1740-9767-3312307D897D}">
      <dsp:nvSpPr>
        <dsp:cNvPr id="0" name=""/>
        <dsp:cNvSpPr/>
      </dsp:nvSpPr>
      <dsp:spPr>
        <a:xfrm>
          <a:off x="3080" y="1557467"/>
          <a:ext cx="3091011" cy="1236404"/>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4706"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a:t>2016</a:t>
          </a:r>
        </a:p>
      </dsp:txBody>
      <dsp:txXfrm>
        <a:off x="3080" y="1557467"/>
        <a:ext cx="2781910" cy="1236404"/>
      </dsp:txXfrm>
    </dsp:sp>
    <dsp:sp modelId="{0FF82BE7-39EA-B94F-94FD-1245639AD408}">
      <dsp:nvSpPr>
        <dsp:cNvPr id="0" name=""/>
        <dsp:cNvSpPr/>
      </dsp:nvSpPr>
      <dsp:spPr>
        <a:xfrm>
          <a:off x="2490157" y="1557467"/>
          <a:ext cx="3091011" cy="1236404"/>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a:t>2018</a:t>
          </a:r>
        </a:p>
      </dsp:txBody>
      <dsp:txXfrm>
        <a:off x="3108359" y="1557467"/>
        <a:ext cx="1854607" cy="1236404"/>
      </dsp:txXfrm>
    </dsp:sp>
    <dsp:sp modelId="{FC945BDB-1EC6-3448-9936-9D64A2BA14CE}">
      <dsp:nvSpPr>
        <dsp:cNvPr id="0" name=""/>
        <dsp:cNvSpPr/>
      </dsp:nvSpPr>
      <dsp:spPr>
        <a:xfrm>
          <a:off x="4948698" y="1557467"/>
          <a:ext cx="3091011" cy="1236404"/>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a:t>2022</a:t>
          </a:r>
        </a:p>
      </dsp:txBody>
      <dsp:txXfrm>
        <a:off x="5566900" y="1557467"/>
        <a:ext cx="1854607" cy="1236404"/>
      </dsp:txXfrm>
    </dsp:sp>
    <dsp:sp modelId="{A5CD6AFF-C837-0D48-927A-A53ABF9922EE}">
      <dsp:nvSpPr>
        <dsp:cNvPr id="0" name=""/>
        <dsp:cNvSpPr/>
      </dsp:nvSpPr>
      <dsp:spPr>
        <a:xfrm>
          <a:off x="7421507" y="1557467"/>
          <a:ext cx="3091011" cy="1236404"/>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a:t>2026</a:t>
          </a:r>
        </a:p>
      </dsp:txBody>
      <dsp:txXfrm>
        <a:off x="8039709" y="1557467"/>
        <a:ext cx="1854607" cy="123640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D0B3B-FFE8-A849-82BA-C2EDAEF5FE3D}"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350754-BDBA-A847-9CEE-DAFD42C7995E}" type="slidenum">
              <a:rPr lang="en-US" smtClean="0"/>
              <a:t>‹#›</a:t>
            </a:fld>
            <a:endParaRPr lang="en-US"/>
          </a:p>
        </p:txBody>
      </p:sp>
    </p:spTree>
    <p:extLst>
      <p:ext uri="{BB962C8B-B14F-4D97-AF65-F5344CB8AC3E}">
        <p14:creationId xmlns:p14="http://schemas.microsoft.com/office/powerpoint/2010/main" val="18185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3793E40-A389-BE35-0D5E-017BDDD95D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ADEC3A73-F0FC-3B4B-A857-FFB2F17E22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LID4096" altLang="LID4096"/>
          </a:p>
        </p:txBody>
      </p:sp>
      <p:sp>
        <p:nvSpPr>
          <p:cNvPr id="15364" name="Slide Number Placeholder 3">
            <a:extLst>
              <a:ext uri="{FF2B5EF4-FFF2-40B4-BE49-F238E27FC236}">
                <a16:creationId xmlns:a16="http://schemas.microsoft.com/office/drawing/2014/main" id="{7EFBA111-2CF9-6EFD-2CB2-F342856BAA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A32C6FC-69D5-4665-B2EB-37ED51B6037E}" type="slidenum">
              <a:rPr lang="en-US" altLang="LID4096"/>
              <a:pPr fontAlgn="base">
                <a:spcBef>
                  <a:spcPct val="0"/>
                </a:spcBef>
                <a:spcAft>
                  <a:spcPct val="0"/>
                </a:spcAft>
              </a:pPr>
              <a:t>1</a:t>
            </a:fld>
            <a:endParaRPr lang="en-US" altLang="LID4096"/>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700D1A-4C55-B945-9111-A7D64EBB8932}" type="slidenum">
              <a:rPr lang="en-US" smtClean="0"/>
              <a:t>2</a:t>
            </a:fld>
            <a:endParaRPr lang="en-US"/>
          </a:p>
        </p:txBody>
      </p:sp>
    </p:spTree>
    <p:extLst>
      <p:ext uri="{BB962C8B-B14F-4D97-AF65-F5344CB8AC3E}">
        <p14:creationId xmlns:p14="http://schemas.microsoft.com/office/powerpoint/2010/main" val="64125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prstClr val="black"/>
                </a:solidFill>
                <a:effectLst/>
                <a:uLnTx/>
                <a:uFillTx/>
                <a:latin typeface="Gill Sans MT" panose="020B0502020104020203" pitchFamily="34" charset="0"/>
                <a:ea typeface="+mn-ea"/>
                <a:cs typeface="+mn-cs"/>
              </a:rPr>
              <a:t>REDCap</a:t>
            </a:r>
            <a:r>
              <a:rPr kumimoji="0" lang="en-US" sz="1200" b="0" i="0" u="none" strike="noStrike" kern="1200" cap="none" spc="0" normalizeH="0" baseline="0" noProof="0">
                <a:ln>
                  <a:noFill/>
                </a:ln>
                <a:solidFill>
                  <a:prstClr val="black"/>
                </a:solidFill>
                <a:effectLst/>
                <a:uLnTx/>
                <a:uFillTx/>
                <a:latin typeface="Gill Sans MT" panose="020B0502020104020203" pitchFamily="34" charset="0"/>
                <a:ea typeface="+mn-ea"/>
                <a:cs typeface="+mn-cs"/>
              </a:rPr>
              <a:t> Cloud. </a:t>
            </a:r>
            <a:r>
              <a:rPr lang="en-US" sz="1200">
                <a:solidFill>
                  <a:prstClr val="black"/>
                </a:solidFill>
                <a:latin typeface="Gill Sans MT" panose="020B0502020104020203" pitchFamily="34" charset="0"/>
              </a:rPr>
              <a:t>The questionnaire was peer reviewed for content validity and comprehensiveness before it was piloted with the 10 ISN regional boards to identify any logistical and feasibility issues (e.g., translation needs). Intensive follow-ups were conducted by email and telephone with ISN regional and national leaders to ensure complete and timely responses.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latin typeface="Gill Sans MT" panose="020B0502020104020203" pitchFamily="34" charset="0"/>
              </a:rPr>
              <a:t>Data and reports published by the WHO Global Observatory, UN, World Bank, and OECD.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latin typeface="Gill Sans MT" panose="020B0502020104020203" pitchFamily="34" charset="0"/>
              </a:rPr>
              <a:t>Both published and unpublished documents from international organizations/bodies and reports published by national governments on the organization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latin typeface="Gill Sans MT" panose="020B0502020104020203" pitchFamily="34" charset="0"/>
              </a:rPr>
              <a:t>delivery of ESKD.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latin typeface="Gill Sans MT" panose="020B0502020104020203" pitchFamily="34" charset="0"/>
              </a:rPr>
              <a:t>Additional literature identified by key stakeholders (i.e., opinion leaders, national nephrology society leaders, ISN leaders) and through consultation with national nephrology societies and ISN regional boards.</a:t>
            </a:r>
            <a:endParaRPr kumimoji="0" lang="en-US" sz="1200" b="0" i="0" u="none" strike="noStrike" kern="1200" cap="none" spc="0" normalizeH="0" baseline="0" noProof="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Gill Sans MT" panose="020B0502020104020203" pitchFamily="34" charset="0"/>
            </a:endParaRPr>
          </a:p>
          <a:p>
            <a:endParaRPr lang="en-US"/>
          </a:p>
        </p:txBody>
      </p:sp>
      <p:sp>
        <p:nvSpPr>
          <p:cNvPr id="4" name="Slide Number Placeholder 3"/>
          <p:cNvSpPr>
            <a:spLocks noGrp="1"/>
          </p:cNvSpPr>
          <p:nvPr>
            <p:ph type="sldNum" sz="quarter" idx="10"/>
          </p:nvPr>
        </p:nvSpPr>
        <p:spPr/>
        <p:txBody>
          <a:bodyPr/>
          <a:lstStyle/>
          <a:p>
            <a:fld id="{51BC2DF6-7014-4B72-A13E-6928BF41BB5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726793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A1.2.1. Acute dialysis for AKI (hemodialysis or peritoneal dialysis) - (N, %)</a:t>
            </a:r>
          </a:p>
        </p:txBody>
      </p:sp>
      <p:sp>
        <p:nvSpPr>
          <p:cNvPr id="4" name="Slide Number Placeholder 3"/>
          <p:cNvSpPr>
            <a:spLocks noGrp="1"/>
          </p:cNvSpPr>
          <p:nvPr>
            <p:ph type="sldNum" sz="quarter" idx="5"/>
          </p:nvPr>
        </p:nvSpPr>
        <p:spPr/>
        <p:txBody>
          <a:bodyPr/>
          <a:lstStyle/>
          <a:p>
            <a:fld id="{CA700D1A-4C55-B945-9111-A7D64EBB8932}" type="slidenum">
              <a:rPr lang="en-US" smtClean="0"/>
              <a:t>20</a:t>
            </a:fld>
            <a:endParaRPr lang="en-US"/>
          </a:p>
        </p:txBody>
      </p:sp>
    </p:spTree>
    <p:extLst>
      <p:ext uri="{BB962C8B-B14F-4D97-AF65-F5344CB8AC3E}">
        <p14:creationId xmlns:p14="http://schemas.microsoft.com/office/powerpoint/2010/main" val="1484040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87738581-9809-2971-1490-CCCB51B5C5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46FE0909-DB06-119D-FA53-ADE697E783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LID4096" altLang="LID4096"/>
          </a:p>
        </p:txBody>
      </p:sp>
      <p:sp>
        <p:nvSpPr>
          <p:cNvPr id="106500" name="Slide Number Placeholder 3">
            <a:extLst>
              <a:ext uri="{FF2B5EF4-FFF2-40B4-BE49-F238E27FC236}">
                <a16:creationId xmlns:a16="http://schemas.microsoft.com/office/drawing/2014/main" id="{0B8A59DF-A3E5-C7A7-28FE-D680A4190A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258D7C4-B55D-473F-8D23-F983F9697FA0}" type="slidenum">
              <a:rPr lang="en-US" altLang="LID4096"/>
              <a:pPr fontAlgn="base">
                <a:spcBef>
                  <a:spcPct val="0"/>
                </a:spcBef>
                <a:spcAft>
                  <a:spcPct val="0"/>
                </a:spcAft>
              </a:pPr>
              <a:t>41</a:t>
            </a:fld>
            <a:endParaRPr lang="en-US" altLang="LID4096"/>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64945A-7F90-C442-AC3D-8CC924B08F4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E6525ACD-15F3-7240-9496-BE2F3955CDE8}"/>
              </a:ext>
            </a:extLst>
          </p:cNvPr>
          <p:cNvPicPr>
            <a:picLocks noChangeAspect="1"/>
          </p:cNvPicPr>
          <p:nvPr userDrawn="1"/>
        </p:nvPicPr>
        <p:blipFill>
          <a:blip r:embed="rId3"/>
          <a:stretch>
            <a:fillRect/>
          </a:stretch>
        </p:blipFill>
        <p:spPr>
          <a:xfrm>
            <a:off x="1805" y="0"/>
            <a:ext cx="12188389" cy="6858000"/>
          </a:xfrm>
          <a:prstGeom prst="rect">
            <a:avLst/>
          </a:prstGeom>
        </p:spPr>
      </p:pic>
    </p:spTree>
    <p:extLst>
      <p:ext uri="{BB962C8B-B14F-4D97-AF65-F5344CB8AC3E}">
        <p14:creationId xmlns:p14="http://schemas.microsoft.com/office/powerpoint/2010/main" val="2445900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77F4-3249-A242-A6EF-2DCBAEDA98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28DE9F-9975-0C4A-B5BC-23DA21C4D4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12" descr="Icon&#10;&#10;Description automatically generated">
            <a:extLst>
              <a:ext uri="{FF2B5EF4-FFF2-40B4-BE49-F238E27FC236}">
                <a16:creationId xmlns:a16="http://schemas.microsoft.com/office/drawing/2014/main" id="{6FAA551F-EFB8-084D-2D81-48CC80A441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ate Placeholder 3">
            <a:extLst>
              <a:ext uri="{FF2B5EF4-FFF2-40B4-BE49-F238E27FC236}">
                <a16:creationId xmlns:a16="http://schemas.microsoft.com/office/drawing/2014/main" id="{9C9B40E7-3D8A-978C-26E2-144C9821DB67}"/>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417623A6-C372-92E2-6780-1727ECA1846A}"/>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6E776E5A-6BED-F569-2250-18EAE961A252}"/>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405125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87DCE4-10BC-AA4A-9919-42A818349355}"/>
              </a:ext>
            </a:extLst>
          </p:cNvPr>
          <p:cNvSpPr>
            <a:spLocks noGrp="1"/>
          </p:cNvSpPr>
          <p:nvPr>
            <p:ph type="title" orient="vert"/>
          </p:nvPr>
        </p:nvSpPr>
        <p:spPr>
          <a:xfrm>
            <a:off x="633566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366AF0-FEBE-E242-AEB4-85760EE2B9BD}"/>
              </a:ext>
            </a:extLst>
          </p:cNvPr>
          <p:cNvSpPr>
            <a:spLocks noGrp="1"/>
          </p:cNvSpPr>
          <p:nvPr>
            <p:ph type="body" orient="vert" idx="1"/>
          </p:nvPr>
        </p:nvSpPr>
        <p:spPr>
          <a:xfrm>
            <a:off x="838199" y="365125"/>
            <a:ext cx="535612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1102FB70-7BDD-D4B7-95F8-436016D6CFE9}"/>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1" name="Footer Placeholder 4">
            <a:extLst>
              <a:ext uri="{FF2B5EF4-FFF2-40B4-BE49-F238E27FC236}">
                <a16:creationId xmlns:a16="http://schemas.microsoft.com/office/drawing/2014/main" id="{56841F5F-785F-C63D-8E6C-C092172169C4}"/>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2" name="Slide Number Placeholder 5">
            <a:extLst>
              <a:ext uri="{FF2B5EF4-FFF2-40B4-BE49-F238E27FC236}">
                <a16:creationId xmlns:a16="http://schemas.microsoft.com/office/drawing/2014/main" id="{04552222-9203-AC6E-A2FA-836ED7BFEC56}"/>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084797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96A6F3-EBCA-0048-B171-E052BBA9DE2B}"/>
              </a:ext>
            </a:extLst>
          </p:cNvPr>
          <p:cNvPicPr>
            <a:picLocks noChangeAspect="1"/>
          </p:cNvPicPr>
          <p:nvPr userDrawn="1"/>
        </p:nvPicPr>
        <p:blipFill>
          <a:blip r:embed="rId2"/>
          <a:stretch>
            <a:fillRect/>
          </a:stretch>
        </p:blipFill>
        <p:spPr>
          <a:xfrm>
            <a:off x="1806" y="0"/>
            <a:ext cx="12188388" cy="6858000"/>
          </a:xfrm>
          <a:prstGeom prst="rect">
            <a:avLst/>
          </a:prstGeom>
        </p:spPr>
      </p:pic>
    </p:spTree>
    <p:extLst>
      <p:ext uri="{BB962C8B-B14F-4D97-AF65-F5344CB8AC3E}">
        <p14:creationId xmlns:p14="http://schemas.microsoft.com/office/powerpoint/2010/main" val="2105988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862C-25E3-A94A-A9C0-9579E4734365}"/>
              </a:ext>
            </a:extLst>
          </p:cNvPr>
          <p:cNvSpPr>
            <a:spLocks noGrp="1"/>
          </p:cNvSpPr>
          <p:nvPr>
            <p:ph type="ctrTitle"/>
          </p:nvPr>
        </p:nvSpPr>
        <p:spPr>
          <a:xfrm>
            <a:off x="1524000" y="1267345"/>
            <a:ext cx="9144000" cy="1600033"/>
          </a:xfrm>
        </p:spPr>
        <p:txBody>
          <a:bodyPr anchor="b">
            <a:normAutofit/>
          </a:bodyPr>
          <a:lstStyle>
            <a:lvl1pPr algn="ctr">
              <a:defRPr sz="2000"/>
            </a:lvl1pPr>
          </a:lstStyle>
          <a:p>
            <a:r>
              <a:rPr lang="en-US"/>
              <a:t>Click to edit Master title style</a:t>
            </a:r>
          </a:p>
        </p:txBody>
      </p:sp>
      <p:sp>
        <p:nvSpPr>
          <p:cNvPr id="3" name="Subtitle 2">
            <a:extLst>
              <a:ext uri="{FF2B5EF4-FFF2-40B4-BE49-F238E27FC236}">
                <a16:creationId xmlns:a16="http://schemas.microsoft.com/office/drawing/2014/main" id="{A28CE3BF-2E49-6F46-A5E3-0BDB6B3F6CC3}"/>
              </a:ext>
            </a:extLst>
          </p:cNvPr>
          <p:cNvSpPr>
            <a:spLocks noGrp="1"/>
          </p:cNvSpPr>
          <p:nvPr>
            <p:ph type="subTitle" idx="1"/>
          </p:nvPr>
        </p:nvSpPr>
        <p:spPr>
          <a:xfrm>
            <a:off x="1524000" y="2969506"/>
            <a:ext cx="9144000" cy="1655762"/>
          </a:xfrm>
        </p:spPr>
        <p:txBody>
          <a:bodyPr>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FBAA1470-FF5E-5449-9569-3EB768C09BA7}"/>
              </a:ext>
            </a:extLst>
          </p:cNvPr>
          <p:cNvSpPr/>
          <p:nvPr userDrawn="1"/>
        </p:nvSpPr>
        <p:spPr>
          <a:xfrm>
            <a:off x="0" y="6604000"/>
            <a:ext cx="12192000" cy="254000"/>
          </a:xfrm>
          <a:prstGeom prst="rect">
            <a:avLst/>
          </a:prstGeom>
          <a:solidFill>
            <a:srgbClr val="322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3">
            <a:extLst>
              <a:ext uri="{FF2B5EF4-FFF2-40B4-BE49-F238E27FC236}">
                <a16:creationId xmlns:a16="http://schemas.microsoft.com/office/drawing/2014/main" id="{9E0F0C19-A67D-AE18-AE09-8CBEF6838C28}"/>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0FCBD383-87E2-5B00-C6E1-49EA16CA23D0}"/>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CBC18F28-AE9D-B876-65E4-AC1F767F13F0}"/>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456733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F0689-2C05-6D4C-86D9-8BFB1AC966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CA9933-4D1A-9E49-8ED1-278A604348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12" descr="Icon&#10;&#10;Description automatically generated">
            <a:extLst>
              <a:ext uri="{FF2B5EF4-FFF2-40B4-BE49-F238E27FC236}">
                <a16:creationId xmlns:a16="http://schemas.microsoft.com/office/drawing/2014/main" id="{2EE61319-E2F4-CD8C-0648-7ED1BD4613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e Placeholder 3">
            <a:extLst>
              <a:ext uri="{FF2B5EF4-FFF2-40B4-BE49-F238E27FC236}">
                <a16:creationId xmlns:a16="http://schemas.microsoft.com/office/drawing/2014/main" id="{DAF1F537-DD48-5BCB-BFE4-8495E5A73454}"/>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98FE6374-972E-DB9B-F3D4-9BE4C6FB11D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C4A5A871-B9FB-5400-3E1E-00C1143CBEB5}"/>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690300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8BB17C98-8CCB-42A9-F372-50300F02FF58}"/>
              </a:ext>
            </a:extLst>
          </p:cNvPr>
          <p:cNvPicPr>
            <a:picLocks noChangeAspect="1"/>
          </p:cNvPicPr>
          <p:nvPr userDrawn="1"/>
        </p:nvPicPr>
        <p:blipFill>
          <a:blip r:embed="rId2">
            <a:alphaModFix amt="35000"/>
          </a:blip>
          <a:stretch>
            <a:fillRect/>
          </a:stretch>
        </p:blipFill>
        <p:spPr>
          <a:xfrm>
            <a:off x="890998" y="661394"/>
            <a:ext cx="5630453" cy="5510806"/>
          </a:xfrm>
          <a:prstGeom prst="rect">
            <a:avLst/>
          </a:prstGeom>
        </p:spPr>
      </p:pic>
      <p:sp>
        <p:nvSpPr>
          <p:cNvPr id="8" name="Rectangle 7">
            <a:extLst>
              <a:ext uri="{FF2B5EF4-FFF2-40B4-BE49-F238E27FC236}">
                <a16:creationId xmlns:a16="http://schemas.microsoft.com/office/drawing/2014/main" id="{3D69A1EE-DE47-F6C5-E548-3F2B46DEE641}"/>
              </a:ext>
            </a:extLst>
          </p:cNvPr>
          <p:cNvSpPr/>
          <p:nvPr userDrawn="1"/>
        </p:nvSpPr>
        <p:spPr>
          <a:xfrm>
            <a:off x="890998" y="346509"/>
            <a:ext cx="6978316" cy="5825691"/>
          </a:xfrm>
          <a:prstGeom prst="rect">
            <a:avLst/>
          </a:prstGeom>
          <a:gradFill flip="none" rotWithShape="1">
            <a:gsLst>
              <a:gs pos="0">
                <a:schemeClr val="bg1">
                  <a:alpha val="12000"/>
                </a:schemeClr>
              </a:gs>
              <a:gs pos="100000">
                <a:schemeClr val="bg1">
                  <a:alpha val="78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400"/>
          </a:p>
        </p:txBody>
      </p:sp>
      <p:sp>
        <p:nvSpPr>
          <p:cNvPr id="2" name="Title 1">
            <a:extLst>
              <a:ext uri="{FF2B5EF4-FFF2-40B4-BE49-F238E27FC236}">
                <a16:creationId xmlns:a16="http://schemas.microsoft.com/office/drawing/2014/main" id="{E3D8FDF2-99A0-9F47-B9AE-0C8EACBF06DC}"/>
              </a:ext>
            </a:extLst>
          </p:cNvPr>
          <p:cNvSpPr>
            <a:spLocks noGrp="1"/>
          </p:cNvSpPr>
          <p:nvPr>
            <p:ph type="title" hasCustomPrompt="1"/>
          </p:nvPr>
        </p:nvSpPr>
        <p:spPr>
          <a:xfrm>
            <a:off x="831850" y="1261512"/>
            <a:ext cx="10515600" cy="2040939"/>
          </a:xfrm>
        </p:spPr>
        <p:txBody>
          <a:bodyPr anchor="ctr">
            <a:normAutofit/>
          </a:bodyPr>
          <a:lstStyle>
            <a:lvl1pPr>
              <a:defRPr sz="4400" b="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D92D17EE-D368-2245-8D2E-07669F343715}"/>
              </a:ext>
            </a:extLst>
          </p:cNvPr>
          <p:cNvSpPr>
            <a:spLocks noGrp="1"/>
          </p:cNvSpPr>
          <p:nvPr>
            <p:ph type="body" idx="1"/>
          </p:nvPr>
        </p:nvSpPr>
        <p:spPr>
          <a:xfrm>
            <a:off x="831850" y="3302451"/>
            <a:ext cx="10515600" cy="2338087"/>
          </a:xfrm>
        </p:spPr>
        <p:txBody>
          <a:bodyPr>
            <a:normAutofit/>
          </a:bodyPr>
          <a:lstStyle>
            <a:lvl1pPr marL="0" indent="0">
              <a:buNone/>
              <a:defRPr sz="1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Date Placeholder 3">
            <a:extLst>
              <a:ext uri="{FF2B5EF4-FFF2-40B4-BE49-F238E27FC236}">
                <a16:creationId xmlns:a16="http://schemas.microsoft.com/office/drawing/2014/main" id="{E5E1FCD9-EE3E-AA89-123F-B550C66C51C0}"/>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6" name="Footer Placeholder 4">
            <a:extLst>
              <a:ext uri="{FF2B5EF4-FFF2-40B4-BE49-F238E27FC236}">
                <a16:creationId xmlns:a16="http://schemas.microsoft.com/office/drawing/2014/main" id="{2C2E5534-6359-29E1-F123-A8760ABB63B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7" name="Slide Number Placeholder 5">
            <a:extLst>
              <a:ext uri="{FF2B5EF4-FFF2-40B4-BE49-F238E27FC236}">
                <a16:creationId xmlns:a16="http://schemas.microsoft.com/office/drawing/2014/main" id="{D2D5A865-84BF-3EAB-8870-0FF35D583740}"/>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590459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93BE-325D-E14D-813D-AE516F1F6F9B}"/>
              </a:ext>
            </a:extLst>
          </p:cNvPr>
          <p:cNvSpPr>
            <a:spLocks noGrp="1"/>
          </p:cNvSpPr>
          <p:nvPr>
            <p:ph type="title"/>
          </p:nvPr>
        </p:nvSpPr>
        <p:spPr/>
        <p:txBody>
          <a:bodyP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A946A54-4882-2449-856A-9B6AED009D65}"/>
              </a:ext>
            </a:extLst>
          </p:cNvPr>
          <p:cNvSpPr>
            <a:spLocks noGrp="1"/>
          </p:cNvSpPr>
          <p:nvPr>
            <p:ph sz="half" idx="1"/>
          </p:nvPr>
        </p:nvSpPr>
        <p:spPr>
          <a:xfrm>
            <a:off x="838200" y="1314450"/>
            <a:ext cx="5181600" cy="4862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F20D6B-87CC-9C48-9835-160710B0DB7E}"/>
              </a:ext>
            </a:extLst>
          </p:cNvPr>
          <p:cNvSpPr>
            <a:spLocks noGrp="1"/>
          </p:cNvSpPr>
          <p:nvPr>
            <p:ph sz="half" idx="2"/>
          </p:nvPr>
        </p:nvSpPr>
        <p:spPr>
          <a:xfrm>
            <a:off x="6172200" y="1314450"/>
            <a:ext cx="5181600" cy="4862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12" descr="Icon&#10;&#10;Description automatically generated">
            <a:extLst>
              <a:ext uri="{FF2B5EF4-FFF2-40B4-BE49-F238E27FC236}">
                <a16:creationId xmlns:a16="http://schemas.microsoft.com/office/drawing/2014/main" id="{A6DE410A-EAC7-9847-14D0-3A1CB327AA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ate Placeholder 3">
            <a:extLst>
              <a:ext uri="{FF2B5EF4-FFF2-40B4-BE49-F238E27FC236}">
                <a16:creationId xmlns:a16="http://schemas.microsoft.com/office/drawing/2014/main" id="{1232C3DD-FB56-8D90-3D5A-66397FCB19D1}"/>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6" name="Footer Placeholder 4">
            <a:extLst>
              <a:ext uri="{FF2B5EF4-FFF2-40B4-BE49-F238E27FC236}">
                <a16:creationId xmlns:a16="http://schemas.microsoft.com/office/drawing/2014/main" id="{4A10159B-E6D9-3D2F-0FB3-FE772185BA4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7" name="Slide Number Placeholder 5">
            <a:extLst>
              <a:ext uri="{FF2B5EF4-FFF2-40B4-BE49-F238E27FC236}">
                <a16:creationId xmlns:a16="http://schemas.microsoft.com/office/drawing/2014/main" id="{9EE62645-2713-3D90-2F3D-6155C291DCE2}"/>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32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AF1F4-37DC-AA4C-A284-9F2A45F55698}"/>
              </a:ext>
            </a:extLst>
          </p:cNvPr>
          <p:cNvSpPr>
            <a:spLocks noGrp="1"/>
          </p:cNvSpPr>
          <p:nvPr>
            <p:ph type="title"/>
          </p:nvPr>
        </p:nvSpPr>
        <p:spPr>
          <a:xfrm>
            <a:off x="839788" y="333375"/>
            <a:ext cx="10515600" cy="535707"/>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2C4A04-A82A-3C47-A8D4-210C89427611}"/>
              </a:ext>
            </a:extLst>
          </p:cNvPr>
          <p:cNvSpPr>
            <a:spLocks noGrp="1"/>
          </p:cNvSpPr>
          <p:nvPr>
            <p:ph type="body" idx="1" hasCustomPrompt="1"/>
          </p:nvPr>
        </p:nvSpPr>
        <p:spPr>
          <a:xfrm>
            <a:off x="839788" y="1275122"/>
            <a:ext cx="5157787" cy="823912"/>
          </a:xfrm>
        </p:spPr>
        <p:txBody>
          <a:bodyPr anchor="b">
            <a:normAutofit/>
          </a:bodyPr>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CCC9A13-3E54-2F44-A228-96CE3265AC02}"/>
              </a:ext>
            </a:extLst>
          </p:cNvPr>
          <p:cNvSpPr>
            <a:spLocks noGrp="1"/>
          </p:cNvSpPr>
          <p:nvPr>
            <p:ph sz="half" idx="2"/>
          </p:nvPr>
        </p:nvSpPr>
        <p:spPr>
          <a:xfrm>
            <a:off x="839788" y="2099034"/>
            <a:ext cx="5157787" cy="4090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5A7075-FDF8-CE48-AD21-32B56607B29B}"/>
              </a:ext>
            </a:extLst>
          </p:cNvPr>
          <p:cNvSpPr>
            <a:spLocks noGrp="1"/>
          </p:cNvSpPr>
          <p:nvPr>
            <p:ph type="body" sz="quarter" idx="3" hasCustomPrompt="1"/>
          </p:nvPr>
        </p:nvSpPr>
        <p:spPr>
          <a:xfrm>
            <a:off x="6172200" y="1275122"/>
            <a:ext cx="5183188" cy="823912"/>
          </a:xfrm>
        </p:spPr>
        <p:txBody>
          <a:bodyPr anchor="b">
            <a:normAutofit/>
          </a:bodyPr>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FE0909B-DB9C-D04B-8A24-13A1F0873F2B}"/>
              </a:ext>
            </a:extLst>
          </p:cNvPr>
          <p:cNvSpPr>
            <a:spLocks noGrp="1"/>
          </p:cNvSpPr>
          <p:nvPr>
            <p:ph sz="quarter" idx="4"/>
          </p:nvPr>
        </p:nvSpPr>
        <p:spPr>
          <a:xfrm>
            <a:off x="6172200" y="2099034"/>
            <a:ext cx="5183188" cy="4090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12" descr="Icon&#10;&#10;Description automatically generated">
            <a:extLst>
              <a:ext uri="{FF2B5EF4-FFF2-40B4-BE49-F238E27FC236}">
                <a16:creationId xmlns:a16="http://schemas.microsoft.com/office/drawing/2014/main" id="{291A7AA7-80DB-607C-1B3C-781A158B72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e Placeholder 3">
            <a:extLst>
              <a:ext uri="{FF2B5EF4-FFF2-40B4-BE49-F238E27FC236}">
                <a16:creationId xmlns:a16="http://schemas.microsoft.com/office/drawing/2014/main" id="{52F792C6-A383-49F9-44E4-98A49AC60BBD}"/>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A21BCBFC-F417-3157-D247-B829FB2CCBA5}"/>
              </a:ext>
            </a:extLst>
          </p:cNvPr>
          <p:cNvSpPr>
            <a:spLocks noGrp="1"/>
          </p:cNvSpPr>
          <p:nvPr>
            <p:ph type="ftr" sz="quarter" idx="11"/>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5B83C320-1E59-C71D-092D-AE15E7651CB8}"/>
              </a:ext>
            </a:extLst>
          </p:cNvPr>
          <p:cNvSpPr>
            <a:spLocks noGrp="1"/>
          </p:cNvSpPr>
          <p:nvPr>
            <p:ph type="sldNum" sz="quarter" idx="12"/>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572090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3B361-AD61-2545-AE46-AD1E1406CF41}"/>
              </a:ext>
            </a:extLst>
          </p:cNvPr>
          <p:cNvSpPr>
            <a:spLocks noGrp="1"/>
          </p:cNvSpPr>
          <p:nvPr>
            <p:ph type="title"/>
          </p:nvPr>
        </p:nvSpPr>
        <p:spPr/>
        <p:txBody>
          <a:bodyPr/>
          <a:lstStyle/>
          <a:p>
            <a:r>
              <a:rPr lang="en-US"/>
              <a:t>Click to edit Master title style</a:t>
            </a:r>
          </a:p>
        </p:txBody>
      </p:sp>
      <p:pic>
        <p:nvPicPr>
          <p:cNvPr id="6" name="Picture 12" descr="Icon&#10;&#10;Description automatically generated">
            <a:extLst>
              <a:ext uri="{FF2B5EF4-FFF2-40B4-BE49-F238E27FC236}">
                <a16:creationId xmlns:a16="http://schemas.microsoft.com/office/drawing/2014/main" id="{932EE3BB-4F59-9DAA-0722-82971D623B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3">
            <a:extLst>
              <a:ext uri="{FF2B5EF4-FFF2-40B4-BE49-F238E27FC236}">
                <a16:creationId xmlns:a16="http://schemas.microsoft.com/office/drawing/2014/main" id="{E61F4866-AA29-54F5-A782-216D30E395C1}"/>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8" name="Footer Placeholder 4">
            <a:extLst>
              <a:ext uri="{FF2B5EF4-FFF2-40B4-BE49-F238E27FC236}">
                <a16:creationId xmlns:a16="http://schemas.microsoft.com/office/drawing/2014/main" id="{55C52142-7BC7-ACF9-DBF7-64F4610FD56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9" name="Slide Number Placeholder 5">
            <a:extLst>
              <a:ext uri="{FF2B5EF4-FFF2-40B4-BE49-F238E27FC236}">
                <a16:creationId xmlns:a16="http://schemas.microsoft.com/office/drawing/2014/main" id="{F47E7431-C9B7-81CA-EEBA-8DE9FC467E7B}"/>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644048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67E88-CE29-4646-948E-2E97059BFC2E}"/>
              </a:ext>
            </a:extLst>
          </p:cNvPr>
          <p:cNvSpPr>
            <a:spLocks noGrp="1"/>
          </p:cNvSpPr>
          <p:nvPr>
            <p:ph type="title"/>
          </p:nvPr>
        </p:nvSpPr>
        <p:spPr>
          <a:xfrm>
            <a:off x="839788" y="457200"/>
            <a:ext cx="3932237" cy="1600200"/>
          </a:xfrm>
        </p:spPr>
        <p:txBody>
          <a:bodyPr anchor="b">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89B4BAE-2E02-D549-910E-7BE4806B82EE}"/>
              </a:ext>
            </a:extLst>
          </p:cNvPr>
          <p:cNvSpPr>
            <a:spLocks noGrp="1"/>
          </p:cNvSpPr>
          <p:nvPr>
            <p:ph idx="1"/>
          </p:nvPr>
        </p:nvSpPr>
        <p:spPr>
          <a:xfrm>
            <a:off x="5183188" y="987425"/>
            <a:ext cx="6172200" cy="4873625"/>
          </a:xfrm>
        </p:spPr>
        <p:txBody>
          <a:bodyPr/>
          <a:lstStyle>
            <a:lvl1pPr>
              <a:defRPr sz="1400"/>
            </a:lvl1pPr>
            <a:lvl2pPr>
              <a:defRPr sz="1200"/>
            </a:lvl2pPr>
            <a:lvl3pPr>
              <a:defRPr sz="1100"/>
            </a:lvl3pPr>
            <a:lvl4pPr>
              <a:defRPr sz="1000"/>
            </a:lvl4pPr>
            <a:lvl5pPr>
              <a:defRPr sz="9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D10A4F-F993-6A4A-87AE-60BF89CB2978}"/>
              </a:ext>
            </a:extLst>
          </p:cNvPr>
          <p:cNvSpPr>
            <a:spLocks noGrp="1"/>
          </p:cNvSpPr>
          <p:nvPr>
            <p:ph type="body" sz="half" idx="2"/>
          </p:nvPr>
        </p:nvSpPr>
        <p:spPr>
          <a:xfrm>
            <a:off x="839788" y="2057400"/>
            <a:ext cx="3932237"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3">
            <a:extLst>
              <a:ext uri="{FF2B5EF4-FFF2-40B4-BE49-F238E27FC236}">
                <a16:creationId xmlns:a16="http://schemas.microsoft.com/office/drawing/2014/main" id="{07BC5D59-2020-9DB2-6EC8-FF87A1F16C34}"/>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E3BF2E7E-F48C-050D-88C4-B961ED382D0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93391513-8274-97EE-BAF1-8817F7730648}"/>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58028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112D0-EF4F-EB43-B831-774C9AA077B2}"/>
              </a:ext>
            </a:extLst>
          </p:cNvPr>
          <p:cNvSpPr>
            <a:spLocks noGrp="1"/>
          </p:cNvSpPr>
          <p:nvPr>
            <p:ph type="title"/>
          </p:nvPr>
        </p:nvSpPr>
        <p:spPr>
          <a:xfrm>
            <a:off x="839788" y="457200"/>
            <a:ext cx="3932237" cy="1600200"/>
          </a:xfrm>
        </p:spPr>
        <p:txBody>
          <a:bodyPr anchor="b">
            <a:normAutofit/>
          </a:bodyPr>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54594D9-FC6F-2F41-9A3B-638F98A77B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E11CE9F-243C-0F41-A07B-C4AA728FB4C8}"/>
              </a:ext>
            </a:extLst>
          </p:cNvPr>
          <p:cNvSpPr>
            <a:spLocks noGrp="1"/>
          </p:cNvSpPr>
          <p:nvPr>
            <p:ph type="body" sz="half" idx="2"/>
          </p:nvPr>
        </p:nvSpPr>
        <p:spPr>
          <a:xfrm>
            <a:off x="839788" y="2057400"/>
            <a:ext cx="3932237"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3">
            <a:extLst>
              <a:ext uri="{FF2B5EF4-FFF2-40B4-BE49-F238E27FC236}">
                <a16:creationId xmlns:a16="http://schemas.microsoft.com/office/drawing/2014/main" id="{8E88FCB2-6FC5-CCD1-C0D1-CF425F9B9D3D}"/>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C72A7429-4F78-FF6B-3D83-930E51E214FE}"/>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D9553F8D-20B1-DB2F-B5D5-9706FAF2A603}"/>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496293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138F900-60C4-CA41-9EBC-37AB0865B1CC}"/>
              </a:ext>
            </a:extLst>
          </p:cNvPr>
          <p:cNvPicPr>
            <a:picLocks noChangeAspect="1"/>
          </p:cNvPicPr>
          <p:nvPr userDrawn="1"/>
        </p:nvPicPr>
        <p:blipFill>
          <a:blip r:embed="rId14">
            <a:alphaModFix amt="50000"/>
          </a:blip>
          <a:stretch>
            <a:fillRect/>
          </a:stretch>
        </p:blipFill>
        <p:spPr>
          <a:xfrm>
            <a:off x="-2388" y="5208663"/>
            <a:ext cx="952500" cy="1625600"/>
          </a:xfrm>
          <a:prstGeom prst="rect">
            <a:avLst/>
          </a:prstGeom>
        </p:spPr>
      </p:pic>
      <p:sp>
        <p:nvSpPr>
          <p:cNvPr id="2" name="Title Placeholder 1">
            <a:extLst>
              <a:ext uri="{FF2B5EF4-FFF2-40B4-BE49-F238E27FC236}">
                <a16:creationId xmlns:a16="http://schemas.microsoft.com/office/drawing/2014/main" id="{045CA33A-382A-4F4F-85C7-86E7ED1D694D}"/>
              </a:ext>
            </a:extLst>
          </p:cNvPr>
          <p:cNvSpPr>
            <a:spLocks noGrp="1"/>
          </p:cNvSpPr>
          <p:nvPr>
            <p:ph type="title"/>
          </p:nvPr>
        </p:nvSpPr>
        <p:spPr>
          <a:xfrm>
            <a:off x="771524" y="357725"/>
            <a:ext cx="8471087" cy="6508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247A43-0D83-664E-AAA7-E5B12715530D}"/>
              </a:ext>
            </a:extLst>
          </p:cNvPr>
          <p:cNvSpPr>
            <a:spLocks noGrp="1"/>
          </p:cNvSpPr>
          <p:nvPr>
            <p:ph type="body" idx="1"/>
          </p:nvPr>
        </p:nvSpPr>
        <p:spPr>
          <a:xfrm>
            <a:off x="771524" y="1256488"/>
            <a:ext cx="10582276" cy="49204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AB50BB7-1F3C-0A46-8565-36DCDDEB9160}"/>
              </a:ext>
            </a:extLst>
          </p:cNvPr>
          <p:cNvSpPr/>
          <p:nvPr userDrawn="1"/>
        </p:nvSpPr>
        <p:spPr>
          <a:xfrm>
            <a:off x="-2388" y="6604000"/>
            <a:ext cx="12192000" cy="254000"/>
          </a:xfrm>
          <a:prstGeom prst="rect">
            <a:avLst/>
          </a:prstGeom>
          <a:solidFill>
            <a:srgbClr val="322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8DDDFCE-0B71-9145-86C7-203EE8A19FB7}"/>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8197678" y="3895326"/>
            <a:ext cx="309949" cy="499530"/>
          </a:xfrm>
          <a:prstGeom prst="rect">
            <a:avLst/>
          </a:prstGeom>
        </p:spPr>
      </p:pic>
      <p:pic>
        <p:nvPicPr>
          <p:cNvPr id="16" name="Picture 15">
            <a:extLst>
              <a:ext uri="{FF2B5EF4-FFF2-40B4-BE49-F238E27FC236}">
                <a16:creationId xmlns:a16="http://schemas.microsoft.com/office/drawing/2014/main" id="{107B74BE-11AE-C34C-AAC4-7E8E33418354}"/>
              </a:ext>
            </a:extLst>
          </p:cNvPr>
          <p:cNvPicPr>
            <a:picLocks noChangeAspect="1"/>
          </p:cNvPicPr>
          <p:nvPr userDrawn="1"/>
        </p:nvPicPr>
        <p:blipFill>
          <a:blip r:embed="rId15">
            <a:duotone>
              <a:schemeClr val="bg2">
                <a:shade val="45000"/>
                <a:satMod val="135000"/>
              </a:schemeClr>
              <a:prstClr val="white"/>
            </a:duotone>
            <a:alphaModFix amt="35000"/>
          </a:blip>
          <a:stretch>
            <a:fillRect/>
          </a:stretch>
        </p:blipFill>
        <p:spPr>
          <a:xfrm rot="1079533" flipH="1">
            <a:off x="8595863" y="4165282"/>
            <a:ext cx="309949" cy="499530"/>
          </a:xfrm>
          <a:prstGeom prst="rect">
            <a:avLst/>
          </a:prstGeom>
        </p:spPr>
      </p:pic>
      <p:pic>
        <p:nvPicPr>
          <p:cNvPr id="22" name="Picture 21">
            <a:extLst>
              <a:ext uri="{FF2B5EF4-FFF2-40B4-BE49-F238E27FC236}">
                <a16:creationId xmlns:a16="http://schemas.microsoft.com/office/drawing/2014/main" id="{6A642FF0-4CD6-7943-A85F-576E1B8AA1C2}"/>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1534053" y="2740259"/>
            <a:ext cx="309949" cy="499530"/>
          </a:xfrm>
          <a:prstGeom prst="rect">
            <a:avLst/>
          </a:prstGeom>
        </p:spPr>
      </p:pic>
      <p:pic>
        <p:nvPicPr>
          <p:cNvPr id="23" name="Picture 22">
            <a:extLst>
              <a:ext uri="{FF2B5EF4-FFF2-40B4-BE49-F238E27FC236}">
                <a16:creationId xmlns:a16="http://schemas.microsoft.com/office/drawing/2014/main" id="{A67952C4-1E67-3D49-950F-BDBDD6515297}"/>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1079533" flipH="1">
            <a:off x="1932237" y="3025680"/>
            <a:ext cx="309949" cy="499530"/>
          </a:xfrm>
          <a:prstGeom prst="rect">
            <a:avLst/>
          </a:prstGeom>
        </p:spPr>
      </p:pic>
      <p:pic>
        <p:nvPicPr>
          <p:cNvPr id="24" name="Picture 23">
            <a:extLst>
              <a:ext uri="{FF2B5EF4-FFF2-40B4-BE49-F238E27FC236}">
                <a16:creationId xmlns:a16="http://schemas.microsoft.com/office/drawing/2014/main" id="{9DE64A2B-BED2-104A-8CB5-E67A478C92C4}"/>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2549374" y="4694214"/>
            <a:ext cx="309949" cy="499530"/>
          </a:xfrm>
          <a:prstGeom prst="rect">
            <a:avLst/>
          </a:prstGeom>
        </p:spPr>
      </p:pic>
      <p:pic>
        <p:nvPicPr>
          <p:cNvPr id="34" name="Picture 33">
            <a:extLst>
              <a:ext uri="{FF2B5EF4-FFF2-40B4-BE49-F238E27FC236}">
                <a16:creationId xmlns:a16="http://schemas.microsoft.com/office/drawing/2014/main" id="{8EA2D21C-D1BA-B840-B8FC-5452576BEDC0}"/>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10974280" y="5559168"/>
            <a:ext cx="309949" cy="499530"/>
          </a:xfrm>
          <a:prstGeom prst="rect">
            <a:avLst/>
          </a:prstGeom>
        </p:spPr>
      </p:pic>
      <p:pic>
        <p:nvPicPr>
          <p:cNvPr id="36" name="Picture 35">
            <a:extLst>
              <a:ext uri="{FF2B5EF4-FFF2-40B4-BE49-F238E27FC236}">
                <a16:creationId xmlns:a16="http://schemas.microsoft.com/office/drawing/2014/main" id="{6E70359A-364A-8743-AEC0-D1DB43B60D3A}"/>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4798345" y="3799596"/>
            <a:ext cx="309949" cy="499530"/>
          </a:xfrm>
          <a:prstGeom prst="rect">
            <a:avLst/>
          </a:prstGeom>
        </p:spPr>
      </p:pic>
      <p:pic>
        <p:nvPicPr>
          <p:cNvPr id="37" name="Picture 36">
            <a:extLst>
              <a:ext uri="{FF2B5EF4-FFF2-40B4-BE49-F238E27FC236}">
                <a16:creationId xmlns:a16="http://schemas.microsoft.com/office/drawing/2014/main" id="{7F785210-891C-D94B-B68C-220015FC66D1}"/>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1079533" flipH="1">
            <a:off x="5196529" y="4085017"/>
            <a:ext cx="309949" cy="499530"/>
          </a:xfrm>
          <a:prstGeom prst="rect">
            <a:avLst/>
          </a:prstGeom>
        </p:spPr>
      </p:pic>
      <p:cxnSp>
        <p:nvCxnSpPr>
          <p:cNvPr id="39" name="Straight Connector 38">
            <a:extLst>
              <a:ext uri="{FF2B5EF4-FFF2-40B4-BE49-F238E27FC236}">
                <a16:creationId xmlns:a16="http://schemas.microsoft.com/office/drawing/2014/main" id="{FE6BBC25-2CB9-F442-8AE3-77FE7FA1B197}"/>
              </a:ext>
            </a:extLst>
          </p:cNvPr>
          <p:cNvCxnSpPr/>
          <p:nvPr userDrawn="1"/>
        </p:nvCxnSpPr>
        <p:spPr>
          <a:xfrm>
            <a:off x="0" y="6593419"/>
            <a:ext cx="12192000" cy="0"/>
          </a:xfrm>
          <a:prstGeom prst="line">
            <a:avLst/>
          </a:prstGeom>
          <a:ln w="9525">
            <a:solidFill>
              <a:srgbClr val="FE7055"/>
            </a:solidFill>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C3697E06-88A4-884E-88AE-1CB978BB313C}"/>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1464438" y="3932007"/>
            <a:ext cx="309949" cy="499530"/>
          </a:xfrm>
          <a:prstGeom prst="rect">
            <a:avLst/>
          </a:prstGeom>
        </p:spPr>
      </p:pic>
      <p:pic>
        <p:nvPicPr>
          <p:cNvPr id="46" name="Picture 45">
            <a:extLst>
              <a:ext uri="{FF2B5EF4-FFF2-40B4-BE49-F238E27FC236}">
                <a16:creationId xmlns:a16="http://schemas.microsoft.com/office/drawing/2014/main" id="{7ED8CD48-3435-2640-8F49-ADA674070B02}"/>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1079533" flipH="1">
            <a:off x="1862622" y="4217428"/>
            <a:ext cx="309949" cy="499530"/>
          </a:xfrm>
          <a:prstGeom prst="rect">
            <a:avLst/>
          </a:prstGeom>
        </p:spPr>
      </p:pic>
      <p:pic>
        <p:nvPicPr>
          <p:cNvPr id="47" name="Picture 46">
            <a:extLst>
              <a:ext uri="{FF2B5EF4-FFF2-40B4-BE49-F238E27FC236}">
                <a16:creationId xmlns:a16="http://schemas.microsoft.com/office/drawing/2014/main" id="{49D75DE4-00D3-E446-A4FA-570BCA9E367D}"/>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9782360" y="1974668"/>
            <a:ext cx="309949" cy="499530"/>
          </a:xfrm>
          <a:prstGeom prst="rect">
            <a:avLst/>
          </a:prstGeom>
        </p:spPr>
      </p:pic>
      <p:pic>
        <p:nvPicPr>
          <p:cNvPr id="48" name="Picture 47">
            <a:extLst>
              <a:ext uri="{FF2B5EF4-FFF2-40B4-BE49-F238E27FC236}">
                <a16:creationId xmlns:a16="http://schemas.microsoft.com/office/drawing/2014/main" id="{17716300-26B5-9044-929D-375EEA3B5D31}"/>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1079533" flipH="1">
            <a:off x="10180544" y="2260089"/>
            <a:ext cx="309949" cy="499530"/>
          </a:xfrm>
          <a:prstGeom prst="rect">
            <a:avLst/>
          </a:prstGeom>
        </p:spPr>
      </p:pic>
      <p:pic>
        <p:nvPicPr>
          <p:cNvPr id="19" name="Picture 18">
            <a:extLst>
              <a:ext uri="{FF2B5EF4-FFF2-40B4-BE49-F238E27FC236}">
                <a16:creationId xmlns:a16="http://schemas.microsoft.com/office/drawing/2014/main" id="{F5247C6E-492D-704A-BAC6-453CCEDB9FC8}"/>
              </a:ext>
            </a:extLst>
          </p:cNvPr>
          <p:cNvPicPr>
            <a:picLocks noChangeAspect="1"/>
          </p:cNvPicPr>
          <p:nvPr userDrawn="1"/>
        </p:nvPicPr>
        <p:blipFill>
          <a:blip r:embed="rId16"/>
          <a:stretch>
            <a:fillRect/>
          </a:stretch>
        </p:blipFill>
        <p:spPr>
          <a:xfrm>
            <a:off x="10023835" y="184854"/>
            <a:ext cx="1863560" cy="1015188"/>
          </a:xfrm>
          <a:prstGeom prst="rect">
            <a:avLst/>
          </a:prstGeom>
        </p:spPr>
      </p:pic>
      <p:pic>
        <p:nvPicPr>
          <p:cNvPr id="20" name="Picture 19">
            <a:extLst>
              <a:ext uri="{FF2B5EF4-FFF2-40B4-BE49-F238E27FC236}">
                <a16:creationId xmlns:a16="http://schemas.microsoft.com/office/drawing/2014/main" id="{762C6476-1434-4D46-AB0A-E09BFE919C37}"/>
              </a:ext>
            </a:extLst>
          </p:cNvPr>
          <p:cNvPicPr>
            <a:picLocks noChangeAspect="1"/>
          </p:cNvPicPr>
          <p:nvPr userDrawn="1"/>
        </p:nvPicPr>
        <p:blipFill rotWithShape="1">
          <a:blip r:embed="rId17">
            <a:clrChange>
              <a:clrFrom>
                <a:srgbClr val="FFFFFF"/>
              </a:clrFrom>
              <a:clrTo>
                <a:srgbClr val="FFFFFF">
                  <a:alpha val="0"/>
                </a:srgbClr>
              </a:clrTo>
            </a:clrChange>
          </a:blip>
          <a:srcRect l="1" r="19120"/>
          <a:stretch/>
        </p:blipFill>
        <p:spPr>
          <a:xfrm>
            <a:off x="11709230" y="1413686"/>
            <a:ext cx="482770" cy="2235200"/>
          </a:xfrm>
          <a:prstGeom prst="rect">
            <a:avLst/>
          </a:prstGeom>
        </p:spPr>
      </p:pic>
      <p:sp>
        <p:nvSpPr>
          <p:cNvPr id="27" name="Date Placeholder 3">
            <a:extLst>
              <a:ext uri="{FF2B5EF4-FFF2-40B4-BE49-F238E27FC236}">
                <a16:creationId xmlns:a16="http://schemas.microsoft.com/office/drawing/2014/main" id="{538B0622-83DB-B217-0B3A-083674A61521}"/>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28" name="Footer Placeholder 4">
            <a:extLst>
              <a:ext uri="{FF2B5EF4-FFF2-40B4-BE49-F238E27FC236}">
                <a16:creationId xmlns:a16="http://schemas.microsoft.com/office/drawing/2014/main" id="{C8BD5CF2-357A-03CB-2F7E-E2D6C306F75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29" name="Slide Number Placeholder 5">
            <a:extLst>
              <a:ext uri="{FF2B5EF4-FFF2-40B4-BE49-F238E27FC236}">
                <a16:creationId xmlns:a16="http://schemas.microsoft.com/office/drawing/2014/main" id="{D13D9505-5CE7-9758-6E2F-85E18B04D124}"/>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712775560"/>
      </p:ext>
    </p:extLst>
  </p:cSld>
  <p:clrMap bg1="lt1" tx1="dk1" bg2="lt2" tx2="dk2" accent1="accent1" accent2="accent2" accent3="accent3" accent4="accent4" accent5="accent5" accent6="accent6" hlink="hlink" folHlink="folHlink"/>
  <p:sldLayoutIdLst>
    <p:sldLayoutId id="2147483706" r:id="rId1"/>
    <p:sldLayoutId id="2147483700" r:id="rId2"/>
    <p:sldLayoutId id="2147483701" r:id="rId3"/>
    <p:sldLayoutId id="2147483702" r:id="rId4"/>
    <p:sldLayoutId id="2147483703" r:id="rId5"/>
    <p:sldLayoutId id="2147483704" r:id="rId6"/>
    <p:sldLayoutId id="2147483705" r:id="rId7"/>
    <p:sldLayoutId id="2147483707" r:id="rId8"/>
    <p:sldLayoutId id="2147483708" r:id="rId9"/>
    <p:sldLayoutId id="2147483709" r:id="rId10"/>
    <p:sldLayoutId id="2147483710" r:id="rId11"/>
    <p:sldLayoutId id="2147483662" r:id="rId12"/>
  </p:sldLayoutIdLst>
  <p:hf hdr="0"/>
  <p:txStyles>
    <p:titleStyle>
      <a:lvl1pPr algn="l" defTabSz="914400" rtl="0" eaLnBrk="1" latinLnBrk="0" hangingPunct="1">
        <a:lnSpc>
          <a:spcPct val="90000"/>
        </a:lnSpc>
        <a:spcBef>
          <a:spcPct val="0"/>
        </a:spcBef>
        <a:buNone/>
        <a:defRPr sz="3200" b="0" kern="1200" spc="50" baseline="0">
          <a:solidFill>
            <a:srgbClr val="28337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who.int/gho/en/" TargetMode="External"/><Relationship Id="rId2" Type="http://schemas.openxmlformats.org/officeDocument/2006/relationships/hyperlink" Target="http://www.healthdata.org/gbd"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transplant-observatory.org/data-charts-and-tables/" TargetMode="External"/><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hyperlink" Target="https://www.facebook.com/ISNkidneycare/" TargetMode="External"/><Relationship Id="rId13" Type="http://schemas.openxmlformats.org/officeDocument/2006/relationships/image" Target="../media/image48.png"/><Relationship Id="rId3" Type="http://schemas.openxmlformats.org/officeDocument/2006/relationships/hyperlink" Target="http://www.theisn.org/" TargetMode="External"/><Relationship Id="rId7" Type="http://schemas.openxmlformats.org/officeDocument/2006/relationships/image" Target="../media/image45.png"/><Relationship Id="rId12" Type="http://schemas.openxmlformats.org/officeDocument/2006/relationships/hyperlink" Target="https://www.youtube.com/channel/UC5uy7AD8L1TYfHb38WUX5Hg" TargetMode="External"/><Relationship Id="rId17" Type="http://schemas.openxmlformats.org/officeDocument/2006/relationships/image" Target="../media/image50.emf"/><Relationship Id="rId2" Type="http://schemas.openxmlformats.org/officeDocument/2006/relationships/notesSlide" Target="../notesSlides/notesSlide5.xml"/><Relationship Id="rId16" Type="http://schemas.openxmlformats.org/officeDocument/2006/relationships/hyperlink" Target="https://www.instagram.com/isnkidneycare/" TargetMode="External"/><Relationship Id="rId1" Type="http://schemas.openxmlformats.org/officeDocument/2006/relationships/slideLayout" Target="../slideLayouts/slideLayout12.xml"/><Relationship Id="rId6" Type="http://schemas.openxmlformats.org/officeDocument/2006/relationships/hyperlink" Target="mailto:info@theisn.org" TargetMode="External"/><Relationship Id="rId11" Type="http://schemas.openxmlformats.org/officeDocument/2006/relationships/image" Target="../media/image47.png"/><Relationship Id="rId5" Type="http://schemas.openxmlformats.org/officeDocument/2006/relationships/image" Target="../media/image44.png"/><Relationship Id="rId15" Type="http://schemas.openxmlformats.org/officeDocument/2006/relationships/image" Target="../media/image49.png"/><Relationship Id="rId10" Type="http://schemas.openxmlformats.org/officeDocument/2006/relationships/hyperlink" Target="https://www.linkedin.com/company/isnkidneycare/" TargetMode="External"/><Relationship Id="rId4" Type="http://schemas.openxmlformats.org/officeDocument/2006/relationships/image" Target="../media/image43.png"/><Relationship Id="rId9" Type="http://schemas.openxmlformats.org/officeDocument/2006/relationships/image" Target="../media/image46.png"/><Relationship Id="rId14" Type="http://schemas.openxmlformats.org/officeDocument/2006/relationships/hyperlink" Target="https://twitter.com/ISNkidneycare"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a:extLst>
              <a:ext uri="{FF2B5EF4-FFF2-40B4-BE49-F238E27FC236}">
                <a16:creationId xmlns:a16="http://schemas.microsoft.com/office/drawing/2014/main" id="{7DFBFCB7-BB1E-14AB-91A5-923DCB50FCC7}"/>
              </a:ext>
            </a:extLst>
          </p:cNvPr>
          <p:cNvSpPr txBox="1">
            <a:spLocks noChangeArrowheads="1"/>
          </p:cNvSpPr>
          <p:nvPr/>
        </p:nvSpPr>
        <p:spPr bwMode="auto">
          <a:xfrm>
            <a:off x="3095625" y="5137150"/>
            <a:ext cx="712311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LID4096" sz="3300">
                <a:solidFill>
                  <a:srgbClr val="5AC6B8"/>
                </a:solidFill>
              </a:rPr>
              <a:t>Advancing Kidney Health Worldwide. Together</a:t>
            </a:r>
            <a:r>
              <a:rPr lang="en-US" altLang="LID4096" sz="3400">
                <a:solidFill>
                  <a:srgbClr val="5AC6B8"/>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US" sz="3200" dirty="0">
                <a:solidFill>
                  <a:srgbClr val="283378"/>
                </a:solidFill>
                <a:latin typeface="Arial" panose="020B0604020202020204" pitchFamily="34" charset="0"/>
                <a:cs typeface="Arial" panose="020B0604020202020204" pitchFamily="34" charset="0"/>
              </a:rPr>
              <a:t>ISN Region: Oceania and South East Asia</a:t>
            </a:r>
          </a:p>
        </p:txBody>
      </p:sp>
      <p:sp>
        <p:nvSpPr>
          <p:cNvPr id="4" name="Date Placeholder 3">
            <a:extLst>
              <a:ext uri="{FF2B5EF4-FFF2-40B4-BE49-F238E27FC236}">
                <a16:creationId xmlns:a16="http://schemas.microsoft.com/office/drawing/2014/main" id="{469C50E7-A4BA-2414-5CFB-5BD8F99AB6CD}"/>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5" name="Footer Placeholder 4">
            <a:extLst>
              <a:ext uri="{FF2B5EF4-FFF2-40B4-BE49-F238E27FC236}">
                <a16:creationId xmlns:a16="http://schemas.microsoft.com/office/drawing/2014/main" id="{EF33ED35-EB05-4DC1-330D-078DB3EB911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A5F0F23F-7E49-3761-C28C-A5779720584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10</a:t>
            </a:fld>
            <a:endParaRPr lang="en-US"/>
          </a:p>
        </p:txBody>
      </p:sp>
      <p:pic>
        <p:nvPicPr>
          <p:cNvPr id="7" name="Picture 6" descr="A person looking through a magnifying glass&#10;&#10;Description automatically generated">
            <a:extLst>
              <a:ext uri="{FF2B5EF4-FFF2-40B4-BE49-F238E27FC236}">
                <a16:creationId xmlns:a16="http://schemas.microsoft.com/office/drawing/2014/main" id="{76CDFFD2-C355-4D9B-B151-159067D699C5}"/>
              </a:ext>
            </a:extLst>
          </p:cNvPr>
          <p:cNvPicPr>
            <a:picLocks noChangeAspect="1"/>
          </p:cNvPicPr>
          <p:nvPr/>
        </p:nvPicPr>
        <p:blipFill>
          <a:blip r:embed="rId2"/>
          <a:stretch>
            <a:fillRect/>
          </a:stretch>
        </p:blipFill>
        <p:spPr>
          <a:xfrm>
            <a:off x="2813729" y="489492"/>
            <a:ext cx="5964552" cy="5964552"/>
          </a:xfrm>
          <a:prstGeom prst="rect">
            <a:avLst/>
          </a:prstGeom>
        </p:spPr>
      </p:pic>
    </p:spTree>
    <p:extLst>
      <p:ext uri="{BB962C8B-B14F-4D97-AF65-F5344CB8AC3E}">
        <p14:creationId xmlns:p14="http://schemas.microsoft.com/office/powerpoint/2010/main" val="2207981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2">
            <a:extLst>
              <a:ext uri="{28A0092B-C50C-407E-A947-70E740481C1C}">
                <a14:useLocalDpi xmlns:a14="http://schemas.microsoft.com/office/drawing/2010/main" val="0"/>
              </a:ext>
            </a:extLst>
          </a:blip>
          <a:srcRect/>
          <a:stretch>
            <a:fillRect/>
          </a:stretch>
        </p:blipFill>
        <p:spPr bwMode="auto">
          <a:xfrm>
            <a:off x="597344" y="1147819"/>
            <a:ext cx="4102735" cy="4255135"/>
          </a:xfrm>
          <a:prstGeom prst="rect">
            <a:avLst/>
          </a:prstGeom>
          <a:noFill/>
        </p:spPr>
      </p:pic>
      <p:graphicFrame>
        <p:nvGraphicFramePr>
          <p:cNvPr id="10" name="Table 9"/>
          <p:cNvGraphicFramePr>
            <a:graphicFrameLocks noGrp="1"/>
          </p:cNvGraphicFramePr>
          <p:nvPr>
            <p:extLst>
              <p:ext uri="{D42A27DB-BD31-4B8C-83A1-F6EECF244321}">
                <p14:modId xmlns:p14="http://schemas.microsoft.com/office/powerpoint/2010/main" val="2728284485"/>
              </p:ext>
            </p:extLst>
          </p:nvPr>
        </p:nvGraphicFramePr>
        <p:xfrm>
          <a:off x="4982414" y="1399032"/>
          <a:ext cx="7026084" cy="3927721"/>
        </p:xfrm>
        <a:graphic>
          <a:graphicData uri="http://schemas.openxmlformats.org/drawingml/2006/table">
            <a:tbl>
              <a:tblPr firstRow="1" firstCol="1" bandRow="1">
                <a:tableStyleId>{F5AB1C69-6EDB-4FF4-983F-18BD219EF322}</a:tableStyleId>
              </a:tblPr>
              <a:tblGrid>
                <a:gridCol w="1335849">
                  <a:extLst>
                    <a:ext uri="{9D8B030D-6E8A-4147-A177-3AD203B41FA5}">
                      <a16:colId xmlns:a16="http://schemas.microsoft.com/office/drawing/2014/main" val="3089609980"/>
                    </a:ext>
                  </a:extLst>
                </a:gridCol>
                <a:gridCol w="1543050">
                  <a:extLst>
                    <a:ext uri="{9D8B030D-6E8A-4147-A177-3AD203B41FA5}">
                      <a16:colId xmlns:a16="http://schemas.microsoft.com/office/drawing/2014/main" val="2042228122"/>
                    </a:ext>
                  </a:extLst>
                </a:gridCol>
                <a:gridCol w="987425">
                  <a:extLst>
                    <a:ext uri="{9D8B030D-6E8A-4147-A177-3AD203B41FA5}">
                      <a16:colId xmlns:a16="http://schemas.microsoft.com/office/drawing/2014/main" val="4197203854"/>
                    </a:ext>
                  </a:extLst>
                </a:gridCol>
                <a:gridCol w="1184275">
                  <a:extLst>
                    <a:ext uri="{9D8B030D-6E8A-4147-A177-3AD203B41FA5}">
                      <a16:colId xmlns:a16="http://schemas.microsoft.com/office/drawing/2014/main" val="3530482609"/>
                    </a:ext>
                  </a:extLst>
                </a:gridCol>
                <a:gridCol w="988060">
                  <a:extLst>
                    <a:ext uri="{9D8B030D-6E8A-4147-A177-3AD203B41FA5}">
                      <a16:colId xmlns:a16="http://schemas.microsoft.com/office/drawing/2014/main" val="2544736314"/>
                    </a:ext>
                  </a:extLst>
                </a:gridCol>
                <a:gridCol w="987425">
                  <a:extLst>
                    <a:ext uri="{9D8B030D-6E8A-4147-A177-3AD203B41FA5}">
                      <a16:colId xmlns:a16="http://schemas.microsoft.com/office/drawing/2014/main" val="3925215280"/>
                    </a:ext>
                  </a:extLst>
                </a:gridCol>
              </a:tblGrid>
              <a:tr h="498721">
                <a:tc>
                  <a:txBody>
                    <a:bodyPr/>
                    <a:lstStyle/>
                    <a:p>
                      <a:pPr marL="0" marR="0" algn="ctr">
                        <a:lnSpc>
                          <a:spcPct val="107000"/>
                        </a:lnSpc>
                        <a:spcBef>
                          <a:spcPts val="0"/>
                        </a:spcBef>
                        <a:spcAft>
                          <a:spcPts val="0"/>
                        </a:spcAft>
                      </a:pPr>
                      <a:r>
                        <a:rPr lang="en-US" sz="1000">
                          <a:effectLst/>
                        </a:rPr>
                        <a:t>Country </a:t>
                      </a:r>
                      <a:endParaRPr lang="en-US" sz="1000">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World bank ranking</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Area (</a:t>
                      </a:r>
                      <a:r>
                        <a:rPr lang="en-US" sz="1000" err="1">
                          <a:solidFill>
                            <a:schemeClr val="tx1">
                              <a:lumMod val="75000"/>
                              <a:lumOff val="25000"/>
                            </a:schemeClr>
                          </a:solidFill>
                          <a:effectLst/>
                        </a:rPr>
                        <a:t>sq</a:t>
                      </a:r>
                      <a:r>
                        <a:rPr lang="en-US" sz="1000">
                          <a:solidFill>
                            <a:schemeClr val="tx1">
                              <a:lumMod val="75000"/>
                              <a:lumOff val="25000"/>
                            </a:schemeClr>
                          </a:solidFill>
                          <a:effectLst/>
                        </a:rPr>
                        <a:t> km)</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Total population (2022)</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GDP (PPP)</a:t>
                      </a:r>
                    </a:p>
                    <a:p>
                      <a:pPr marL="0" marR="0" algn="ctr">
                        <a:lnSpc>
                          <a:spcPct val="107000"/>
                        </a:lnSpc>
                        <a:spcBef>
                          <a:spcPts val="0"/>
                        </a:spcBef>
                        <a:spcAft>
                          <a:spcPts val="0"/>
                        </a:spcAft>
                      </a:pPr>
                      <a:r>
                        <a:rPr lang="en-US" sz="1000">
                          <a:solidFill>
                            <a:schemeClr val="tx1">
                              <a:lumMod val="75000"/>
                              <a:lumOff val="25000"/>
                            </a:schemeClr>
                          </a:solidFill>
                          <a:effectLst/>
                        </a:rPr>
                        <a:t>($ billion)</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Total health expenditures</a:t>
                      </a:r>
                    </a:p>
                    <a:p>
                      <a:pPr marL="0" marR="0" algn="ctr">
                        <a:lnSpc>
                          <a:spcPct val="107000"/>
                        </a:lnSpc>
                        <a:spcBef>
                          <a:spcPts val="0"/>
                        </a:spcBef>
                        <a:spcAft>
                          <a:spcPts val="0"/>
                        </a:spcAft>
                      </a:pPr>
                      <a:r>
                        <a:rPr lang="en-US" sz="1000">
                          <a:solidFill>
                            <a:schemeClr val="tx1">
                              <a:lumMod val="75000"/>
                              <a:lumOff val="25000"/>
                            </a:schemeClr>
                          </a:solidFill>
                          <a:effectLst/>
                        </a:rPr>
                        <a:t> (% of GDP)</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extLst>
                  <a:ext uri="{0D108BD9-81ED-4DB2-BD59-A6C34878D82A}">
                    <a16:rowId xmlns:a16="http://schemas.microsoft.com/office/drawing/2014/main" val="846810905"/>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Australia</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mj-lt"/>
                      </a:endParaRPr>
                    </a:p>
                  </a:txBody>
                  <a:tcPr marL="4763" marR="4763" marT="4763" marB="0" anchor="ctr"/>
                </a:tc>
                <a:tc>
                  <a:txBody>
                    <a:bodyPr/>
                    <a:lstStyle/>
                    <a:p>
                      <a:pPr marL="0" marR="276225" indent="85725" algn="r">
                        <a:lnSpc>
                          <a:spcPct val="107000"/>
                        </a:lnSpc>
                        <a:spcBef>
                          <a:spcPts val="0"/>
                        </a:spcBef>
                        <a:spcAft>
                          <a:spcPts val="0"/>
                        </a:spcAft>
                      </a:pPr>
                      <a:r>
                        <a:rPr lang="en-US" sz="1000">
                          <a:solidFill>
                            <a:schemeClr val="tx1">
                              <a:lumMod val="75000"/>
                              <a:lumOff val="25000"/>
                            </a:schemeClr>
                          </a:solidFill>
                          <a:effectLst/>
                        </a:rPr>
                        <a:t>7,741,220</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26,141,369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1445.8</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9.9</a:t>
                      </a:r>
                      <a:endParaRPr lang="en-CA" sz="10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val="2488634303"/>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Brunei Darussalam</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mj-lt"/>
                      </a:endParaRPr>
                    </a:p>
                  </a:txBody>
                  <a:tcPr marL="4763" marR="4763" marT="4763" marB="0" anchor="ctr"/>
                </a:tc>
                <a:tc>
                  <a:txBody>
                    <a:bodyPr/>
                    <a:lstStyle/>
                    <a:p>
                      <a:pPr marL="0" marR="276225" indent="85725" algn="r">
                        <a:lnSpc>
                          <a:spcPct val="107000"/>
                        </a:lnSpc>
                        <a:spcBef>
                          <a:spcPts val="0"/>
                        </a:spcBef>
                        <a:spcAft>
                          <a:spcPts val="0"/>
                        </a:spcAft>
                      </a:pPr>
                      <a:r>
                        <a:rPr lang="en-US" sz="1000">
                          <a:solidFill>
                            <a:schemeClr val="tx1">
                              <a:lumMod val="75000"/>
                              <a:lumOff val="25000"/>
                            </a:schemeClr>
                          </a:solidFill>
                          <a:effectLst/>
                        </a:rPr>
                        <a:t>5,756</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478,054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29.4</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2.2</a:t>
                      </a:r>
                      <a:endParaRPr lang="en-CA" sz="10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val="2066360469"/>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Cambodia</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l" fontAlgn="b"/>
                      <a:r>
                        <a:rPr lang="en-CA" sz="1000" b="0" u="none" strike="noStrike">
                          <a:solidFill>
                            <a:srgbClr val="000000"/>
                          </a:solidFill>
                          <a:effectLst/>
                        </a:rPr>
                        <a:t>  Lower-middle income</a:t>
                      </a:r>
                      <a:endParaRPr lang="en-CA" sz="1000" b="0" i="0" u="none" strike="noStrike">
                        <a:solidFill>
                          <a:srgbClr val="000000"/>
                        </a:solidFill>
                        <a:effectLst/>
                        <a:latin typeface="+mj-lt"/>
                      </a:endParaRPr>
                    </a:p>
                  </a:txBody>
                  <a:tcPr marL="4763" marR="4763" marT="4763" marB="0" anchor="ctr"/>
                </a:tc>
                <a:tc>
                  <a:txBody>
                    <a:bodyPr/>
                    <a:lstStyle/>
                    <a:p>
                      <a:pPr marL="0" marR="276225" indent="85725" algn="r">
                        <a:lnSpc>
                          <a:spcPct val="107000"/>
                        </a:lnSpc>
                        <a:spcBef>
                          <a:spcPts val="0"/>
                        </a:spcBef>
                        <a:spcAft>
                          <a:spcPts val="0"/>
                        </a:spcAft>
                      </a:pPr>
                      <a:r>
                        <a:rPr lang="en-US" sz="1000">
                          <a:solidFill>
                            <a:schemeClr val="tx1">
                              <a:lumMod val="75000"/>
                              <a:lumOff val="25000"/>
                            </a:schemeClr>
                          </a:solidFill>
                          <a:effectLst/>
                        </a:rPr>
                        <a:t>181,035</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16,713,015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79.4</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7</a:t>
                      </a:r>
                      <a:endParaRPr lang="en-CA" sz="10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val="539059306"/>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Fiji</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l" fontAlgn="b"/>
                      <a:r>
                        <a:rPr lang="en-CA" sz="1000" b="0" u="none" strike="noStrike">
                          <a:solidFill>
                            <a:srgbClr val="000000"/>
                          </a:solidFill>
                          <a:effectLst/>
                        </a:rPr>
                        <a:t>  Upper-middle income</a:t>
                      </a:r>
                      <a:endParaRPr lang="en-CA" sz="1000" b="0" i="0" u="none" strike="noStrike">
                        <a:solidFill>
                          <a:srgbClr val="000000"/>
                        </a:solidFill>
                        <a:effectLst/>
                        <a:latin typeface="+mj-lt"/>
                      </a:endParaRPr>
                    </a:p>
                  </a:txBody>
                  <a:tcPr marL="4763" marR="4763" marT="4763" marB="0" anchor="ctr"/>
                </a:tc>
                <a:tc>
                  <a:txBody>
                    <a:bodyPr/>
                    <a:lstStyle/>
                    <a:p>
                      <a:pPr marL="0" marR="276225" indent="85725" algn="r">
                        <a:lnSpc>
                          <a:spcPct val="107000"/>
                        </a:lnSpc>
                        <a:spcBef>
                          <a:spcPts val="0"/>
                        </a:spcBef>
                        <a:spcAft>
                          <a:spcPts val="0"/>
                        </a:spcAft>
                      </a:pPr>
                      <a:r>
                        <a:rPr lang="en-US" sz="1000">
                          <a:solidFill>
                            <a:schemeClr val="tx1">
                              <a:lumMod val="75000"/>
                              <a:lumOff val="25000"/>
                            </a:schemeClr>
                          </a:solidFill>
                          <a:effectLst/>
                        </a:rPr>
                        <a:t>18,274</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943,737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10.5</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3.8</a:t>
                      </a:r>
                      <a:endParaRPr lang="en-CA" sz="10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val="1892751084"/>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Indonesia</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l" fontAlgn="b"/>
                      <a:r>
                        <a:rPr lang="en-CA" sz="1000" b="0" u="none" strike="noStrike">
                          <a:solidFill>
                            <a:srgbClr val="000000"/>
                          </a:solidFill>
                          <a:effectLst/>
                        </a:rPr>
                        <a:t>  Lower-middle income</a:t>
                      </a:r>
                      <a:endParaRPr lang="en-CA" sz="1000" b="0" i="0" u="none" strike="noStrike">
                        <a:solidFill>
                          <a:srgbClr val="000000"/>
                        </a:solidFill>
                        <a:effectLst/>
                        <a:latin typeface="+mj-lt"/>
                      </a:endParaRPr>
                    </a:p>
                  </a:txBody>
                  <a:tcPr marL="4763" marR="4763" marT="4763" marB="0" anchor="ctr"/>
                </a:tc>
                <a:tc>
                  <a:txBody>
                    <a:bodyPr/>
                    <a:lstStyle/>
                    <a:p>
                      <a:pPr marL="0" marR="276225" indent="85725" algn="r">
                        <a:lnSpc>
                          <a:spcPct val="107000"/>
                        </a:lnSpc>
                        <a:spcBef>
                          <a:spcPts val="0"/>
                        </a:spcBef>
                        <a:spcAft>
                          <a:spcPts val="0"/>
                        </a:spcAft>
                      </a:pPr>
                      <a:r>
                        <a:rPr lang="en-US" sz="1000">
                          <a:solidFill>
                            <a:schemeClr val="tx1">
                              <a:lumMod val="75000"/>
                              <a:lumOff val="25000"/>
                            </a:schemeClr>
                          </a:solidFill>
                          <a:effectLst/>
                        </a:rPr>
                        <a:t>1,904,569</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277,300,000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3566.3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2.9</a:t>
                      </a:r>
                      <a:endParaRPr lang="en-CA" sz="10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val="956746676"/>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Lao PDR</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l" fontAlgn="b"/>
                      <a:r>
                        <a:rPr lang="en-CA" sz="1000" b="0" u="none" strike="noStrike">
                          <a:solidFill>
                            <a:srgbClr val="000000"/>
                          </a:solidFill>
                          <a:effectLst/>
                        </a:rPr>
                        <a:t>  Lower-middle income</a:t>
                      </a:r>
                      <a:endParaRPr lang="en-CA" sz="1000" b="0" i="0" u="none" strike="noStrike">
                        <a:solidFill>
                          <a:srgbClr val="000000"/>
                        </a:solidFill>
                        <a:effectLst/>
                        <a:latin typeface="+mj-lt"/>
                      </a:endParaRPr>
                    </a:p>
                  </a:txBody>
                  <a:tcPr marL="4763" marR="4763" marT="4763" marB="0" anchor="ctr"/>
                </a:tc>
                <a:tc>
                  <a:txBody>
                    <a:bodyPr/>
                    <a:lstStyle/>
                    <a:p>
                      <a:pPr marL="0" marR="276225" indent="85725" algn="r">
                        <a:lnSpc>
                          <a:spcPct val="107000"/>
                        </a:lnSpc>
                        <a:spcBef>
                          <a:spcPts val="0"/>
                        </a:spcBef>
                        <a:spcAft>
                          <a:spcPts val="0"/>
                        </a:spcAft>
                      </a:pPr>
                      <a:r>
                        <a:rPr lang="en-US" sz="1000">
                          <a:solidFill>
                            <a:schemeClr val="tx1">
                              <a:lumMod val="75000"/>
                              <a:lumOff val="25000"/>
                            </a:schemeClr>
                          </a:solidFill>
                          <a:effectLst/>
                        </a:rPr>
                        <a:t>236,800</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7,749,595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64.0</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val="2963690791"/>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Malaysia</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l" fontAlgn="b"/>
                      <a:r>
                        <a:rPr lang="en-CA" sz="1000" b="0" u="none" strike="noStrike">
                          <a:solidFill>
                            <a:srgbClr val="000000"/>
                          </a:solidFill>
                          <a:effectLst/>
                        </a:rPr>
                        <a:t>  Upper-middle income</a:t>
                      </a:r>
                      <a:endParaRPr lang="en-CA" sz="1000" b="0" i="0" u="none" strike="noStrike">
                        <a:solidFill>
                          <a:srgbClr val="000000"/>
                        </a:solidFill>
                        <a:effectLst/>
                        <a:latin typeface="+mj-lt"/>
                      </a:endParaRPr>
                    </a:p>
                  </a:txBody>
                  <a:tcPr marL="4763" marR="4763" marT="4763" marB="0" anchor="ctr"/>
                </a:tc>
                <a:tc>
                  <a:txBody>
                    <a:bodyPr/>
                    <a:lstStyle/>
                    <a:p>
                      <a:pPr marL="0" marR="276225" indent="85725" algn="r">
                        <a:lnSpc>
                          <a:spcPct val="107000"/>
                        </a:lnSpc>
                        <a:spcBef>
                          <a:spcPts val="0"/>
                        </a:spcBef>
                        <a:spcAft>
                          <a:spcPts val="0"/>
                        </a:spcAft>
                      </a:pPr>
                      <a:r>
                        <a:rPr lang="en-US" sz="1000">
                          <a:solidFill>
                            <a:schemeClr val="tx1">
                              <a:lumMod val="75000"/>
                              <a:lumOff val="25000"/>
                            </a:schemeClr>
                          </a:solidFill>
                          <a:effectLst/>
                        </a:rPr>
                        <a:t>329,847</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33,871,431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971.3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3.8</a:t>
                      </a:r>
                      <a:endParaRPr lang="en-CA" sz="10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val="135846969"/>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Myanmar</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l" fontAlgn="b"/>
                      <a:r>
                        <a:rPr lang="en-CA" sz="1000" b="0" u="none" strike="noStrike">
                          <a:solidFill>
                            <a:srgbClr val="000000"/>
                          </a:solidFill>
                          <a:effectLst/>
                        </a:rPr>
                        <a:t>  Lower-middle income</a:t>
                      </a:r>
                      <a:endParaRPr lang="en-CA" sz="1000" b="0" i="0" u="none" strike="noStrike">
                        <a:solidFill>
                          <a:srgbClr val="000000"/>
                        </a:solidFill>
                        <a:effectLst/>
                        <a:latin typeface="+mj-lt"/>
                      </a:endParaRPr>
                    </a:p>
                  </a:txBody>
                  <a:tcPr marL="4763" marR="4763" marT="4763" marB="0" anchor="ctr"/>
                </a:tc>
                <a:tc>
                  <a:txBody>
                    <a:bodyPr/>
                    <a:lstStyle/>
                    <a:p>
                      <a:pPr marL="0" marR="276225" indent="85725" algn="r">
                        <a:lnSpc>
                          <a:spcPct val="107000"/>
                        </a:lnSpc>
                        <a:spcBef>
                          <a:spcPts val="0"/>
                        </a:spcBef>
                        <a:spcAft>
                          <a:spcPts val="0"/>
                        </a:spcAft>
                      </a:pPr>
                      <a:r>
                        <a:rPr lang="en-US" sz="1000">
                          <a:solidFill>
                            <a:schemeClr val="tx1">
                              <a:lumMod val="75000"/>
                              <a:lumOff val="25000"/>
                            </a:schemeClr>
                          </a:solidFill>
                          <a:effectLst/>
                        </a:rPr>
                        <a:t>676,578</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57,526,449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238.3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val="2242889129"/>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New Caledonia</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mj-lt"/>
                      </a:endParaRPr>
                    </a:p>
                  </a:txBody>
                  <a:tcPr marL="4763" marR="4763" marT="4763" marB="0" anchor="ctr"/>
                </a:tc>
                <a:tc>
                  <a:txBody>
                    <a:bodyPr/>
                    <a:lstStyle/>
                    <a:p>
                      <a:pPr marL="0" marR="276225" indent="85725" algn="r">
                        <a:lnSpc>
                          <a:spcPct val="107000"/>
                        </a:lnSpc>
                        <a:spcBef>
                          <a:spcPts val="0"/>
                        </a:spcBef>
                        <a:spcAft>
                          <a:spcPts val="0"/>
                        </a:spcAft>
                      </a:pPr>
                      <a:r>
                        <a:rPr lang="en-US" sz="1000">
                          <a:solidFill>
                            <a:schemeClr val="tx1">
                              <a:lumMod val="75000"/>
                              <a:lumOff val="25000"/>
                            </a:schemeClr>
                          </a:solidFill>
                          <a:effectLst/>
                        </a:rPr>
                        <a:t>18,575</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297,160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11.1</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val="4060153600"/>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New Zealand</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mj-lt"/>
                      </a:endParaRPr>
                    </a:p>
                  </a:txBody>
                  <a:tcPr marL="4763" marR="4763" marT="4763" marB="0" anchor="ctr"/>
                </a:tc>
                <a:tc>
                  <a:txBody>
                    <a:bodyPr/>
                    <a:lstStyle/>
                    <a:p>
                      <a:pPr marL="0" marR="276225" indent="85725" algn="r">
                        <a:lnSpc>
                          <a:spcPct val="107000"/>
                        </a:lnSpc>
                        <a:spcBef>
                          <a:spcPts val="0"/>
                        </a:spcBef>
                        <a:spcAft>
                          <a:spcPts val="0"/>
                        </a:spcAft>
                      </a:pPr>
                      <a:r>
                        <a:rPr lang="en-US" sz="1000">
                          <a:solidFill>
                            <a:schemeClr val="tx1">
                              <a:lumMod val="75000"/>
                              <a:lumOff val="25000"/>
                            </a:schemeClr>
                          </a:solidFill>
                          <a:effectLst/>
                        </a:rPr>
                        <a:t>268,838</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5,053,004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237.8</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9.7</a:t>
                      </a:r>
                      <a:endParaRPr lang="en-CA" sz="10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val="2128575742"/>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Philippines</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l" fontAlgn="b"/>
                      <a:r>
                        <a:rPr lang="en-CA" sz="1000" b="0" u="none" strike="noStrike">
                          <a:solidFill>
                            <a:srgbClr val="000000"/>
                          </a:solidFill>
                          <a:effectLst/>
                        </a:rPr>
                        <a:t>  Lower-middle income</a:t>
                      </a:r>
                      <a:endParaRPr lang="en-CA" sz="1000" b="0" i="0" u="none" strike="noStrike">
                        <a:solidFill>
                          <a:srgbClr val="000000"/>
                        </a:solidFill>
                        <a:effectLst/>
                        <a:latin typeface="+mj-lt"/>
                      </a:endParaRPr>
                    </a:p>
                  </a:txBody>
                  <a:tcPr marL="4763" marR="4763" marT="4763" marB="0" anchor="ctr"/>
                </a:tc>
                <a:tc>
                  <a:txBody>
                    <a:bodyPr/>
                    <a:lstStyle/>
                    <a:p>
                      <a:pPr marL="0" marR="276225" indent="85725" algn="r">
                        <a:lnSpc>
                          <a:spcPct val="107000"/>
                        </a:lnSpc>
                        <a:spcBef>
                          <a:spcPts val="0"/>
                        </a:spcBef>
                        <a:spcAft>
                          <a:spcPts val="0"/>
                        </a:spcAft>
                      </a:pPr>
                      <a:r>
                        <a:rPr lang="en-US" sz="1000">
                          <a:solidFill>
                            <a:schemeClr val="tx1">
                              <a:lumMod val="75000"/>
                              <a:lumOff val="25000"/>
                            </a:schemeClr>
                          </a:solidFill>
                          <a:effectLst/>
                        </a:rPr>
                        <a:t>300,000</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114,600,000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1012.7</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4.1</a:t>
                      </a:r>
                      <a:endParaRPr lang="en-CA" sz="10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val="1229740621"/>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Samoa</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l" fontAlgn="b"/>
                      <a:r>
                        <a:rPr lang="en-CA" sz="1000" b="0" u="none" strike="noStrike">
                          <a:solidFill>
                            <a:srgbClr val="000000"/>
                          </a:solidFill>
                          <a:effectLst/>
                        </a:rPr>
                        <a:t>  Lower-middle income</a:t>
                      </a:r>
                      <a:endParaRPr lang="en-CA" sz="1000" b="0" i="0" u="none" strike="noStrike">
                        <a:solidFill>
                          <a:srgbClr val="000000"/>
                        </a:solidFill>
                        <a:effectLst/>
                        <a:latin typeface="+mj-lt"/>
                      </a:endParaRPr>
                    </a:p>
                  </a:txBody>
                  <a:tcPr marL="4763" marR="4763" marT="4763" marB="0" anchor="ctr"/>
                </a:tc>
                <a:tc>
                  <a:txBody>
                    <a:bodyPr/>
                    <a:lstStyle/>
                    <a:p>
                      <a:pPr marL="0" marR="276225" indent="85725" algn="r">
                        <a:lnSpc>
                          <a:spcPct val="107000"/>
                        </a:lnSpc>
                        <a:spcBef>
                          <a:spcPts val="0"/>
                        </a:spcBef>
                        <a:spcAft>
                          <a:spcPts val="0"/>
                        </a:spcAft>
                      </a:pPr>
                      <a:r>
                        <a:rPr lang="en-US" sz="1000">
                          <a:solidFill>
                            <a:schemeClr val="tx1">
                              <a:lumMod val="75000"/>
                              <a:lumOff val="25000"/>
                            </a:schemeClr>
                          </a:solidFill>
                          <a:effectLst/>
                        </a:rPr>
                        <a:t>2,831</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206,179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1.3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6.4</a:t>
                      </a:r>
                      <a:endParaRPr lang="en-CA" sz="10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val="3877635594"/>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Singapore</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mj-lt"/>
                      </a:endParaRPr>
                    </a:p>
                  </a:txBody>
                  <a:tcPr marL="4763" marR="4763" marT="4763" marB="0" anchor="ctr"/>
                </a:tc>
                <a:tc>
                  <a:txBody>
                    <a:bodyPr/>
                    <a:lstStyle/>
                    <a:p>
                      <a:pPr marL="0" marR="276225" indent="85725" algn="r">
                        <a:lnSpc>
                          <a:spcPct val="107000"/>
                        </a:lnSpc>
                        <a:spcBef>
                          <a:spcPts val="0"/>
                        </a:spcBef>
                        <a:spcAft>
                          <a:spcPts val="0"/>
                        </a:spcAft>
                      </a:pPr>
                      <a:r>
                        <a:rPr lang="en-US" sz="1000">
                          <a:solidFill>
                            <a:schemeClr val="tx1">
                              <a:lumMod val="75000"/>
                              <a:lumOff val="25000"/>
                            </a:schemeClr>
                          </a:solidFill>
                          <a:effectLst/>
                        </a:rPr>
                        <a:t>697</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5,921,231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635.3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4.1</a:t>
                      </a:r>
                      <a:endParaRPr lang="en-CA" sz="10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val="1600292479"/>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Thailand</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l" fontAlgn="b"/>
                      <a:r>
                        <a:rPr lang="en-CA" sz="1000" b="0" u="none" strike="noStrike">
                          <a:solidFill>
                            <a:srgbClr val="000000"/>
                          </a:solidFill>
                          <a:effectLst/>
                        </a:rPr>
                        <a:t>  Upper-middle income</a:t>
                      </a:r>
                      <a:endParaRPr lang="en-CA" sz="1000" b="0" i="0" u="none" strike="noStrike">
                        <a:solidFill>
                          <a:srgbClr val="000000"/>
                        </a:solidFill>
                        <a:effectLst/>
                        <a:latin typeface="+mj-lt"/>
                      </a:endParaRPr>
                    </a:p>
                  </a:txBody>
                  <a:tcPr marL="4763" marR="4763" marT="4763" marB="0" anchor="ctr"/>
                </a:tc>
                <a:tc>
                  <a:txBody>
                    <a:bodyPr/>
                    <a:lstStyle/>
                    <a:p>
                      <a:pPr marL="0" marR="276225" indent="85725" algn="r">
                        <a:lnSpc>
                          <a:spcPct val="107000"/>
                        </a:lnSpc>
                        <a:spcBef>
                          <a:spcPts val="0"/>
                        </a:spcBef>
                        <a:spcAft>
                          <a:spcPts val="0"/>
                        </a:spcAft>
                      </a:pPr>
                      <a:r>
                        <a:rPr lang="en-US" sz="1000">
                          <a:solidFill>
                            <a:schemeClr val="tx1">
                              <a:lumMod val="75000"/>
                              <a:lumOff val="25000"/>
                            </a:schemeClr>
                          </a:solidFill>
                          <a:effectLst/>
                        </a:rPr>
                        <a:t>513,120</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69,648,117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1343.3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3.8</a:t>
                      </a:r>
                      <a:endParaRPr lang="en-CA" sz="10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val="1914126228"/>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Vietnam</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l" fontAlgn="b"/>
                      <a:r>
                        <a:rPr lang="en-CA" sz="1000" b="0" u="none" strike="noStrike">
                          <a:solidFill>
                            <a:srgbClr val="000000"/>
                          </a:solidFill>
                          <a:effectLst/>
                        </a:rPr>
                        <a:t>  Lower-middle income</a:t>
                      </a:r>
                      <a:endParaRPr lang="en-CA" sz="1000" b="0" i="0" u="none" strike="noStrike">
                        <a:solidFill>
                          <a:srgbClr val="000000"/>
                        </a:solidFill>
                        <a:effectLst/>
                        <a:latin typeface="+mj-lt"/>
                      </a:endParaRPr>
                    </a:p>
                  </a:txBody>
                  <a:tcPr marL="4763" marR="4763" marT="4763" marB="0" anchor="ctr"/>
                </a:tc>
                <a:tc>
                  <a:txBody>
                    <a:bodyPr/>
                    <a:lstStyle/>
                    <a:p>
                      <a:pPr marL="0" marR="276225" indent="85725" algn="r">
                        <a:lnSpc>
                          <a:spcPct val="107000"/>
                        </a:lnSpc>
                        <a:spcBef>
                          <a:spcPts val="0"/>
                        </a:spcBef>
                        <a:spcAft>
                          <a:spcPts val="0"/>
                        </a:spcAft>
                      </a:pPr>
                      <a:r>
                        <a:rPr lang="en-US" sz="1000">
                          <a:solidFill>
                            <a:schemeClr val="tx1">
                              <a:lumMod val="75000"/>
                              <a:lumOff val="25000"/>
                            </a:schemeClr>
                          </a:solidFill>
                          <a:effectLst/>
                        </a:rPr>
                        <a:t>331,210</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103,800,000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1138.0</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5.3</a:t>
                      </a:r>
                      <a:endParaRPr lang="en-CA" sz="10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val="1090763947"/>
                  </a:ext>
                </a:extLst>
              </a:tr>
            </a:tbl>
          </a:graphicData>
        </a:graphic>
      </p:graphicFrame>
      <p:sp>
        <p:nvSpPr>
          <p:cNvPr id="11" name="Rectangle 10"/>
          <p:cNvSpPr/>
          <p:nvPr/>
        </p:nvSpPr>
        <p:spPr>
          <a:xfrm>
            <a:off x="575386" y="5436626"/>
            <a:ext cx="3850434"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mj-lt"/>
                <a:ea typeface="+mn-ea"/>
                <a:cs typeface="+mn-cs"/>
              </a:rPr>
              <a:t>Responses were received from 19 of 30 </a:t>
            </a:r>
            <a:r>
              <a:rPr lang="en-US" sz="1400">
                <a:solidFill>
                  <a:prstClr val="black"/>
                </a:solidFill>
                <a:latin typeface="+mj-lt"/>
              </a:rPr>
              <a:t>of</a:t>
            </a:r>
            <a:r>
              <a:rPr kumimoji="0" lang="en-US" sz="1400" b="0" i="0" u="none" strike="noStrike" kern="1200" cap="none" spc="0" normalizeH="0" baseline="0" noProof="0">
                <a:ln>
                  <a:noFill/>
                </a:ln>
                <a:solidFill>
                  <a:prstClr val="black"/>
                </a:solidFill>
                <a:effectLst/>
                <a:uLnTx/>
                <a:uFillTx/>
                <a:latin typeface="+mj-lt"/>
                <a:ea typeface="+mn-ea"/>
                <a:cs typeface="+mn-cs"/>
              </a:rPr>
              <a:t> countries in </a:t>
            </a:r>
            <a:r>
              <a:rPr lang="en-US" sz="1400">
                <a:solidFill>
                  <a:prstClr val="black"/>
                </a:solidFill>
                <a:latin typeface="+mj-lt"/>
              </a:rPr>
              <a:t>OSEA</a:t>
            </a:r>
            <a:r>
              <a:rPr kumimoji="0" lang="en-US" sz="1400" b="0" i="0" u="none" strike="noStrike" kern="1200" cap="none" spc="0" normalizeH="0" baseline="0" noProof="0">
                <a:ln>
                  <a:noFill/>
                </a:ln>
                <a:solidFill>
                  <a:prstClr val="black"/>
                </a:solidFill>
                <a:effectLst/>
                <a:uLnTx/>
                <a:uFillTx/>
                <a:latin typeface="+mj-lt"/>
                <a:ea typeface="+mn-ea"/>
                <a:cs typeface="+mn-cs"/>
              </a:rPr>
              <a:t> (63.3%) representing 97.7% of the region’s population. </a:t>
            </a:r>
          </a:p>
        </p:txBody>
      </p:sp>
      <p:sp>
        <p:nvSpPr>
          <p:cNvPr id="6" name="TextBox 5"/>
          <p:cNvSpPr txBox="1"/>
          <p:nvPr/>
        </p:nvSpPr>
        <p:spPr>
          <a:xfrm>
            <a:off x="4982414" y="5326753"/>
            <a:ext cx="2045870" cy="246221"/>
          </a:xfrm>
          <a:prstGeom prst="rect">
            <a:avLst/>
          </a:prstGeom>
          <a:noFill/>
        </p:spPr>
        <p:txBody>
          <a:bodyPr wrap="square" rtlCol="0">
            <a:spAutoFit/>
          </a:bodyPr>
          <a:lstStyle/>
          <a:p>
            <a:r>
              <a:rPr lang="en-US" sz="1000">
                <a:latin typeface="+mj-lt"/>
              </a:rPr>
              <a:t>‘ – ’ : data not reported/unavailable</a:t>
            </a:r>
          </a:p>
        </p:txBody>
      </p:sp>
      <p:sp>
        <p:nvSpPr>
          <p:cNvPr id="19" name="Title 18">
            <a:extLst>
              <a:ext uri="{FF2B5EF4-FFF2-40B4-BE49-F238E27FC236}">
                <a16:creationId xmlns:a16="http://schemas.microsoft.com/office/drawing/2014/main" id="{A77DBEE3-74E1-D2A3-7BE3-CB84C3C6DD72}"/>
              </a:ext>
            </a:extLst>
          </p:cNvPr>
          <p:cNvSpPr>
            <a:spLocks noGrp="1"/>
          </p:cNvSpPr>
          <p:nvPr>
            <p:ph type="title"/>
          </p:nvPr>
        </p:nvSpPr>
        <p:spPr/>
        <p:txBody>
          <a:bodyPr/>
          <a:lstStyle/>
          <a:p>
            <a:r>
              <a:rPr lang="en-US"/>
              <a:t>Demographics</a:t>
            </a:r>
          </a:p>
        </p:txBody>
      </p:sp>
      <p:sp>
        <p:nvSpPr>
          <p:cNvPr id="12" name="Date Placeholder 3">
            <a:extLst>
              <a:ext uri="{FF2B5EF4-FFF2-40B4-BE49-F238E27FC236}">
                <a16:creationId xmlns:a16="http://schemas.microsoft.com/office/drawing/2014/main" id="{B5F46FAE-2B89-592D-55D2-A70A9223C189}"/>
              </a:ext>
            </a:extLst>
          </p:cNvPr>
          <p:cNvSpPr>
            <a:spLocks noGrp="1"/>
          </p:cNvSpPr>
          <p:nvPr>
            <p:ph type="dt" sz="half" idx="2"/>
          </p:nvPr>
        </p:nvSpPr>
        <p:spPr/>
        <p:txBody>
          <a:bodyPr/>
          <a:lstStyle/>
          <a:p>
            <a:r>
              <a:rPr lang="en-GB" dirty="0"/>
              <a:t>July 2023</a:t>
            </a:r>
            <a:endParaRPr lang="en-US" dirty="0"/>
          </a:p>
        </p:txBody>
      </p:sp>
      <p:sp>
        <p:nvSpPr>
          <p:cNvPr id="17" name="Footer Placeholder 4">
            <a:extLst>
              <a:ext uri="{FF2B5EF4-FFF2-40B4-BE49-F238E27FC236}">
                <a16:creationId xmlns:a16="http://schemas.microsoft.com/office/drawing/2014/main" id="{58267428-37BA-2AC1-C6A4-B9F33FD3FAAF}"/>
              </a:ext>
            </a:extLst>
          </p:cNvPr>
          <p:cNvSpPr>
            <a:spLocks noGrp="1"/>
          </p:cNvSpPr>
          <p:nvPr>
            <p:ph type="ftr" sz="quarter" idx="3"/>
          </p:nvPr>
        </p:nvSpPr>
        <p:spPr/>
        <p:txBody>
          <a:bodyPr/>
          <a:lstStyle/>
          <a:p>
            <a:r>
              <a:rPr lang="en-US"/>
              <a:t>International Society of Nephrology</a:t>
            </a:r>
          </a:p>
        </p:txBody>
      </p:sp>
      <p:sp>
        <p:nvSpPr>
          <p:cNvPr id="13" name="Footer Placeholder 4">
            <a:extLst>
              <a:ext uri="{FF2B5EF4-FFF2-40B4-BE49-F238E27FC236}">
                <a16:creationId xmlns:a16="http://schemas.microsoft.com/office/drawing/2014/main" id="{036736F1-D982-EB7A-EBED-62E735199398}"/>
              </a:ext>
            </a:extLst>
          </p:cNvPr>
          <p:cNvSpPr txBox="1">
            <a:spLocks/>
          </p:cNvSpPr>
          <p:nvPr/>
        </p:nvSpPr>
        <p:spPr>
          <a:xfrm>
            <a:off x="3775786" y="590249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International Society of Nephrology</a:t>
            </a:r>
          </a:p>
        </p:txBody>
      </p:sp>
      <p:sp>
        <p:nvSpPr>
          <p:cNvPr id="15" name="Slide Number Placeholder 5">
            <a:extLst>
              <a:ext uri="{FF2B5EF4-FFF2-40B4-BE49-F238E27FC236}">
                <a16:creationId xmlns:a16="http://schemas.microsoft.com/office/drawing/2014/main" id="{D7F31D0A-F0F7-4207-94C8-5834C7A41007}"/>
              </a:ext>
            </a:extLst>
          </p:cNvPr>
          <p:cNvSpPr txBox="1">
            <a:spLocks/>
          </p:cNvSpPr>
          <p:nvPr/>
        </p:nvSpPr>
        <p:spPr>
          <a:xfrm>
            <a:off x="8347785" y="5902490"/>
            <a:ext cx="3381375" cy="365125"/>
          </a:xfrm>
          <a:prstGeom prst="rect">
            <a:avLst/>
          </a:prstGeom>
        </p:spPr>
        <p:txBody>
          <a:bodyPr vert="horz" lIns="91440" tIns="45720" rIns="91440" bIns="45720" rtlCol="0" anchor="ctr"/>
          <a:lstStyle>
            <a:defPPr>
              <a:defRPr lang="en-US"/>
            </a:defPPr>
            <a:lvl1pPr marL="0" algn="r"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9CEFBC-9863-BD47-BA2B-008170C231CB}" type="slidenum">
              <a:rPr lang="en-US" smtClean="0"/>
              <a:pPr/>
              <a:t>11</a:t>
            </a:fld>
            <a:endParaRPr lang="en-US"/>
          </a:p>
        </p:txBody>
      </p:sp>
      <p:sp>
        <p:nvSpPr>
          <p:cNvPr id="16" name="Date Placeholder 3">
            <a:extLst>
              <a:ext uri="{FF2B5EF4-FFF2-40B4-BE49-F238E27FC236}">
                <a16:creationId xmlns:a16="http://schemas.microsoft.com/office/drawing/2014/main" id="{0163E05B-DEB3-E644-C7E3-EFEAEE2653FB}"/>
              </a:ext>
            </a:extLst>
          </p:cNvPr>
          <p:cNvSpPr txBox="1">
            <a:spLocks/>
          </p:cNvSpPr>
          <p:nvPr/>
        </p:nvSpPr>
        <p:spPr>
          <a:xfrm>
            <a:off x="575386" y="650480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July 2023</a:t>
            </a:r>
            <a:endParaRPr lang="en-US" dirty="0"/>
          </a:p>
        </p:txBody>
      </p:sp>
      <p:sp>
        <p:nvSpPr>
          <p:cNvPr id="18" name="Slide Number Placeholder 5">
            <a:extLst>
              <a:ext uri="{FF2B5EF4-FFF2-40B4-BE49-F238E27FC236}">
                <a16:creationId xmlns:a16="http://schemas.microsoft.com/office/drawing/2014/main" id="{46A1F296-5E8A-0D8C-E4F4-0DF78A7D54FD}"/>
              </a:ext>
            </a:extLst>
          </p:cNvPr>
          <p:cNvSpPr txBox="1">
            <a:spLocks/>
          </p:cNvSpPr>
          <p:nvPr/>
        </p:nvSpPr>
        <p:spPr>
          <a:xfrm>
            <a:off x="8347785" y="6504806"/>
            <a:ext cx="3381375" cy="365125"/>
          </a:xfrm>
          <a:prstGeom prst="rect">
            <a:avLst/>
          </a:prstGeom>
        </p:spPr>
        <p:txBody>
          <a:bodyPr vert="horz" lIns="91440" tIns="45720" rIns="91440" bIns="45720" rtlCol="0" anchor="ctr"/>
          <a:lstStyle>
            <a:defPPr>
              <a:defRPr lang="en-US"/>
            </a:defPPr>
            <a:lvl1pPr marL="0" algn="r"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9CEFBC-9863-BD47-BA2B-008170C231CB}" type="slidenum">
              <a:rPr lang="en-US" smtClean="0"/>
              <a:pPr/>
              <a:t>11</a:t>
            </a:fld>
            <a:endParaRPr lang="en-US"/>
          </a:p>
        </p:txBody>
      </p:sp>
    </p:spTree>
    <p:extLst>
      <p:ext uri="{BB962C8B-B14F-4D97-AF65-F5344CB8AC3E}">
        <p14:creationId xmlns:p14="http://schemas.microsoft.com/office/powerpoint/2010/main" val="1366757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987946656"/>
              </p:ext>
            </p:extLst>
          </p:nvPr>
        </p:nvGraphicFramePr>
        <p:xfrm>
          <a:off x="1329894" y="1348024"/>
          <a:ext cx="9536224" cy="4075176"/>
        </p:xfrm>
        <a:graphic>
          <a:graphicData uri="http://schemas.openxmlformats.org/drawingml/2006/table">
            <a:tbl>
              <a:tblPr firstRow="1" firstCol="1" bandRow="1">
                <a:tableStyleId>{F5AB1C69-6EDB-4FF4-983F-18BD219EF322}</a:tableStyleId>
              </a:tblPr>
              <a:tblGrid>
                <a:gridCol w="1275379">
                  <a:extLst>
                    <a:ext uri="{9D8B030D-6E8A-4147-A177-3AD203B41FA5}">
                      <a16:colId xmlns:a16="http://schemas.microsoft.com/office/drawing/2014/main" val="3089609980"/>
                    </a:ext>
                  </a:extLst>
                </a:gridCol>
                <a:gridCol w="1473201">
                  <a:extLst>
                    <a:ext uri="{9D8B030D-6E8A-4147-A177-3AD203B41FA5}">
                      <a16:colId xmlns:a16="http://schemas.microsoft.com/office/drawing/2014/main" val="2042228122"/>
                    </a:ext>
                  </a:extLst>
                </a:gridCol>
                <a:gridCol w="942728">
                  <a:extLst>
                    <a:ext uri="{9D8B030D-6E8A-4147-A177-3AD203B41FA5}">
                      <a16:colId xmlns:a16="http://schemas.microsoft.com/office/drawing/2014/main" val="4197203854"/>
                    </a:ext>
                  </a:extLst>
                </a:gridCol>
                <a:gridCol w="1130669">
                  <a:extLst>
                    <a:ext uri="{9D8B030D-6E8A-4147-A177-3AD203B41FA5}">
                      <a16:colId xmlns:a16="http://schemas.microsoft.com/office/drawing/2014/main" val="3530482609"/>
                    </a:ext>
                  </a:extLst>
                </a:gridCol>
                <a:gridCol w="943335">
                  <a:extLst>
                    <a:ext uri="{9D8B030D-6E8A-4147-A177-3AD203B41FA5}">
                      <a16:colId xmlns:a16="http://schemas.microsoft.com/office/drawing/2014/main" val="2544736314"/>
                    </a:ext>
                  </a:extLst>
                </a:gridCol>
                <a:gridCol w="942728">
                  <a:extLst>
                    <a:ext uri="{9D8B030D-6E8A-4147-A177-3AD203B41FA5}">
                      <a16:colId xmlns:a16="http://schemas.microsoft.com/office/drawing/2014/main" val="3925215280"/>
                    </a:ext>
                  </a:extLst>
                </a:gridCol>
                <a:gridCol w="942728">
                  <a:extLst>
                    <a:ext uri="{9D8B030D-6E8A-4147-A177-3AD203B41FA5}">
                      <a16:colId xmlns:a16="http://schemas.microsoft.com/office/drawing/2014/main" val="2229934608"/>
                    </a:ext>
                  </a:extLst>
                </a:gridCol>
                <a:gridCol w="942728">
                  <a:extLst>
                    <a:ext uri="{9D8B030D-6E8A-4147-A177-3AD203B41FA5}">
                      <a16:colId xmlns:a16="http://schemas.microsoft.com/office/drawing/2014/main" val="2603302867"/>
                    </a:ext>
                  </a:extLst>
                </a:gridCol>
                <a:gridCol w="942728">
                  <a:extLst>
                    <a:ext uri="{9D8B030D-6E8A-4147-A177-3AD203B41FA5}">
                      <a16:colId xmlns:a16="http://schemas.microsoft.com/office/drawing/2014/main" val="4081897250"/>
                    </a:ext>
                  </a:extLst>
                </a:gridCol>
              </a:tblGrid>
              <a:tr h="498721">
                <a:tc>
                  <a:txBody>
                    <a:bodyPr/>
                    <a:lstStyle/>
                    <a:p>
                      <a:pPr marL="0" marR="0" algn="ctr">
                        <a:lnSpc>
                          <a:spcPct val="107000"/>
                        </a:lnSpc>
                        <a:spcBef>
                          <a:spcPts val="0"/>
                        </a:spcBef>
                        <a:spcAft>
                          <a:spcPts val="0"/>
                        </a:spcAft>
                      </a:pPr>
                      <a:r>
                        <a:rPr lang="en-US" sz="1000">
                          <a:effectLst/>
                        </a:rPr>
                        <a:t>Country </a:t>
                      </a:r>
                      <a:endParaRPr lang="en-US" sz="1000">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World bank ranking</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Area (</a:t>
                      </a:r>
                      <a:r>
                        <a:rPr lang="en-US" sz="1000" err="1">
                          <a:solidFill>
                            <a:schemeClr val="tx1">
                              <a:lumMod val="75000"/>
                              <a:lumOff val="25000"/>
                            </a:schemeClr>
                          </a:solidFill>
                          <a:effectLst/>
                        </a:rPr>
                        <a:t>sq</a:t>
                      </a:r>
                      <a:r>
                        <a:rPr lang="en-US" sz="1000">
                          <a:solidFill>
                            <a:schemeClr val="tx1">
                              <a:lumMod val="75000"/>
                              <a:lumOff val="25000"/>
                            </a:schemeClr>
                          </a:solidFill>
                          <a:effectLst/>
                        </a:rPr>
                        <a:t> km)</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Total population (2022)</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GDP (PPP)</a:t>
                      </a:r>
                    </a:p>
                    <a:p>
                      <a:pPr marL="0" marR="0" algn="ctr">
                        <a:lnSpc>
                          <a:spcPct val="107000"/>
                        </a:lnSpc>
                        <a:spcBef>
                          <a:spcPts val="0"/>
                        </a:spcBef>
                        <a:spcAft>
                          <a:spcPts val="0"/>
                        </a:spcAft>
                      </a:pPr>
                      <a:r>
                        <a:rPr lang="en-US" sz="1000">
                          <a:solidFill>
                            <a:schemeClr val="tx1">
                              <a:lumMod val="75000"/>
                              <a:lumOff val="25000"/>
                            </a:schemeClr>
                          </a:solidFill>
                          <a:effectLst/>
                        </a:rPr>
                        <a:t>($ billion)</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Total health expenditures</a:t>
                      </a:r>
                    </a:p>
                    <a:p>
                      <a:pPr marL="0" marR="0" algn="ctr">
                        <a:lnSpc>
                          <a:spcPct val="107000"/>
                        </a:lnSpc>
                        <a:spcBef>
                          <a:spcPts val="0"/>
                        </a:spcBef>
                        <a:spcAft>
                          <a:spcPts val="0"/>
                        </a:spcAft>
                      </a:pPr>
                      <a:r>
                        <a:rPr lang="en-US" sz="1000">
                          <a:solidFill>
                            <a:schemeClr val="tx1">
                              <a:lumMod val="75000"/>
                              <a:lumOff val="25000"/>
                            </a:schemeClr>
                          </a:solidFill>
                          <a:effectLst/>
                        </a:rPr>
                        <a:t> (% of GDP)</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a:r>
                        <a:rPr lang="en-US" sz="1000" b="1" kern="1200">
                          <a:solidFill>
                            <a:schemeClr val="tx1">
                              <a:lumMod val="75000"/>
                              <a:lumOff val="25000"/>
                            </a:schemeClr>
                          </a:solidFill>
                          <a:effectLst/>
                        </a:rPr>
                        <a:t>Total Health Spending per person</a:t>
                      </a:r>
                      <a:endParaRPr lang="en-US" sz="1000" b="1" kern="1200">
                        <a:solidFill>
                          <a:schemeClr val="tx1">
                            <a:lumMod val="75000"/>
                            <a:lumOff val="25000"/>
                          </a:schemeClr>
                        </a:solidFill>
                        <a:effectLst/>
                        <a:latin typeface="+mj-lt"/>
                        <a:ea typeface="+mn-ea"/>
                        <a:cs typeface="+mn-cs"/>
                      </a:endParaRPr>
                    </a:p>
                  </a:txBody>
                  <a:tcPr marL="45720" marR="45720" marT="18288" marB="18288" anchor="ctr"/>
                </a:tc>
                <a:tc>
                  <a:txBody>
                    <a:bodyPr/>
                    <a:lstStyle/>
                    <a:p>
                      <a:pPr algn="ctr" fontAlgn="b"/>
                      <a:r>
                        <a:rPr lang="en-US" sz="1000" b="1" kern="1200">
                          <a:solidFill>
                            <a:schemeClr val="tx1">
                              <a:lumMod val="75000"/>
                              <a:lumOff val="25000"/>
                            </a:schemeClr>
                          </a:solidFill>
                          <a:effectLst/>
                        </a:rPr>
                        <a:t>Government Health Spending per person</a:t>
                      </a:r>
                      <a:endParaRPr lang="en-US" sz="1000" b="1" kern="1200">
                        <a:solidFill>
                          <a:schemeClr val="tx1">
                            <a:lumMod val="75000"/>
                            <a:lumOff val="25000"/>
                          </a:schemeClr>
                        </a:solidFill>
                        <a:effectLst/>
                        <a:latin typeface="+mj-lt"/>
                        <a:ea typeface="+mn-ea"/>
                        <a:cs typeface="+mn-cs"/>
                      </a:endParaRPr>
                    </a:p>
                  </a:txBody>
                  <a:tcPr marL="45720" marR="45720" marT="18288" marB="18288" anchor="ctr"/>
                </a:tc>
                <a:tc>
                  <a:txBody>
                    <a:bodyPr/>
                    <a:lstStyle/>
                    <a:p>
                      <a:pPr algn="ctr" fontAlgn="b"/>
                      <a:r>
                        <a:rPr lang="en-US" sz="1000" b="1" kern="1200">
                          <a:solidFill>
                            <a:schemeClr val="tx1">
                              <a:lumMod val="75000"/>
                              <a:lumOff val="25000"/>
                            </a:schemeClr>
                          </a:solidFill>
                          <a:effectLst/>
                        </a:rPr>
                        <a:t>Out-of-pocket Health Spending per person</a:t>
                      </a:r>
                      <a:endParaRPr lang="en-US" sz="1000" b="1" kern="1200">
                        <a:solidFill>
                          <a:schemeClr val="tx1">
                            <a:lumMod val="75000"/>
                            <a:lumOff val="25000"/>
                          </a:schemeClr>
                        </a:solidFill>
                        <a:effectLst/>
                        <a:latin typeface="+mj-lt"/>
                        <a:ea typeface="+mn-ea"/>
                        <a:cs typeface="+mn-cs"/>
                      </a:endParaRPr>
                    </a:p>
                  </a:txBody>
                  <a:tcPr marL="45720" marR="45720" marT="18288" marB="18288" anchor="ctr"/>
                </a:tc>
                <a:extLst>
                  <a:ext uri="{0D108BD9-81ED-4DB2-BD59-A6C34878D82A}">
                    <a16:rowId xmlns:a16="http://schemas.microsoft.com/office/drawing/2014/main" val="846810905"/>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Australia</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mj-lt"/>
                      </a:endParaRPr>
                    </a:p>
                  </a:txBody>
                  <a:tcPr marL="4763" marR="4763" marT="4763" marB="0" anchor="ctr"/>
                </a:tc>
                <a:tc>
                  <a:txBody>
                    <a:bodyPr/>
                    <a:lstStyle/>
                    <a:p>
                      <a:pPr marL="0" marR="276225" indent="85725" algn="r">
                        <a:lnSpc>
                          <a:spcPct val="107000"/>
                        </a:lnSpc>
                        <a:spcBef>
                          <a:spcPts val="0"/>
                        </a:spcBef>
                        <a:spcAft>
                          <a:spcPts val="0"/>
                        </a:spcAft>
                      </a:pPr>
                      <a:r>
                        <a:rPr lang="en-US" sz="1000">
                          <a:solidFill>
                            <a:schemeClr val="tx1">
                              <a:lumMod val="75000"/>
                              <a:lumOff val="25000"/>
                            </a:schemeClr>
                          </a:solidFill>
                          <a:effectLst/>
                        </a:rPr>
                        <a:t>7,741,220</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26,141,369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1445.8</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9.9</a:t>
                      </a:r>
                      <a:endParaRPr lang="en-CA" sz="1000" b="0" i="0" u="none" strike="noStrike">
                        <a:solidFill>
                          <a:srgbClr val="000000"/>
                        </a:solidFill>
                        <a:effectLst/>
                        <a:latin typeface="+mj-lt"/>
                      </a:endParaRPr>
                    </a:p>
                  </a:txBody>
                  <a:tcPr marL="0" marR="0" marT="0" marB="0" anchor="ctr"/>
                </a:tc>
                <a:tc>
                  <a:txBody>
                    <a:bodyPr/>
                    <a:lstStyle/>
                    <a:p>
                      <a:pPr algn="ctr" fontAlgn="b"/>
                      <a:r>
                        <a:rPr lang="en-CA" sz="1000" b="0" u="none" strike="noStrike" kern="1200">
                          <a:solidFill>
                            <a:srgbClr val="000000"/>
                          </a:solidFill>
                          <a:effectLst/>
                        </a:rPr>
                        <a:t>5598</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4057</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858</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2488634303"/>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Brunei Darussalam</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mj-lt"/>
                      </a:endParaRPr>
                    </a:p>
                  </a:txBody>
                  <a:tcPr marL="4763" marR="4763" marT="4763" marB="0" anchor="ctr"/>
                </a:tc>
                <a:tc>
                  <a:txBody>
                    <a:bodyPr/>
                    <a:lstStyle/>
                    <a:p>
                      <a:pPr marL="0" marR="276225" indent="85725" algn="r">
                        <a:lnSpc>
                          <a:spcPct val="107000"/>
                        </a:lnSpc>
                        <a:spcBef>
                          <a:spcPts val="0"/>
                        </a:spcBef>
                        <a:spcAft>
                          <a:spcPts val="0"/>
                        </a:spcAft>
                      </a:pPr>
                      <a:r>
                        <a:rPr lang="en-US" sz="1000">
                          <a:solidFill>
                            <a:schemeClr val="tx1">
                              <a:lumMod val="75000"/>
                              <a:lumOff val="25000"/>
                            </a:schemeClr>
                          </a:solidFill>
                          <a:effectLst/>
                        </a:rPr>
                        <a:t>5,756</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478,054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29.4</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2.2</a:t>
                      </a:r>
                      <a:endParaRPr lang="en-CA" sz="1000" b="0" i="0" u="none" strike="noStrike">
                        <a:solidFill>
                          <a:srgbClr val="000000"/>
                        </a:solidFill>
                        <a:effectLst/>
                        <a:latin typeface="+mj-lt"/>
                      </a:endParaRPr>
                    </a:p>
                  </a:txBody>
                  <a:tcPr marL="0" marR="0" marT="0" marB="0" anchor="ctr"/>
                </a:tc>
                <a:tc>
                  <a:txBody>
                    <a:bodyPr/>
                    <a:lstStyle/>
                    <a:p>
                      <a:pPr algn="ctr" fontAlgn="b"/>
                      <a:r>
                        <a:rPr lang="en-CA" sz="1000" b="0" u="none" strike="noStrike" kern="1200">
                          <a:solidFill>
                            <a:srgbClr val="000000"/>
                          </a:solidFill>
                          <a:effectLst/>
                        </a:rPr>
                        <a:t>635</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608</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26</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2066360469"/>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Cambodia</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l" fontAlgn="b"/>
                      <a:r>
                        <a:rPr lang="en-CA" sz="1000" b="0" u="none" strike="noStrike">
                          <a:solidFill>
                            <a:srgbClr val="000000"/>
                          </a:solidFill>
                          <a:effectLst/>
                        </a:rPr>
                        <a:t>  Lower-middle income</a:t>
                      </a:r>
                      <a:endParaRPr lang="en-CA" sz="1000" b="0" i="0" u="none" strike="noStrike">
                        <a:solidFill>
                          <a:srgbClr val="000000"/>
                        </a:solidFill>
                        <a:effectLst/>
                        <a:latin typeface="+mj-lt"/>
                      </a:endParaRPr>
                    </a:p>
                  </a:txBody>
                  <a:tcPr marL="4763" marR="4763" marT="4763" marB="0" anchor="ctr"/>
                </a:tc>
                <a:tc>
                  <a:txBody>
                    <a:bodyPr/>
                    <a:lstStyle/>
                    <a:p>
                      <a:pPr marL="0" marR="276225" indent="85725" algn="r">
                        <a:lnSpc>
                          <a:spcPct val="107000"/>
                        </a:lnSpc>
                        <a:spcBef>
                          <a:spcPts val="0"/>
                        </a:spcBef>
                        <a:spcAft>
                          <a:spcPts val="0"/>
                        </a:spcAft>
                      </a:pPr>
                      <a:r>
                        <a:rPr lang="en-US" sz="1000">
                          <a:solidFill>
                            <a:schemeClr val="tx1">
                              <a:lumMod val="75000"/>
                              <a:lumOff val="25000"/>
                            </a:schemeClr>
                          </a:solidFill>
                          <a:effectLst/>
                        </a:rPr>
                        <a:t>181,035</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16,713,015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79.4</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7</a:t>
                      </a:r>
                      <a:endParaRPr lang="en-CA" sz="1000" b="0" i="0" u="none" strike="noStrike">
                        <a:solidFill>
                          <a:srgbClr val="000000"/>
                        </a:solidFill>
                        <a:effectLst/>
                        <a:latin typeface="+mj-lt"/>
                      </a:endParaRPr>
                    </a:p>
                  </a:txBody>
                  <a:tcPr marL="0" marR="0" marT="0" marB="0" anchor="ctr"/>
                </a:tc>
                <a:tc>
                  <a:txBody>
                    <a:bodyPr/>
                    <a:lstStyle/>
                    <a:p>
                      <a:pPr algn="ctr" fontAlgn="b"/>
                      <a:r>
                        <a:rPr lang="en-CA" sz="1000" b="0" u="none" strike="noStrike" kern="1200">
                          <a:solidFill>
                            <a:srgbClr val="000000"/>
                          </a:solidFill>
                          <a:effectLst/>
                        </a:rPr>
                        <a:t>82</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21</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54</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539059306"/>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Fiji</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l" fontAlgn="b"/>
                      <a:r>
                        <a:rPr lang="en-CA" sz="1000" b="0" u="none" strike="noStrike">
                          <a:solidFill>
                            <a:srgbClr val="000000"/>
                          </a:solidFill>
                          <a:effectLst/>
                        </a:rPr>
                        <a:t>  Upper-middle income</a:t>
                      </a:r>
                      <a:endParaRPr lang="en-CA" sz="1000" b="0" i="0" u="none" strike="noStrike">
                        <a:solidFill>
                          <a:srgbClr val="000000"/>
                        </a:solidFill>
                        <a:effectLst/>
                        <a:latin typeface="+mj-lt"/>
                      </a:endParaRPr>
                    </a:p>
                  </a:txBody>
                  <a:tcPr marL="4763" marR="4763" marT="4763" marB="0" anchor="ctr"/>
                </a:tc>
                <a:tc>
                  <a:txBody>
                    <a:bodyPr/>
                    <a:lstStyle/>
                    <a:p>
                      <a:pPr marL="0" marR="276225" indent="85725" algn="r">
                        <a:lnSpc>
                          <a:spcPct val="107000"/>
                        </a:lnSpc>
                        <a:spcBef>
                          <a:spcPts val="0"/>
                        </a:spcBef>
                        <a:spcAft>
                          <a:spcPts val="0"/>
                        </a:spcAft>
                      </a:pPr>
                      <a:r>
                        <a:rPr lang="en-US" sz="1000">
                          <a:solidFill>
                            <a:schemeClr val="tx1">
                              <a:lumMod val="75000"/>
                              <a:lumOff val="25000"/>
                            </a:schemeClr>
                          </a:solidFill>
                          <a:effectLst/>
                        </a:rPr>
                        <a:t>18,274</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943,737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10.5</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3.8</a:t>
                      </a:r>
                      <a:endParaRPr lang="en-CA" sz="1000" b="0" i="0" u="none" strike="noStrike">
                        <a:solidFill>
                          <a:srgbClr val="000000"/>
                        </a:solidFill>
                        <a:effectLst/>
                        <a:latin typeface="+mj-lt"/>
                      </a:endParaRPr>
                    </a:p>
                  </a:txBody>
                  <a:tcPr marL="0" marR="0" marT="0" marB="0" anchor="ctr"/>
                </a:tc>
                <a:tc>
                  <a:txBody>
                    <a:bodyPr/>
                    <a:lstStyle/>
                    <a:p>
                      <a:pPr algn="ctr" fontAlgn="b"/>
                      <a:r>
                        <a:rPr lang="en-CA" sz="1000" b="0" u="none" strike="noStrike" kern="1200">
                          <a:solidFill>
                            <a:srgbClr val="000000"/>
                          </a:solidFill>
                          <a:effectLst/>
                        </a:rPr>
                        <a:t>205</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129</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28</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1892751084"/>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Indonesia</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l" fontAlgn="b"/>
                      <a:r>
                        <a:rPr lang="en-CA" sz="1000" b="0" u="none" strike="noStrike">
                          <a:solidFill>
                            <a:srgbClr val="000000"/>
                          </a:solidFill>
                          <a:effectLst/>
                        </a:rPr>
                        <a:t>  Lower-middle income</a:t>
                      </a:r>
                      <a:endParaRPr lang="en-CA" sz="1000" b="0" i="0" u="none" strike="noStrike">
                        <a:solidFill>
                          <a:srgbClr val="000000"/>
                        </a:solidFill>
                        <a:effectLst/>
                        <a:latin typeface="+mj-lt"/>
                      </a:endParaRPr>
                    </a:p>
                  </a:txBody>
                  <a:tcPr marL="4763" marR="4763" marT="4763" marB="0" anchor="ctr"/>
                </a:tc>
                <a:tc>
                  <a:txBody>
                    <a:bodyPr/>
                    <a:lstStyle/>
                    <a:p>
                      <a:pPr marL="0" marR="276225" indent="85725" algn="r">
                        <a:lnSpc>
                          <a:spcPct val="107000"/>
                        </a:lnSpc>
                        <a:spcBef>
                          <a:spcPts val="0"/>
                        </a:spcBef>
                        <a:spcAft>
                          <a:spcPts val="0"/>
                        </a:spcAft>
                      </a:pPr>
                      <a:r>
                        <a:rPr lang="en-US" sz="1000">
                          <a:solidFill>
                            <a:schemeClr val="tx1">
                              <a:lumMod val="75000"/>
                              <a:lumOff val="25000"/>
                            </a:schemeClr>
                          </a:solidFill>
                          <a:effectLst/>
                        </a:rPr>
                        <a:t>1,904,569</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277,300,000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3566.3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2.9</a:t>
                      </a:r>
                      <a:endParaRPr lang="en-CA" sz="1000" b="0" i="0" u="none" strike="noStrike">
                        <a:solidFill>
                          <a:srgbClr val="000000"/>
                        </a:solidFill>
                        <a:effectLst/>
                        <a:latin typeface="+mj-lt"/>
                      </a:endParaRPr>
                    </a:p>
                  </a:txBody>
                  <a:tcPr marL="0" marR="0" marT="0" marB="0" anchor="ctr"/>
                </a:tc>
                <a:tc>
                  <a:txBody>
                    <a:bodyPr/>
                    <a:lstStyle/>
                    <a:p>
                      <a:pPr algn="ctr" fontAlgn="b"/>
                      <a:r>
                        <a:rPr lang="en-CA" sz="1000" b="0" u="none" strike="noStrike" kern="1200">
                          <a:solidFill>
                            <a:srgbClr val="000000"/>
                          </a:solidFill>
                          <a:effectLst/>
                        </a:rPr>
                        <a:t>126</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65</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41</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956746676"/>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Lao PDR</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l" fontAlgn="b"/>
                      <a:r>
                        <a:rPr lang="en-CA" sz="1000" b="0" u="none" strike="noStrike">
                          <a:solidFill>
                            <a:srgbClr val="000000"/>
                          </a:solidFill>
                          <a:effectLst/>
                        </a:rPr>
                        <a:t>  Lower-middle income</a:t>
                      </a:r>
                      <a:endParaRPr lang="en-CA" sz="1000" b="0" i="0" u="none" strike="noStrike">
                        <a:solidFill>
                          <a:srgbClr val="000000"/>
                        </a:solidFill>
                        <a:effectLst/>
                        <a:latin typeface="+mj-lt"/>
                      </a:endParaRPr>
                    </a:p>
                  </a:txBody>
                  <a:tcPr marL="4763" marR="4763" marT="4763" marB="0" anchor="ctr"/>
                </a:tc>
                <a:tc>
                  <a:txBody>
                    <a:bodyPr/>
                    <a:lstStyle/>
                    <a:p>
                      <a:pPr marL="0" marR="276225" indent="85725" algn="r">
                        <a:lnSpc>
                          <a:spcPct val="107000"/>
                        </a:lnSpc>
                        <a:spcBef>
                          <a:spcPts val="0"/>
                        </a:spcBef>
                        <a:spcAft>
                          <a:spcPts val="0"/>
                        </a:spcAft>
                      </a:pPr>
                      <a:r>
                        <a:rPr lang="en-US" sz="1000">
                          <a:solidFill>
                            <a:schemeClr val="tx1">
                              <a:lumMod val="75000"/>
                              <a:lumOff val="25000"/>
                            </a:schemeClr>
                          </a:solidFill>
                          <a:effectLst/>
                        </a:rPr>
                        <a:t>236,800</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7,749,595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64.0</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0" marR="0" marT="0" marB="0" anchor="ctr"/>
                </a:tc>
                <a:tc>
                  <a:txBody>
                    <a:bodyPr/>
                    <a:lstStyle/>
                    <a:p>
                      <a:pPr algn="ctr" fontAlgn="b"/>
                      <a:r>
                        <a:rPr lang="en-CA" sz="1000" b="0" u="none" strike="noStrike" kern="1200">
                          <a:solidFill>
                            <a:srgbClr val="000000"/>
                          </a:solidFill>
                          <a:effectLst/>
                        </a:rPr>
                        <a:t>60</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19</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28</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2963690791"/>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Malaysia</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l" fontAlgn="b"/>
                      <a:r>
                        <a:rPr lang="en-CA" sz="1000" b="0" u="none" strike="noStrike">
                          <a:solidFill>
                            <a:srgbClr val="000000"/>
                          </a:solidFill>
                          <a:effectLst/>
                        </a:rPr>
                        <a:t>  Upper-middle income</a:t>
                      </a:r>
                      <a:endParaRPr lang="en-CA" sz="1000" b="0" i="0" u="none" strike="noStrike">
                        <a:solidFill>
                          <a:srgbClr val="000000"/>
                        </a:solidFill>
                        <a:effectLst/>
                        <a:latin typeface="+mj-lt"/>
                      </a:endParaRPr>
                    </a:p>
                  </a:txBody>
                  <a:tcPr marL="4763" marR="4763" marT="4763" marB="0" anchor="ctr"/>
                </a:tc>
                <a:tc>
                  <a:txBody>
                    <a:bodyPr/>
                    <a:lstStyle/>
                    <a:p>
                      <a:pPr marL="0" marR="276225" indent="85725" algn="r">
                        <a:lnSpc>
                          <a:spcPct val="107000"/>
                        </a:lnSpc>
                        <a:spcBef>
                          <a:spcPts val="0"/>
                        </a:spcBef>
                        <a:spcAft>
                          <a:spcPts val="0"/>
                        </a:spcAft>
                      </a:pPr>
                      <a:r>
                        <a:rPr lang="en-US" sz="1000">
                          <a:solidFill>
                            <a:schemeClr val="tx1">
                              <a:lumMod val="75000"/>
                              <a:lumOff val="25000"/>
                            </a:schemeClr>
                          </a:solidFill>
                          <a:effectLst/>
                        </a:rPr>
                        <a:t>329,847</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33,871,431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971.3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3.8</a:t>
                      </a:r>
                      <a:endParaRPr lang="en-CA" sz="1000" b="0" i="0" u="none" strike="noStrike">
                        <a:solidFill>
                          <a:srgbClr val="000000"/>
                        </a:solidFill>
                        <a:effectLst/>
                        <a:latin typeface="+mj-lt"/>
                      </a:endParaRPr>
                    </a:p>
                  </a:txBody>
                  <a:tcPr marL="0" marR="0" marT="0" marB="0" anchor="ctr"/>
                </a:tc>
                <a:tc>
                  <a:txBody>
                    <a:bodyPr/>
                    <a:lstStyle/>
                    <a:p>
                      <a:pPr algn="ctr" fontAlgn="b"/>
                      <a:r>
                        <a:rPr lang="en-CA" sz="1000" b="0" u="none" strike="noStrike" kern="1200">
                          <a:solidFill>
                            <a:srgbClr val="000000"/>
                          </a:solidFill>
                          <a:effectLst/>
                        </a:rPr>
                        <a:t>466</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261</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144</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135846969"/>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Myanmar</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l" fontAlgn="b"/>
                      <a:r>
                        <a:rPr lang="en-CA" sz="1000" b="0" u="none" strike="noStrike">
                          <a:solidFill>
                            <a:srgbClr val="000000"/>
                          </a:solidFill>
                          <a:effectLst/>
                        </a:rPr>
                        <a:t>  Lower-middle income</a:t>
                      </a:r>
                      <a:endParaRPr lang="en-CA" sz="1000" b="0" i="0" u="none" strike="noStrike">
                        <a:solidFill>
                          <a:srgbClr val="000000"/>
                        </a:solidFill>
                        <a:effectLst/>
                        <a:latin typeface="+mj-lt"/>
                      </a:endParaRPr>
                    </a:p>
                  </a:txBody>
                  <a:tcPr marL="4763" marR="4763" marT="4763" marB="0" anchor="ctr"/>
                </a:tc>
                <a:tc>
                  <a:txBody>
                    <a:bodyPr/>
                    <a:lstStyle/>
                    <a:p>
                      <a:pPr marL="0" marR="276225" indent="85725" algn="r">
                        <a:lnSpc>
                          <a:spcPct val="107000"/>
                        </a:lnSpc>
                        <a:spcBef>
                          <a:spcPts val="0"/>
                        </a:spcBef>
                        <a:spcAft>
                          <a:spcPts val="0"/>
                        </a:spcAft>
                      </a:pPr>
                      <a:r>
                        <a:rPr lang="en-US" sz="1000">
                          <a:solidFill>
                            <a:schemeClr val="tx1">
                              <a:lumMod val="75000"/>
                              <a:lumOff val="25000"/>
                            </a:schemeClr>
                          </a:solidFill>
                          <a:effectLst/>
                        </a:rPr>
                        <a:t>676,578</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57,526,449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238.3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0" marR="0" marT="0" marB="0" anchor="ctr"/>
                </a:tc>
                <a:tc>
                  <a:txBody>
                    <a:bodyPr/>
                    <a:lstStyle/>
                    <a:p>
                      <a:pPr algn="ctr" fontAlgn="b"/>
                      <a:r>
                        <a:rPr lang="en-CA" sz="1000" b="0" u="none" strike="noStrike" kern="1200">
                          <a:solidFill>
                            <a:srgbClr val="000000"/>
                          </a:solidFill>
                          <a:effectLst/>
                        </a:rPr>
                        <a:t>60</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9</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47</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2242889129"/>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New Caledonia</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mj-lt"/>
                      </a:endParaRPr>
                    </a:p>
                  </a:txBody>
                  <a:tcPr marL="4763" marR="4763" marT="4763" marB="0" anchor="ctr"/>
                </a:tc>
                <a:tc>
                  <a:txBody>
                    <a:bodyPr/>
                    <a:lstStyle/>
                    <a:p>
                      <a:pPr marL="0" marR="276225" indent="85725" algn="r">
                        <a:lnSpc>
                          <a:spcPct val="107000"/>
                        </a:lnSpc>
                        <a:spcBef>
                          <a:spcPts val="0"/>
                        </a:spcBef>
                        <a:spcAft>
                          <a:spcPts val="0"/>
                        </a:spcAft>
                      </a:pPr>
                      <a:r>
                        <a:rPr lang="en-US" sz="1000">
                          <a:solidFill>
                            <a:schemeClr val="tx1">
                              <a:lumMod val="75000"/>
                              <a:lumOff val="25000"/>
                            </a:schemeClr>
                          </a:solidFill>
                          <a:effectLst/>
                        </a:rPr>
                        <a:t>18,575</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297,160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11.1</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0" marR="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4060153600"/>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New Zealand</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mj-lt"/>
                      </a:endParaRPr>
                    </a:p>
                  </a:txBody>
                  <a:tcPr marL="4763" marR="4763" marT="4763" marB="0" anchor="ctr"/>
                </a:tc>
                <a:tc>
                  <a:txBody>
                    <a:bodyPr/>
                    <a:lstStyle/>
                    <a:p>
                      <a:pPr marL="0" marR="276225" indent="85725" algn="r">
                        <a:lnSpc>
                          <a:spcPct val="107000"/>
                        </a:lnSpc>
                        <a:spcBef>
                          <a:spcPts val="0"/>
                        </a:spcBef>
                        <a:spcAft>
                          <a:spcPts val="0"/>
                        </a:spcAft>
                      </a:pPr>
                      <a:r>
                        <a:rPr lang="en-US" sz="1000">
                          <a:solidFill>
                            <a:schemeClr val="tx1">
                              <a:lumMod val="75000"/>
                              <a:lumOff val="25000"/>
                            </a:schemeClr>
                          </a:solidFill>
                          <a:effectLst/>
                        </a:rPr>
                        <a:t>268,838</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5,053,004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237.8</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9.7</a:t>
                      </a:r>
                      <a:endParaRPr lang="en-CA" sz="1000" b="0" i="0" u="none" strike="noStrike">
                        <a:solidFill>
                          <a:srgbClr val="000000"/>
                        </a:solidFill>
                        <a:effectLst/>
                        <a:latin typeface="+mj-lt"/>
                      </a:endParaRPr>
                    </a:p>
                  </a:txBody>
                  <a:tcPr marL="0" marR="0" marT="0" marB="0" anchor="ctr"/>
                </a:tc>
                <a:tc>
                  <a:txBody>
                    <a:bodyPr/>
                    <a:lstStyle/>
                    <a:p>
                      <a:pPr algn="ctr" fontAlgn="b"/>
                      <a:r>
                        <a:rPr lang="en-CA" sz="1000" b="0" u="none" strike="noStrike" kern="1200">
                          <a:solidFill>
                            <a:srgbClr val="000000"/>
                          </a:solidFill>
                          <a:effectLst/>
                        </a:rPr>
                        <a:t>4385</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3460</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465</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2128575742"/>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Philippines</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l" fontAlgn="b"/>
                      <a:r>
                        <a:rPr lang="en-CA" sz="1000" b="0" u="none" strike="noStrike">
                          <a:solidFill>
                            <a:srgbClr val="000000"/>
                          </a:solidFill>
                          <a:effectLst/>
                        </a:rPr>
                        <a:t>  Lower-middle income</a:t>
                      </a:r>
                      <a:endParaRPr lang="en-CA" sz="1000" b="0" i="0" u="none" strike="noStrike">
                        <a:solidFill>
                          <a:srgbClr val="000000"/>
                        </a:solidFill>
                        <a:effectLst/>
                        <a:latin typeface="+mj-lt"/>
                      </a:endParaRPr>
                    </a:p>
                  </a:txBody>
                  <a:tcPr marL="4763" marR="4763" marT="4763" marB="0" anchor="ctr"/>
                </a:tc>
                <a:tc>
                  <a:txBody>
                    <a:bodyPr/>
                    <a:lstStyle/>
                    <a:p>
                      <a:pPr marL="0" marR="276225" indent="85725" algn="r">
                        <a:lnSpc>
                          <a:spcPct val="107000"/>
                        </a:lnSpc>
                        <a:spcBef>
                          <a:spcPts val="0"/>
                        </a:spcBef>
                        <a:spcAft>
                          <a:spcPts val="0"/>
                        </a:spcAft>
                      </a:pPr>
                      <a:r>
                        <a:rPr lang="en-US" sz="1000">
                          <a:solidFill>
                            <a:schemeClr val="tx1">
                              <a:lumMod val="75000"/>
                              <a:lumOff val="25000"/>
                            </a:schemeClr>
                          </a:solidFill>
                          <a:effectLst/>
                        </a:rPr>
                        <a:t>300,000</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114,600,000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1012.7</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4.1</a:t>
                      </a:r>
                      <a:endParaRPr lang="en-CA" sz="1000" b="0" i="0" u="none" strike="noStrike">
                        <a:solidFill>
                          <a:srgbClr val="000000"/>
                        </a:solidFill>
                        <a:effectLst/>
                        <a:latin typeface="+mj-lt"/>
                      </a:endParaRPr>
                    </a:p>
                  </a:txBody>
                  <a:tcPr marL="0" marR="0" marT="0" marB="0" anchor="ctr"/>
                </a:tc>
                <a:tc>
                  <a:txBody>
                    <a:bodyPr/>
                    <a:lstStyle/>
                    <a:p>
                      <a:pPr algn="ctr" fontAlgn="b"/>
                      <a:r>
                        <a:rPr lang="en-CA" sz="1000" b="0" u="none" strike="noStrike" kern="1200">
                          <a:solidFill>
                            <a:srgbClr val="000000"/>
                          </a:solidFill>
                          <a:effectLst/>
                        </a:rPr>
                        <a:t>158</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58</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77</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1229740621"/>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Samoa</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l" fontAlgn="b"/>
                      <a:r>
                        <a:rPr lang="en-CA" sz="1000" b="0" u="none" strike="noStrike">
                          <a:solidFill>
                            <a:srgbClr val="000000"/>
                          </a:solidFill>
                          <a:effectLst/>
                        </a:rPr>
                        <a:t>  Lower-middle income</a:t>
                      </a:r>
                      <a:endParaRPr lang="en-CA" sz="1000" b="0" i="0" u="none" strike="noStrike">
                        <a:solidFill>
                          <a:srgbClr val="000000"/>
                        </a:solidFill>
                        <a:effectLst/>
                        <a:latin typeface="+mj-lt"/>
                      </a:endParaRPr>
                    </a:p>
                  </a:txBody>
                  <a:tcPr marL="4763" marR="4763" marT="4763" marB="0" anchor="ctr"/>
                </a:tc>
                <a:tc>
                  <a:txBody>
                    <a:bodyPr/>
                    <a:lstStyle/>
                    <a:p>
                      <a:pPr marL="0" marR="276225" indent="85725" algn="r">
                        <a:lnSpc>
                          <a:spcPct val="107000"/>
                        </a:lnSpc>
                        <a:spcBef>
                          <a:spcPts val="0"/>
                        </a:spcBef>
                        <a:spcAft>
                          <a:spcPts val="0"/>
                        </a:spcAft>
                      </a:pPr>
                      <a:r>
                        <a:rPr lang="en-US" sz="1000">
                          <a:solidFill>
                            <a:schemeClr val="tx1">
                              <a:lumMod val="75000"/>
                              <a:lumOff val="25000"/>
                            </a:schemeClr>
                          </a:solidFill>
                          <a:effectLst/>
                        </a:rPr>
                        <a:t>2,831</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206,179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1.3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6.4</a:t>
                      </a:r>
                      <a:endParaRPr lang="en-CA" sz="1000" b="0" i="0" u="none" strike="noStrike">
                        <a:solidFill>
                          <a:srgbClr val="000000"/>
                        </a:solidFill>
                        <a:effectLst/>
                        <a:latin typeface="+mj-lt"/>
                      </a:endParaRPr>
                    </a:p>
                  </a:txBody>
                  <a:tcPr marL="0" marR="0" marT="0" marB="0" anchor="ctr"/>
                </a:tc>
                <a:tc>
                  <a:txBody>
                    <a:bodyPr/>
                    <a:lstStyle/>
                    <a:p>
                      <a:pPr algn="ctr" fontAlgn="b"/>
                      <a:r>
                        <a:rPr lang="en-CA" sz="1000" b="0" u="none" strike="noStrike" kern="1200">
                          <a:solidFill>
                            <a:srgbClr val="000000"/>
                          </a:solidFill>
                          <a:effectLst/>
                        </a:rPr>
                        <a:t>257</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196</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26</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877635594"/>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Singapore</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mj-lt"/>
                      </a:endParaRPr>
                    </a:p>
                  </a:txBody>
                  <a:tcPr marL="4763" marR="4763" marT="4763" marB="0" anchor="ctr"/>
                </a:tc>
                <a:tc>
                  <a:txBody>
                    <a:bodyPr/>
                    <a:lstStyle/>
                    <a:p>
                      <a:pPr marL="0" marR="276225" indent="85725" algn="r">
                        <a:lnSpc>
                          <a:spcPct val="107000"/>
                        </a:lnSpc>
                        <a:spcBef>
                          <a:spcPts val="0"/>
                        </a:spcBef>
                        <a:spcAft>
                          <a:spcPts val="0"/>
                        </a:spcAft>
                      </a:pPr>
                      <a:r>
                        <a:rPr lang="en-US" sz="1000">
                          <a:solidFill>
                            <a:schemeClr val="tx1">
                              <a:lumMod val="75000"/>
                              <a:lumOff val="25000"/>
                            </a:schemeClr>
                          </a:solidFill>
                          <a:effectLst/>
                        </a:rPr>
                        <a:t>697</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5,921,231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635.3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4.1</a:t>
                      </a:r>
                      <a:endParaRPr lang="en-CA" sz="1000" b="0" i="0" u="none" strike="noStrike">
                        <a:solidFill>
                          <a:srgbClr val="000000"/>
                        </a:solidFill>
                        <a:effectLst/>
                        <a:latin typeface="+mj-lt"/>
                      </a:endParaRPr>
                    </a:p>
                  </a:txBody>
                  <a:tcPr marL="0" marR="0" marT="0" marB="0" anchor="ctr"/>
                </a:tc>
                <a:tc>
                  <a:txBody>
                    <a:bodyPr/>
                    <a:lstStyle/>
                    <a:p>
                      <a:pPr algn="ctr" fontAlgn="b"/>
                      <a:r>
                        <a:rPr lang="en-CA" sz="1000" b="0" u="none" strike="noStrike" kern="1200">
                          <a:solidFill>
                            <a:srgbClr val="000000"/>
                          </a:solidFill>
                          <a:effectLst/>
                        </a:rPr>
                        <a:t>3982</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2669</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799</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1600292479"/>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Thailand</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l" fontAlgn="b"/>
                      <a:r>
                        <a:rPr lang="en-CA" sz="1000" b="0" u="none" strike="noStrike">
                          <a:solidFill>
                            <a:srgbClr val="000000"/>
                          </a:solidFill>
                          <a:effectLst/>
                        </a:rPr>
                        <a:t>  Upper-middle income</a:t>
                      </a:r>
                      <a:endParaRPr lang="en-CA" sz="1000" b="0" i="0" u="none" strike="noStrike">
                        <a:solidFill>
                          <a:srgbClr val="000000"/>
                        </a:solidFill>
                        <a:effectLst/>
                        <a:latin typeface="+mj-lt"/>
                      </a:endParaRPr>
                    </a:p>
                  </a:txBody>
                  <a:tcPr marL="4763" marR="4763" marT="4763" marB="0" anchor="ctr"/>
                </a:tc>
                <a:tc>
                  <a:txBody>
                    <a:bodyPr/>
                    <a:lstStyle/>
                    <a:p>
                      <a:pPr marL="0" marR="276225" indent="85725" algn="r">
                        <a:lnSpc>
                          <a:spcPct val="107000"/>
                        </a:lnSpc>
                        <a:spcBef>
                          <a:spcPts val="0"/>
                        </a:spcBef>
                        <a:spcAft>
                          <a:spcPts val="0"/>
                        </a:spcAft>
                      </a:pPr>
                      <a:r>
                        <a:rPr lang="en-US" sz="1000">
                          <a:solidFill>
                            <a:schemeClr val="tx1">
                              <a:lumMod val="75000"/>
                              <a:lumOff val="25000"/>
                            </a:schemeClr>
                          </a:solidFill>
                          <a:effectLst/>
                        </a:rPr>
                        <a:t>513,120</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69,648,117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1343.3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3.8</a:t>
                      </a:r>
                      <a:endParaRPr lang="en-CA" sz="1000" b="0" i="0" u="none" strike="noStrike">
                        <a:solidFill>
                          <a:srgbClr val="000000"/>
                        </a:solidFill>
                        <a:effectLst/>
                        <a:latin typeface="+mj-lt"/>
                      </a:endParaRPr>
                    </a:p>
                  </a:txBody>
                  <a:tcPr marL="0" marR="0" marT="0" marB="0" anchor="ctr"/>
                </a:tc>
                <a:tc>
                  <a:txBody>
                    <a:bodyPr/>
                    <a:lstStyle/>
                    <a:p>
                      <a:pPr algn="ctr" fontAlgn="b"/>
                      <a:r>
                        <a:rPr lang="en-CA" sz="1000" b="0" u="none" strike="noStrike" kern="1200">
                          <a:solidFill>
                            <a:srgbClr val="000000"/>
                          </a:solidFill>
                          <a:effectLst/>
                        </a:rPr>
                        <a:t>342</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271</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32</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1914126228"/>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Vietnam</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l" fontAlgn="b"/>
                      <a:r>
                        <a:rPr lang="en-CA" sz="1000" b="0" u="none" strike="noStrike">
                          <a:solidFill>
                            <a:srgbClr val="000000"/>
                          </a:solidFill>
                          <a:effectLst/>
                        </a:rPr>
                        <a:t>  Lower-middle income</a:t>
                      </a:r>
                      <a:endParaRPr lang="en-CA" sz="1000" b="0" i="0" u="none" strike="noStrike">
                        <a:solidFill>
                          <a:srgbClr val="000000"/>
                        </a:solidFill>
                        <a:effectLst/>
                        <a:latin typeface="+mj-lt"/>
                      </a:endParaRPr>
                    </a:p>
                  </a:txBody>
                  <a:tcPr marL="4763" marR="4763" marT="4763" marB="0" anchor="ctr"/>
                </a:tc>
                <a:tc>
                  <a:txBody>
                    <a:bodyPr/>
                    <a:lstStyle/>
                    <a:p>
                      <a:pPr marL="0" marR="276225" indent="85725" algn="r">
                        <a:lnSpc>
                          <a:spcPct val="107000"/>
                        </a:lnSpc>
                        <a:spcBef>
                          <a:spcPts val="0"/>
                        </a:spcBef>
                        <a:spcAft>
                          <a:spcPts val="0"/>
                        </a:spcAft>
                      </a:pPr>
                      <a:r>
                        <a:rPr lang="en-US" sz="1000">
                          <a:solidFill>
                            <a:schemeClr val="tx1">
                              <a:lumMod val="75000"/>
                              <a:lumOff val="25000"/>
                            </a:schemeClr>
                          </a:solidFill>
                          <a:effectLst/>
                        </a:rPr>
                        <a:t>331,210</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103,800,000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1138.0</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5.3</a:t>
                      </a:r>
                      <a:endParaRPr lang="en-CA" sz="1000" b="0" i="0" u="none" strike="noStrike">
                        <a:solidFill>
                          <a:srgbClr val="000000"/>
                        </a:solidFill>
                        <a:effectLst/>
                        <a:latin typeface="+mj-lt"/>
                      </a:endParaRPr>
                    </a:p>
                  </a:txBody>
                  <a:tcPr marL="0" marR="0" marT="0" marB="0" anchor="ctr"/>
                </a:tc>
                <a:tc>
                  <a:txBody>
                    <a:bodyPr/>
                    <a:lstStyle/>
                    <a:p>
                      <a:pPr algn="ctr" fontAlgn="b"/>
                      <a:r>
                        <a:rPr lang="en-CA" sz="1000" b="0" u="none" strike="noStrike" kern="1200">
                          <a:solidFill>
                            <a:srgbClr val="000000"/>
                          </a:solidFill>
                          <a:effectLst/>
                        </a:rPr>
                        <a:t>164</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79</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71</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1090763947"/>
                  </a:ext>
                </a:extLst>
              </a:tr>
            </a:tbl>
          </a:graphicData>
        </a:graphic>
      </p:graphicFrame>
      <p:sp>
        <p:nvSpPr>
          <p:cNvPr id="6" name="TextBox 5"/>
          <p:cNvSpPr txBox="1"/>
          <p:nvPr/>
        </p:nvSpPr>
        <p:spPr>
          <a:xfrm>
            <a:off x="1329894" y="5472542"/>
            <a:ext cx="2486463" cy="261610"/>
          </a:xfrm>
          <a:prstGeom prst="rect">
            <a:avLst/>
          </a:prstGeom>
          <a:noFill/>
        </p:spPr>
        <p:txBody>
          <a:bodyPr wrap="square" rtlCol="0">
            <a:spAutoFit/>
          </a:bodyPr>
          <a:lstStyle/>
          <a:p>
            <a:r>
              <a:rPr lang="en-US" sz="1100">
                <a:latin typeface="+mj-lt"/>
              </a:rPr>
              <a:t>‘ – ’ : data not reported/unavailable</a:t>
            </a:r>
          </a:p>
        </p:txBody>
      </p:sp>
      <p:sp>
        <p:nvSpPr>
          <p:cNvPr id="2" name="Date Placeholder 3">
            <a:extLst>
              <a:ext uri="{FF2B5EF4-FFF2-40B4-BE49-F238E27FC236}">
                <a16:creationId xmlns:a16="http://schemas.microsoft.com/office/drawing/2014/main" id="{3412D90B-926E-8C2F-9EC9-1079D90128FF}"/>
              </a:ext>
            </a:extLst>
          </p:cNvPr>
          <p:cNvSpPr txBox="1">
            <a:spLocks/>
          </p:cNvSpPr>
          <p:nvPr/>
        </p:nvSpPr>
        <p:spPr>
          <a:xfrm>
            <a:off x="575386" y="650480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July 2023</a:t>
            </a:r>
            <a:endParaRPr lang="en-US" dirty="0"/>
          </a:p>
        </p:txBody>
      </p:sp>
      <p:sp>
        <p:nvSpPr>
          <p:cNvPr id="5" name="Title 4">
            <a:extLst>
              <a:ext uri="{FF2B5EF4-FFF2-40B4-BE49-F238E27FC236}">
                <a16:creationId xmlns:a16="http://schemas.microsoft.com/office/drawing/2014/main" id="{919F5FD9-2391-2C62-B6EA-97282DF61481}"/>
              </a:ext>
            </a:extLst>
          </p:cNvPr>
          <p:cNvSpPr>
            <a:spLocks noGrp="1"/>
          </p:cNvSpPr>
          <p:nvPr>
            <p:ph type="title"/>
          </p:nvPr>
        </p:nvSpPr>
        <p:spPr/>
        <p:txBody>
          <a:bodyPr/>
          <a:lstStyle/>
          <a:p>
            <a:r>
              <a:rPr lang="en-US"/>
              <a:t>Demographics</a:t>
            </a:r>
          </a:p>
        </p:txBody>
      </p:sp>
      <p:sp>
        <p:nvSpPr>
          <p:cNvPr id="3" name="Footer Placeholder 4">
            <a:extLst>
              <a:ext uri="{FF2B5EF4-FFF2-40B4-BE49-F238E27FC236}">
                <a16:creationId xmlns:a16="http://schemas.microsoft.com/office/drawing/2014/main" id="{A15C1432-AE28-42CE-71FD-70ADCDAA0EA1}"/>
              </a:ext>
            </a:extLst>
          </p:cNvPr>
          <p:cNvSpPr>
            <a:spLocks noGrp="1"/>
          </p:cNvSpPr>
          <p:nvPr>
            <p:ph type="ftr" sz="quarter" idx="3"/>
          </p:nvPr>
        </p:nvSpPr>
        <p:spPr/>
        <p:txBody>
          <a:bodyPr/>
          <a:lstStyle/>
          <a:p>
            <a:r>
              <a:rPr lang="en-US"/>
              <a:t>International Society of Nephrology</a:t>
            </a:r>
          </a:p>
        </p:txBody>
      </p:sp>
      <p:sp>
        <p:nvSpPr>
          <p:cNvPr id="4" name="Slide Number Placeholder 5">
            <a:extLst>
              <a:ext uri="{FF2B5EF4-FFF2-40B4-BE49-F238E27FC236}">
                <a16:creationId xmlns:a16="http://schemas.microsoft.com/office/drawing/2014/main" id="{E0E92164-8346-A079-44A4-984BA7E70EB0}"/>
              </a:ext>
            </a:extLst>
          </p:cNvPr>
          <p:cNvSpPr txBox="1">
            <a:spLocks/>
          </p:cNvSpPr>
          <p:nvPr/>
        </p:nvSpPr>
        <p:spPr>
          <a:xfrm>
            <a:off x="8347785" y="6504806"/>
            <a:ext cx="3381375" cy="365125"/>
          </a:xfrm>
          <a:prstGeom prst="rect">
            <a:avLst/>
          </a:prstGeom>
        </p:spPr>
        <p:txBody>
          <a:bodyPr vert="horz" lIns="91440" tIns="45720" rIns="91440" bIns="45720" rtlCol="0" anchor="ctr"/>
          <a:lstStyle>
            <a:defPPr>
              <a:defRPr lang="en-US"/>
            </a:defPPr>
            <a:lvl1pPr marL="0" algn="r"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9CEFBC-9863-BD47-BA2B-008170C231CB}" type="slidenum">
              <a:rPr lang="en-US" smtClean="0"/>
              <a:pPr/>
              <a:t>12</a:t>
            </a:fld>
            <a:endParaRPr lang="en-US"/>
          </a:p>
        </p:txBody>
      </p:sp>
    </p:spTree>
    <p:extLst>
      <p:ext uri="{BB962C8B-B14F-4D97-AF65-F5344CB8AC3E}">
        <p14:creationId xmlns:p14="http://schemas.microsoft.com/office/powerpoint/2010/main" val="2306253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604899800"/>
              </p:ext>
            </p:extLst>
          </p:nvPr>
        </p:nvGraphicFramePr>
        <p:xfrm>
          <a:off x="1397570" y="1311965"/>
          <a:ext cx="9191182" cy="3910267"/>
        </p:xfrm>
        <a:graphic>
          <a:graphicData uri="http://schemas.openxmlformats.org/drawingml/2006/table">
            <a:tbl>
              <a:tblPr firstRow="1" firstCol="1" bandRow="1">
                <a:tableStyleId>{F5AB1C69-6EDB-4FF4-983F-18BD219EF322}</a:tableStyleId>
              </a:tblPr>
              <a:tblGrid>
                <a:gridCol w="1345630">
                  <a:extLst>
                    <a:ext uri="{9D8B030D-6E8A-4147-A177-3AD203B41FA5}">
                      <a16:colId xmlns:a16="http://schemas.microsoft.com/office/drawing/2014/main" val="3089609980"/>
                    </a:ext>
                  </a:extLst>
                </a:gridCol>
                <a:gridCol w="1472184">
                  <a:extLst>
                    <a:ext uri="{9D8B030D-6E8A-4147-A177-3AD203B41FA5}">
                      <a16:colId xmlns:a16="http://schemas.microsoft.com/office/drawing/2014/main" val="2042228122"/>
                    </a:ext>
                  </a:extLst>
                </a:gridCol>
                <a:gridCol w="1261872">
                  <a:extLst>
                    <a:ext uri="{9D8B030D-6E8A-4147-A177-3AD203B41FA5}">
                      <a16:colId xmlns:a16="http://schemas.microsoft.com/office/drawing/2014/main" val="4197203854"/>
                    </a:ext>
                  </a:extLst>
                </a:gridCol>
                <a:gridCol w="1325880">
                  <a:extLst>
                    <a:ext uri="{9D8B030D-6E8A-4147-A177-3AD203B41FA5}">
                      <a16:colId xmlns:a16="http://schemas.microsoft.com/office/drawing/2014/main" val="3530482609"/>
                    </a:ext>
                  </a:extLst>
                </a:gridCol>
                <a:gridCol w="1252728">
                  <a:extLst>
                    <a:ext uri="{9D8B030D-6E8A-4147-A177-3AD203B41FA5}">
                      <a16:colId xmlns:a16="http://schemas.microsoft.com/office/drawing/2014/main" val="2544736314"/>
                    </a:ext>
                  </a:extLst>
                </a:gridCol>
                <a:gridCol w="1243584">
                  <a:extLst>
                    <a:ext uri="{9D8B030D-6E8A-4147-A177-3AD203B41FA5}">
                      <a16:colId xmlns:a16="http://schemas.microsoft.com/office/drawing/2014/main" val="3925215280"/>
                    </a:ext>
                  </a:extLst>
                </a:gridCol>
                <a:gridCol w="1289304">
                  <a:extLst>
                    <a:ext uri="{9D8B030D-6E8A-4147-A177-3AD203B41FA5}">
                      <a16:colId xmlns:a16="http://schemas.microsoft.com/office/drawing/2014/main" val="2747048325"/>
                    </a:ext>
                  </a:extLst>
                </a:gridCol>
              </a:tblGrid>
              <a:tr h="360985">
                <a:tc>
                  <a:txBody>
                    <a:bodyPr/>
                    <a:lstStyle/>
                    <a:p>
                      <a:pPr marL="0" marR="0" algn="ctr">
                        <a:lnSpc>
                          <a:spcPct val="107000"/>
                        </a:lnSpc>
                        <a:spcBef>
                          <a:spcPts val="0"/>
                        </a:spcBef>
                        <a:spcAft>
                          <a:spcPts val="0"/>
                        </a:spcAft>
                      </a:pPr>
                      <a:r>
                        <a:rPr lang="en-US" sz="1000">
                          <a:effectLst/>
                        </a:rPr>
                        <a:t>Country </a:t>
                      </a:r>
                      <a:endParaRPr lang="en-US" sz="1000">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CKD Prevalence</a:t>
                      </a:r>
                    </a:p>
                    <a:p>
                      <a:pPr marL="0" marR="0" algn="ctr">
                        <a:lnSpc>
                          <a:spcPct val="107000"/>
                        </a:lnSpc>
                        <a:spcBef>
                          <a:spcPts val="0"/>
                        </a:spcBef>
                        <a:spcAft>
                          <a:spcPts val="0"/>
                        </a:spcAft>
                      </a:pPr>
                      <a:r>
                        <a:rPr lang="en-US" sz="1000">
                          <a:solidFill>
                            <a:schemeClr val="tx1">
                              <a:lumMod val="75000"/>
                              <a:lumOff val="25000"/>
                            </a:schemeClr>
                          </a:solidFill>
                          <a:effectLst/>
                        </a:rPr>
                        <a:t>% (95% CI)</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Death attributed to CKD</a:t>
                      </a:r>
                    </a:p>
                    <a:p>
                      <a:pPr marL="0" marR="0" algn="ctr">
                        <a:lnSpc>
                          <a:spcPct val="107000"/>
                        </a:lnSpc>
                        <a:spcBef>
                          <a:spcPts val="0"/>
                        </a:spcBef>
                        <a:spcAft>
                          <a:spcPts val="0"/>
                        </a:spcAft>
                      </a:pPr>
                      <a:r>
                        <a:rPr lang="en-US" sz="1000">
                          <a:solidFill>
                            <a:schemeClr val="tx1">
                              <a:lumMod val="75000"/>
                              <a:lumOff val="25000"/>
                            </a:schemeClr>
                          </a:solidFill>
                          <a:effectLst/>
                        </a:rPr>
                        <a:t>% (95% CI)</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DALYS attributed to CKD</a:t>
                      </a:r>
                    </a:p>
                    <a:p>
                      <a:pPr marL="0" marR="0" algn="ctr">
                        <a:lnSpc>
                          <a:spcPct val="107000"/>
                        </a:lnSpc>
                        <a:spcBef>
                          <a:spcPts val="0"/>
                        </a:spcBef>
                        <a:spcAft>
                          <a:spcPts val="0"/>
                        </a:spcAft>
                      </a:pPr>
                      <a:r>
                        <a:rPr lang="en-US" sz="1000">
                          <a:solidFill>
                            <a:schemeClr val="tx1">
                              <a:lumMod val="75000"/>
                              <a:lumOff val="25000"/>
                            </a:schemeClr>
                          </a:solidFill>
                          <a:effectLst/>
                        </a:rPr>
                        <a:t>% (95% CI)</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Obesity</a:t>
                      </a:r>
                    </a:p>
                    <a:p>
                      <a:pPr marL="0" marR="0" algn="ctr">
                        <a:lnSpc>
                          <a:spcPct val="107000"/>
                        </a:lnSpc>
                        <a:spcBef>
                          <a:spcPts val="0"/>
                        </a:spcBef>
                        <a:spcAft>
                          <a:spcPts val="0"/>
                        </a:spcAft>
                      </a:pPr>
                      <a:r>
                        <a:rPr lang="en-US" sz="1000">
                          <a:solidFill>
                            <a:schemeClr val="tx1">
                              <a:lumMod val="75000"/>
                              <a:lumOff val="25000"/>
                            </a:schemeClr>
                          </a:solidFill>
                          <a:effectLst/>
                        </a:rPr>
                        <a:t>% (95% CI)</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Increased BP</a:t>
                      </a:r>
                    </a:p>
                    <a:p>
                      <a:pPr marL="0" marR="0" algn="ctr">
                        <a:lnSpc>
                          <a:spcPct val="107000"/>
                        </a:lnSpc>
                        <a:spcBef>
                          <a:spcPts val="0"/>
                        </a:spcBef>
                        <a:spcAft>
                          <a:spcPts val="0"/>
                        </a:spcAft>
                      </a:pPr>
                      <a:r>
                        <a:rPr lang="en-US" sz="1000">
                          <a:solidFill>
                            <a:schemeClr val="tx1">
                              <a:lumMod val="75000"/>
                              <a:lumOff val="25000"/>
                            </a:schemeClr>
                          </a:solidFill>
                          <a:effectLst/>
                        </a:rPr>
                        <a:t>% (95% CI)</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Smoking</a:t>
                      </a:r>
                    </a:p>
                    <a:p>
                      <a:pPr marL="0" marR="0" algn="ctr">
                        <a:lnSpc>
                          <a:spcPct val="107000"/>
                        </a:lnSpc>
                        <a:spcBef>
                          <a:spcPts val="0"/>
                        </a:spcBef>
                        <a:spcAft>
                          <a:spcPts val="0"/>
                        </a:spcAft>
                      </a:pPr>
                      <a:r>
                        <a:rPr lang="en-US" sz="1000">
                          <a:solidFill>
                            <a:schemeClr val="tx1">
                              <a:lumMod val="75000"/>
                              <a:lumOff val="25000"/>
                            </a:schemeClr>
                          </a:solidFill>
                          <a:effectLst/>
                        </a:rPr>
                        <a:t>% (95% CI)</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extLst>
                  <a:ext uri="{0D108BD9-81ED-4DB2-BD59-A6C34878D82A}">
                    <a16:rowId xmlns:a16="http://schemas.microsoft.com/office/drawing/2014/main" val="846810905"/>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Australia</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10.83 (10.17 - 11.51)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3.05 (2.53 - 3.44)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1.38 (1.2 - 1.56)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30.4 (26.5 - 34.4)</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15.2 (11.5 - 19.4)</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14.6 (13.6 - 15.6)</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extLst>
                  <a:ext uri="{0D108BD9-81ED-4DB2-BD59-A6C34878D82A}">
                    <a16:rowId xmlns:a16="http://schemas.microsoft.com/office/drawing/2014/main" val="2488634303"/>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Brunei Darussalam</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8.42 (7.73 - 9.12)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4.16 (3.88 - 4.45)</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2.44 (2.16 - 2.73)</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14.7 (11.0 - 18.9)</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18.9 (13.5 - 25.2)</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12.7 (11.3 - 14.2)</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extLst>
                  <a:ext uri="{0D108BD9-81ED-4DB2-BD59-A6C34878D82A}">
                    <a16:rowId xmlns:a16="http://schemas.microsoft.com/office/drawing/2014/main" val="2066360469"/>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Cambodia</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8.20 (7.58 - 8.88)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1.98 (1.77 - 2.18)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1.55 (1.38 - 1.73)</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3.5 (2.3 - 5.1)</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26.1 (19.6 - 33.0)</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15.4 (13.7 - 17.1)</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extLst>
                  <a:ext uri="{0D108BD9-81ED-4DB2-BD59-A6C34878D82A}">
                    <a16:rowId xmlns:a16="http://schemas.microsoft.com/office/drawing/2014/main" val="539059306"/>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Fiji</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10.73 (9.91 - 11.54)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3.94 (3.61 - 4.3)</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3.1 (2.79 - 3.39)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30.0 (24.4 - 35.9)</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21.7 (15.6 - 28.7)</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11.1 (9.5 - 12.9)</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extLst>
                  <a:ext uri="{0D108BD9-81ED-4DB2-BD59-A6C34878D82A}">
                    <a16:rowId xmlns:a16="http://schemas.microsoft.com/office/drawing/2014/main" val="1892751084"/>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Indonesia</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10.34 (9.54 - 11.18)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2.47 (2.35 - 2.6)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2.12 (1.93 - 2.32)</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6.9 (5.1 - 9.1)</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23.8 (18.5 - 29.5)</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25.6 (23.6 - 27.8)</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extLst>
                  <a:ext uri="{0D108BD9-81ED-4DB2-BD59-A6C34878D82A}">
                    <a16:rowId xmlns:a16="http://schemas.microsoft.com/office/drawing/2014/main" val="956746676"/>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Lao PDR</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8.55 (7.89 - 9.25)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3.85 (3.36 - 4.54)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2.54 (2.21 - 2.96)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4.5 (3.0 - 6.4)</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24.8 (18.8 - 31.1)</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25.1 (21.6 - 29.2)</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extLst>
                  <a:ext uri="{0D108BD9-81ED-4DB2-BD59-A6C34878D82A}">
                    <a16:rowId xmlns:a16="http://schemas.microsoft.com/office/drawing/2014/main" val="2963690791"/>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Malaysia</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10.54 (9.79 - 11.31)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3.47 (3.12 - 3.82)</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2.5 (2.2 - 2.79)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15.3 (12.3 - 18.7)</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22.9 (17.9 - 28.7)</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17.2 (15.2 - 19.2)</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extLst>
                  <a:ext uri="{0D108BD9-81ED-4DB2-BD59-A6C34878D82A}">
                    <a16:rowId xmlns:a16="http://schemas.microsoft.com/office/drawing/2014/main" val="135846969"/>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Myanmar</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10.12 (9.35 - 10.93)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2.74 (2.55 - 3.03)</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2.25 (2.06 - 2.46)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5.7 (4.0 - 7.8)</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24.6 (18.5 - 31.1)</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15.0 (13.3 - 17.0)</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extLst>
                  <a:ext uri="{0D108BD9-81ED-4DB2-BD59-A6C34878D82A}">
                    <a16:rowId xmlns:a16="http://schemas.microsoft.com/office/drawing/2014/main" val="2242889129"/>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New Caledonia</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extLst>
                  <a:ext uri="{0D108BD9-81ED-4DB2-BD59-A6C34878D82A}">
                    <a16:rowId xmlns:a16="http://schemas.microsoft.com/office/drawing/2014/main" val="4060153600"/>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New Zealand</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11.08 (10.28 - 11.87)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2.65 (2.31 - 2.91)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1.48 (1.29 - 1.65)</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32.0 (28.4 - 35.6)</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16.2 (12.3 - 20.8)</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15.3 (14.4 - 16.2)</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extLst>
                  <a:ext uri="{0D108BD9-81ED-4DB2-BD59-A6C34878D82A}">
                    <a16:rowId xmlns:a16="http://schemas.microsoft.com/office/drawing/2014/main" val="2128575742"/>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Philippines</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9.54 (8.83 - 10.23)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5.22 (4.97 - 5.59)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3.52 (3.14 - 3.9)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6.0 (4.3 - 8.1)</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22.6 (17.4 - 28.1)</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20.1 (17.5 - 23.0)</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extLst>
                  <a:ext uri="{0D108BD9-81ED-4DB2-BD59-A6C34878D82A}">
                    <a16:rowId xmlns:a16="http://schemas.microsoft.com/office/drawing/2014/main" val="1229740621"/>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Samoa</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9.08 (8.41 - 9.78)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4.49 (3.93 - 5.15)</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3.4 (2.93 - 3.88)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45.5 (39.8 - 51.5)</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24.0 (17.9 - 30.8)</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21.5 (18.5 - 24.7)</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extLst>
                  <a:ext uri="{0D108BD9-81ED-4DB2-BD59-A6C34878D82A}">
                    <a16:rowId xmlns:a16="http://schemas.microsoft.com/office/drawing/2014/main" val="3877635594"/>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Singapore</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13.86 (12.87 - 14.84)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3.26 (2.84 - 3.56)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1.93 (1.7 - 2.16)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6.6 (4.6 - 9.0)</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14.6 (10.8 - 19.0)</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12.4 (11.1 - 13.7)</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extLst>
                  <a:ext uri="{0D108BD9-81ED-4DB2-BD59-A6C34878D82A}">
                    <a16:rowId xmlns:a16="http://schemas.microsoft.com/office/drawing/2014/main" val="1600292479"/>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Thailand</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16.67 (15.51 - 17.85)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5.51 (4.9 - 6.01)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3.5 (3.05 - 3.95)</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10.8 (8.0 - 14.0)</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22.3 (16.9 - 28.3)</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17.9 (15.8 - 20.3)</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extLst>
                  <a:ext uri="{0D108BD9-81ED-4DB2-BD59-A6C34878D82A}">
                    <a16:rowId xmlns:a16="http://schemas.microsoft.com/office/drawing/2014/main" val="1914126228"/>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Vietnam</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10.74 (9.89 - 11.59)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3.4 (2.79 - 3.81)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2.36 (1.99 - 2.68)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2.1 (1.4 - 3.1)</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23.4 (18.0 - 29.4)</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123825" indent="85725" algn="ctr">
                        <a:lnSpc>
                          <a:spcPct val="107000"/>
                        </a:lnSpc>
                        <a:spcBef>
                          <a:spcPts val="0"/>
                        </a:spcBef>
                        <a:spcAft>
                          <a:spcPts val="0"/>
                        </a:spcAft>
                      </a:pPr>
                      <a:r>
                        <a:rPr lang="en-US" sz="1000">
                          <a:solidFill>
                            <a:schemeClr val="tx1">
                              <a:lumMod val="75000"/>
                              <a:lumOff val="25000"/>
                            </a:schemeClr>
                          </a:solidFill>
                          <a:effectLst/>
                        </a:rPr>
                        <a:t>18.8 (16.8 - 20.9)</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extLst>
                  <a:ext uri="{0D108BD9-81ED-4DB2-BD59-A6C34878D82A}">
                    <a16:rowId xmlns:a16="http://schemas.microsoft.com/office/drawing/2014/main" val="1090763947"/>
                  </a:ext>
                </a:extLst>
              </a:tr>
            </a:tbl>
          </a:graphicData>
        </a:graphic>
      </p:graphicFrame>
      <p:sp>
        <p:nvSpPr>
          <p:cNvPr id="8" name="Rectangle 7"/>
          <p:cNvSpPr/>
          <p:nvPr/>
        </p:nvSpPr>
        <p:spPr>
          <a:xfrm>
            <a:off x="1333959" y="5230169"/>
            <a:ext cx="7545261" cy="627736"/>
          </a:xfrm>
          <a:prstGeom prst="rect">
            <a:avLst/>
          </a:prstGeom>
        </p:spPr>
        <p:txBody>
          <a:bodyPr wrap="square">
            <a:spAutoFit/>
          </a:bodyPr>
          <a:lstStyle/>
          <a:p>
            <a:pPr>
              <a:lnSpc>
                <a:spcPct val="107000"/>
              </a:lnSpc>
            </a:pPr>
            <a:r>
              <a:rPr lang="en-US" sz="1100">
                <a:latin typeface="+mj-lt"/>
                <a:ea typeface="Calibri" panose="020F0502020204030204" pitchFamily="34" charset="0"/>
                <a:cs typeface="Times New Roman" panose="02020603050405020304" pitchFamily="18" charset="0"/>
              </a:rPr>
              <a:t>Abbreviations: CKD (Chronic Kidney Disease), DALYS (disability-adjusted life years), BP (blood pressure), CI (confidence interval)</a:t>
            </a:r>
          </a:p>
          <a:p>
            <a:pPr>
              <a:lnSpc>
                <a:spcPct val="107000"/>
              </a:lnSpc>
            </a:pPr>
            <a:r>
              <a:rPr lang="en-US" sz="1100">
                <a:latin typeface="+mj-lt"/>
                <a:ea typeface="Calibri" panose="020F0502020204030204" pitchFamily="34" charset="0"/>
                <a:cs typeface="Times New Roman" panose="02020603050405020304" pitchFamily="18" charset="0"/>
              </a:rPr>
              <a:t>Data source: GBD study database</a:t>
            </a:r>
            <a:r>
              <a:rPr lang="en-US" sz="1100">
                <a:solidFill>
                  <a:prstClr val="black"/>
                </a:solidFill>
                <a:latin typeface="+mj-lt"/>
                <a:ea typeface="Calibri" panose="020F0502020204030204" pitchFamily="34" charset="0"/>
                <a:cs typeface="Times New Roman" panose="02020603050405020304" pitchFamily="18" charset="0"/>
              </a:rPr>
              <a:t> (</a:t>
            </a:r>
            <a:r>
              <a:rPr lang="en-US" sz="1100">
                <a:latin typeface="+mj-lt"/>
                <a:hlinkClick r:id="rId2"/>
              </a:rPr>
              <a:t>http://www.healthdata.org/gbd</a:t>
            </a:r>
            <a:r>
              <a:rPr lang="en-US" sz="1100">
                <a:latin typeface="+mj-lt"/>
              </a:rPr>
              <a:t>)</a:t>
            </a:r>
            <a:r>
              <a:rPr lang="en-US" sz="1100">
                <a:solidFill>
                  <a:prstClr val="black"/>
                </a:solidFill>
                <a:latin typeface="+mj-lt"/>
                <a:ea typeface="Calibri" panose="020F0502020204030204" pitchFamily="34" charset="0"/>
                <a:cs typeface="Times New Roman" panose="02020603050405020304" pitchFamily="18" charset="0"/>
              </a:rPr>
              <a:t>,</a:t>
            </a:r>
            <a:r>
              <a:rPr lang="en-US" sz="1100">
                <a:latin typeface="+mj-lt"/>
                <a:ea typeface="Calibri" panose="020F0502020204030204" pitchFamily="34" charset="0"/>
                <a:cs typeface="Times New Roman" panose="02020603050405020304" pitchFamily="18" charset="0"/>
              </a:rPr>
              <a:t> WHO data observatory </a:t>
            </a:r>
            <a:r>
              <a:rPr lang="en-US" sz="1100">
                <a:solidFill>
                  <a:prstClr val="black"/>
                </a:solidFill>
                <a:latin typeface="+mj-lt"/>
                <a:ea typeface="Calibri" panose="020F0502020204030204" pitchFamily="34" charset="0"/>
                <a:cs typeface="Times New Roman" panose="02020603050405020304" pitchFamily="18" charset="0"/>
              </a:rPr>
              <a:t>(</a:t>
            </a:r>
            <a:r>
              <a:rPr lang="en-US" sz="1100">
                <a:latin typeface="+mj-lt"/>
                <a:hlinkClick r:id="rId3"/>
              </a:rPr>
              <a:t>https://www.who.int/gho/en/</a:t>
            </a:r>
            <a:r>
              <a:rPr lang="en-US" sz="1100">
                <a:latin typeface="+mj-lt"/>
              </a:rPr>
              <a:t>)</a:t>
            </a:r>
          </a:p>
          <a:p>
            <a:pPr>
              <a:lnSpc>
                <a:spcPct val="107000"/>
              </a:lnSpc>
            </a:pPr>
            <a:r>
              <a:rPr lang="en-US" sz="1100">
                <a:latin typeface="+mj-lt"/>
              </a:rPr>
              <a:t>‘ – ’ : data not reported/unavailable</a:t>
            </a:r>
          </a:p>
        </p:txBody>
      </p:sp>
      <p:sp>
        <p:nvSpPr>
          <p:cNvPr id="2" name="Date Placeholder 3">
            <a:extLst>
              <a:ext uri="{FF2B5EF4-FFF2-40B4-BE49-F238E27FC236}">
                <a16:creationId xmlns:a16="http://schemas.microsoft.com/office/drawing/2014/main" id="{F3109F66-B942-6BEF-D96F-795B3F05673E}"/>
              </a:ext>
            </a:extLst>
          </p:cNvPr>
          <p:cNvSpPr txBox="1">
            <a:spLocks/>
          </p:cNvSpPr>
          <p:nvPr/>
        </p:nvSpPr>
        <p:spPr>
          <a:xfrm>
            <a:off x="575386" y="650480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July 2023</a:t>
            </a:r>
            <a:endParaRPr lang="en-US" dirty="0"/>
          </a:p>
        </p:txBody>
      </p:sp>
      <p:sp>
        <p:nvSpPr>
          <p:cNvPr id="10" name="Title 9">
            <a:extLst>
              <a:ext uri="{FF2B5EF4-FFF2-40B4-BE49-F238E27FC236}">
                <a16:creationId xmlns:a16="http://schemas.microsoft.com/office/drawing/2014/main" id="{A74787BD-1DD4-C5B6-B4E0-208F35D8E7CA}"/>
              </a:ext>
            </a:extLst>
          </p:cNvPr>
          <p:cNvSpPr>
            <a:spLocks noGrp="1"/>
          </p:cNvSpPr>
          <p:nvPr>
            <p:ph type="title"/>
          </p:nvPr>
        </p:nvSpPr>
        <p:spPr/>
        <p:txBody>
          <a:bodyPr>
            <a:normAutofit/>
          </a:bodyPr>
          <a:lstStyle/>
          <a:p>
            <a:r>
              <a:rPr lang="en-US" dirty="0"/>
              <a:t>CKD and its risk factors burden</a:t>
            </a:r>
          </a:p>
        </p:txBody>
      </p:sp>
      <p:sp>
        <p:nvSpPr>
          <p:cNvPr id="3" name="Footer Placeholder 4">
            <a:extLst>
              <a:ext uri="{FF2B5EF4-FFF2-40B4-BE49-F238E27FC236}">
                <a16:creationId xmlns:a16="http://schemas.microsoft.com/office/drawing/2014/main" id="{2C990C3F-569B-EC06-42C9-6C9A542705A9}"/>
              </a:ext>
            </a:extLst>
          </p:cNvPr>
          <p:cNvSpPr>
            <a:spLocks noGrp="1"/>
          </p:cNvSpPr>
          <p:nvPr>
            <p:ph type="ftr" sz="quarter" idx="3"/>
          </p:nvPr>
        </p:nvSpPr>
        <p:spPr/>
        <p:txBody>
          <a:bodyPr/>
          <a:lstStyle/>
          <a:p>
            <a:r>
              <a:rPr lang="en-US"/>
              <a:t>International Society of Nephrology</a:t>
            </a:r>
          </a:p>
        </p:txBody>
      </p:sp>
      <p:sp>
        <p:nvSpPr>
          <p:cNvPr id="4" name="Slide Number Placeholder 5">
            <a:extLst>
              <a:ext uri="{FF2B5EF4-FFF2-40B4-BE49-F238E27FC236}">
                <a16:creationId xmlns:a16="http://schemas.microsoft.com/office/drawing/2014/main" id="{67E29842-ED9C-CBAA-0039-C17ADEB8A3E6}"/>
              </a:ext>
            </a:extLst>
          </p:cNvPr>
          <p:cNvSpPr txBox="1">
            <a:spLocks/>
          </p:cNvSpPr>
          <p:nvPr/>
        </p:nvSpPr>
        <p:spPr>
          <a:xfrm>
            <a:off x="8347785" y="6504806"/>
            <a:ext cx="3381375" cy="365125"/>
          </a:xfrm>
          <a:prstGeom prst="rect">
            <a:avLst/>
          </a:prstGeom>
        </p:spPr>
        <p:txBody>
          <a:bodyPr vert="horz" lIns="91440" tIns="45720" rIns="91440" bIns="45720" rtlCol="0" anchor="ctr"/>
          <a:lstStyle>
            <a:defPPr>
              <a:defRPr lang="en-US"/>
            </a:defPPr>
            <a:lvl1pPr marL="0" algn="r"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9CEFBC-9863-BD47-BA2B-008170C231CB}" type="slidenum">
              <a:rPr lang="en-US" smtClean="0"/>
              <a:pPr/>
              <a:t>13</a:t>
            </a:fld>
            <a:endParaRPr lang="en-US"/>
          </a:p>
        </p:txBody>
      </p:sp>
    </p:spTree>
    <p:extLst>
      <p:ext uri="{BB962C8B-B14F-4D97-AF65-F5344CB8AC3E}">
        <p14:creationId xmlns:p14="http://schemas.microsoft.com/office/powerpoint/2010/main" val="977355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AD430CB-22BB-F43A-F159-888D4576EFA1}"/>
              </a:ext>
            </a:extLst>
          </p:cNvPr>
          <p:cNvPicPr>
            <a:picLocks noChangeAspect="1"/>
          </p:cNvPicPr>
          <p:nvPr/>
        </p:nvPicPr>
        <p:blipFill>
          <a:blip r:embed="rId2"/>
          <a:stretch>
            <a:fillRect/>
          </a:stretch>
        </p:blipFill>
        <p:spPr>
          <a:xfrm>
            <a:off x="389249" y="1915637"/>
            <a:ext cx="3026946" cy="2707612"/>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138082887"/>
              </p:ext>
            </p:extLst>
          </p:nvPr>
        </p:nvGraphicFramePr>
        <p:xfrm>
          <a:off x="3933143" y="1577225"/>
          <a:ext cx="8075355" cy="3505930"/>
        </p:xfrm>
        <a:graphic>
          <a:graphicData uri="http://schemas.openxmlformats.org/drawingml/2006/table">
            <a:tbl>
              <a:tblPr firstRow="1" firstCol="1" bandRow="1">
                <a:tableStyleId>{F5AB1C69-6EDB-4FF4-983F-18BD219EF322}</a:tableStyleId>
              </a:tblPr>
              <a:tblGrid>
                <a:gridCol w="1354527">
                  <a:extLst>
                    <a:ext uri="{9D8B030D-6E8A-4147-A177-3AD203B41FA5}">
                      <a16:colId xmlns:a16="http://schemas.microsoft.com/office/drawing/2014/main" val="2150716703"/>
                    </a:ext>
                  </a:extLst>
                </a:gridCol>
                <a:gridCol w="839831">
                  <a:extLst>
                    <a:ext uri="{9D8B030D-6E8A-4147-A177-3AD203B41FA5}">
                      <a16:colId xmlns:a16="http://schemas.microsoft.com/office/drawing/2014/main" val="2431544916"/>
                    </a:ext>
                  </a:extLst>
                </a:gridCol>
                <a:gridCol w="839831">
                  <a:extLst>
                    <a:ext uri="{9D8B030D-6E8A-4147-A177-3AD203B41FA5}">
                      <a16:colId xmlns:a16="http://schemas.microsoft.com/office/drawing/2014/main" val="4200116610"/>
                    </a:ext>
                  </a:extLst>
                </a:gridCol>
                <a:gridCol w="840376">
                  <a:extLst>
                    <a:ext uri="{9D8B030D-6E8A-4147-A177-3AD203B41FA5}">
                      <a16:colId xmlns:a16="http://schemas.microsoft.com/office/drawing/2014/main" val="4044723175"/>
                    </a:ext>
                  </a:extLst>
                </a:gridCol>
                <a:gridCol w="840376">
                  <a:extLst>
                    <a:ext uri="{9D8B030D-6E8A-4147-A177-3AD203B41FA5}">
                      <a16:colId xmlns:a16="http://schemas.microsoft.com/office/drawing/2014/main" val="1845378147"/>
                    </a:ext>
                  </a:extLst>
                </a:gridCol>
                <a:gridCol w="839831">
                  <a:extLst>
                    <a:ext uri="{9D8B030D-6E8A-4147-A177-3AD203B41FA5}">
                      <a16:colId xmlns:a16="http://schemas.microsoft.com/office/drawing/2014/main" val="34571468"/>
                    </a:ext>
                  </a:extLst>
                </a:gridCol>
                <a:gridCol w="839831">
                  <a:extLst>
                    <a:ext uri="{9D8B030D-6E8A-4147-A177-3AD203B41FA5}">
                      <a16:colId xmlns:a16="http://schemas.microsoft.com/office/drawing/2014/main" val="1960674852"/>
                    </a:ext>
                  </a:extLst>
                </a:gridCol>
                <a:gridCol w="840376">
                  <a:extLst>
                    <a:ext uri="{9D8B030D-6E8A-4147-A177-3AD203B41FA5}">
                      <a16:colId xmlns:a16="http://schemas.microsoft.com/office/drawing/2014/main" val="1221933022"/>
                    </a:ext>
                  </a:extLst>
                </a:gridCol>
                <a:gridCol w="840376">
                  <a:extLst>
                    <a:ext uri="{9D8B030D-6E8A-4147-A177-3AD203B41FA5}">
                      <a16:colId xmlns:a16="http://schemas.microsoft.com/office/drawing/2014/main" val="892688341"/>
                    </a:ext>
                  </a:extLst>
                </a:gridCol>
              </a:tblGrid>
              <a:tr h="225081">
                <a:tc rowSpan="2">
                  <a:txBody>
                    <a:bodyPr/>
                    <a:lstStyle/>
                    <a:p>
                      <a:pPr marL="0" marR="0" algn="ctr">
                        <a:lnSpc>
                          <a:spcPct val="107000"/>
                        </a:lnSpc>
                        <a:spcBef>
                          <a:spcPts val="0"/>
                        </a:spcBef>
                        <a:spcAft>
                          <a:spcPts val="0"/>
                        </a:spcAft>
                      </a:pPr>
                      <a:r>
                        <a:rPr lang="en-US" sz="1000">
                          <a:effectLst/>
                        </a:rPr>
                        <a:t>Country </a:t>
                      </a:r>
                      <a:endParaRPr lang="en-US" sz="1000">
                        <a:effectLst/>
                        <a:latin typeface="+mj-lt"/>
                        <a:ea typeface="Calibri" panose="020F0502020204030204" pitchFamily="34" charset="0"/>
                        <a:cs typeface="Times New Roman" panose="02020603050405020304" pitchFamily="18" charset="0"/>
                      </a:endParaRPr>
                    </a:p>
                  </a:txBody>
                  <a:tcPr marL="23435" marR="23435" marT="0" marB="0" anchor="ctr"/>
                </a:tc>
                <a:tc gridSpan="2">
                  <a:txBody>
                    <a:bodyPr/>
                    <a:lstStyle/>
                    <a:p>
                      <a:pPr marL="0" marR="0" algn="ctr">
                        <a:lnSpc>
                          <a:spcPct val="107000"/>
                        </a:lnSpc>
                        <a:spcBef>
                          <a:spcPts val="0"/>
                        </a:spcBef>
                        <a:spcAft>
                          <a:spcPts val="0"/>
                        </a:spcAft>
                      </a:pPr>
                      <a:r>
                        <a:rPr lang="en-US" sz="1000" dirty="0">
                          <a:solidFill>
                            <a:schemeClr val="tx1">
                              <a:lumMod val="75000"/>
                              <a:lumOff val="25000"/>
                            </a:schemeClr>
                          </a:solidFill>
                          <a:effectLst/>
                        </a:rPr>
                        <a:t>Treated kidney failure</a:t>
                      </a:r>
                      <a:endParaRPr lang="en-US" sz="1000"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3435" marR="23435"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000">
                          <a:solidFill>
                            <a:schemeClr val="tx1">
                              <a:lumMod val="75000"/>
                              <a:lumOff val="25000"/>
                            </a:schemeClr>
                          </a:solidFill>
                          <a:effectLst/>
                        </a:rPr>
                        <a:t>Chronic dialysis (HD+PD)</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3435" marR="23435"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000">
                          <a:solidFill>
                            <a:schemeClr val="tx1">
                              <a:lumMod val="75000"/>
                              <a:lumOff val="25000"/>
                            </a:schemeClr>
                          </a:solidFill>
                          <a:effectLst/>
                        </a:rPr>
                        <a:t>Chronic Hemodialysis</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3435" marR="23435"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000">
                          <a:solidFill>
                            <a:schemeClr val="tx1">
                              <a:lumMod val="75000"/>
                              <a:lumOff val="25000"/>
                            </a:schemeClr>
                          </a:solidFill>
                          <a:effectLst/>
                        </a:rPr>
                        <a:t>Chronic Peritoneal dialysis</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3435" marR="23435" marT="0" marB="0" anchor="ctr"/>
                </a:tc>
                <a:tc hMerge="1">
                  <a:txBody>
                    <a:bodyPr/>
                    <a:lstStyle/>
                    <a:p>
                      <a:endParaRPr lang="en-US"/>
                    </a:p>
                  </a:txBody>
                  <a:tcPr/>
                </a:tc>
                <a:extLst>
                  <a:ext uri="{0D108BD9-81ED-4DB2-BD59-A6C34878D82A}">
                    <a16:rowId xmlns:a16="http://schemas.microsoft.com/office/drawing/2014/main" val="1592530164"/>
                  </a:ext>
                </a:extLst>
              </a:tr>
              <a:tr h="337894">
                <a:tc vMerge="1">
                  <a:txBody>
                    <a:bodyPr/>
                    <a:lstStyle/>
                    <a:p>
                      <a:endParaRPr lang="en-US"/>
                    </a:p>
                  </a:txBody>
                  <a:tcP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Incidence</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3435" marR="23435"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Prevalence</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3435" marR="23435"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Incidence</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3435" marR="23435"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Prevalence</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3435" marR="23435"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Incidence</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3435" marR="23435"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Prevalence</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3435" marR="23435"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Incidence</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3435" marR="23435"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Prevalence</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3435" marR="23435" marT="0" marB="0" anchor="ctr"/>
                </a:tc>
                <a:extLst>
                  <a:ext uri="{0D108BD9-81ED-4DB2-BD59-A6C34878D82A}">
                    <a16:rowId xmlns:a16="http://schemas.microsoft.com/office/drawing/2014/main" val="750229066"/>
                  </a:ext>
                </a:extLst>
              </a:tr>
              <a:tr h="196197">
                <a:tc>
                  <a:txBody>
                    <a:bodyPr/>
                    <a:lstStyle/>
                    <a:p>
                      <a:pPr marL="0" marR="0">
                        <a:lnSpc>
                          <a:spcPct val="107000"/>
                        </a:lnSpc>
                        <a:spcBef>
                          <a:spcPts val="0"/>
                        </a:spcBef>
                        <a:spcAft>
                          <a:spcPts val="0"/>
                        </a:spcAft>
                      </a:pPr>
                      <a:r>
                        <a:rPr lang="en-US" sz="1000">
                          <a:solidFill>
                            <a:schemeClr val="tx1">
                              <a:lumMod val="75000"/>
                              <a:lumOff val="25000"/>
                            </a:schemeClr>
                          </a:solidFill>
                          <a:effectLst/>
                        </a:rPr>
                        <a:t>Australia</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3435" marR="23435" marT="0" marB="0" anchor="ctr"/>
                </a:tc>
                <a:tc>
                  <a:txBody>
                    <a:bodyPr/>
                    <a:lstStyle/>
                    <a:p>
                      <a:pPr algn="ctr" fontAlgn="b"/>
                      <a:r>
                        <a:rPr lang="en-CA" sz="1000" b="0" u="none" strike="noStrike">
                          <a:solidFill>
                            <a:srgbClr val="000000"/>
                          </a:solidFill>
                          <a:effectLst/>
                        </a:rPr>
                        <a:t>127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1054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119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549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119.1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453.65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46.38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94.95</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371196967"/>
                  </a:ext>
                </a:extLst>
              </a:tr>
              <a:tr h="196197">
                <a:tc>
                  <a:txBody>
                    <a:bodyPr/>
                    <a:lstStyle/>
                    <a:p>
                      <a:pPr marL="0" marR="0">
                        <a:lnSpc>
                          <a:spcPct val="107000"/>
                        </a:lnSpc>
                        <a:spcBef>
                          <a:spcPts val="0"/>
                        </a:spcBef>
                        <a:spcAft>
                          <a:spcPts val="0"/>
                        </a:spcAft>
                      </a:pPr>
                      <a:r>
                        <a:rPr lang="en-US" sz="1000">
                          <a:solidFill>
                            <a:schemeClr val="tx1">
                              <a:lumMod val="75000"/>
                              <a:lumOff val="25000"/>
                            </a:schemeClr>
                          </a:solidFill>
                          <a:effectLst/>
                        </a:rPr>
                        <a:t>Brunei Darussalam</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3435" marR="23435" marT="0" marB="0" anchor="ctr"/>
                </a:tc>
                <a:tc>
                  <a:txBody>
                    <a:bodyPr/>
                    <a:lstStyle/>
                    <a:p>
                      <a:pPr algn="ctr" fontAlgn="b"/>
                      <a:r>
                        <a:rPr lang="en-CA" sz="1000" b="0" u="none" strike="noStrike">
                          <a:solidFill>
                            <a:srgbClr val="000000"/>
                          </a:solidFill>
                          <a:effectLst/>
                        </a:rPr>
                        <a:t>393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1673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1235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1064.6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170.4</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722176154"/>
                  </a:ext>
                </a:extLst>
              </a:tr>
              <a:tr h="196197">
                <a:tc>
                  <a:txBody>
                    <a:bodyPr/>
                    <a:lstStyle/>
                    <a:p>
                      <a:pPr marL="0" marR="0">
                        <a:lnSpc>
                          <a:spcPct val="107000"/>
                        </a:lnSpc>
                        <a:spcBef>
                          <a:spcPts val="0"/>
                        </a:spcBef>
                        <a:spcAft>
                          <a:spcPts val="0"/>
                        </a:spcAft>
                      </a:pPr>
                      <a:r>
                        <a:rPr lang="en-US" sz="1000">
                          <a:solidFill>
                            <a:schemeClr val="tx1">
                              <a:lumMod val="75000"/>
                              <a:lumOff val="25000"/>
                            </a:schemeClr>
                          </a:solidFill>
                          <a:effectLst/>
                        </a:rPr>
                        <a:t>Cambodia</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3435" marR="23435"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356105641"/>
                  </a:ext>
                </a:extLst>
              </a:tr>
              <a:tr h="196197">
                <a:tc>
                  <a:txBody>
                    <a:bodyPr/>
                    <a:lstStyle/>
                    <a:p>
                      <a:pPr marL="0" marR="0">
                        <a:lnSpc>
                          <a:spcPct val="107000"/>
                        </a:lnSpc>
                        <a:spcBef>
                          <a:spcPts val="0"/>
                        </a:spcBef>
                        <a:spcAft>
                          <a:spcPts val="0"/>
                        </a:spcAft>
                      </a:pPr>
                      <a:r>
                        <a:rPr lang="en-US" sz="1000">
                          <a:solidFill>
                            <a:schemeClr val="tx1">
                              <a:lumMod val="75000"/>
                              <a:lumOff val="25000"/>
                            </a:schemeClr>
                          </a:solidFill>
                          <a:effectLst/>
                        </a:rPr>
                        <a:t>Fiji</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3435" marR="23435"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56757348"/>
                  </a:ext>
                </a:extLst>
              </a:tr>
              <a:tr h="196197">
                <a:tc>
                  <a:txBody>
                    <a:bodyPr/>
                    <a:lstStyle/>
                    <a:p>
                      <a:pPr marL="0" marR="0">
                        <a:lnSpc>
                          <a:spcPct val="107000"/>
                        </a:lnSpc>
                        <a:spcBef>
                          <a:spcPts val="0"/>
                        </a:spcBef>
                        <a:spcAft>
                          <a:spcPts val="0"/>
                        </a:spcAft>
                      </a:pPr>
                      <a:r>
                        <a:rPr lang="en-US" sz="1000">
                          <a:solidFill>
                            <a:schemeClr val="tx1">
                              <a:lumMod val="75000"/>
                              <a:lumOff val="25000"/>
                            </a:schemeClr>
                          </a:solidFill>
                          <a:effectLst/>
                        </a:rPr>
                        <a:t>Indonesia</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3435" marR="23435" marT="0" marB="0" anchor="ctr"/>
                </a:tc>
                <a:tc>
                  <a:txBody>
                    <a:bodyPr/>
                    <a:lstStyle/>
                    <a:p>
                      <a:pPr algn="ctr" fontAlgn="b"/>
                      <a:r>
                        <a:rPr lang="en-CA" sz="1000" b="0" u="none" strike="noStrike">
                          <a:solidFill>
                            <a:srgbClr val="000000"/>
                          </a:solidFill>
                          <a:effectLst/>
                        </a:rPr>
                        <a:t>306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973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973</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3.3</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518751215"/>
                  </a:ext>
                </a:extLst>
              </a:tr>
              <a:tr h="196197">
                <a:tc>
                  <a:txBody>
                    <a:bodyPr/>
                    <a:lstStyle/>
                    <a:p>
                      <a:pPr marL="0" marR="0">
                        <a:lnSpc>
                          <a:spcPct val="107000"/>
                        </a:lnSpc>
                        <a:spcBef>
                          <a:spcPts val="0"/>
                        </a:spcBef>
                        <a:spcAft>
                          <a:spcPts val="0"/>
                        </a:spcAft>
                      </a:pPr>
                      <a:r>
                        <a:rPr lang="en-US" sz="1000">
                          <a:solidFill>
                            <a:schemeClr val="tx1">
                              <a:lumMod val="75000"/>
                              <a:lumOff val="25000"/>
                            </a:schemeClr>
                          </a:solidFill>
                          <a:effectLst/>
                        </a:rPr>
                        <a:t>Lao PDR</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3435" marR="23435"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623696320"/>
                  </a:ext>
                </a:extLst>
              </a:tr>
              <a:tr h="196197">
                <a:tc>
                  <a:txBody>
                    <a:bodyPr/>
                    <a:lstStyle/>
                    <a:p>
                      <a:pPr marL="0" marR="0">
                        <a:lnSpc>
                          <a:spcPct val="107000"/>
                        </a:lnSpc>
                        <a:spcBef>
                          <a:spcPts val="0"/>
                        </a:spcBef>
                        <a:spcAft>
                          <a:spcPts val="0"/>
                        </a:spcAft>
                      </a:pPr>
                      <a:r>
                        <a:rPr lang="en-US" sz="1000">
                          <a:solidFill>
                            <a:schemeClr val="tx1">
                              <a:lumMod val="75000"/>
                              <a:lumOff val="25000"/>
                            </a:schemeClr>
                          </a:solidFill>
                          <a:effectLst/>
                        </a:rPr>
                        <a:t>Malaysia</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3435" marR="23435" marT="0" marB="0" anchor="ctr"/>
                </a:tc>
                <a:tc>
                  <a:txBody>
                    <a:bodyPr/>
                    <a:lstStyle/>
                    <a:p>
                      <a:pPr algn="ctr" fontAlgn="b"/>
                      <a:r>
                        <a:rPr lang="en-CA" sz="1000" b="0" u="none" strike="noStrike">
                          <a:solidFill>
                            <a:srgbClr val="000000"/>
                          </a:solidFill>
                          <a:effectLst/>
                        </a:rPr>
                        <a:t>259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1352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245.7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1295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185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970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95</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367592630"/>
                  </a:ext>
                </a:extLst>
              </a:tr>
              <a:tr h="196197">
                <a:tc>
                  <a:txBody>
                    <a:bodyPr/>
                    <a:lstStyle/>
                    <a:p>
                      <a:pPr marL="0" marR="0">
                        <a:lnSpc>
                          <a:spcPct val="107000"/>
                        </a:lnSpc>
                        <a:spcBef>
                          <a:spcPts val="0"/>
                        </a:spcBef>
                        <a:spcAft>
                          <a:spcPts val="0"/>
                        </a:spcAft>
                      </a:pPr>
                      <a:r>
                        <a:rPr lang="en-US" sz="1000">
                          <a:solidFill>
                            <a:schemeClr val="tx1">
                              <a:lumMod val="75000"/>
                              <a:lumOff val="25000"/>
                            </a:schemeClr>
                          </a:solidFill>
                          <a:effectLst/>
                        </a:rPr>
                        <a:t>Myanmar</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3435" marR="23435"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091558502"/>
                  </a:ext>
                </a:extLst>
              </a:tr>
              <a:tr h="196197">
                <a:tc>
                  <a:txBody>
                    <a:bodyPr/>
                    <a:lstStyle/>
                    <a:p>
                      <a:pPr marL="0" marR="0">
                        <a:lnSpc>
                          <a:spcPct val="107000"/>
                        </a:lnSpc>
                        <a:spcBef>
                          <a:spcPts val="0"/>
                        </a:spcBef>
                        <a:spcAft>
                          <a:spcPts val="0"/>
                        </a:spcAft>
                      </a:pPr>
                      <a:r>
                        <a:rPr lang="en-US" sz="1000">
                          <a:solidFill>
                            <a:schemeClr val="tx1">
                              <a:lumMod val="75000"/>
                              <a:lumOff val="25000"/>
                            </a:schemeClr>
                          </a:solidFill>
                          <a:effectLst/>
                        </a:rPr>
                        <a:t>New Caledonia</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3435" marR="23435"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4032459178"/>
                  </a:ext>
                </a:extLst>
              </a:tr>
              <a:tr h="196197">
                <a:tc>
                  <a:txBody>
                    <a:bodyPr/>
                    <a:lstStyle/>
                    <a:p>
                      <a:pPr marL="0" marR="0">
                        <a:lnSpc>
                          <a:spcPct val="107000"/>
                        </a:lnSpc>
                        <a:spcBef>
                          <a:spcPts val="0"/>
                        </a:spcBef>
                        <a:spcAft>
                          <a:spcPts val="0"/>
                        </a:spcAft>
                      </a:pPr>
                      <a:r>
                        <a:rPr lang="en-US" sz="1000">
                          <a:solidFill>
                            <a:schemeClr val="tx1">
                              <a:lumMod val="75000"/>
                              <a:lumOff val="25000"/>
                            </a:schemeClr>
                          </a:solidFill>
                          <a:effectLst/>
                        </a:rPr>
                        <a:t>New Zealand</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3435" marR="23435" marT="0" marB="0" anchor="ctr"/>
                </a:tc>
                <a:tc>
                  <a:txBody>
                    <a:bodyPr/>
                    <a:lstStyle/>
                    <a:p>
                      <a:pPr algn="ctr" fontAlgn="b"/>
                      <a:r>
                        <a:rPr lang="en-CA" sz="1000" b="0" u="none" strike="noStrike">
                          <a:solidFill>
                            <a:srgbClr val="000000"/>
                          </a:solidFill>
                          <a:effectLst/>
                        </a:rPr>
                        <a:t>133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1009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119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583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108.1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484.32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69.67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181.62</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033933238"/>
                  </a:ext>
                </a:extLst>
              </a:tr>
              <a:tr h="196197">
                <a:tc>
                  <a:txBody>
                    <a:bodyPr/>
                    <a:lstStyle/>
                    <a:p>
                      <a:pPr marL="0" marR="0">
                        <a:lnSpc>
                          <a:spcPct val="107000"/>
                        </a:lnSpc>
                        <a:spcBef>
                          <a:spcPts val="0"/>
                        </a:spcBef>
                        <a:spcAft>
                          <a:spcPts val="0"/>
                        </a:spcAft>
                      </a:pPr>
                      <a:r>
                        <a:rPr lang="en-US" sz="1000">
                          <a:solidFill>
                            <a:schemeClr val="tx1">
                              <a:lumMod val="75000"/>
                              <a:lumOff val="25000"/>
                            </a:schemeClr>
                          </a:solidFill>
                          <a:effectLst/>
                        </a:rPr>
                        <a:t>Philippines</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3435" marR="23435" marT="0" marB="0" anchor="ctr"/>
                </a:tc>
                <a:tc>
                  <a:txBody>
                    <a:bodyPr/>
                    <a:lstStyle/>
                    <a:p>
                      <a:pPr algn="ctr" fontAlgn="b"/>
                      <a:r>
                        <a:rPr lang="en-CA" sz="1000" b="0" u="none" strike="noStrike">
                          <a:solidFill>
                            <a:srgbClr val="000000"/>
                          </a:solidFill>
                          <a:effectLst/>
                        </a:rPr>
                        <a:t>172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319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314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69.2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10.1</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438745371"/>
                  </a:ext>
                </a:extLst>
              </a:tr>
              <a:tr h="196197">
                <a:tc>
                  <a:txBody>
                    <a:bodyPr/>
                    <a:lstStyle/>
                    <a:p>
                      <a:pPr marL="0" marR="0">
                        <a:lnSpc>
                          <a:spcPct val="107000"/>
                        </a:lnSpc>
                        <a:spcBef>
                          <a:spcPts val="0"/>
                        </a:spcBef>
                        <a:spcAft>
                          <a:spcPts val="0"/>
                        </a:spcAft>
                      </a:pPr>
                      <a:r>
                        <a:rPr lang="en-US" sz="1000">
                          <a:solidFill>
                            <a:schemeClr val="tx1">
                              <a:lumMod val="75000"/>
                              <a:lumOff val="25000"/>
                            </a:schemeClr>
                          </a:solidFill>
                          <a:effectLst/>
                        </a:rPr>
                        <a:t>Samoa</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3435" marR="23435"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589208725"/>
                  </a:ext>
                </a:extLst>
              </a:tr>
              <a:tr h="196197">
                <a:tc>
                  <a:txBody>
                    <a:bodyPr/>
                    <a:lstStyle/>
                    <a:p>
                      <a:pPr marL="0" marR="0">
                        <a:lnSpc>
                          <a:spcPct val="107000"/>
                        </a:lnSpc>
                        <a:spcBef>
                          <a:spcPts val="0"/>
                        </a:spcBef>
                        <a:spcAft>
                          <a:spcPts val="0"/>
                        </a:spcAft>
                      </a:pPr>
                      <a:r>
                        <a:rPr lang="en-US" sz="1000">
                          <a:solidFill>
                            <a:schemeClr val="tx1">
                              <a:lumMod val="75000"/>
                              <a:lumOff val="25000"/>
                            </a:schemeClr>
                          </a:solidFill>
                          <a:effectLst/>
                        </a:rPr>
                        <a:t>Singapore</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3435" marR="23435" marT="0" marB="0" anchor="ctr"/>
                </a:tc>
                <a:tc>
                  <a:txBody>
                    <a:bodyPr/>
                    <a:lstStyle/>
                    <a:p>
                      <a:pPr algn="ctr" fontAlgn="b"/>
                      <a:r>
                        <a:rPr lang="en-CA" sz="1000" b="0" u="none" strike="noStrike">
                          <a:solidFill>
                            <a:srgbClr val="000000"/>
                          </a:solidFill>
                          <a:effectLst/>
                        </a:rPr>
                        <a:t>364.2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2030.3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364.2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2030.3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321.7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1761.8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42.5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268.5</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075753307"/>
                  </a:ext>
                </a:extLst>
              </a:tr>
              <a:tr h="196197">
                <a:tc>
                  <a:txBody>
                    <a:bodyPr/>
                    <a:lstStyle/>
                    <a:p>
                      <a:pPr marL="0" marR="0">
                        <a:lnSpc>
                          <a:spcPct val="107000"/>
                        </a:lnSpc>
                        <a:spcBef>
                          <a:spcPts val="0"/>
                        </a:spcBef>
                        <a:spcAft>
                          <a:spcPts val="0"/>
                        </a:spcAft>
                      </a:pPr>
                      <a:r>
                        <a:rPr lang="en-US" sz="1000">
                          <a:solidFill>
                            <a:schemeClr val="tx1">
                              <a:lumMod val="75000"/>
                              <a:lumOff val="25000"/>
                            </a:schemeClr>
                          </a:solidFill>
                          <a:effectLst/>
                        </a:rPr>
                        <a:t>Thailand</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3435" marR="23435" marT="0" marB="0" anchor="ctr"/>
                </a:tc>
                <a:tc>
                  <a:txBody>
                    <a:bodyPr/>
                    <a:lstStyle/>
                    <a:p>
                      <a:pPr algn="ctr" fontAlgn="b"/>
                      <a:r>
                        <a:rPr lang="en-CA" sz="1000" b="0" u="none" strike="noStrike">
                          <a:solidFill>
                            <a:srgbClr val="000000"/>
                          </a:solidFill>
                          <a:effectLst/>
                        </a:rPr>
                        <a:t>377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2063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308.57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1969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168.01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823.5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140.56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369</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575242536"/>
                  </a:ext>
                </a:extLst>
              </a:tr>
              <a:tr h="196197">
                <a:tc>
                  <a:txBody>
                    <a:bodyPr/>
                    <a:lstStyle/>
                    <a:p>
                      <a:pPr marL="0" marR="0">
                        <a:lnSpc>
                          <a:spcPct val="107000"/>
                        </a:lnSpc>
                        <a:spcBef>
                          <a:spcPts val="0"/>
                        </a:spcBef>
                        <a:spcAft>
                          <a:spcPts val="0"/>
                        </a:spcAft>
                      </a:pPr>
                      <a:r>
                        <a:rPr lang="en-US" sz="1000">
                          <a:solidFill>
                            <a:schemeClr val="tx1">
                              <a:lumMod val="75000"/>
                              <a:lumOff val="25000"/>
                            </a:schemeClr>
                          </a:solidFill>
                          <a:effectLst/>
                        </a:rPr>
                        <a:t>Vietnam</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3435" marR="23435"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53.2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41.7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11.5</a:t>
                      </a:r>
                      <a:endParaRPr lang="en-CA" sz="10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3769491399"/>
                  </a:ext>
                </a:extLst>
              </a:tr>
            </a:tbl>
          </a:graphicData>
        </a:graphic>
      </p:graphicFrame>
      <p:sp>
        <p:nvSpPr>
          <p:cNvPr id="6" name="Rectangle 5"/>
          <p:cNvSpPr/>
          <p:nvPr/>
        </p:nvSpPr>
        <p:spPr>
          <a:xfrm>
            <a:off x="3881146" y="5095897"/>
            <a:ext cx="8258857" cy="915635"/>
          </a:xfrm>
          <a:prstGeom prst="rect">
            <a:avLst/>
          </a:prstGeom>
        </p:spPr>
        <p:txBody>
          <a:bodyPr wrap="square">
            <a:spAutoFit/>
          </a:bodyPr>
          <a:lstStyle/>
          <a:p>
            <a:pPr>
              <a:lnSpc>
                <a:spcPct val="107000"/>
              </a:lnSpc>
            </a:pPr>
            <a:r>
              <a:rPr lang="en-US" sz="1000">
                <a:latin typeface="+mj-lt"/>
                <a:ea typeface="Calibri" panose="020F0502020204030204" pitchFamily="34" charset="0"/>
                <a:cs typeface="Times New Roman" panose="02020603050405020304" pitchFamily="18" charset="0"/>
              </a:rPr>
              <a:t>*</a:t>
            </a:r>
            <a:r>
              <a:rPr lang="en-US" sz="1000" err="1">
                <a:latin typeface="+mj-lt"/>
                <a:ea typeface="Calibri" panose="020F0502020204030204" pitchFamily="34" charset="0"/>
                <a:cs typeface="Times New Roman" panose="02020603050405020304" pitchFamily="18" charset="0"/>
              </a:rPr>
              <a:t>pmp</a:t>
            </a:r>
            <a:r>
              <a:rPr lang="en-US" sz="1000">
                <a:latin typeface="+mj-lt"/>
                <a:ea typeface="Calibri" panose="020F0502020204030204" pitchFamily="34" charset="0"/>
                <a:cs typeface="Times New Roman" panose="02020603050405020304" pitchFamily="18" charset="0"/>
              </a:rPr>
              <a:t> (per million population)</a:t>
            </a:r>
          </a:p>
          <a:p>
            <a:pPr>
              <a:lnSpc>
                <a:spcPct val="107000"/>
              </a:lnSpc>
            </a:pPr>
            <a:r>
              <a:rPr lang="en-US" sz="1000">
                <a:latin typeface="+mj-lt"/>
                <a:ea typeface="Calibri" panose="020F0502020204030204" pitchFamily="34" charset="0"/>
                <a:cs typeface="Times New Roman" panose="02020603050405020304" pitchFamily="18" charset="0"/>
              </a:rPr>
              <a:t>Abbreviations: ESKD (end stage kidney disease)</a:t>
            </a:r>
          </a:p>
          <a:p>
            <a:pPr>
              <a:lnSpc>
                <a:spcPct val="107000"/>
              </a:lnSpc>
            </a:pPr>
            <a:r>
              <a:rPr lang="en-US" sz="1000">
                <a:latin typeface="+mj-lt"/>
                <a:ea typeface="Calibri" panose="020F0502020204030204" pitchFamily="34" charset="0"/>
                <a:cs typeface="Times New Roman" panose="02020603050405020304" pitchFamily="18" charset="0"/>
              </a:rPr>
              <a:t>Data source: Annual Report Thailand Renal Replacement Therapy 2015, ANZDATA 43</a:t>
            </a:r>
            <a:r>
              <a:rPr lang="en-US" sz="1000" baseline="30000">
                <a:latin typeface="+mj-lt"/>
                <a:ea typeface="Calibri" panose="020F0502020204030204" pitchFamily="34" charset="0"/>
                <a:cs typeface="Times New Roman" panose="02020603050405020304" pitchFamily="18" charset="0"/>
              </a:rPr>
              <a:t>rd</a:t>
            </a:r>
            <a:r>
              <a:rPr lang="en-US" sz="1000">
                <a:latin typeface="+mj-lt"/>
                <a:ea typeface="Calibri" panose="020F0502020204030204" pitchFamily="34" charset="0"/>
                <a:cs typeface="Times New Roman" panose="02020603050405020304" pitchFamily="18" charset="0"/>
              </a:rPr>
              <a:t> Annual Report 2020, Jain et al. (JASN) 2012, Singapore Renal Registry Annual Report 2020, 2019 USRDS Annual Data Report</a:t>
            </a:r>
          </a:p>
          <a:p>
            <a:pPr>
              <a:lnSpc>
                <a:spcPct val="107000"/>
              </a:lnSpc>
            </a:pPr>
            <a:r>
              <a:rPr lang="en-US" sz="1000">
                <a:latin typeface="+mj-lt"/>
              </a:rPr>
              <a:t>‘ – ’ : data not reported/unavailable</a:t>
            </a:r>
          </a:p>
        </p:txBody>
      </p:sp>
      <p:sp>
        <p:nvSpPr>
          <p:cNvPr id="8" name="Rectangle 7"/>
          <p:cNvSpPr/>
          <p:nvPr/>
        </p:nvSpPr>
        <p:spPr>
          <a:xfrm>
            <a:off x="334396" y="1541581"/>
            <a:ext cx="3190709"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j-lt"/>
                <a:ea typeface="+mn-ea"/>
                <a:cs typeface="+mn-cs"/>
              </a:rPr>
              <a:t>Prevalence of treated </a:t>
            </a:r>
            <a:r>
              <a:rPr lang="en-US" sz="1600" dirty="0">
                <a:solidFill>
                  <a:prstClr val="black"/>
                </a:solidFill>
                <a:latin typeface="+mj-lt"/>
              </a:rPr>
              <a:t>kidney failure</a:t>
            </a:r>
            <a:endParaRPr kumimoji="0" lang="en-US" sz="1600" b="0" i="0" u="none" strike="noStrike" kern="1200" cap="none" spc="0" normalizeH="0" baseline="0" noProof="0" dirty="0">
              <a:ln>
                <a:noFill/>
              </a:ln>
              <a:solidFill>
                <a:prstClr val="black"/>
              </a:solidFill>
              <a:effectLst/>
              <a:uLnTx/>
              <a:uFillTx/>
              <a:latin typeface="+mj-lt"/>
              <a:ea typeface="+mn-ea"/>
              <a:cs typeface="+mn-cs"/>
            </a:endParaRPr>
          </a:p>
        </p:txBody>
      </p:sp>
      <p:sp>
        <p:nvSpPr>
          <p:cNvPr id="11" name="Rectangle 10"/>
          <p:cNvSpPr/>
          <p:nvPr/>
        </p:nvSpPr>
        <p:spPr>
          <a:xfrm>
            <a:off x="394182" y="1915637"/>
            <a:ext cx="3022013" cy="269727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6050375" y="1577225"/>
            <a:ext cx="993711" cy="359191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516490" y="5095897"/>
            <a:ext cx="2826520"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j-lt"/>
                <a:ea typeface="+mn-ea"/>
                <a:cs typeface="+mn-cs"/>
              </a:rPr>
              <a:t>Treated</a:t>
            </a:r>
            <a:r>
              <a:rPr kumimoji="0" lang="en-US" sz="1100" b="0" i="0" u="none" strike="noStrike" kern="1200" cap="none" spc="0" normalizeH="0" noProof="0" dirty="0">
                <a:ln>
                  <a:noFill/>
                </a:ln>
                <a:solidFill>
                  <a:prstClr val="black"/>
                </a:solidFill>
                <a:effectLst/>
                <a:uLnTx/>
                <a:uFillTx/>
                <a:latin typeface="+mj-lt"/>
                <a:ea typeface="+mn-ea"/>
                <a:cs typeface="+mn-cs"/>
              </a:rPr>
              <a:t> </a:t>
            </a:r>
            <a:r>
              <a:rPr lang="en-US" sz="1100" dirty="0">
                <a:solidFill>
                  <a:prstClr val="black"/>
                </a:solidFill>
                <a:latin typeface="+mj-lt"/>
              </a:rPr>
              <a:t>kidney failure</a:t>
            </a:r>
            <a:r>
              <a:rPr kumimoji="0" lang="en-US" sz="1100" b="0" i="0" u="none" strike="noStrike" kern="1200" cap="none" spc="0" normalizeH="0" noProof="0" dirty="0">
                <a:ln>
                  <a:noFill/>
                </a:ln>
                <a:solidFill>
                  <a:prstClr val="black"/>
                </a:solidFill>
                <a:effectLst/>
                <a:uLnTx/>
                <a:uFillTx/>
                <a:latin typeface="+mj-lt"/>
                <a:ea typeface="+mn-ea"/>
                <a:cs typeface="+mn-cs"/>
              </a:rPr>
              <a:t>: all dialysis + transplant</a:t>
            </a:r>
            <a:endParaRPr kumimoji="0" lang="en-US" sz="1100" b="0" i="0" u="none" strike="noStrike" kern="1200" cap="none" spc="0" normalizeH="0" baseline="0" noProof="0" dirty="0">
              <a:ln>
                <a:noFill/>
              </a:ln>
              <a:solidFill>
                <a:prstClr val="black"/>
              </a:solidFill>
              <a:effectLst/>
              <a:uLnTx/>
              <a:uFillTx/>
              <a:latin typeface="+mj-lt"/>
              <a:ea typeface="+mn-ea"/>
              <a:cs typeface="+mn-cs"/>
            </a:endParaRPr>
          </a:p>
        </p:txBody>
      </p:sp>
      <p:pic>
        <p:nvPicPr>
          <p:cNvPr id="3" name="Picture 2">
            <a:extLst>
              <a:ext uri="{FF2B5EF4-FFF2-40B4-BE49-F238E27FC236}">
                <a16:creationId xmlns:a16="http://schemas.microsoft.com/office/drawing/2014/main" id="{2969FF4C-9ABD-C85A-9366-54F76B0450C0}"/>
              </a:ext>
            </a:extLst>
          </p:cNvPr>
          <p:cNvPicPr>
            <a:picLocks noChangeAspect="1"/>
          </p:cNvPicPr>
          <p:nvPr/>
        </p:nvPicPr>
        <p:blipFill>
          <a:blip r:embed="rId3"/>
          <a:stretch>
            <a:fillRect/>
          </a:stretch>
        </p:blipFill>
        <p:spPr>
          <a:xfrm>
            <a:off x="76723" y="4811029"/>
            <a:ext cx="3651998" cy="97088"/>
          </a:xfrm>
          <a:prstGeom prst="rect">
            <a:avLst/>
          </a:prstGeom>
        </p:spPr>
      </p:pic>
      <p:sp>
        <p:nvSpPr>
          <p:cNvPr id="4" name="Rectangle 3">
            <a:extLst>
              <a:ext uri="{FF2B5EF4-FFF2-40B4-BE49-F238E27FC236}">
                <a16:creationId xmlns:a16="http://schemas.microsoft.com/office/drawing/2014/main" id="{50E715CA-5703-18F2-9E0E-AF8276260BB1}"/>
              </a:ext>
            </a:extLst>
          </p:cNvPr>
          <p:cNvSpPr/>
          <p:nvPr/>
        </p:nvSpPr>
        <p:spPr>
          <a:xfrm>
            <a:off x="76722" y="4800691"/>
            <a:ext cx="3687558" cy="107426"/>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Date Placeholder 3">
            <a:extLst>
              <a:ext uri="{FF2B5EF4-FFF2-40B4-BE49-F238E27FC236}">
                <a16:creationId xmlns:a16="http://schemas.microsoft.com/office/drawing/2014/main" id="{03812FF0-2559-E87E-13A0-4EF119007678}"/>
              </a:ext>
            </a:extLst>
          </p:cNvPr>
          <p:cNvSpPr txBox="1">
            <a:spLocks/>
          </p:cNvSpPr>
          <p:nvPr/>
        </p:nvSpPr>
        <p:spPr>
          <a:xfrm>
            <a:off x="575386" y="651887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July 2023</a:t>
            </a:r>
            <a:endParaRPr lang="en-US" dirty="0"/>
          </a:p>
        </p:txBody>
      </p:sp>
      <p:sp>
        <p:nvSpPr>
          <p:cNvPr id="18" name="Title 17">
            <a:extLst>
              <a:ext uri="{FF2B5EF4-FFF2-40B4-BE49-F238E27FC236}">
                <a16:creationId xmlns:a16="http://schemas.microsoft.com/office/drawing/2014/main" id="{26FC3FB0-BFE0-1A2E-4D39-4A51DF417113}"/>
              </a:ext>
            </a:extLst>
          </p:cNvPr>
          <p:cNvSpPr>
            <a:spLocks noGrp="1"/>
          </p:cNvSpPr>
          <p:nvPr>
            <p:ph type="title"/>
          </p:nvPr>
        </p:nvSpPr>
        <p:spPr/>
        <p:txBody>
          <a:bodyPr>
            <a:normAutofit/>
          </a:bodyPr>
          <a:lstStyle/>
          <a:p>
            <a:r>
              <a:rPr kumimoji="0" lang="en-US" sz="3200" b="0" i="0" u="none" strike="noStrike" kern="1200" cap="none" spc="0" normalizeH="0" baseline="0" noProof="0" dirty="0">
                <a:ln>
                  <a:noFill/>
                </a:ln>
                <a:solidFill>
                  <a:srgbClr val="25408E"/>
                </a:solidFill>
                <a:effectLst/>
                <a:uLnTx/>
                <a:uFillTx/>
                <a:ea typeface="+mn-ea"/>
              </a:rPr>
              <a:t>Burden of </a:t>
            </a:r>
            <a:r>
              <a:rPr lang="en-US" spc="0" dirty="0">
                <a:solidFill>
                  <a:srgbClr val="25408E"/>
                </a:solidFill>
                <a:ea typeface="+mn-ea"/>
              </a:rPr>
              <a:t>kidney failure</a:t>
            </a:r>
            <a:endParaRPr lang="en-US" dirty="0"/>
          </a:p>
        </p:txBody>
      </p:sp>
      <p:sp>
        <p:nvSpPr>
          <p:cNvPr id="9" name="Footer Placeholder 4">
            <a:extLst>
              <a:ext uri="{FF2B5EF4-FFF2-40B4-BE49-F238E27FC236}">
                <a16:creationId xmlns:a16="http://schemas.microsoft.com/office/drawing/2014/main" id="{55E66F80-AC4C-F6CE-20F6-9525545A3C46}"/>
              </a:ext>
            </a:extLst>
          </p:cNvPr>
          <p:cNvSpPr>
            <a:spLocks noGrp="1"/>
          </p:cNvSpPr>
          <p:nvPr>
            <p:ph type="ftr" sz="quarter" idx="3"/>
          </p:nvPr>
        </p:nvSpPr>
        <p:spPr/>
        <p:txBody>
          <a:bodyPr/>
          <a:lstStyle/>
          <a:p>
            <a:r>
              <a:rPr lang="en-US"/>
              <a:t>International Society of Nephrology</a:t>
            </a:r>
          </a:p>
        </p:txBody>
      </p:sp>
      <p:sp>
        <p:nvSpPr>
          <p:cNvPr id="10" name="Slide Number Placeholder 5">
            <a:extLst>
              <a:ext uri="{FF2B5EF4-FFF2-40B4-BE49-F238E27FC236}">
                <a16:creationId xmlns:a16="http://schemas.microsoft.com/office/drawing/2014/main" id="{181C94D4-E2E6-902C-971F-B6A8B46DFEAB}"/>
              </a:ext>
            </a:extLst>
          </p:cNvPr>
          <p:cNvSpPr txBox="1">
            <a:spLocks/>
          </p:cNvSpPr>
          <p:nvPr/>
        </p:nvSpPr>
        <p:spPr>
          <a:xfrm>
            <a:off x="8347785" y="6518874"/>
            <a:ext cx="3381375" cy="365125"/>
          </a:xfrm>
          <a:prstGeom prst="rect">
            <a:avLst/>
          </a:prstGeom>
        </p:spPr>
        <p:txBody>
          <a:bodyPr vert="horz" lIns="91440" tIns="45720" rIns="91440" bIns="45720" rtlCol="0" anchor="ctr"/>
          <a:lstStyle>
            <a:defPPr>
              <a:defRPr lang="en-US"/>
            </a:defPPr>
            <a:lvl1pPr marL="0" algn="r"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9CEFBC-9863-BD47-BA2B-008170C231CB}" type="slidenum">
              <a:rPr lang="en-US" smtClean="0"/>
              <a:pPr/>
              <a:t>14</a:t>
            </a:fld>
            <a:endParaRPr lang="en-US"/>
          </a:p>
        </p:txBody>
      </p:sp>
    </p:spTree>
    <p:extLst>
      <p:ext uri="{BB962C8B-B14F-4D97-AF65-F5344CB8AC3E}">
        <p14:creationId xmlns:p14="http://schemas.microsoft.com/office/powerpoint/2010/main" val="2934631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6664760-4F78-04E3-15CE-1082E55742B5}"/>
              </a:ext>
            </a:extLst>
          </p:cNvPr>
          <p:cNvPicPr>
            <a:picLocks noChangeAspect="1"/>
          </p:cNvPicPr>
          <p:nvPr/>
        </p:nvPicPr>
        <p:blipFill>
          <a:blip r:embed="rId2"/>
          <a:stretch>
            <a:fillRect/>
          </a:stretch>
        </p:blipFill>
        <p:spPr>
          <a:xfrm>
            <a:off x="573795" y="1981396"/>
            <a:ext cx="3193276" cy="289060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440647205"/>
              </p:ext>
            </p:extLst>
          </p:nvPr>
        </p:nvGraphicFramePr>
        <p:xfrm>
          <a:off x="4408201" y="1333820"/>
          <a:ext cx="7228801" cy="4050316"/>
        </p:xfrm>
        <a:graphic>
          <a:graphicData uri="http://schemas.openxmlformats.org/drawingml/2006/table">
            <a:tbl>
              <a:tblPr firstRow="1" firstCol="1" bandRow="1">
                <a:tableStyleId>{F5AB1C69-6EDB-4FF4-983F-18BD219EF322}</a:tableStyleId>
              </a:tblPr>
              <a:tblGrid>
                <a:gridCol w="1282661">
                  <a:extLst>
                    <a:ext uri="{9D8B030D-6E8A-4147-A177-3AD203B41FA5}">
                      <a16:colId xmlns:a16="http://schemas.microsoft.com/office/drawing/2014/main" val="519640859"/>
                    </a:ext>
                  </a:extLst>
                </a:gridCol>
                <a:gridCol w="1188720">
                  <a:extLst>
                    <a:ext uri="{9D8B030D-6E8A-4147-A177-3AD203B41FA5}">
                      <a16:colId xmlns:a16="http://schemas.microsoft.com/office/drawing/2014/main" val="2691929202"/>
                    </a:ext>
                  </a:extLst>
                </a:gridCol>
                <a:gridCol w="1189355">
                  <a:extLst>
                    <a:ext uri="{9D8B030D-6E8A-4147-A177-3AD203B41FA5}">
                      <a16:colId xmlns:a16="http://schemas.microsoft.com/office/drawing/2014/main" val="3536501715"/>
                    </a:ext>
                  </a:extLst>
                </a:gridCol>
                <a:gridCol w="1189355">
                  <a:extLst>
                    <a:ext uri="{9D8B030D-6E8A-4147-A177-3AD203B41FA5}">
                      <a16:colId xmlns:a16="http://schemas.microsoft.com/office/drawing/2014/main" val="130810905"/>
                    </a:ext>
                  </a:extLst>
                </a:gridCol>
                <a:gridCol w="1189355">
                  <a:extLst>
                    <a:ext uri="{9D8B030D-6E8A-4147-A177-3AD203B41FA5}">
                      <a16:colId xmlns:a16="http://schemas.microsoft.com/office/drawing/2014/main" val="1815986294"/>
                    </a:ext>
                  </a:extLst>
                </a:gridCol>
                <a:gridCol w="1189355">
                  <a:extLst>
                    <a:ext uri="{9D8B030D-6E8A-4147-A177-3AD203B41FA5}">
                      <a16:colId xmlns:a16="http://schemas.microsoft.com/office/drawing/2014/main" val="418880400"/>
                    </a:ext>
                  </a:extLst>
                </a:gridCol>
              </a:tblGrid>
              <a:tr h="181896">
                <a:tc rowSpan="2">
                  <a:txBody>
                    <a:bodyPr/>
                    <a:lstStyle/>
                    <a:p>
                      <a:pPr marL="0" marR="0" algn="ctr">
                        <a:lnSpc>
                          <a:spcPct val="107000"/>
                        </a:lnSpc>
                        <a:spcBef>
                          <a:spcPts val="0"/>
                        </a:spcBef>
                        <a:spcAft>
                          <a:spcPts val="0"/>
                        </a:spcAft>
                      </a:pPr>
                      <a:r>
                        <a:rPr lang="en-US" sz="1000">
                          <a:effectLst/>
                        </a:rPr>
                        <a:t>Country </a:t>
                      </a:r>
                      <a:endParaRPr lang="en-US" sz="1000">
                        <a:effectLst/>
                        <a:latin typeface="+mj-lt"/>
                        <a:ea typeface="Calibri" panose="020F0502020204030204" pitchFamily="34" charset="0"/>
                        <a:cs typeface="Times New Roman" panose="02020603050405020304" pitchFamily="18" charset="0"/>
                      </a:endParaRPr>
                    </a:p>
                  </a:txBody>
                  <a:tcPr marL="27305" marR="27305" marT="0" marB="0" anchor="ctr"/>
                </a:tc>
                <a:tc gridSpan="5">
                  <a:txBody>
                    <a:bodyPr/>
                    <a:lstStyle/>
                    <a:p>
                      <a:pPr marL="0" marR="0" algn="ctr">
                        <a:lnSpc>
                          <a:spcPct val="107000"/>
                        </a:lnSpc>
                        <a:spcBef>
                          <a:spcPts val="0"/>
                        </a:spcBef>
                        <a:spcAft>
                          <a:spcPts val="0"/>
                        </a:spcAft>
                      </a:pPr>
                      <a:r>
                        <a:rPr lang="en-US" sz="1000">
                          <a:solidFill>
                            <a:schemeClr val="tx1">
                              <a:lumMod val="75000"/>
                              <a:lumOff val="25000"/>
                            </a:schemeClr>
                          </a:solidFill>
                          <a:effectLst/>
                        </a:rPr>
                        <a:t>Kidney transplantation</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76385779"/>
                  </a:ext>
                </a:extLst>
              </a:tr>
              <a:tr h="439420">
                <a:tc vMerge="1">
                  <a:txBody>
                    <a:bodyPr/>
                    <a:lstStyle/>
                    <a:p>
                      <a:endParaRPr lang="en-US"/>
                    </a:p>
                  </a:txBody>
                  <a:tcP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Incidence overall</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Prevalence overall</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Incidence of deceased donor</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Incidence of living donor</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Incidence of pre-emptive</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extLst>
                  <a:ext uri="{0D108BD9-81ED-4DB2-BD59-A6C34878D82A}">
                    <a16:rowId xmlns:a16="http://schemas.microsoft.com/office/drawing/2014/main" val="94501978"/>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Australia</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34.71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505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27.61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7.1</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4097185630"/>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Brunei Darussalam</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684682613"/>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Cambodia</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855116931"/>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Fiji</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550022282"/>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Indonesia</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1.98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1.98</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796791759"/>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Lao PDR</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741136974"/>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Malaysia</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2.38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0.46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1.92</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935197975"/>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Myanmar</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0.04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0.04</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930838849"/>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New Caledonia</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753315184"/>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New Zealand</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38.96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426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20.83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18.13</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884748364"/>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Philippines</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1.2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0.11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1.09</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990064489"/>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Samoa</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049656581"/>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Singapore</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12.4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397.9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2.54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5.25</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373478811"/>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Thailand</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10.2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93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8.28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1.92</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972856802"/>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Vietnam</a:t>
                      </a:r>
                      <a:endParaRPr lang="en-US" sz="10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2.89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2.79</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828227821"/>
                  </a:ext>
                </a:extLst>
              </a:tr>
            </a:tbl>
          </a:graphicData>
        </a:graphic>
      </p:graphicFrame>
      <p:sp>
        <p:nvSpPr>
          <p:cNvPr id="7" name="Rectangle 6"/>
          <p:cNvSpPr/>
          <p:nvPr/>
        </p:nvSpPr>
        <p:spPr>
          <a:xfrm>
            <a:off x="4362829" y="5400038"/>
            <a:ext cx="7669830" cy="750975"/>
          </a:xfrm>
          <a:prstGeom prst="rect">
            <a:avLst/>
          </a:prstGeom>
        </p:spPr>
        <p:txBody>
          <a:bodyPr wrap="square">
            <a:spAutoFit/>
          </a:bodyPr>
          <a:lstStyle/>
          <a:p>
            <a:pPr>
              <a:lnSpc>
                <a:spcPct val="107000"/>
              </a:lnSpc>
            </a:pPr>
            <a:r>
              <a:rPr lang="en-US" sz="1000">
                <a:latin typeface="+mj-lt"/>
                <a:ea typeface="Calibri" panose="020F0502020204030204" pitchFamily="34" charset="0"/>
                <a:cs typeface="Times New Roman" panose="02020603050405020304" pitchFamily="18" charset="0"/>
              </a:rPr>
              <a:t>* </a:t>
            </a:r>
            <a:r>
              <a:rPr lang="en-US" sz="1000" err="1">
                <a:latin typeface="+mj-lt"/>
                <a:ea typeface="Calibri" panose="020F0502020204030204" pitchFamily="34" charset="0"/>
                <a:cs typeface="Times New Roman" panose="02020603050405020304" pitchFamily="18" charset="0"/>
              </a:rPr>
              <a:t>pmp</a:t>
            </a:r>
            <a:r>
              <a:rPr lang="en-US" sz="1000">
                <a:latin typeface="+mj-lt"/>
                <a:ea typeface="Calibri" panose="020F0502020204030204" pitchFamily="34" charset="0"/>
                <a:cs typeface="Times New Roman" panose="02020603050405020304" pitchFamily="18" charset="0"/>
              </a:rPr>
              <a:t> (per million population)</a:t>
            </a:r>
          </a:p>
          <a:p>
            <a:pPr>
              <a:lnSpc>
                <a:spcPct val="107000"/>
              </a:lnSpc>
            </a:pPr>
            <a:r>
              <a:rPr lang="en-US" sz="1000">
                <a:latin typeface="+mj-lt"/>
                <a:ea typeface="Calibri" panose="020F0502020204030204" pitchFamily="34" charset="0"/>
                <a:cs typeface="Times New Roman" panose="02020603050405020304" pitchFamily="18" charset="0"/>
              </a:rPr>
              <a:t>Data source: Annual Report Thailand Renal Replacement 2015, ANZDATA 43</a:t>
            </a:r>
            <a:r>
              <a:rPr lang="en-US" sz="1000" baseline="30000">
                <a:latin typeface="+mj-lt"/>
                <a:ea typeface="Calibri" panose="020F0502020204030204" pitchFamily="34" charset="0"/>
                <a:cs typeface="Times New Roman" panose="02020603050405020304" pitchFamily="18" charset="0"/>
              </a:rPr>
              <a:t>rd</a:t>
            </a:r>
            <a:r>
              <a:rPr lang="en-US" sz="1000">
                <a:latin typeface="+mj-lt"/>
                <a:ea typeface="Calibri" panose="020F0502020204030204" pitchFamily="34" charset="0"/>
                <a:cs typeface="Times New Roman" panose="02020603050405020304" pitchFamily="18" charset="0"/>
              </a:rPr>
              <a:t> Annual Report 2020, GODT database </a:t>
            </a:r>
            <a:r>
              <a:rPr lang="en-US" sz="1000">
                <a:solidFill>
                  <a:prstClr val="black"/>
                </a:solidFill>
                <a:latin typeface="+mj-lt"/>
                <a:ea typeface="Calibri" panose="020F0502020204030204" pitchFamily="34" charset="0"/>
                <a:cs typeface="Times New Roman" panose="02020603050405020304" pitchFamily="18" charset="0"/>
              </a:rPr>
              <a:t>(</a:t>
            </a:r>
            <a:r>
              <a:rPr lang="en-US" sz="1000">
                <a:latin typeface="+mj-lt"/>
                <a:hlinkClick r:id="rId3"/>
              </a:rPr>
              <a:t>http://www.transplant-observatory.org/data-charts-and-tables/</a:t>
            </a:r>
            <a:r>
              <a:rPr lang="en-US" sz="1000">
                <a:latin typeface="+mj-lt"/>
              </a:rPr>
              <a:t>)</a:t>
            </a:r>
            <a:r>
              <a:rPr lang="en-US" sz="1000">
                <a:latin typeface="+mj-lt"/>
                <a:ea typeface="Calibri" panose="020F0502020204030204" pitchFamily="34" charset="0"/>
                <a:cs typeface="Times New Roman" panose="02020603050405020304" pitchFamily="18" charset="0"/>
              </a:rPr>
              <a:t>, Singapore Renal Registry Annual Report 2020, 2019 USRDS Annual Data Report  </a:t>
            </a:r>
          </a:p>
          <a:p>
            <a:pPr>
              <a:lnSpc>
                <a:spcPct val="107000"/>
              </a:lnSpc>
            </a:pPr>
            <a:r>
              <a:rPr lang="en-US" sz="1000">
                <a:latin typeface="+mj-lt"/>
              </a:rPr>
              <a:t>‘ – ’ : data not reported/unavailable</a:t>
            </a:r>
          </a:p>
        </p:txBody>
      </p:sp>
      <p:sp>
        <p:nvSpPr>
          <p:cNvPr id="8" name="Rectangle 7"/>
          <p:cNvSpPr/>
          <p:nvPr/>
        </p:nvSpPr>
        <p:spPr>
          <a:xfrm>
            <a:off x="652692" y="1586487"/>
            <a:ext cx="317031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j-lt"/>
                <a:ea typeface="+mn-ea"/>
                <a:cs typeface="+mn-cs"/>
              </a:rPr>
              <a:t>Incidence of kidney transplantation</a:t>
            </a:r>
          </a:p>
        </p:txBody>
      </p:sp>
      <p:sp>
        <p:nvSpPr>
          <p:cNvPr id="11" name="Rectangle 10"/>
          <p:cNvSpPr/>
          <p:nvPr/>
        </p:nvSpPr>
        <p:spPr>
          <a:xfrm>
            <a:off x="573795" y="1969866"/>
            <a:ext cx="3193276" cy="290213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5573865" y="1216538"/>
            <a:ext cx="1447137" cy="41835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FA5FACB-E690-3734-20C4-3E4A53DBE38E}"/>
              </a:ext>
            </a:extLst>
          </p:cNvPr>
          <p:cNvPicPr>
            <a:picLocks noChangeAspect="1"/>
          </p:cNvPicPr>
          <p:nvPr/>
        </p:nvPicPr>
        <p:blipFill>
          <a:blip r:embed="rId4"/>
          <a:stretch>
            <a:fillRect/>
          </a:stretch>
        </p:blipFill>
        <p:spPr>
          <a:xfrm>
            <a:off x="61138" y="5126357"/>
            <a:ext cx="4138010" cy="130761"/>
          </a:xfrm>
          <a:prstGeom prst="rect">
            <a:avLst/>
          </a:prstGeom>
        </p:spPr>
      </p:pic>
      <p:sp>
        <p:nvSpPr>
          <p:cNvPr id="4" name="Rectangle 3">
            <a:extLst>
              <a:ext uri="{FF2B5EF4-FFF2-40B4-BE49-F238E27FC236}">
                <a16:creationId xmlns:a16="http://schemas.microsoft.com/office/drawing/2014/main" id="{885D27E7-0239-506A-14E5-46AB142267B4}"/>
              </a:ext>
            </a:extLst>
          </p:cNvPr>
          <p:cNvSpPr/>
          <p:nvPr/>
        </p:nvSpPr>
        <p:spPr>
          <a:xfrm>
            <a:off x="56001" y="5116237"/>
            <a:ext cx="4138010" cy="140881"/>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Date Placeholder 3">
            <a:extLst>
              <a:ext uri="{FF2B5EF4-FFF2-40B4-BE49-F238E27FC236}">
                <a16:creationId xmlns:a16="http://schemas.microsoft.com/office/drawing/2014/main" id="{AE288861-EE3A-F0C9-A413-F80BF0E06008}"/>
              </a:ext>
            </a:extLst>
          </p:cNvPr>
          <p:cNvSpPr txBox="1">
            <a:spLocks/>
          </p:cNvSpPr>
          <p:nvPr/>
        </p:nvSpPr>
        <p:spPr>
          <a:xfrm>
            <a:off x="575386" y="650480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July 2023</a:t>
            </a:r>
            <a:endParaRPr lang="en-US" dirty="0"/>
          </a:p>
        </p:txBody>
      </p:sp>
      <p:sp>
        <p:nvSpPr>
          <p:cNvPr id="12" name="Title 11">
            <a:extLst>
              <a:ext uri="{FF2B5EF4-FFF2-40B4-BE49-F238E27FC236}">
                <a16:creationId xmlns:a16="http://schemas.microsoft.com/office/drawing/2014/main" id="{1C694E32-5C2B-A980-2328-7D5FE52FDD0D}"/>
              </a:ext>
            </a:extLst>
          </p:cNvPr>
          <p:cNvSpPr>
            <a:spLocks noGrp="1"/>
          </p:cNvSpPr>
          <p:nvPr>
            <p:ph type="title"/>
          </p:nvPr>
        </p:nvSpPr>
        <p:spPr>
          <a:xfrm>
            <a:off x="652692" y="346814"/>
            <a:ext cx="8471087" cy="650875"/>
          </a:xfrm>
        </p:spPr>
        <p:txBody>
          <a:bodyPr>
            <a:normAutofit/>
          </a:bodyPr>
          <a:lstStyle/>
          <a:p>
            <a:r>
              <a:rPr kumimoji="0" lang="en-US" sz="3200" b="0" i="0" u="none" strike="noStrike" kern="1200" cap="none" spc="0" normalizeH="0" baseline="0" noProof="0" dirty="0">
                <a:ln>
                  <a:noFill/>
                </a:ln>
                <a:solidFill>
                  <a:srgbClr val="25408E"/>
                </a:solidFill>
                <a:effectLst/>
                <a:uLnTx/>
                <a:uFillTx/>
                <a:ea typeface="+mn-ea"/>
              </a:rPr>
              <a:t>Burden of </a:t>
            </a:r>
            <a:r>
              <a:rPr lang="en-US" spc="0" dirty="0">
                <a:solidFill>
                  <a:srgbClr val="25408E"/>
                </a:solidFill>
                <a:ea typeface="+mn-ea"/>
              </a:rPr>
              <a:t>kidney failure</a:t>
            </a:r>
            <a:r>
              <a:rPr kumimoji="0" lang="en-US" sz="3200" b="0" i="0" u="none" strike="noStrike" kern="1200" cap="none" spc="0" normalizeH="0" baseline="0" noProof="0" dirty="0">
                <a:ln>
                  <a:noFill/>
                </a:ln>
                <a:solidFill>
                  <a:srgbClr val="25408E"/>
                </a:solidFill>
                <a:effectLst/>
                <a:uLnTx/>
                <a:uFillTx/>
                <a:ea typeface="+mn-ea"/>
              </a:rPr>
              <a:t> (cont’d)</a:t>
            </a:r>
            <a:endParaRPr lang="en-US" dirty="0"/>
          </a:p>
        </p:txBody>
      </p:sp>
      <p:sp>
        <p:nvSpPr>
          <p:cNvPr id="9" name="Footer Placeholder 4">
            <a:extLst>
              <a:ext uri="{FF2B5EF4-FFF2-40B4-BE49-F238E27FC236}">
                <a16:creationId xmlns:a16="http://schemas.microsoft.com/office/drawing/2014/main" id="{AD7795BB-12EB-BE08-2591-A60065B8EAB2}"/>
              </a:ext>
            </a:extLst>
          </p:cNvPr>
          <p:cNvSpPr>
            <a:spLocks noGrp="1"/>
          </p:cNvSpPr>
          <p:nvPr>
            <p:ph type="ftr" sz="quarter" idx="3"/>
          </p:nvPr>
        </p:nvSpPr>
        <p:spPr/>
        <p:txBody>
          <a:bodyPr/>
          <a:lstStyle/>
          <a:p>
            <a:r>
              <a:rPr lang="en-US"/>
              <a:t>International Society of Nephrology</a:t>
            </a:r>
          </a:p>
        </p:txBody>
      </p:sp>
      <p:sp>
        <p:nvSpPr>
          <p:cNvPr id="10" name="Slide Number Placeholder 5">
            <a:extLst>
              <a:ext uri="{FF2B5EF4-FFF2-40B4-BE49-F238E27FC236}">
                <a16:creationId xmlns:a16="http://schemas.microsoft.com/office/drawing/2014/main" id="{0654472B-3F86-6CB2-C037-CE3707F09373}"/>
              </a:ext>
            </a:extLst>
          </p:cNvPr>
          <p:cNvSpPr txBox="1">
            <a:spLocks/>
          </p:cNvSpPr>
          <p:nvPr/>
        </p:nvSpPr>
        <p:spPr>
          <a:xfrm>
            <a:off x="8347785" y="6504806"/>
            <a:ext cx="3381375" cy="365125"/>
          </a:xfrm>
          <a:prstGeom prst="rect">
            <a:avLst/>
          </a:prstGeom>
        </p:spPr>
        <p:txBody>
          <a:bodyPr vert="horz" lIns="91440" tIns="45720" rIns="91440" bIns="45720" rtlCol="0" anchor="ctr"/>
          <a:lstStyle>
            <a:defPPr>
              <a:defRPr lang="en-US"/>
            </a:defPPr>
            <a:lvl1pPr marL="0" algn="r"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9CEFBC-9863-BD47-BA2B-008170C231CB}" type="slidenum">
              <a:rPr lang="en-US" smtClean="0"/>
              <a:pPr/>
              <a:t>15</a:t>
            </a:fld>
            <a:endParaRPr lang="en-US"/>
          </a:p>
        </p:txBody>
      </p:sp>
    </p:spTree>
    <p:extLst>
      <p:ext uri="{BB962C8B-B14F-4D97-AF65-F5344CB8AC3E}">
        <p14:creationId xmlns:p14="http://schemas.microsoft.com/office/powerpoint/2010/main" val="1278003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068647160"/>
              </p:ext>
            </p:extLst>
          </p:nvPr>
        </p:nvGraphicFramePr>
        <p:xfrm>
          <a:off x="1971675" y="1306417"/>
          <a:ext cx="8248650" cy="3908425"/>
        </p:xfrm>
        <a:graphic>
          <a:graphicData uri="http://schemas.openxmlformats.org/drawingml/2006/table">
            <a:tbl>
              <a:tblPr firstRow="1" firstCol="1" bandRow="1">
                <a:tableStyleId>{F5AB1C69-6EDB-4FF4-983F-18BD219EF322}</a:tableStyleId>
              </a:tblPr>
              <a:tblGrid>
                <a:gridCol w="1485900">
                  <a:extLst>
                    <a:ext uri="{9D8B030D-6E8A-4147-A177-3AD203B41FA5}">
                      <a16:colId xmlns:a16="http://schemas.microsoft.com/office/drawing/2014/main" val="745691447"/>
                    </a:ext>
                  </a:extLst>
                </a:gridCol>
                <a:gridCol w="1352550">
                  <a:extLst>
                    <a:ext uri="{9D8B030D-6E8A-4147-A177-3AD203B41FA5}">
                      <a16:colId xmlns:a16="http://schemas.microsoft.com/office/drawing/2014/main" val="1363211282"/>
                    </a:ext>
                  </a:extLst>
                </a:gridCol>
                <a:gridCol w="1352550">
                  <a:extLst>
                    <a:ext uri="{9D8B030D-6E8A-4147-A177-3AD203B41FA5}">
                      <a16:colId xmlns:a16="http://schemas.microsoft.com/office/drawing/2014/main" val="3281773492"/>
                    </a:ext>
                  </a:extLst>
                </a:gridCol>
                <a:gridCol w="1352550">
                  <a:extLst>
                    <a:ext uri="{9D8B030D-6E8A-4147-A177-3AD203B41FA5}">
                      <a16:colId xmlns:a16="http://schemas.microsoft.com/office/drawing/2014/main" val="92000912"/>
                    </a:ext>
                  </a:extLst>
                </a:gridCol>
                <a:gridCol w="1352550">
                  <a:extLst>
                    <a:ext uri="{9D8B030D-6E8A-4147-A177-3AD203B41FA5}">
                      <a16:colId xmlns:a16="http://schemas.microsoft.com/office/drawing/2014/main" val="128846295"/>
                    </a:ext>
                  </a:extLst>
                </a:gridCol>
                <a:gridCol w="1352550">
                  <a:extLst>
                    <a:ext uri="{9D8B030D-6E8A-4147-A177-3AD203B41FA5}">
                      <a16:colId xmlns:a16="http://schemas.microsoft.com/office/drawing/2014/main" val="3507565088"/>
                    </a:ext>
                  </a:extLst>
                </a:gridCol>
              </a:tblGrid>
              <a:tr h="479425">
                <a:tc>
                  <a:txBody>
                    <a:bodyPr/>
                    <a:lstStyle/>
                    <a:p>
                      <a:pPr marL="0" marR="0" algn="ctr">
                        <a:lnSpc>
                          <a:spcPct val="107000"/>
                        </a:lnSpc>
                        <a:spcBef>
                          <a:spcPts val="0"/>
                        </a:spcBef>
                        <a:spcAft>
                          <a:spcPts val="0"/>
                        </a:spcAft>
                      </a:pPr>
                      <a:r>
                        <a:rPr lang="en-US" sz="1000">
                          <a:effectLst/>
                        </a:rPr>
                        <a:t>Country </a:t>
                      </a:r>
                      <a:endParaRPr lang="en-US" sz="1000">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Hemodialysis</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Peritoneal dialysis</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Kidney Transplant</a:t>
                      </a:r>
                    </a:p>
                    <a:p>
                      <a:pPr marL="0" marR="0" algn="ctr">
                        <a:lnSpc>
                          <a:spcPct val="107000"/>
                        </a:lnSpc>
                        <a:spcBef>
                          <a:spcPts val="0"/>
                        </a:spcBef>
                        <a:spcAft>
                          <a:spcPts val="0"/>
                        </a:spcAft>
                      </a:pPr>
                      <a:r>
                        <a:rPr lang="en-US" sz="1000">
                          <a:solidFill>
                            <a:schemeClr val="tx1">
                              <a:lumMod val="75000"/>
                              <a:lumOff val="25000"/>
                            </a:schemeClr>
                          </a:solidFill>
                          <a:effectLst/>
                        </a:rPr>
                        <a:t>(First year)</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Kidney Transplant</a:t>
                      </a:r>
                    </a:p>
                    <a:p>
                      <a:pPr marL="0" marR="0" algn="ctr">
                        <a:lnSpc>
                          <a:spcPct val="107000"/>
                        </a:lnSpc>
                        <a:spcBef>
                          <a:spcPts val="0"/>
                        </a:spcBef>
                        <a:spcAft>
                          <a:spcPts val="0"/>
                        </a:spcAft>
                      </a:pPr>
                      <a:r>
                        <a:rPr lang="en-US" sz="1000">
                          <a:solidFill>
                            <a:schemeClr val="tx1">
                              <a:lumMod val="75000"/>
                              <a:lumOff val="25000"/>
                            </a:schemeClr>
                          </a:solidFill>
                          <a:effectLst/>
                        </a:rPr>
                        <a:t>(later years)</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HD/PD cost ratio</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extLst>
                  <a:ext uri="{0D108BD9-81ED-4DB2-BD59-A6C34878D82A}">
                    <a16:rowId xmlns:a16="http://schemas.microsoft.com/office/drawing/2014/main" val="2262566680"/>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Australia</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44432</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48026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71270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10287</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0.93</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927132352"/>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Brunei Darussalam</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22845</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8954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2.55</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650830720"/>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Cambodia</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10086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55167615"/>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Fiji</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6360542"/>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Indonesia</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8176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7664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14181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3216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1.07</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925114367"/>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Lao PDR</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493116364"/>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Malaysia</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10344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10610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30133</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6466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0.98</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892068478"/>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Myanmar</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3644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5011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4680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0.73</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957213089"/>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New Caledonia</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646909013"/>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New Zealand</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29264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28211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42877</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21212</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1.04</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486010586"/>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Philippines</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5205</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5205</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8509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6098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1.00</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298974849"/>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Samoa</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76187540"/>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Singapore</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35545</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17062</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71621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17996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2.08</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436994272"/>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Thailand</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7758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6631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31554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14595</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1.17</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188517891"/>
                  </a:ext>
                </a:extLst>
              </a:tr>
              <a:tr h="228600">
                <a:tc>
                  <a:txBody>
                    <a:bodyPr/>
                    <a:lstStyle/>
                    <a:p>
                      <a:pPr marL="0" marR="0">
                        <a:lnSpc>
                          <a:spcPct val="107000"/>
                        </a:lnSpc>
                        <a:spcBef>
                          <a:spcPts val="0"/>
                        </a:spcBef>
                        <a:spcAft>
                          <a:spcPts val="0"/>
                        </a:spcAft>
                      </a:pPr>
                      <a:r>
                        <a:rPr lang="en-US" sz="1000">
                          <a:solidFill>
                            <a:schemeClr val="tx1">
                              <a:lumMod val="75000"/>
                              <a:lumOff val="25000"/>
                            </a:schemeClr>
                          </a:solidFill>
                          <a:effectLst/>
                        </a:rPr>
                        <a:t>Vietnam</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algn="ctr" fontAlgn="b"/>
                      <a:r>
                        <a:rPr lang="en-CA" sz="1000" b="0" u="none" strike="noStrike">
                          <a:solidFill>
                            <a:srgbClr val="000000"/>
                          </a:solidFill>
                          <a:effectLst/>
                        </a:rPr>
                        <a:t>7809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7809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4978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1.00</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617012885"/>
                  </a:ext>
                </a:extLst>
              </a:tr>
            </a:tbl>
          </a:graphicData>
        </a:graphic>
      </p:graphicFrame>
      <p:sp>
        <p:nvSpPr>
          <p:cNvPr id="6" name="Rectangle 5"/>
          <p:cNvSpPr/>
          <p:nvPr/>
        </p:nvSpPr>
        <p:spPr>
          <a:xfrm>
            <a:off x="1889379" y="5227548"/>
            <a:ext cx="8082661" cy="905056"/>
          </a:xfrm>
          <a:prstGeom prst="rect">
            <a:avLst/>
          </a:prstGeom>
        </p:spPr>
        <p:txBody>
          <a:bodyPr wrap="square">
            <a:spAutoFit/>
          </a:bodyPr>
          <a:lstStyle/>
          <a:p>
            <a:pPr>
              <a:lnSpc>
                <a:spcPct val="107000"/>
              </a:lnSpc>
            </a:pPr>
            <a:r>
              <a:rPr lang="en-US" sz="1000" dirty="0">
                <a:latin typeface="+mj-lt"/>
                <a:ea typeface="Calibri" panose="020F0502020204030204" pitchFamily="34" charset="0"/>
                <a:cs typeface="Times New Roman" panose="02020603050405020304" pitchFamily="18" charset="0"/>
              </a:rPr>
              <a:t>*Cost is in $US 2021 </a:t>
            </a:r>
          </a:p>
          <a:p>
            <a:pPr>
              <a:lnSpc>
                <a:spcPct val="107000"/>
              </a:lnSpc>
            </a:pPr>
            <a:r>
              <a:rPr lang="en-US" sz="1000" dirty="0">
                <a:latin typeface="+mj-lt"/>
                <a:ea typeface="Calibri" panose="020F0502020204030204" pitchFamily="34" charset="0"/>
                <a:cs typeface="Times New Roman" panose="02020603050405020304" pitchFamily="18" charset="0"/>
              </a:rPr>
              <a:t>Abbreviations: HD (hemodialysis), PD (peritoneal dialysis)</a:t>
            </a:r>
          </a:p>
          <a:p>
            <a:pPr>
              <a:lnSpc>
                <a:spcPct val="107000"/>
              </a:lnSpc>
            </a:pPr>
            <a:r>
              <a:rPr lang="en-US" sz="1000" dirty="0">
                <a:latin typeface="+mj-lt"/>
                <a:ea typeface="Calibri" panose="020F0502020204030204" pitchFamily="34" charset="0"/>
                <a:cs typeface="Times New Roman" panose="02020603050405020304" pitchFamily="18" charset="0"/>
              </a:rPr>
              <a:t>Data source: Ashton &amp; Marshall (2007), Bavanandan et al. (2015), Bhargava et al. (2021), </a:t>
            </a:r>
            <a:r>
              <a:rPr lang="en-US" sz="1000" dirty="0" err="1">
                <a:latin typeface="+mj-lt"/>
                <a:ea typeface="Calibri" panose="020F0502020204030204" pitchFamily="34" charset="0"/>
                <a:cs typeface="Times New Roman" panose="02020603050405020304" pitchFamily="18" charset="0"/>
              </a:rPr>
              <a:t>Hyodo</a:t>
            </a:r>
            <a:r>
              <a:rPr lang="en-US" sz="1000" dirty="0">
                <a:latin typeface="+mj-lt"/>
                <a:ea typeface="Calibri" panose="020F0502020204030204" pitchFamily="34" charset="0"/>
                <a:cs typeface="Times New Roman" panose="02020603050405020304" pitchFamily="18" charset="0"/>
              </a:rPr>
              <a:t> et al. (2020), Khan et al. (2022), Kristina et al. (2021), Lim &amp; Tan (2021), </a:t>
            </a:r>
            <a:r>
              <a:rPr lang="en-US" sz="1000" dirty="0" err="1">
                <a:latin typeface="+mj-lt"/>
                <a:ea typeface="Calibri" panose="020F0502020204030204" pitchFamily="34" charset="0"/>
                <a:cs typeface="Times New Roman" panose="02020603050405020304" pitchFamily="18" charset="0"/>
              </a:rPr>
              <a:t>Sitprija</a:t>
            </a:r>
            <a:r>
              <a:rPr lang="en-US" sz="1000" dirty="0">
                <a:latin typeface="+mj-lt"/>
                <a:ea typeface="Calibri" panose="020F0502020204030204" pitchFamily="34" charset="0"/>
                <a:cs typeface="Times New Roman" panose="02020603050405020304" pitchFamily="18" charset="0"/>
              </a:rPr>
              <a:t> (2003), </a:t>
            </a:r>
            <a:r>
              <a:rPr lang="da-DK" sz="1000" dirty="0">
                <a:latin typeface="+mj-lt"/>
                <a:ea typeface="Calibri" panose="020F0502020204030204" pitchFamily="34" charset="0"/>
                <a:cs typeface="Times New Roman" panose="02020603050405020304" pitchFamily="18" charset="0"/>
              </a:rPr>
              <a:t>van der Tol et al. (2019), Vareesangthip et al. (2022), Yang et al. (2016), Ying et al. (2020)</a:t>
            </a:r>
          </a:p>
          <a:p>
            <a:pPr>
              <a:lnSpc>
                <a:spcPct val="107000"/>
              </a:lnSpc>
            </a:pPr>
            <a:r>
              <a:rPr lang="en-US" sz="1000" dirty="0">
                <a:latin typeface="+mj-lt"/>
              </a:rPr>
              <a:t>‘ – ’ : data not reported/unavailable</a:t>
            </a:r>
          </a:p>
        </p:txBody>
      </p:sp>
      <p:sp>
        <p:nvSpPr>
          <p:cNvPr id="2" name="Date Placeholder 3">
            <a:extLst>
              <a:ext uri="{FF2B5EF4-FFF2-40B4-BE49-F238E27FC236}">
                <a16:creationId xmlns:a16="http://schemas.microsoft.com/office/drawing/2014/main" id="{3C313403-83C3-A7FF-E543-C56013795D9D}"/>
              </a:ext>
            </a:extLst>
          </p:cNvPr>
          <p:cNvSpPr txBox="1">
            <a:spLocks/>
          </p:cNvSpPr>
          <p:nvPr/>
        </p:nvSpPr>
        <p:spPr>
          <a:xfrm>
            <a:off x="575386" y="650480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July 2023</a:t>
            </a:r>
            <a:endParaRPr lang="en-US" dirty="0"/>
          </a:p>
        </p:txBody>
      </p:sp>
      <p:sp>
        <p:nvSpPr>
          <p:cNvPr id="8" name="Title 7">
            <a:extLst>
              <a:ext uri="{FF2B5EF4-FFF2-40B4-BE49-F238E27FC236}">
                <a16:creationId xmlns:a16="http://schemas.microsoft.com/office/drawing/2014/main" id="{C0B64127-D8B1-1910-70EE-7F1053744019}"/>
              </a:ext>
            </a:extLst>
          </p:cNvPr>
          <p:cNvSpPr>
            <a:spLocks noGrp="1"/>
          </p:cNvSpPr>
          <p:nvPr>
            <p:ph type="title"/>
          </p:nvPr>
        </p:nvSpPr>
        <p:spPr/>
        <p:txBody>
          <a:bodyPr>
            <a:normAutofit fontScale="90000"/>
          </a:bodyPr>
          <a:lstStyle/>
          <a:p>
            <a:r>
              <a:rPr lang="en-US"/>
              <a:t>Annual cost of kidney replacement therapy components</a:t>
            </a:r>
          </a:p>
        </p:txBody>
      </p:sp>
      <p:sp>
        <p:nvSpPr>
          <p:cNvPr id="3" name="Footer Placeholder 4">
            <a:extLst>
              <a:ext uri="{FF2B5EF4-FFF2-40B4-BE49-F238E27FC236}">
                <a16:creationId xmlns:a16="http://schemas.microsoft.com/office/drawing/2014/main" id="{573BD955-67D1-8AFF-DFC5-3DD38BEA0E53}"/>
              </a:ext>
            </a:extLst>
          </p:cNvPr>
          <p:cNvSpPr>
            <a:spLocks noGrp="1"/>
          </p:cNvSpPr>
          <p:nvPr>
            <p:ph type="ftr" sz="quarter" idx="3"/>
          </p:nvPr>
        </p:nvSpPr>
        <p:spPr/>
        <p:txBody>
          <a:bodyPr/>
          <a:lstStyle/>
          <a:p>
            <a:r>
              <a:rPr lang="en-US"/>
              <a:t>International Society of Nephrology</a:t>
            </a:r>
          </a:p>
        </p:txBody>
      </p:sp>
      <p:sp>
        <p:nvSpPr>
          <p:cNvPr id="4" name="Slide Number Placeholder 5">
            <a:extLst>
              <a:ext uri="{FF2B5EF4-FFF2-40B4-BE49-F238E27FC236}">
                <a16:creationId xmlns:a16="http://schemas.microsoft.com/office/drawing/2014/main" id="{2572E0D3-C177-5050-53D1-D3050C3AEA2E}"/>
              </a:ext>
            </a:extLst>
          </p:cNvPr>
          <p:cNvSpPr txBox="1">
            <a:spLocks/>
          </p:cNvSpPr>
          <p:nvPr/>
        </p:nvSpPr>
        <p:spPr>
          <a:xfrm>
            <a:off x="8347785" y="6504806"/>
            <a:ext cx="3381375" cy="365125"/>
          </a:xfrm>
          <a:prstGeom prst="rect">
            <a:avLst/>
          </a:prstGeom>
        </p:spPr>
        <p:txBody>
          <a:bodyPr vert="horz" lIns="91440" tIns="45720" rIns="91440" bIns="45720" rtlCol="0" anchor="ctr"/>
          <a:lstStyle>
            <a:defPPr>
              <a:defRPr lang="en-US"/>
            </a:defPPr>
            <a:lvl1pPr marL="0" algn="r"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9CEFBC-9863-BD47-BA2B-008170C231CB}" type="slidenum">
              <a:rPr lang="en-US" smtClean="0"/>
              <a:pPr/>
              <a:t>16</a:t>
            </a:fld>
            <a:endParaRPr lang="en-US"/>
          </a:p>
        </p:txBody>
      </p:sp>
    </p:spTree>
    <p:extLst>
      <p:ext uri="{BB962C8B-B14F-4D97-AF65-F5344CB8AC3E}">
        <p14:creationId xmlns:p14="http://schemas.microsoft.com/office/powerpoint/2010/main" val="1225860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9947820-678F-30B0-1AAF-F9DC4A862C37}"/>
              </a:ext>
            </a:extLst>
          </p:cNvPr>
          <p:cNvSpPr>
            <a:spLocks noGrp="1"/>
          </p:cNvSpPr>
          <p:nvPr>
            <p:ph type="title"/>
          </p:nvPr>
        </p:nvSpPr>
        <p:spPr/>
        <p:txBody>
          <a:bodyPr>
            <a:normAutofit/>
          </a:bodyPr>
          <a:lstStyle/>
          <a:p>
            <a:r>
              <a:rPr lang="en-US" dirty="0"/>
              <a:t>Country level scorecard</a:t>
            </a:r>
          </a:p>
        </p:txBody>
      </p:sp>
      <p:sp>
        <p:nvSpPr>
          <p:cNvPr id="2" name="Date Placeholder 3">
            <a:extLst>
              <a:ext uri="{FF2B5EF4-FFF2-40B4-BE49-F238E27FC236}">
                <a16:creationId xmlns:a16="http://schemas.microsoft.com/office/drawing/2014/main" id="{094131F0-5BEE-F292-38EC-6C959C107A2A}"/>
              </a:ext>
            </a:extLst>
          </p:cNvPr>
          <p:cNvSpPr>
            <a:spLocks noGrp="1"/>
          </p:cNvSpPr>
          <p:nvPr>
            <p:ph type="dt" sz="half" idx="2"/>
          </p:nvPr>
        </p:nvSpPr>
        <p:spPr/>
        <p:txBody>
          <a:bodyPr/>
          <a:lstStyle/>
          <a:p>
            <a:r>
              <a:rPr lang="en-GB" dirty="0"/>
              <a:t>July 2023</a:t>
            </a:r>
            <a:endParaRPr lang="en-US"/>
          </a:p>
        </p:txBody>
      </p:sp>
      <p:sp>
        <p:nvSpPr>
          <p:cNvPr id="4" name="Footer Placeholder 4">
            <a:extLst>
              <a:ext uri="{FF2B5EF4-FFF2-40B4-BE49-F238E27FC236}">
                <a16:creationId xmlns:a16="http://schemas.microsoft.com/office/drawing/2014/main" id="{6BF03DDD-5ACC-9518-C520-4DCFFBB3DDA6}"/>
              </a:ext>
            </a:extLst>
          </p:cNvPr>
          <p:cNvSpPr>
            <a:spLocks noGrp="1"/>
          </p:cNvSpPr>
          <p:nvPr>
            <p:ph type="ftr" sz="quarter" idx="3"/>
          </p:nvPr>
        </p:nvSpPr>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00B11427-3EF8-0DF1-AC52-97B0C72D9DE1}"/>
              </a:ext>
            </a:extLst>
          </p:cNvPr>
          <p:cNvSpPr>
            <a:spLocks noGrp="1"/>
          </p:cNvSpPr>
          <p:nvPr>
            <p:ph type="sldNum" sz="quarter" idx="4"/>
          </p:nvPr>
        </p:nvSpPr>
        <p:spPr/>
        <p:txBody>
          <a:bodyPr/>
          <a:lstStyle/>
          <a:p>
            <a:fld id="{4A9CEFBC-9863-BD47-BA2B-008170C231CB}" type="slidenum">
              <a:rPr lang="en-US" smtClean="0"/>
              <a:pPr/>
              <a:t>17</a:t>
            </a:fld>
            <a:endParaRPr lang="en-US"/>
          </a:p>
        </p:txBody>
      </p:sp>
      <p:graphicFrame>
        <p:nvGraphicFramePr>
          <p:cNvPr id="3" name="Table 2">
            <a:extLst>
              <a:ext uri="{FF2B5EF4-FFF2-40B4-BE49-F238E27FC236}">
                <a16:creationId xmlns:a16="http://schemas.microsoft.com/office/drawing/2014/main" id="{E4BDA44E-DE72-D2DF-63CF-6DB4BC8ACA35}"/>
              </a:ext>
            </a:extLst>
          </p:cNvPr>
          <p:cNvGraphicFramePr>
            <a:graphicFrameLocks noGrp="1"/>
          </p:cNvGraphicFramePr>
          <p:nvPr/>
        </p:nvGraphicFramePr>
        <p:xfrm>
          <a:off x="867469" y="6314233"/>
          <a:ext cx="1366322" cy="243840"/>
        </p:xfrm>
        <a:graphic>
          <a:graphicData uri="http://schemas.openxmlformats.org/drawingml/2006/table">
            <a:tbl>
              <a:tblPr firstRow="1" bandRow="1">
                <a:tableStyleId>{5C22544A-7EE6-4342-B048-85BDC9FD1C3A}</a:tableStyleId>
              </a:tblPr>
              <a:tblGrid>
                <a:gridCol w="455441">
                  <a:extLst>
                    <a:ext uri="{9D8B030D-6E8A-4147-A177-3AD203B41FA5}">
                      <a16:colId xmlns:a16="http://schemas.microsoft.com/office/drawing/2014/main" val="2576486781"/>
                    </a:ext>
                  </a:extLst>
                </a:gridCol>
                <a:gridCol w="455440">
                  <a:extLst>
                    <a:ext uri="{9D8B030D-6E8A-4147-A177-3AD203B41FA5}">
                      <a16:colId xmlns:a16="http://schemas.microsoft.com/office/drawing/2014/main" val="291270416"/>
                    </a:ext>
                  </a:extLst>
                </a:gridCol>
                <a:gridCol w="455441">
                  <a:extLst>
                    <a:ext uri="{9D8B030D-6E8A-4147-A177-3AD203B41FA5}">
                      <a16:colId xmlns:a16="http://schemas.microsoft.com/office/drawing/2014/main" val="1377192177"/>
                    </a:ext>
                  </a:extLst>
                </a:gridCol>
              </a:tblGrid>
              <a:tr h="127951">
                <a:tc>
                  <a:txBody>
                    <a:bodyPr/>
                    <a:lstStyle/>
                    <a:p>
                      <a:pPr algn="ctr"/>
                      <a:r>
                        <a:rPr lang="en-US" sz="1000" b="0" dirty="0">
                          <a:solidFill>
                            <a:schemeClr val="tx1"/>
                          </a:solidFill>
                        </a:rPr>
                        <a:t>Yes</a:t>
                      </a:r>
                    </a:p>
                  </a:txBody>
                  <a:tcP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tc>
                  <a:txBody>
                    <a:bodyPr/>
                    <a:lstStyle/>
                    <a:p>
                      <a:pPr algn="ctr"/>
                      <a:r>
                        <a:rPr lang="en-US" sz="1000" b="0" dirty="0">
                          <a:solidFill>
                            <a:schemeClr val="tx1"/>
                          </a:solidFill>
                        </a:rPr>
                        <a:t>No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5050"/>
                    </a:solidFill>
                  </a:tcPr>
                </a:tc>
                <a:tc>
                  <a:txBody>
                    <a:bodyPr/>
                    <a:lstStyle/>
                    <a:p>
                      <a:pPr algn="ctr"/>
                      <a:r>
                        <a:rPr lang="en-US" sz="1000" b="0" dirty="0">
                          <a:solidFill>
                            <a:schemeClr val="tx1"/>
                          </a:solidFill>
                        </a:rPr>
                        <a:t>N/A</a:t>
                      </a:r>
                    </a:p>
                  </a:txBody>
                  <a:tcP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A6A6A6"/>
                    </a:solidFill>
                  </a:tcPr>
                </a:tc>
                <a:extLst>
                  <a:ext uri="{0D108BD9-81ED-4DB2-BD59-A6C34878D82A}">
                    <a16:rowId xmlns:a16="http://schemas.microsoft.com/office/drawing/2014/main" val="403492718"/>
                  </a:ext>
                </a:extLst>
              </a:tr>
            </a:tbl>
          </a:graphicData>
        </a:graphic>
      </p:graphicFrame>
      <p:graphicFrame>
        <p:nvGraphicFramePr>
          <p:cNvPr id="9" name="Table 8">
            <a:extLst>
              <a:ext uri="{FF2B5EF4-FFF2-40B4-BE49-F238E27FC236}">
                <a16:creationId xmlns:a16="http://schemas.microsoft.com/office/drawing/2014/main" id="{C4012271-ACB3-6948-D7D0-2F00ADEC16E9}"/>
              </a:ext>
            </a:extLst>
          </p:cNvPr>
          <p:cNvGraphicFramePr>
            <a:graphicFrameLocks noGrp="1"/>
          </p:cNvGraphicFramePr>
          <p:nvPr/>
        </p:nvGraphicFramePr>
        <p:xfrm>
          <a:off x="2310559" y="6067740"/>
          <a:ext cx="5953005" cy="487680"/>
        </p:xfrm>
        <a:graphic>
          <a:graphicData uri="http://schemas.openxmlformats.org/drawingml/2006/table">
            <a:tbl>
              <a:tblPr firstRow="1" bandRow="1">
                <a:tableStyleId>{5C22544A-7EE6-4342-B048-85BDC9FD1C3A}</a:tableStyleId>
              </a:tblPr>
              <a:tblGrid>
                <a:gridCol w="1659469">
                  <a:extLst>
                    <a:ext uri="{9D8B030D-6E8A-4147-A177-3AD203B41FA5}">
                      <a16:colId xmlns:a16="http://schemas.microsoft.com/office/drawing/2014/main" val="3051375396"/>
                    </a:ext>
                  </a:extLst>
                </a:gridCol>
                <a:gridCol w="1073384">
                  <a:extLst>
                    <a:ext uri="{9D8B030D-6E8A-4147-A177-3AD203B41FA5}">
                      <a16:colId xmlns:a16="http://schemas.microsoft.com/office/drawing/2014/main" val="828184109"/>
                    </a:ext>
                  </a:extLst>
                </a:gridCol>
                <a:gridCol w="1073384">
                  <a:extLst>
                    <a:ext uri="{9D8B030D-6E8A-4147-A177-3AD203B41FA5}">
                      <a16:colId xmlns:a16="http://schemas.microsoft.com/office/drawing/2014/main" val="377923422"/>
                    </a:ext>
                  </a:extLst>
                </a:gridCol>
                <a:gridCol w="1073384">
                  <a:extLst>
                    <a:ext uri="{9D8B030D-6E8A-4147-A177-3AD203B41FA5}">
                      <a16:colId xmlns:a16="http://schemas.microsoft.com/office/drawing/2014/main" val="4194818282"/>
                    </a:ext>
                  </a:extLst>
                </a:gridCol>
                <a:gridCol w="1073384">
                  <a:extLst>
                    <a:ext uri="{9D8B030D-6E8A-4147-A177-3AD203B41FA5}">
                      <a16:colId xmlns:a16="http://schemas.microsoft.com/office/drawing/2014/main" val="2610921000"/>
                    </a:ext>
                  </a:extLst>
                </a:gridCol>
              </a:tblGrid>
              <a:tr h="188723">
                <a:tc>
                  <a:txBody>
                    <a:bodyPr/>
                    <a:lstStyle/>
                    <a:p>
                      <a:pPr algn="r"/>
                      <a:r>
                        <a:rPr lang="en-US" sz="1000" b="0" dirty="0">
                          <a:solidFill>
                            <a:schemeClr val="tx1"/>
                          </a:solidFill>
                        </a:rPr>
                        <a:t>Nephrologist density</a:t>
                      </a:r>
                    </a:p>
                  </a:txBody>
                  <a:tcP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rPr>
                        <a:t>&lt;1.2 PMP</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algn="ctr"/>
                      <a:r>
                        <a:rPr lang="en-US" sz="1000" b="0" dirty="0">
                          <a:solidFill>
                            <a:schemeClr val="tx1"/>
                          </a:solidFill>
                        </a:rPr>
                        <a:t>1.2 – 10.0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p>
                      <a:pPr algn="ctr"/>
                      <a:r>
                        <a:rPr lang="en-US" sz="1000" b="0" dirty="0">
                          <a:solidFill>
                            <a:schemeClr val="bg1"/>
                          </a:solidFill>
                        </a:rPr>
                        <a:t>10.1 – 22.9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p>
                      <a:pPr algn="ctr"/>
                      <a:r>
                        <a:rPr lang="en-US" sz="1000" b="0" dirty="0">
                          <a:solidFill>
                            <a:schemeClr val="bg1"/>
                          </a:solidFill>
                        </a:rPr>
                        <a:t>&gt;22.9 PMP</a:t>
                      </a:r>
                    </a:p>
                  </a:txBody>
                  <a:tcPr>
                    <a:lnL w="12700" cap="flat" cmpd="sng" algn="ctr">
                      <a:solidFill>
                        <a:schemeClr val="bg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728375718"/>
                  </a:ext>
                </a:extLst>
              </a:tr>
              <a:tr h="188723">
                <a:tc>
                  <a:txBody>
                    <a:bodyPr/>
                    <a:lstStyle/>
                    <a:p>
                      <a:pPr algn="r"/>
                      <a:r>
                        <a:rPr lang="en-US" sz="1000" b="0" dirty="0">
                          <a:solidFill>
                            <a:schemeClr val="tx1"/>
                          </a:solidFill>
                        </a:rPr>
                        <a:t>Nephrology trainees density</a:t>
                      </a:r>
                    </a:p>
                  </a:txBody>
                  <a:tcP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rPr>
                        <a:t>&lt;0.3 PMP</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algn="ctr"/>
                      <a:r>
                        <a:rPr lang="en-US" sz="1000" b="0" dirty="0">
                          <a:solidFill>
                            <a:schemeClr val="tx1"/>
                          </a:solidFill>
                        </a:rPr>
                        <a:t>0.3 – 1.4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p>
                      <a:pPr algn="ctr"/>
                      <a:r>
                        <a:rPr lang="en-US" sz="1000" b="0" dirty="0">
                          <a:solidFill>
                            <a:schemeClr val="bg1"/>
                          </a:solidFill>
                        </a:rPr>
                        <a:t>1.5-3.7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p>
                      <a:pPr algn="ctr"/>
                      <a:r>
                        <a:rPr lang="en-US" sz="1000" b="0" dirty="0">
                          <a:solidFill>
                            <a:schemeClr val="bg1"/>
                          </a:solidFill>
                        </a:rPr>
                        <a:t>&gt;3.7 PMP</a:t>
                      </a:r>
                    </a:p>
                  </a:txBody>
                  <a:tcPr>
                    <a:lnL w="12700" cap="flat" cmpd="sng" algn="ctr">
                      <a:solidFill>
                        <a:schemeClr val="bg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1107474981"/>
                  </a:ext>
                </a:extLst>
              </a:tr>
            </a:tbl>
          </a:graphicData>
        </a:graphic>
      </p:graphicFrame>
      <p:grpSp>
        <p:nvGrpSpPr>
          <p:cNvPr id="10" name="Group 9">
            <a:extLst>
              <a:ext uri="{FF2B5EF4-FFF2-40B4-BE49-F238E27FC236}">
                <a16:creationId xmlns:a16="http://schemas.microsoft.com/office/drawing/2014/main" id="{8647F87D-4A3F-777D-26F0-316B8BCF89A7}"/>
              </a:ext>
            </a:extLst>
          </p:cNvPr>
          <p:cNvGrpSpPr/>
          <p:nvPr/>
        </p:nvGrpSpPr>
        <p:grpSpPr>
          <a:xfrm>
            <a:off x="8340332" y="5860436"/>
            <a:ext cx="3765022" cy="784830"/>
            <a:chOff x="8254268" y="5860436"/>
            <a:chExt cx="3765022" cy="784830"/>
          </a:xfrm>
        </p:grpSpPr>
        <p:sp>
          <p:nvSpPr>
            <p:cNvPr id="13" name="TextBox 12">
              <a:extLst>
                <a:ext uri="{FF2B5EF4-FFF2-40B4-BE49-F238E27FC236}">
                  <a16:creationId xmlns:a16="http://schemas.microsoft.com/office/drawing/2014/main" id="{8FD9917E-4D4B-80B8-FD17-93356B3AADCD}"/>
                </a:ext>
              </a:extLst>
            </p:cNvPr>
            <p:cNvSpPr txBox="1"/>
            <p:nvPr/>
          </p:nvSpPr>
          <p:spPr>
            <a:xfrm>
              <a:off x="8254268" y="5860436"/>
              <a:ext cx="2083831" cy="784830"/>
            </a:xfrm>
            <a:prstGeom prst="rect">
              <a:avLst/>
            </a:prstGeom>
            <a:noFill/>
          </p:spPr>
          <p:txBody>
            <a:bodyPr wrap="square" numCol="1" rtlCol="0">
              <a:spAutoFit/>
            </a:bodyPr>
            <a:lstStyle/>
            <a:p>
              <a:r>
                <a:rPr lang="en-US" sz="900" b="1" dirty="0"/>
                <a:t>Abbreviations</a:t>
              </a:r>
            </a:p>
            <a:p>
              <a:r>
                <a:rPr lang="en-US" sz="900" dirty="0"/>
                <a:t>AKI: acute kidney injury</a:t>
              </a:r>
            </a:p>
            <a:p>
              <a:r>
                <a:rPr lang="en-US" sz="900" dirty="0"/>
                <a:t>CKD: chronic kidney disease</a:t>
              </a:r>
            </a:p>
            <a:p>
              <a:r>
                <a:rPr lang="en-US" sz="900" dirty="0"/>
                <a:t>CKM: conservative kidney management</a:t>
              </a:r>
            </a:p>
            <a:p>
              <a:r>
                <a:rPr lang="en-US" sz="900" dirty="0"/>
                <a:t>HD: Hemodialysis </a:t>
              </a:r>
            </a:p>
          </p:txBody>
        </p:sp>
        <p:sp>
          <p:nvSpPr>
            <p:cNvPr id="14" name="TextBox 13">
              <a:extLst>
                <a:ext uri="{FF2B5EF4-FFF2-40B4-BE49-F238E27FC236}">
                  <a16:creationId xmlns:a16="http://schemas.microsoft.com/office/drawing/2014/main" id="{2AAEA78D-DEFA-44EF-CC79-C268FC663620}"/>
                </a:ext>
              </a:extLst>
            </p:cNvPr>
            <p:cNvSpPr txBox="1"/>
            <p:nvPr/>
          </p:nvSpPr>
          <p:spPr>
            <a:xfrm>
              <a:off x="10242745" y="5998159"/>
              <a:ext cx="1776545" cy="507831"/>
            </a:xfrm>
            <a:prstGeom prst="rect">
              <a:avLst/>
            </a:prstGeom>
            <a:noFill/>
          </p:spPr>
          <p:txBody>
            <a:bodyPr wrap="square">
              <a:spAutoFit/>
            </a:bodyPr>
            <a:lstStyle/>
            <a:p>
              <a:r>
                <a:rPr lang="en-US" sz="900" dirty="0"/>
                <a:t>KRT: kidney replacement therapy</a:t>
              </a:r>
            </a:p>
            <a:p>
              <a:r>
                <a:rPr lang="en-US" sz="900" dirty="0"/>
                <a:t>PD: Peritoneal Dialysis</a:t>
              </a:r>
            </a:p>
            <a:p>
              <a:r>
                <a:rPr lang="en-US" sz="900" dirty="0"/>
                <a:t>RRT: renal replacement therapy</a:t>
              </a:r>
            </a:p>
          </p:txBody>
        </p:sp>
      </p:grpSp>
      <p:graphicFrame>
        <p:nvGraphicFramePr>
          <p:cNvPr id="11" name="Table 10">
            <a:extLst>
              <a:ext uri="{FF2B5EF4-FFF2-40B4-BE49-F238E27FC236}">
                <a16:creationId xmlns:a16="http://schemas.microsoft.com/office/drawing/2014/main" id="{50DD6443-FBEB-EA63-F1BD-BA2851B1643D}"/>
              </a:ext>
            </a:extLst>
          </p:cNvPr>
          <p:cNvGraphicFramePr>
            <a:graphicFrameLocks noGrp="1"/>
          </p:cNvGraphicFramePr>
          <p:nvPr>
            <p:extLst>
              <p:ext uri="{D42A27DB-BD31-4B8C-83A1-F6EECF244321}">
                <p14:modId xmlns:p14="http://schemas.microsoft.com/office/powerpoint/2010/main" val="3408270161"/>
              </p:ext>
            </p:extLst>
          </p:nvPr>
        </p:nvGraphicFramePr>
        <p:xfrm>
          <a:off x="694944" y="1307592"/>
          <a:ext cx="10799056" cy="4439742"/>
        </p:xfrm>
        <a:graphic>
          <a:graphicData uri="http://schemas.openxmlformats.org/drawingml/2006/table">
            <a:tbl>
              <a:tblPr/>
              <a:tblGrid>
                <a:gridCol w="1140274">
                  <a:extLst>
                    <a:ext uri="{9D8B030D-6E8A-4147-A177-3AD203B41FA5}">
                      <a16:colId xmlns:a16="http://schemas.microsoft.com/office/drawing/2014/main" val="2523472563"/>
                    </a:ext>
                  </a:extLst>
                </a:gridCol>
                <a:gridCol w="536599">
                  <a:extLst>
                    <a:ext uri="{9D8B030D-6E8A-4147-A177-3AD203B41FA5}">
                      <a16:colId xmlns:a16="http://schemas.microsoft.com/office/drawing/2014/main" val="2578537884"/>
                    </a:ext>
                  </a:extLst>
                </a:gridCol>
                <a:gridCol w="536599">
                  <a:extLst>
                    <a:ext uri="{9D8B030D-6E8A-4147-A177-3AD203B41FA5}">
                      <a16:colId xmlns:a16="http://schemas.microsoft.com/office/drawing/2014/main" val="3605374847"/>
                    </a:ext>
                  </a:extLst>
                </a:gridCol>
                <a:gridCol w="536599">
                  <a:extLst>
                    <a:ext uri="{9D8B030D-6E8A-4147-A177-3AD203B41FA5}">
                      <a16:colId xmlns:a16="http://schemas.microsoft.com/office/drawing/2014/main" val="3550214501"/>
                    </a:ext>
                  </a:extLst>
                </a:gridCol>
                <a:gridCol w="536599">
                  <a:extLst>
                    <a:ext uri="{9D8B030D-6E8A-4147-A177-3AD203B41FA5}">
                      <a16:colId xmlns:a16="http://schemas.microsoft.com/office/drawing/2014/main" val="100197052"/>
                    </a:ext>
                  </a:extLst>
                </a:gridCol>
                <a:gridCol w="536599">
                  <a:extLst>
                    <a:ext uri="{9D8B030D-6E8A-4147-A177-3AD203B41FA5}">
                      <a16:colId xmlns:a16="http://schemas.microsoft.com/office/drawing/2014/main" val="413597687"/>
                    </a:ext>
                  </a:extLst>
                </a:gridCol>
                <a:gridCol w="536599">
                  <a:extLst>
                    <a:ext uri="{9D8B030D-6E8A-4147-A177-3AD203B41FA5}">
                      <a16:colId xmlns:a16="http://schemas.microsoft.com/office/drawing/2014/main" val="1698996050"/>
                    </a:ext>
                  </a:extLst>
                </a:gridCol>
                <a:gridCol w="536599">
                  <a:extLst>
                    <a:ext uri="{9D8B030D-6E8A-4147-A177-3AD203B41FA5}">
                      <a16:colId xmlns:a16="http://schemas.microsoft.com/office/drawing/2014/main" val="129307731"/>
                    </a:ext>
                  </a:extLst>
                </a:gridCol>
                <a:gridCol w="536599">
                  <a:extLst>
                    <a:ext uri="{9D8B030D-6E8A-4147-A177-3AD203B41FA5}">
                      <a16:colId xmlns:a16="http://schemas.microsoft.com/office/drawing/2014/main" val="989778684"/>
                    </a:ext>
                  </a:extLst>
                </a:gridCol>
                <a:gridCol w="536599">
                  <a:extLst>
                    <a:ext uri="{9D8B030D-6E8A-4147-A177-3AD203B41FA5}">
                      <a16:colId xmlns:a16="http://schemas.microsoft.com/office/drawing/2014/main" val="2570189667"/>
                    </a:ext>
                  </a:extLst>
                </a:gridCol>
                <a:gridCol w="536599">
                  <a:extLst>
                    <a:ext uri="{9D8B030D-6E8A-4147-A177-3AD203B41FA5}">
                      <a16:colId xmlns:a16="http://schemas.microsoft.com/office/drawing/2014/main" val="2072540790"/>
                    </a:ext>
                  </a:extLst>
                </a:gridCol>
                <a:gridCol w="536599">
                  <a:extLst>
                    <a:ext uri="{9D8B030D-6E8A-4147-A177-3AD203B41FA5}">
                      <a16:colId xmlns:a16="http://schemas.microsoft.com/office/drawing/2014/main" val="3881538122"/>
                    </a:ext>
                  </a:extLst>
                </a:gridCol>
                <a:gridCol w="536599">
                  <a:extLst>
                    <a:ext uri="{9D8B030D-6E8A-4147-A177-3AD203B41FA5}">
                      <a16:colId xmlns:a16="http://schemas.microsoft.com/office/drawing/2014/main" val="4049955194"/>
                    </a:ext>
                  </a:extLst>
                </a:gridCol>
                <a:gridCol w="536599">
                  <a:extLst>
                    <a:ext uri="{9D8B030D-6E8A-4147-A177-3AD203B41FA5}">
                      <a16:colId xmlns:a16="http://schemas.microsoft.com/office/drawing/2014/main" val="217304494"/>
                    </a:ext>
                  </a:extLst>
                </a:gridCol>
                <a:gridCol w="536599">
                  <a:extLst>
                    <a:ext uri="{9D8B030D-6E8A-4147-A177-3AD203B41FA5}">
                      <a16:colId xmlns:a16="http://schemas.microsoft.com/office/drawing/2014/main" val="932608904"/>
                    </a:ext>
                  </a:extLst>
                </a:gridCol>
                <a:gridCol w="536599">
                  <a:extLst>
                    <a:ext uri="{9D8B030D-6E8A-4147-A177-3AD203B41FA5}">
                      <a16:colId xmlns:a16="http://schemas.microsoft.com/office/drawing/2014/main" val="1632591031"/>
                    </a:ext>
                  </a:extLst>
                </a:gridCol>
                <a:gridCol w="536599">
                  <a:extLst>
                    <a:ext uri="{9D8B030D-6E8A-4147-A177-3AD203B41FA5}">
                      <a16:colId xmlns:a16="http://schemas.microsoft.com/office/drawing/2014/main" val="905674917"/>
                    </a:ext>
                  </a:extLst>
                </a:gridCol>
                <a:gridCol w="536599">
                  <a:extLst>
                    <a:ext uri="{9D8B030D-6E8A-4147-A177-3AD203B41FA5}">
                      <a16:colId xmlns:a16="http://schemas.microsoft.com/office/drawing/2014/main" val="2342441431"/>
                    </a:ext>
                  </a:extLst>
                </a:gridCol>
                <a:gridCol w="536599">
                  <a:extLst>
                    <a:ext uri="{9D8B030D-6E8A-4147-A177-3AD203B41FA5}">
                      <a16:colId xmlns:a16="http://schemas.microsoft.com/office/drawing/2014/main" val="3669968867"/>
                    </a:ext>
                  </a:extLst>
                </a:gridCol>
              </a:tblGrid>
              <a:tr h="146742">
                <a:tc rowSpan="2">
                  <a:txBody>
                    <a:bodyPr/>
                    <a:lstStyle/>
                    <a:p>
                      <a:pPr algn="l" rtl="0" fontAlgn="ctr"/>
                      <a:r>
                        <a:rPr lang="en-US" sz="1000" b="1" i="0" u="none" strike="noStrike" dirty="0">
                          <a:solidFill>
                            <a:srgbClr val="FFFFFF"/>
                          </a:solidFill>
                          <a:effectLst/>
                          <a:latin typeface="Calibri" panose="020F0502020204030204" pitchFamily="34" charset="0"/>
                        </a:rPr>
                        <a:t>Country</a:t>
                      </a:r>
                    </a:p>
                  </a:txBody>
                  <a:tcPr marL="45720" marR="9144"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algn="l" rtl="0" fontAlgn="ctr"/>
                      <a:r>
                        <a:rPr lang="en-US" sz="1000" b="1" i="0" u="none" strike="noStrike">
                          <a:solidFill>
                            <a:srgbClr val="FFFFFF"/>
                          </a:solidFill>
                          <a:effectLst/>
                          <a:latin typeface="Calibri" panose="020F050202020403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gridSpan="3">
                  <a:txBody>
                    <a:bodyPr/>
                    <a:lstStyle/>
                    <a:p>
                      <a:pPr algn="ctr" rtl="0" fontAlgn="b"/>
                      <a:r>
                        <a:rPr lang="en-US" sz="1000" b="1" i="0" u="none" strike="noStrike" dirty="0">
                          <a:solidFill>
                            <a:srgbClr val="000000"/>
                          </a:solidFill>
                          <a:effectLst/>
                          <a:latin typeface="Calibri" panose="020F0502020204030204" pitchFamily="34" charset="0"/>
                        </a:rPr>
                        <a:t>Availability of KRT</a:t>
                      </a:r>
                    </a:p>
                  </a:txBody>
                  <a:tcPr marL="3862" marR="3862" marT="3862"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b"/>
                      <a:r>
                        <a:rPr lang="en-US" sz="1000" b="1" i="0" u="none" strike="noStrike" dirty="0">
                          <a:solidFill>
                            <a:srgbClr val="000000"/>
                          </a:solidFill>
                          <a:effectLst/>
                          <a:latin typeface="Calibri" panose="020F0502020204030204" pitchFamily="34" charset="0"/>
                        </a:rPr>
                        <a:t>Availability of CKM</a:t>
                      </a:r>
                    </a:p>
                  </a:txBody>
                  <a:tcPr marL="3862" marR="3862" marT="3862"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gridSpan="3">
                  <a:txBody>
                    <a:bodyPr/>
                    <a:lstStyle/>
                    <a:p>
                      <a:pPr algn="ctr" rtl="0" fontAlgn="b"/>
                      <a:r>
                        <a:rPr lang="en-US" sz="1000" b="1" i="0" u="none" strike="noStrike" dirty="0">
                          <a:solidFill>
                            <a:srgbClr val="000000"/>
                          </a:solidFill>
                          <a:effectLst/>
                          <a:latin typeface="Calibri" panose="020F0502020204030204" pitchFamily="34" charset="0"/>
                        </a:rPr>
                        <a:t>Funding for Medications</a:t>
                      </a:r>
                    </a:p>
                  </a:txBody>
                  <a:tcPr marL="3862" marR="3862" marT="3862"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4">
                  <a:txBody>
                    <a:bodyPr/>
                    <a:lstStyle/>
                    <a:p>
                      <a:pPr algn="ctr" rtl="0" fontAlgn="b"/>
                      <a:r>
                        <a:rPr lang="en-US" sz="1000" b="1" i="0" u="none" strike="noStrike" dirty="0">
                          <a:solidFill>
                            <a:srgbClr val="000000"/>
                          </a:solidFill>
                          <a:effectLst/>
                          <a:latin typeface="Calibri" panose="020F0502020204030204" pitchFamily="34" charset="0"/>
                        </a:rPr>
                        <a:t>Availability of Distribution of Registry</a:t>
                      </a:r>
                    </a:p>
                  </a:txBody>
                  <a:tcPr marL="3862" marR="3862" marT="3862"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rtl="0" fontAlgn="b"/>
                      <a:r>
                        <a:rPr lang="en-US" sz="1000" b="1" i="0" u="none" strike="noStrike" dirty="0">
                          <a:solidFill>
                            <a:srgbClr val="000000"/>
                          </a:solidFill>
                          <a:effectLst/>
                          <a:latin typeface="Calibri" panose="020F0502020204030204" pitchFamily="34" charset="0"/>
                        </a:rPr>
                        <a:t>Advocacy Group</a:t>
                      </a:r>
                    </a:p>
                  </a:txBody>
                  <a:tcPr marL="3862" marR="3862" marT="3862"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ctr"/>
                      <a:r>
                        <a:rPr lang="en-US" sz="1000" b="1" i="0" u="none" strike="noStrike" dirty="0">
                          <a:solidFill>
                            <a:srgbClr val="000000"/>
                          </a:solidFill>
                          <a:effectLst/>
                          <a:latin typeface="Calibri" panose="020F0502020204030204" pitchFamily="34" charset="0"/>
                        </a:rPr>
                        <a:t>Nephrology Workforce (PMP)</a:t>
                      </a:r>
                    </a:p>
                  </a:txBody>
                  <a:tcPr marL="3862" marR="3862" marT="3862"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extLst>
                  <a:ext uri="{0D108BD9-81ED-4DB2-BD59-A6C34878D82A}">
                    <a16:rowId xmlns:a16="http://schemas.microsoft.com/office/drawing/2014/main" val="3853543651"/>
                  </a:ext>
                </a:extLst>
              </a:tr>
              <a:tr h="1005840">
                <a:tc vMerge="1">
                  <a:txBody>
                    <a:bodyPr/>
                    <a:lstStyle/>
                    <a:p>
                      <a:endParaRPr lang="en-US"/>
                    </a:p>
                  </a:txBody>
                  <a:tcPr/>
                </a:tc>
                <a:tc>
                  <a:txBody>
                    <a:bodyPr/>
                    <a:lstStyle/>
                    <a:p>
                      <a:pPr algn="l" rtl="0" fontAlgn="ctr"/>
                      <a:r>
                        <a:rPr lang="en-US" sz="1000" b="1" i="0" u="none" strike="noStrike">
                          <a:solidFill>
                            <a:srgbClr val="FFFFFF"/>
                          </a:solidFill>
                          <a:effectLst/>
                          <a:latin typeface="Calibri" panose="020F050202020403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algn="ctr" rtl="0" fontAlgn="ctr"/>
                      <a:r>
                        <a:rPr lang="en-US" sz="1000" b="0" i="0" u="none" strike="noStrike">
                          <a:solidFill>
                            <a:srgbClr val="000000"/>
                          </a:solidFill>
                          <a:effectLst/>
                          <a:latin typeface="Calibri" panose="020F0502020204030204" pitchFamily="34" charset="0"/>
                        </a:rPr>
                        <a:t>HD</a:t>
                      </a:r>
                    </a:p>
                  </a:txBody>
                  <a:tcPr marL="3862" marR="3862" marT="3862"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dirty="0">
                          <a:solidFill>
                            <a:srgbClr val="000000"/>
                          </a:solidFill>
                          <a:effectLst/>
                          <a:latin typeface="Calibri" panose="020F0502020204030204" pitchFamily="34" charset="0"/>
                        </a:rPr>
                        <a:t>PD</a:t>
                      </a:r>
                    </a:p>
                  </a:txBody>
                  <a:tcPr marL="3862" marR="3862" marT="3862"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Kidney transplantation</a:t>
                      </a:r>
                    </a:p>
                  </a:txBody>
                  <a:tcPr marL="3862" marR="3862" marT="3862"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Shared decision</a:t>
                      </a:r>
                    </a:p>
                  </a:txBody>
                  <a:tcPr marL="3862" marR="3862" marT="3862"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Choice restricted (limited)</a:t>
                      </a:r>
                    </a:p>
                  </a:txBody>
                  <a:tcPr marL="3862" marR="3862" marT="3862"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CKD</a:t>
                      </a:r>
                    </a:p>
                  </a:txBody>
                  <a:tcPr marL="3862" marR="3862" marT="3862"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Dialysis</a:t>
                      </a:r>
                    </a:p>
                  </a:txBody>
                  <a:tcPr marL="3862" marR="3862" marT="3862"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Kidney transplantation</a:t>
                      </a:r>
                    </a:p>
                  </a:txBody>
                  <a:tcPr marL="3862" marR="3862" marT="3862"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CKD</a:t>
                      </a:r>
                    </a:p>
                  </a:txBody>
                  <a:tcPr marL="3862" marR="3862" marT="3862"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Dialysis</a:t>
                      </a:r>
                    </a:p>
                  </a:txBody>
                  <a:tcPr marL="3862" marR="3862" marT="3862"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Kidney transplantation</a:t>
                      </a:r>
                    </a:p>
                  </a:txBody>
                  <a:tcPr marL="3862" marR="3862" marT="3862"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AKI</a:t>
                      </a:r>
                    </a:p>
                  </a:txBody>
                  <a:tcPr marL="3862" marR="3862" marT="3862"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CKD</a:t>
                      </a:r>
                    </a:p>
                  </a:txBody>
                  <a:tcPr marL="3862" marR="3862" marT="3862"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AKI</a:t>
                      </a:r>
                    </a:p>
                  </a:txBody>
                  <a:tcPr marL="3862" marR="3862" marT="3862"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RRT</a:t>
                      </a:r>
                    </a:p>
                  </a:txBody>
                  <a:tcPr marL="3862" marR="3862" marT="3862"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Nephrologist</a:t>
                      </a:r>
                    </a:p>
                  </a:txBody>
                  <a:tcPr marL="3862" marR="3862" marT="3862"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Nephrologist trainees</a:t>
                      </a:r>
                    </a:p>
                  </a:txBody>
                  <a:tcPr marL="3862" marR="3862" marT="3862"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2293879028"/>
                  </a:ext>
                </a:extLst>
              </a:tr>
              <a:tr h="115076">
                <a:tc rowSpan="2">
                  <a:txBody>
                    <a:bodyPr/>
                    <a:lstStyle/>
                    <a:p>
                      <a:pPr algn="l" rtl="0" fontAlgn="b"/>
                      <a:r>
                        <a:rPr lang="en-US" sz="1000" b="1" i="0" u="none" strike="noStrike">
                          <a:solidFill>
                            <a:srgbClr val="000000"/>
                          </a:solidFill>
                          <a:effectLst/>
                          <a:latin typeface="Calibri" panose="020F0502020204030204" pitchFamily="34" charset="0"/>
                        </a:rPr>
                        <a:t>American Samoa</a:t>
                      </a:r>
                    </a:p>
                  </a:txBody>
                  <a:tcPr marL="45720" marR="9144"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3862" marR="3862" marT="386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2867708888"/>
                  </a:ext>
                </a:extLst>
              </a:tr>
              <a:tr h="115076">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3862" marR="3862" marT="386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2838173720"/>
                  </a:ext>
                </a:extLst>
              </a:tr>
              <a:tr h="115076">
                <a:tc rowSpan="2">
                  <a:txBody>
                    <a:bodyPr/>
                    <a:lstStyle/>
                    <a:p>
                      <a:pPr algn="l" rtl="0" fontAlgn="b"/>
                      <a:r>
                        <a:rPr lang="en-US" sz="1000" b="1" i="0" u="none" strike="noStrike">
                          <a:solidFill>
                            <a:srgbClr val="000000"/>
                          </a:solidFill>
                          <a:effectLst/>
                          <a:latin typeface="Calibri" panose="020F0502020204030204" pitchFamily="34" charset="0"/>
                        </a:rPr>
                        <a:t>Australia</a:t>
                      </a:r>
                    </a:p>
                  </a:txBody>
                  <a:tcPr marL="45720" marR="9144"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3862" marR="3862" marT="386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dirty="0">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000" b="0" i="0" u="none" strike="noStrike">
                          <a:solidFill>
                            <a:srgbClr val="FFFFFF"/>
                          </a:solidFill>
                          <a:effectLst/>
                          <a:latin typeface="Calibri" panose="020F0502020204030204" pitchFamily="34" charset="0"/>
                        </a:rPr>
                        <a:t>21.30</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ctr"/>
                      <a:r>
                        <a:rPr lang="en-US" sz="1000" b="0" i="0" u="none" strike="noStrike">
                          <a:solidFill>
                            <a:srgbClr val="FFFFFF"/>
                          </a:solidFill>
                          <a:effectLst/>
                          <a:latin typeface="Calibri" panose="020F0502020204030204" pitchFamily="34" charset="0"/>
                        </a:rPr>
                        <a:t>5.20</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610373245"/>
                  </a:ext>
                </a:extLst>
              </a:tr>
              <a:tr h="115076">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3862" marR="3862" marT="386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000" b="0" i="0" u="none" strike="noStrike">
                          <a:solidFill>
                            <a:srgbClr val="FFFFFF"/>
                          </a:solidFill>
                          <a:effectLst/>
                          <a:latin typeface="Calibri" panose="020F0502020204030204" pitchFamily="34" charset="0"/>
                        </a:rPr>
                        <a:t>23.11</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ctr"/>
                      <a:r>
                        <a:rPr lang="en-US" sz="1000" b="0" i="0" u="none" strike="noStrike">
                          <a:solidFill>
                            <a:srgbClr val="FFFFFF"/>
                          </a:solidFill>
                          <a:effectLst/>
                          <a:latin typeface="Calibri" panose="020F0502020204030204" pitchFamily="34" charset="0"/>
                        </a:rPr>
                        <a:t>5.74</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2813368174"/>
                  </a:ext>
                </a:extLst>
              </a:tr>
              <a:tr h="115076">
                <a:tc rowSpan="2">
                  <a:txBody>
                    <a:bodyPr/>
                    <a:lstStyle/>
                    <a:p>
                      <a:pPr algn="l" rtl="0" fontAlgn="b"/>
                      <a:r>
                        <a:rPr lang="en-US" sz="1000" b="1" i="0" u="none" strike="noStrike" dirty="0">
                          <a:solidFill>
                            <a:srgbClr val="000000"/>
                          </a:solidFill>
                          <a:effectLst/>
                          <a:latin typeface="Calibri" panose="020F0502020204030204" pitchFamily="34" charset="0"/>
                        </a:rPr>
                        <a:t>Brunei Darussalam</a:t>
                      </a:r>
                    </a:p>
                  </a:txBody>
                  <a:tcPr marL="45720" marR="9144"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3862" marR="3862" marT="386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000" b="0" i="0" u="none" strike="noStrike">
                          <a:solidFill>
                            <a:srgbClr val="FFFFFF"/>
                          </a:solidFill>
                          <a:effectLst/>
                          <a:latin typeface="Calibri" panose="020F0502020204030204" pitchFamily="34" charset="0"/>
                        </a:rPr>
                        <a:t>28.85</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ctr"/>
                      <a:r>
                        <a:rPr lang="en-US" sz="1000" b="0" i="0" u="none" strike="noStrike">
                          <a:solidFill>
                            <a:srgbClr val="FFFFFF"/>
                          </a:solidFill>
                          <a:effectLst/>
                          <a:latin typeface="Calibri" panose="020F0502020204030204" pitchFamily="34" charset="0"/>
                        </a:rPr>
                        <a:t>11.10</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1678373792"/>
                  </a:ext>
                </a:extLst>
              </a:tr>
              <a:tr h="115076">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3862" marR="3862" marT="386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000" b="0" i="0" u="none" strike="noStrike">
                          <a:solidFill>
                            <a:srgbClr val="FFFFFF"/>
                          </a:solidFill>
                          <a:effectLst/>
                          <a:latin typeface="Calibri" panose="020F0502020204030204" pitchFamily="34" charset="0"/>
                        </a:rPr>
                        <a:t>12.55</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ctr"/>
                      <a:r>
                        <a:rPr lang="en-US" sz="1000" b="0" i="0" u="none" strike="noStrike">
                          <a:solidFill>
                            <a:srgbClr val="FFFFFF"/>
                          </a:solidFill>
                          <a:effectLst/>
                          <a:latin typeface="Calibri" panose="020F0502020204030204" pitchFamily="34" charset="0"/>
                        </a:rPr>
                        <a:t>6.28</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3385289374"/>
                  </a:ext>
                </a:extLst>
              </a:tr>
              <a:tr h="115076">
                <a:tc rowSpan="2">
                  <a:txBody>
                    <a:bodyPr/>
                    <a:lstStyle/>
                    <a:p>
                      <a:pPr algn="l" rtl="0" fontAlgn="b"/>
                      <a:r>
                        <a:rPr lang="en-US" sz="1000" b="1" i="0" u="none" strike="noStrike">
                          <a:solidFill>
                            <a:srgbClr val="000000"/>
                          </a:solidFill>
                          <a:effectLst/>
                          <a:latin typeface="Calibri" panose="020F0502020204030204" pitchFamily="34" charset="0"/>
                        </a:rPr>
                        <a:t>Cambodia</a:t>
                      </a:r>
                    </a:p>
                  </a:txBody>
                  <a:tcPr marL="45720" marR="9144"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3862" marR="3862" marT="386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000" b="0" i="0" u="none" strike="noStrike">
                          <a:solidFill>
                            <a:srgbClr val="000000"/>
                          </a:solidFill>
                          <a:effectLst/>
                          <a:latin typeface="Calibri" panose="020F0502020204030204" pitchFamily="34" charset="0"/>
                        </a:rPr>
                        <a:t>0.91</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000" b="0" i="0" u="none" strike="noStrike">
                          <a:solidFill>
                            <a:srgbClr val="000000"/>
                          </a:solidFill>
                          <a:effectLst/>
                          <a:latin typeface="Calibri" panose="020F0502020204030204" pitchFamily="34" charset="0"/>
                        </a:rPr>
                        <a:t>0.30</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135580705"/>
                  </a:ext>
                </a:extLst>
              </a:tr>
              <a:tr h="115076">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3862" marR="3862" marT="386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000" b="0" i="0" u="none" strike="noStrike">
                          <a:solidFill>
                            <a:srgbClr val="000000"/>
                          </a:solidFill>
                          <a:effectLst/>
                          <a:latin typeface="Calibri" panose="020F0502020204030204" pitchFamily="34" charset="0"/>
                        </a:rPr>
                        <a:t>1.02</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000" b="0" i="0" u="none" strike="noStrike">
                          <a:solidFill>
                            <a:srgbClr val="000000"/>
                          </a:solidFill>
                          <a:effectLst/>
                          <a:latin typeface="Calibri" panose="020F0502020204030204" pitchFamily="34" charset="0"/>
                        </a:rPr>
                        <a:t>0.30</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359158106"/>
                  </a:ext>
                </a:extLst>
              </a:tr>
              <a:tr h="115076">
                <a:tc rowSpan="2">
                  <a:txBody>
                    <a:bodyPr/>
                    <a:lstStyle/>
                    <a:p>
                      <a:pPr algn="l" rtl="0" fontAlgn="b"/>
                      <a:r>
                        <a:rPr lang="en-US" sz="1000" b="1" i="0" u="none" strike="noStrike">
                          <a:solidFill>
                            <a:srgbClr val="000000"/>
                          </a:solidFill>
                          <a:effectLst/>
                          <a:latin typeface="Calibri" panose="020F0502020204030204" pitchFamily="34" charset="0"/>
                        </a:rPr>
                        <a:t>Fiji</a:t>
                      </a:r>
                    </a:p>
                  </a:txBody>
                  <a:tcPr marL="45720" marR="9144"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3862" marR="3862" marT="386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000" b="0" i="0" u="none" strike="noStrike">
                          <a:solidFill>
                            <a:srgbClr val="000000"/>
                          </a:solidFill>
                          <a:effectLst/>
                          <a:latin typeface="Calibri" panose="020F0502020204030204" pitchFamily="34" charset="0"/>
                        </a:rPr>
                        <a:t>1.08</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000" b="0" i="0" u="none" strike="noStrike">
                          <a:solidFill>
                            <a:srgbClr val="000000"/>
                          </a:solidFill>
                          <a:effectLst/>
                          <a:latin typeface="Calibri" panose="020F0502020204030204" pitchFamily="34" charset="0"/>
                        </a:rPr>
                        <a:t>1.08</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954208513"/>
                  </a:ext>
                </a:extLst>
              </a:tr>
              <a:tr h="115076">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3862" marR="3862" marT="386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000" b="0" i="0" u="none" strike="noStrike">
                          <a:solidFill>
                            <a:srgbClr val="000000"/>
                          </a:solidFill>
                          <a:effectLst/>
                          <a:latin typeface="Calibri" panose="020F0502020204030204" pitchFamily="34" charset="0"/>
                        </a:rPr>
                        <a:t>3.18</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ctr"/>
                      <a:r>
                        <a:rPr lang="en-US" sz="1000" b="0" i="0" u="none" strike="noStrike">
                          <a:solidFill>
                            <a:srgbClr val="000000"/>
                          </a:solidFill>
                          <a:effectLst/>
                          <a:latin typeface="Calibri" panose="020F0502020204030204" pitchFamily="34" charset="0"/>
                        </a:rPr>
                        <a:t>1.06</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1793354496"/>
                  </a:ext>
                </a:extLst>
              </a:tr>
              <a:tr h="115076">
                <a:tc rowSpan="2">
                  <a:txBody>
                    <a:bodyPr/>
                    <a:lstStyle/>
                    <a:p>
                      <a:pPr algn="l" rtl="0" fontAlgn="b"/>
                      <a:r>
                        <a:rPr lang="en-US" sz="1000" b="1" i="0" u="none" strike="noStrike">
                          <a:solidFill>
                            <a:srgbClr val="000000"/>
                          </a:solidFill>
                          <a:effectLst/>
                          <a:latin typeface="Calibri" panose="020F0502020204030204" pitchFamily="34" charset="0"/>
                        </a:rPr>
                        <a:t>Indonesia</a:t>
                      </a:r>
                    </a:p>
                  </a:txBody>
                  <a:tcPr marL="45720" marR="9144"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3862" marR="3862" marT="386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000" b="0" i="0" u="none" strike="noStrike">
                          <a:solidFill>
                            <a:srgbClr val="000000"/>
                          </a:solidFill>
                          <a:effectLst/>
                          <a:latin typeface="Calibri" panose="020F0502020204030204" pitchFamily="34" charset="0"/>
                        </a:rPr>
                        <a:t>0.49</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000" b="0" i="0" u="none" strike="noStrike">
                          <a:solidFill>
                            <a:srgbClr val="000000"/>
                          </a:solidFill>
                          <a:effectLst/>
                          <a:latin typeface="Calibri" panose="020F0502020204030204" pitchFamily="34" charset="0"/>
                        </a:rPr>
                        <a:t>0.23</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3613393174"/>
                  </a:ext>
                </a:extLst>
              </a:tr>
              <a:tr h="115076">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3862" marR="3862" marT="386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000" b="0" i="0" u="none" strike="noStrike">
                          <a:solidFill>
                            <a:srgbClr val="000000"/>
                          </a:solidFill>
                          <a:effectLst/>
                          <a:latin typeface="Calibri" panose="020F0502020204030204" pitchFamily="34" charset="0"/>
                        </a:rPr>
                        <a:t>0.80</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000" b="0" i="0" u="none" strike="noStrike">
                          <a:solidFill>
                            <a:srgbClr val="000000"/>
                          </a:solidFill>
                          <a:effectLst/>
                          <a:latin typeface="Calibri" panose="020F0502020204030204" pitchFamily="34" charset="0"/>
                        </a:rPr>
                        <a:t>0.20</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2399778098"/>
                  </a:ext>
                </a:extLst>
              </a:tr>
              <a:tr h="115076">
                <a:tc rowSpan="2">
                  <a:txBody>
                    <a:bodyPr/>
                    <a:lstStyle/>
                    <a:p>
                      <a:pPr algn="l" rtl="0" fontAlgn="b"/>
                      <a:r>
                        <a:rPr lang="en-US" sz="1000" b="1" i="0" u="none" strike="noStrike">
                          <a:solidFill>
                            <a:srgbClr val="000000"/>
                          </a:solidFill>
                          <a:effectLst/>
                          <a:latin typeface="Calibri" panose="020F0502020204030204" pitchFamily="34" charset="0"/>
                        </a:rPr>
                        <a:t>Lao PDR</a:t>
                      </a:r>
                    </a:p>
                  </a:txBody>
                  <a:tcPr marL="45720" marR="9144"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3862" marR="3862" marT="386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000" b="0" i="0" u="none" strike="noStrike">
                          <a:solidFill>
                            <a:srgbClr val="FFFFFF"/>
                          </a:solidFill>
                          <a:effectLst/>
                          <a:latin typeface="Calibri" panose="020F0502020204030204" pitchFamily="34" charset="0"/>
                        </a:rPr>
                        <a:t>11.34</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2799644723"/>
                  </a:ext>
                </a:extLst>
              </a:tr>
              <a:tr h="115076">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3862" marR="3862" marT="386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000" b="0" i="0" u="none" strike="noStrike">
                          <a:solidFill>
                            <a:srgbClr val="000000"/>
                          </a:solidFill>
                          <a:effectLst/>
                          <a:latin typeface="Calibri" panose="020F0502020204030204" pitchFamily="34" charset="0"/>
                        </a:rPr>
                        <a:t>1.03</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000" b="0" i="0" u="none" strike="noStrike">
                          <a:solidFill>
                            <a:srgbClr val="000000"/>
                          </a:solidFill>
                          <a:effectLst/>
                          <a:latin typeface="Calibri" panose="020F0502020204030204" pitchFamily="34" charset="0"/>
                        </a:rPr>
                        <a:t>1.03</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2545327932"/>
                  </a:ext>
                </a:extLst>
              </a:tr>
              <a:tr h="115076">
                <a:tc rowSpan="2">
                  <a:txBody>
                    <a:bodyPr/>
                    <a:lstStyle/>
                    <a:p>
                      <a:pPr algn="l" rtl="0" fontAlgn="b"/>
                      <a:r>
                        <a:rPr lang="en-US" sz="1000" b="1" i="0" u="none" strike="noStrike">
                          <a:solidFill>
                            <a:srgbClr val="000000"/>
                          </a:solidFill>
                          <a:effectLst/>
                          <a:latin typeface="Calibri" panose="020F0502020204030204" pitchFamily="34" charset="0"/>
                        </a:rPr>
                        <a:t>Malaysia</a:t>
                      </a:r>
                    </a:p>
                  </a:txBody>
                  <a:tcPr marL="45720" marR="9144"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3862" marR="3862" marT="386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000" b="0" i="0" u="none" strike="noStrike">
                          <a:solidFill>
                            <a:srgbClr val="000000"/>
                          </a:solidFill>
                          <a:effectLst/>
                          <a:latin typeface="Calibri" panose="020F0502020204030204" pitchFamily="34" charset="0"/>
                        </a:rPr>
                        <a:t>5.66</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ctr"/>
                      <a:r>
                        <a:rPr lang="en-US" sz="1000" b="0" i="0" u="none" strike="noStrike">
                          <a:solidFill>
                            <a:srgbClr val="000000"/>
                          </a:solidFill>
                          <a:effectLst/>
                          <a:latin typeface="Calibri" panose="020F0502020204030204" pitchFamily="34" charset="0"/>
                        </a:rPr>
                        <a:t>1.10</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455310153"/>
                  </a:ext>
                </a:extLst>
              </a:tr>
              <a:tr h="115076">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3862" marR="3862" marT="386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000" b="0" i="0" u="none" strike="noStrike">
                          <a:solidFill>
                            <a:srgbClr val="000000"/>
                          </a:solidFill>
                          <a:effectLst/>
                          <a:latin typeface="Calibri" panose="020F0502020204030204" pitchFamily="34" charset="0"/>
                        </a:rPr>
                        <a:t>5.90</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ctr"/>
                      <a:r>
                        <a:rPr lang="en-US" sz="1000" b="0" i="0" u="none" strike="noStrike">
                          <a:solidFill>
                            <a:srgbClr val="000000"/>
                          </a:solidFill>
                          <a:effectLst/>
                          <a:latin typeface="Calibri" panose="020F0502020204030204" pitchFamily="34" charset="0"/>
                        </a:rPr>
                        <a:t>0.89</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1538035444"/>
                  </a:ext>
                </a:extLst>
              </a:tr>
              <a:tr h="115076">
                <a:tc rowSpan="2">
                  <a:txBody>
                    <a:bodyPr/>
                    <a:lstStyle/>
                    <a:p>
                      <a:pPr algn="l" rtl="0" fontAlgn="b"/>
                      <a:r>
                        <a:rPr lang="en-US" sz="1000" b="1" i="0" u="none" strike="noStrike">
                          <a:solidFill>
                            <a:srgbClr val="000000"/>
                          </a:solidFill>
                          <a:effectLst/>
                          <a:latin typeface="Calibri" panose="020F0502020204030204" pitchFamily="34" charset="0"/>
                        </a:rPr>
                        <a:t>Myanmar</a:t>
                      </a:r>
                    </a:p>
                  </a:txBody>
                  <a:tcPr marL="45720" marR="9144"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3862" marR="3862" marT="386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000" b="0" i="0" u="none" strike="noStrike">
                          <a:solidFill>
                            <a:srgbClr val="000000"/>
                          </a:solidFill>
                          <a:effectLst/>
                          <a:latin typeface="Calibri" panose="020F0502020204030204" pitchFamily="34" charset="0"/>
                        </a:rPr>
                        <a:t>0.49</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000" b="0" i="0" u="none" strike="noStrike">
                          <a:solidFill>
                            <a:srgbClr val="000000"/>
                          </a:solidFill>
                          <a:effectLst/>
                          <a:latin typeface="Calibri" panose="020F0502020204030204" pitchFamily="34" charset="0"/>
                        </a:rPr>
                        <a:t>0.31</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2515913970"/>
                  </a:ext>
                </a:extLst>
              </a:tr>
              <a:tr h="115076">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3862" marR="3862" marT="386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000" b="0" i="0" u="none" strike="noStrike">
                          <a:solidFill>
                            <a:srgbClr val="000000"/>
                          </a:solidFill>
                          <a:effectLst/>
                          <a:latin typeface="Calibri" panose="020F0502020204030204" pitchFamily="34" charset="0"/>
                        </a:rPr>
                        <a:t>0.61</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000" b="0" i="0" u="none" strike="noStrike">
                          <a:solidFill>
                            <a:srgbClr val="000000"/>
                          </a:solidFill>
                          <a:effectLst/>
                          <a:latin typeface="Calibri" panose="020F0502020204030204" pitchFamily="34" charset="0"/>
                        </a:rPr>
                        <a:t>0.26</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2338189830"/>
                  </a:ext>
                </a:extLst>
              </a:tr>
              <a:tr h="115076">
                <a:tc rowSpan="2">
                  <a:txBody>
                    <a:bodyPr/>
                    <a:lstStyle/>
                    <a:p>
                      <a:pPr algn="l" rtl="0" fontAlgn="b"/>
                      <a:r>
                        <a:rPr lang="en-US" sz="1000" b="1" i="0" u="none" strike="noStrike">
                          <a:solidFill>
                            <a:srgbClr val="000000"/>
                          </a:solidFill>
                          <a:effectLst/>
                          <a:latin typeface="Calibri" panose="020F0502020204030204" pitchFamily="34" charset="0"/>
                        </a:rPr>
                        <a:t>New Caledonia</a:t>
                      </a:r>
                    </a:p>
                  </a:txBody>
                  <a:tcPr marL="45720" marR="9144"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3862" marR="3862" marT="386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000" b="0" i="0" u="none" strike="noStrike">
                          <a:solidFill>
                            <a:srgbClr val="FFFFFF"/>
                          </a:solidFill>
                          <a:effectLst/>
                          <a:latin typeface="Calibri" panose="020F0502020204030204" pitchFamily="34" charset="0"/>
                        </a:rPr>
                        <a:t>40.67</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ctr"/>
                      <a:r>
                        <a:rPr lang="en-US" sz="1000" b="0" i="0" u="none" strike="noStrike">
                          <a:solidFill>
                            <a:srgbClr val="000000"/>
                          </a:solidFill>
                          <a:effectLst/>
                          <a:latin typeface="Calibri" panose="020F0502020204030204" pitchFamily="34" charset="0"/>
                        </a:rPr>
                        <a:t>0.00</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4156357511"/>
                  </a:ext>
                </a:extLst>
              </a:tr>
              <a:tr h="115076">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3862" marR="3862" marT="386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000" b="0" i="0" u="none" strike="noStrike">
                          <a:solidFill>
                            <a:srgbClr val="FFFFFF"/>
                          </a:solidFill>
                          <a:effectLst/>
                          <a:latin typeface="Calibri" panose="020F0502020204030204" pitchFamily="34" charset="0"/>
                        </a:rPr>
                        <a:t>33.65</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ctr"/>
                      <a:r>
                        <a:rPr lang="en-US" sz="1000" b="0" i="0" u="none" strike="noStrike" dirty="0">
                          <a:solidFill>
                            <a:srgbClr val="FFFFFF"/>
                          </a:solidFill>
                          <a:effectLst/>
                          <a:latin typeface="Calibri" panose="020F0502020204030204" pitchFamily="34" charset="0"/>
                        </a:rPr>
                        <a:t>6.73</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715686600"/>
                  </a:ext>
                </a:extLst>
              </a:tr>
            </a:tbl>
          </a:graphicData>
        </a:graphic>
      </p:graphicFrame>
    </p:spTree>
    <p:extLst>
      <p:ext uri="{BB962C8B-B14F-4D97-AF65-F5344CB8AC3E}">
        <p14:creationId xmlns:p14="http://schemas.microsoft.com/office/powerpoint/2010/main" val="2420492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9947820-678F-30B0-1AAF-F9DC4A862C37}"/>
              </a:ext>
            </a:extLst>
          </p:cNvPr>
          <p:cNvSpPr>
            <a:spLocks noGrp="1"/>
          </p:cNvSpPr>
          <p:nvPr>
            <p:ph type="title"/>
          </p:nvPr>
        </p:nvSpPr>
        <p:spPr/>
        <p:txBody>
          <a:bodyPr>
            <a:normAutofit/>
          </a:bodyPr>
          <a:lstStyle/>
          <a:p>
            <a:r>
              <a:rPr lang="en-US" dirty="0"/>
              <a:t>Country level scorecard</a:t>
            </a:r>
          </a:p>
        </p:txBody>
      </p:sp>
      <p:sp>
        <p:nvSpPr>
          <p:cNvPr id="2" name="Date Placeholder 3">
            <a:extLst>
              <a:ext uri="{FF2B5EF4-FFF2-40B4-BE49-F238E27FC236}">
                <a16:creationId xmlns:a16="http://schemas.microsoft.com/office/drawing/2014/main" id="{094131F0-5BEE-F292-38EC-6C959C107A2A}"/>
              </a:ext>
            </a:extLst>
          </p:cNvPr>
          <p:cNvSpPr>
            <a:spLocks noGrp="1"/>
          </p:cNvSpPr>
          <p:nvPr>
            <p:ph type="dt" sz="half" idx="2"/>
          </p:nvPr>
        </p:nvSpPr>
        <p:spPr/>
        <p:txBody>
          <a:bodyPr/>
          <a:lstStyle/>
          <a:p>
            <a:r>
              <a:rPr lang="en-GB" dirty="0"/>
              <a:t>July 2023</a:t>
            </a:r>
            <a:endParaRPr lang="en-US"/>
          </a:p>
        </p:txBody>
      </p:sp>
      <p:sp>
        <p:nvSpPr>
          <p:cNvPr id="4" name="Footer Placeholder 4">
            <a:extLst>
              <a:ext uri="{FF2B5EF4-FFF2-40B4-BE49-F238E27FC236}">
                <a16:creationId xmlns:a16="http://schemas.microsoft.com/office/drawing/2014/main" id="{6BF03DDD-5ACC-9518-C520-4DCFFBB3DDA6}"/>
              </a:ext>
            </a:extLst>
          </p:cNvPr>
          <p:cNvSpPr>
            <a:spLocks noGrp="1"/>
          </p:cNvSpPr>
          <p:nvPr>
            <p:ph type="ftr" sz="quarter" idx="3"/>
          </p:nvPr>
        </p:nvSpPr>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00B11427-3EF8-0DF1-AC52-97B0C72D9DE1}"/>
              </a:ext>
            </a:extLst>
          </p:cNvPr>
          <p:cNvSpPr>
            <a:spLocks noGrp="1"/>
          </p:cNvSpPr>
          <p:nvPr>
            <p:ph type="sldNum" sz="quarter" idx="4"/>
          </p:nvPr>
        </p:nvSpPr>
        <p:spPr/>
        <p:txBody>
          <a:bodyPr/>
          <a:lstStyle/>
          <a:p>
            <a:fld id="{4A9CEFBC-9863-BD47-BA2B-008170C231CB}" type="slidenum">
              <a:rPr lang="en-US" smtClean="0"/>
              <a:pPr/>
              <a:t>18</a:t>
            </a:fld>
            <a:endParaRPr lang="en-US"/>
          </a:p>
        </p:txBody>
      </p:sp>
      <p:graphicFrame>
        <p:nvGraphicFramePr>
          <p:cNvPr id="3" name="Table 2">
            <a:extLst>
              <a:ext uri="{FF2B5EF4-FFF2-40B4-BE49-F238E27FC236}">
                <a16:creationId xmlns:a16="http://schemas.microsoft.com/office/drawing/2014/main" id="{E4BDA44E-DE72-D2DF-63CF-6DB4BC8ACA35}"/>
              </a:ext>
            </a:extLst>
          </p:cNvPr>
          <p:cNvGraphicFramePr>
            <a:graphicFrameLocks noGrp="1"/>
          </p:cNvGraphicFramePr>
          <p:nvPr/>
        </p:nvGraphicFramePr>
        <p:xfrm>
          <a:off x="867469" y="6314233"/>
          <a:ext cx="1366322" cy="243840"/>
        </p:xfrm>
        <a:graphic>
          <a:graphicData uri="http://schemas.openxmlformats.org/drawingml/2006/table">
            <a:tbl>
              <a:tblPr firstRow="1" bandRow="1">
                <a:tableStyleId>{5C22544A-7EE6-4342-B048-85BDC9FD1C3A}</a:tableStyleId>
              </a:tblPr>
              <a:tblGrid>
                <a:gridCol w="455441">
                  <a:extLst>
                    <a:ext uri="{9D8B030D-6E8A-4147-A177-3AD203B41FA5}">
                      <a16:colId xmlns:a16="http://schemas.microsoft.com/office/drawing/2014/main" val="2576486781"/>
                    </a:ext>
                  </a:extLst>
                </a:gridCol>
                <a:gridCol w="455440">
                  <a:extLst>
                    <a:ext uri="{9D8B030D-6E8A-4147-A177-3AD203B41FA5}">
                      <a16:colId xmlns:a16="http://schemas.microsoft.com/office/drawing/2014/main" val="291270416"/>
                    </a:ext>
                  </a:extLst>
                </a:gridCol>
                <a:gridCol w="455441">
                  <a:extLst>
                    <a:ext uri="{9D8B030D-6E8A-4147-A177-3AD203B41FA5}">
                      <a16:colId xmlns:a16="http://schemas.microsoft.com/office/drawing/2014/main" val="1377192177"/>
                    </a:ext>
                  </a:extLst>
                </a:gridCol>
              </a:tblGrid>
              <a:tr h="127951">
                <a:tc>
                  <a:txBody>
                    <a:bodyPr/>
                    <a:lstStyle/>
                    <a:p>
                      <a:pPr algn="ctr"/>
                      <a:r>
                        <a:rPr lang="en-US" sz="1000" b="0" dirty="0">
                          <a:solidFill>
                            <a:schemeClr val="tx1"/>
                          </a:solidFill>
                        </a:rPr>
                        <a:t>Yes</a:t>
                      </a:r>
                    </a:p>
                  </a:txBody>
                  <a:tcP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tc>
                  <a:txBody>
                    <a:bodyPr/>
                    <a:lstStyle/>
                    <a:p>
                      <a:pPr algn="ctr"/>
                      <a:r>
                        <a:rPr lang="en-US" sz="1000" b="0" dirty="0">
                          <a:solidFill>
                            <a:schemeClr val="tx1"/>
                          </a:solidFill>
                        </a:rPr>
                        <a:t>No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5050"/>
                    </a:solidFill>
                  </a:tcPr>
                </a:tc>
                <a:tc>
                  <a:txBody>
                    <a:bodyPr/>
                    <a:lstStyle/>
                    <a:p>
                      <a:pPr algn="ctr"/>
                      <a:r>
                        <a:rPr lang="en-US" sz="1000" b="0" dirty="0">
                          <a:solidFill>
                            <a:schemeClr val="tx1"/>
                          </a:solidFill>
                        </a:rPr>
                        <a:t>N/A</a:t>
                      </a:r>
                    </a:p>
                  </a:txBody>
                  <a:tcP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A6A6A6"/>
                    </a:solidFill>
                  </a:tcPr>
                </a:tc>
                <a:extLst>
                  <a:ext uri="{0D108BD9-81ED-4DB2-BD59-A6C34878D82A}">
                    <a16:rowId xmlns:a16="http://schemas.microsoft.com/office/drawing/2014/main" val="403492718"/>
                  </a:ext>
                </a:extLst>
              </a:tr>
            </a:tbl>
          </a:graphicData>
        </a:graphic>
      </p:graphicFrame>
      <p:graphicFrame>
        <p:nvGraphicFramePr>
          <p:cNvPr id="9" name="Table 8">
            <a:extLst>
              <a:ext uri="{FF2B5EF4-FFF2-40B4-BE49-F238E27FC236}">
                <a16:creationId xmlns:a16="http://schemas.microsoft.com/office/drawing/2014/main" id="{C4012271-ACB3-6948-D7D0-2F00ADEC16E9}"/>
              </a:ext>
            </a:extLst>
          </p:cNvPr>
          <p:cNvGraphicFramePr>
            <a:graphicFrameLocks noGrp="1"/>
          </p:cNvGraphicFramePr>
          <p:nvPr/>
        </p:nvGraphicFramePr>
        <p:xfrm>
          <a:off x="2310559" y="6067740"/>
          <a:ext cx="5953005" cy="487680"/>
        </p:xfrm>
        <a:graphic>
          <a:graphicData uri="http://schemas.openxmlformats.org/drawingml/2006/table">
            <a:tbl>
              <a:tblPr firstRow="1" bandRow="1">
                <a:tableStyleId>{5C22544A-7EE6-4342-B048-85BDC9FD1C3A}</a:tableStyleId>
              </a:tblPr>
              <a:tblGrid>
                <a:gridCol w="1659469">
                  <a:extLst>
                    <a:ext uri="{9D8B030D-6E8A-4147-A177-3AD203B41FA5}">
                      <a16:colId xmlns:a16="http://schemas.microsoft.com/office/drawing/2014/main" val="3051375396"/>
                    </a:ext>
                  </a:extLst>
                </a:gridCol>
                <a:gridCol w="1073384">
                  <a:extLst>
                    <a:ext uri="{9D8B030D-6E8A-4147-A177-3AD203B41FA5}">
                      <a16:colId xmlns:a16="http://schemas.microsoft.com/office/drawing/2014/main" val="828184109"/>
                    </a:ext>
                  </a:extLst>
                </a:gridCol>
                <a:gridCol w="1073384">
                  <a:extLst>
                    <a:ext uri="{9D8B030D-6E8A-4147-A177-3AD203B41FA5}">
                      <a16:colId xmlns:a16="http://schemas.microsoft.com/office/drawing/2014/main" val="377923422"/>
                    </a:ext>
                  </a:extLst>
                </a:gridCol>
                <a:gridCol w="1073384">
                  <a:extLst>
                    <a:ext uri="{9D8B030D-6E8A-4147-A177-3AD203B41FA5}">
                      <a16:colId xmlns:a16="http://schemas.microsoft.com/office/drawing/2014/main" val="4194818282"/>
                    </a:ext>
                  </a:extLst>
                </a:gridCol>
                <a:gridCol w="1073384">
                  <a:extLst>
                    <a:ext uri="{9D8B030D-6E8A-4147-A177-3AD203B41FA5}">
                      <a16:colId xmlns:a16="http://schemas.microsoft.com/office/drawing/2014/main" val="2610921000"/>
                    </a:ext>
                  </a:extLst>
                </a:gridCol>
              </a:tblGrid>
              <a:tr h="188723">
                <a:tc>
                  <a:txBody>
                    <a:bodyPr/>
                    <a:lstStyle/>
                    <a:p>
                      <a:pPr algn="r"/>
                      <a:r>
                        <a:rPr lang="en-US" sz="1000" b="0" dirty="0">
                          <a:solidFill>
                            <a:schemeClr val="tx1"/>
                          </a:solidFill>
                        </a:rPr>
                        <a:t>Nephrologist density</a:t>
                      </a:r>
                    </a:p>
                  </a:txBody>
                  <a:tcP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rPr>
                        <a:t>&lt;1.2 PMP</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algn="ctr"/>
                      <a:r>
                        <a:rPr lang="en-US" sz="1000" b="0" dirty="0">
                          <a:solidFill>
                            <a:schemeClr val="tx1"/>
                          </a:solidFill>
                        </a:rPr>
                        <a:t>1.2 – 10.0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p>
                      <a:pPr algn="ctr"/>
                      <a:r>
                        <a:rPr lang="en-US" sz="1000" b="0" dirty="0">
                          <a:solidFill>
                            <a:schemeClr val="bg1"/>
                          </a:solidFill>
                        </a:rPr>
                        <a:t>10.1 – 22.9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p>
                      <a:pPr algn="ctr"/>
                      <a:r>
                        <a:rPr lang="en-US" sz="1000" b="0" dirty="0">
                          <a:solidFill>
                            <a:schemeClr val="bg1"/>
                          </a:solidFill>
                        </a:rPr>
                        <a:t>&gt;22.9 PMP</a:t>
                      </a:r>
                    </a:p>
                  </a:txBody>
                  <a:tcPr>
                    <a:lnL w="12700" cap="flat" cmpd="sng" algn="ctr">
                      <a:solidFill>
                        <a:schemeClr val="bg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728375718"/>
                  </a:ext>
                </a:extLst>
              </a:tr>
              <a:tr h="188723">
                <a:tc>
                  <a:txBody>
                    <a:bodyPr/>
                    <a:lstStyle/>
                    <a:p>
                      <a:pPr algn="r"/>
                      <a:r>
                        <a:rPr lang="en-US" sz="1000" b="0" dirty="0">
                          <a:solidFill>
                            <a:schemeClr val="tx1"/>
                          </a:solidFill>
                        </a:rPr>
                        <a:t>Nephrology trainees density</a:t>
                      </a:r>
                    </a:p>
                  </a:txBody>
                  <a:tcP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rPr>
                        <a:t>&lt;0.3 PMP</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algn="ctr"/>
                      <a:r>
                        <a:rPr lang="en-US" sz="1000" b="0" dirty="0">
                          <a:solidFill>
                            <a:schemeClr val="tx1"/>
                          </a:solidFill>
                        </a:rPr>
                        <a:t>0.3 – 1.4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p>
                      <a:pPr algn="ctr"/>
                      <a:r>
                        <a:rPr lang="en-US" sz="1000" b="0" dirty="0">
                          <a:solidFill>
                            <a:schemeClr val="bg1"/>
                          </a:solidFill>
                        </a:rPr>
                        <a:t>1.5-3.7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p>
                      <a:pPr algn="ctr"/>
                      <a:r>
                        <a:rPr lang="en-US" sz="1000" b="0" dirty="0">
                          <a:solidFill>
                            <a:schemeClr val="bg1"/>
                          </a:solidFill>
                        </a:rPr>
                        <a:t>&gt;3.7 PMP</a:t>
                      </a:r>
                    </a:p>
                  </a:txBody>
                  <a:tcPr>
                    <a:lnL w="12700" cap="flat" cmpd="sng" algn="ctr">
                      <a:solidFill>
                        <a:schemeClr val="bg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1107474981"/>
                  </a:ext>
                </a:extLst>
              </a:tr>
            </a:tbl>
          </a:graphicData>
        </a:graphic>
      </p:graphicFrame>
      <p:grpSp>
        <p:nvGrpSpPr>
          <p:cNvPr id="10" name="Group 9">
            <a:extLst>
              <a:ext uri="{FF2B5EF4-FFF2-40B4-BE49-F238E27FC236}">
                <a16:creationId xmlns:a16="http://schemas.microsoft.com/office/drawing/2014/main" id="{8647F87D-4A3F-777D-26F0-316B8BCF89A7}"/>
              </a:ext>
            </a:extLst>
          </p:cNvPr>
          <p:cNvGrpSpPr/>
          <p:nvPr/>
        </p:nvGrpSpPr>
        <p:grpSpPr>
          <a:xfrm>
            <a:off x="8340332" y="5860436"/>
            <a:ext cx="3765022" cy="784830"/>
            <a:chOff x="8254268" y="5860436"/>
            <a:chExt cx="3765022" cy="784830"/>
          </a:xfrm>
        </p:grpSpPr>
        <p:sp>
          <p:nvSpPr>
            <p:cNvPr id="13" name="TextBox 12">
              <a:extLst>
                <a:ext uri="{FF2B5EF4-FFF2-40B4-BE49-F238E27FC236}">
                  <a16:creationId xmlns:a16="http://schemas.microsoft.com/office/drawing/2014/main" id="{8FD9917E-4D4B-80B8-FD17-93356B3AADCD}"/>
                </a:ext>
              </a:extLst>
            </p:cNvPr>
            <p:cNvSpPr txBox="1"/>
            <p:nvPr/>
          </p:nvSpPr>
          <p:spPr>
            <a:xfrm>
              <a:off x="8254268" y="5860436"/>
              <a:ext cx="2083831" cy="784830"/>
            </a:xfrm>
            <a:prstGeom prst="rect">
              <a:avLst/>
            </a:prstGeom>
            <a:noFill/>
          </p:spPr>
          <p:txBody>
            <a:bodyPr wrap="square" numCol="1" rtlCol="0">
              <a:spAutoFit/>
            </a:bodyPr>
            <a:lstStyle/>
            <a:p>
              <a:r>
                <a:rPr lang="en-US" sz="900" b="1" dirty="0"/>
                <a:t>Abbreviations</a:t>
              </a:r>
            </a:p>
            <a:p>
              <a:r>
                <a:rPr lang="en-US" sz="900" dirty="0"/>
                <a:t>AKI: acute kidney injury</a:t>
              </a:r>
            </a:p>
            <a:p>
              <a:r>
                <a:rPr lang="en-US" sz="900" dirty="0"/>
                <a:t>CKD: chronic kidney disease</a:t>
              </a:r>
            </a:p>
            <a:p>
              <a:r>
                <a:rPr lang="en-US" sz="900" dirty="0"/>
                <a:t>CKM: conservative kidney management</a:t>
              </a:r>
            </a:p>
            <a:p>
              <a:r>
                <a:rPr lang="en-US" sz="900" dirty="0"/>
                <a:t>HD: Hemodialysis </a:t>
              </a:r>
            </a:p>
          </p:txBody>
        </p:sp>
        <p:sp>
          <p:nvSpPr>
            <p:cNvPr id="14" name="TextBox 13">
              <a:extLst>
                <a:ext uri="{FF2B5EF4-FFF2-40B4-BE49-F238E27FC236}">
                  <a16:creationId xmlns:a16="http://schemas.microsoft.com/office/drawing/2014/main" id="{2AAEA78D-DEFA-44EF-CC79-C268FC663620}"/>
                </a:ext>
              </a:extLst>
            </p:cNvPr>
            <p:cNvSpPr txBox="1"/>
            <p:nvPr/>
          </p:nvSpPr>
          <p:spPr>
            <a:xfrm>
              <a:off x="10242745" y="5998159"/>
              <a:ext cx="1776545" cy="507831"/>
            </a:xfrm>
            <a:prstGeom prst="rect">
              <a:avLst/>
            </a:prstGeom>
            <a:noFill/>
          </p:spPr>
          <p:txBody>
            <a:bodyPr wrap="square">
              <a:spAutoFit/>
            </a:bodyPr>
            <a:lstStyle/>
            <a:p>
              <a:r>
                <a:rPr lang="en-US" sz="900" dirty="0"/>
                <a:t>KRT: kidney replacement therapy</a:t>
              </a:r>
            </a:p>
            <a:p>
              <a:r>
                <a:rPr lang="en-US" sz="900" dirty="0"/>
                <a:t>PD: Peritoneal Dialysis</a:t>
              </a:r>
            </a:p>
            <a:p>
              <a:r>
                <a:rPr lang="en-US" sz="900" dirty="0"/>
                <a:t>RRT: renal replacement therapy</a:t>
              </a:r>
            </a:p>
          </p:txBody>
        </p:sp>
      </p:grpSp>
      <p:graphicFrame>
        <p:nvGraphicFramePr>
          <p:cNvPr id="11" name="Table 10">
            <a:extLst>
              <a:ext uri="{FF2B5EF4-FFF2-40B4-BE49-F238E27FC236}">
                <a16:creationId xmlns:a16="http://schemas.microsoft.com/office/drawing/2014/main" id="{50DD6443-FBEB-EA63-F1BD-BA2851B1643D}"/>
              </a:ext>
            </a:extLst>
          </p:cNvPr>
          <p:cNvGraphicFramePr>
            <a:graphicFrameLocks noGrp="1"/>
          </p:cNvGraphicFramePr>
          <p:nvPr>
            <p:extLst>
              <p:ext uri="{D42A27DB-BD31-4B8C-83A1-F6EECF244321}">
                <p14:modId xmlns:p14="http://schemas.microsoft.com/office/powerpoint/2010/main" val="2718715939"/>
              </p:ext>
            </p:extLst>
          </p:nvPr>
        </p:nvGraphicFramePr>
        <p:xfrm>
          <a:off x="694944" y="1307592"/>
          <a:ext cx="10799056" cy="4127218"/>
        </p:xfrm>
        <a:graphic>
          <a:graphicData uri="http://schemas.openxmlformats.org/drawingml/2006/table">
            <a:tbl>
              <a:tblPr/>
              <a:tblGrid>
                <a:gridCol w="1140274">
                  <a:extLst>
                    <a:ext uri="{9D8B030D-6E8A-4147-A177-3AD203B41FA5}">
                      <a16:colId xmlns:a16="http://schemas.microsoft.com/office/drawing/2014/main" val="2523472563"/>
                    </a:ext>
                  </a:extLst>
                </a:gridCol>
                <a:gridCol w="536599">
                  <a:extLst>
                    <a:ext uri="{9D8B030D-6E8A-4147-A177-3AD203B41FA5}">
                      <a16:colId xmlns:a16="http://schemas.microsoft.com/office/drawing/2014/main" val="2578537884"/>
                    </a:ext>
                  </a:extLst>
                </a:gridCol>
                <a:gridCol w="536599">
                  <a:extLst>
                    <a:ext uri="{9D8B030D-6E8A-4147-A177-3AD203B41FA5}">
                      <a16:colId xmlns:a16="http://schemas.microsoft.com/office/drawing/2014/main" val="3605374847"/>
                    </a:ext>
                  </a:extLst>
                </a:gridCol>
                <a:gridCol w="536599">
                  <a:extLst>
                    <a:ext uri="{9D8B030D-6E8A-4147-A177-3AD203B41FA5}">
                      <a16:colId xmlns:a16="http://schemas.microsoft.com/office/drawing/2014/main" val="3550214501"/>
                    </a:ext>
                  </a:extLst>
                </a:gridCol>
                <a:gridCol w="536599">
                  <a:extLst>
                    <a:ext uri="{9D8B030D-6E8A-4147-A177-3AD203B41FA5}">
                      <a16:colId xmlns:a16="http://schemas.microsoft.com/office/drawing/2014/main" val="100197052"/>
                    </a:ext>
                  </a:extLst>
                </a:gridCol>
                <a:gridCol w="536599">
                  <a:extLst>
                    <a:ext uri="{9D8B030D-6E8A-4147-A177-3AD203B41FA5}">
                      <a16:colId xmlns:a16="http://schemas.microsoft.com/office/drawing/2014/main" val="413597687"/>
                    </a:ext>
                  </a:extLst>
                </a:gridCol>
                <a:gridCol w="536599">
                  <a:extLst>
                    <a:ext uri="{9D8B030D-6E8A-4147-A177-3AD203B41FA5}">
                      <a16:colId xmlns:a16="http://schemas.microsoft.com/office/drawing/2014/main" val="1698996050"/>
                    </a:ext>
                  </a:extLst>
                </a:gridCol>
                <a:gridCol w="536599">
                  <a:extLst>
                    <a:ext uri="{9D8B030D-6E8A-4147-A177-3AD203B41FA5}">
                      <a16:colId xmlns:a16="http://schemas.microsoft.com/office/drawing/2014/main" val="129307731"/>
                    </a:ext>
                  </a:extLst>
                </a:gridCol>
                <a:gridCol w="536599">
                  <a:extLst>
                    <a:ext uri="{9D8B030D-6E8A-4147-A177-3AD203B41FA5}">
                      <a16:colId xmlns:a16="http://schemas.microsoft.com/office/drawing/2014/main" val="989778684"/>
                    </a:ext>
                  </a:extLst>
                </a:gridCol>
                <a:gridCol w="536599">
                  <a:extLst>
                    <a:ext uri="{9D8B030D-6E8A-4147-A177-3AD203B41FA5}">
                      <a16:colId xmlns:a16="http://schemas.microsoft.com/office/drawing/2014/main" val="2570189667"/>
                    </a:ext>
                  </a:extLst>
                </a:gridCol>
                <a:gridCol w="536599">
                  <a:extLst>
                    <a:ext uri="{9D8B030D-6E8A-4147-A177-3AD203B41FA5}">
                      <a16:colId xmlns:a16="http://schemas.microsoft.com/office/drawing/2014/main" val="2072540790"/>
                    </a:ext>
                  </a:extLst>
                </a:gridCol>
                <a:gridCol w="536599">
                  <a:extLst>
                    <a:ext uri="{9D8B030D-6E8A-4147-A177-3AD203B41FA5}">
                      <a16:colId xmlns:a16="http://schemas.microsoft.com/office/drawing/2014/main" val="3881538122"/>
                    </a:ext>
                  </a:extLst>
                </a:gridCol>
                <a:gridCol w="536599">
                  <a:extLst>
                    <a:ext uri="{9D8B030D-6E8A-4147-A177-3AD203B41FA5}">
                      <a16:colId xmlns:a16="http://schemas.microsoft.com/office/drawing/2014/main" val="4049955194"/>
                    </a:ext>
                  </a:extLst>
                </a:gridCol>
                <a:gridCol w="536599">
                  <a:extLst>
                    <a:ext uri="{9D8B030D-6E8A-4147-A177-3AD203B41FA5}">
                      <a16:colId xmlns:a16="http://schemas.microsoft.com/office/drawing/2014/main" val="217304494"/>
                    </a:ext>
                  </a:extLst>
                </a:gridCol>
                <a:gridCol w="536599">
                  <a:extLst>
                    <a:ext uri="{9D8B030D-6E8A-4147-A177-3AD203B41FA5}">
                      <a16:colId xmlns:a16="http://schemas.microsoft.com/office/drawing/2014/main" val="932608904"/>
                    </a:ext>
                  </a:extLst>
                </a:gridCol>
                <a:gridCol w="536599">
                  <a:extLst>
                    <a:ext uri="{9D8B030D-6E8A-4147-A177-3AD203B41FA5}">
                      <a16:colId xmlns:a16="http://schemas.microsoft.com/office/drawing/2014/main" val="1632591031"/>
                    </a:ext>
                  </a:extLst>
                </a:gridCol>
                <a:gridCol w="536599">
                  <a:extLst>
                    <a:ext uri="{9D8B030D-6E8A-4147-A177-3AD203B41FA5}">
                      <a16:colId xmlns:a16="http://schemas.microsoft.com/office/drawing/2014/main" val="905674917"/>
                    </a:ext>
                  </a:extLst>
                </a:gridCol>
                <a:gridCol w="536599">
                  <a:extLst>
                    <a:ext uri="{9D8B030D-6E8A-4147-A177-3AD203B41FA5}">
                      <a16:colId xmlns:a16="http://schemas.microsoft.com/office/drawing/2014/main" val="2342441431"/>
                    </a:ext>
                  </a:extLst>
                </a:gridCol>
                <a:gridCol w="536599">
                  <a:extLst>
                    <a:ext uri="{9D8B030D-6E8A-4147-A177-3AD203B41FA5}">
                      <a16:colId xmlns:a16="http://schemas.microsoft.com/office/drawing/2014/main" val="3669968867"/>
                    </a:ext>
                  </a:extLst>
                </a:gridCol>
              </a:tblGrid>
              <a:tr h="146742">
                <a:tc rowSpan="2">
                  <a:txBody>
                    <a:bodyPr/>
                    <a:lstStyle/>
                    <a:p>
                      <a:pPr algn="l" rtl="0" fontAlgn="ctr"/>
                      <a:r>
                        <a:rPr lang="en-US" sz="1000" b="1" i="0" u="none" strike="noStrike" dirty="0">
                          <a:solidFill>
                            <a:srgbClr val="FFFFFF"/>
                          </a:solidFill>
                          <a:effectLst/>
                          <a:latin typeface="Calibri" panose="020F0502020204030204" pitchFamily="34" charset="0"/>
                        </a:rPr>
                        <a:t>Country</a:t>
                      </a:r>
                    </a:p>
                  </a:txBody>
                  <a:tcPr marL="45720" marR="9144"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algn="l" rtl="0" fontAlgn="ctr"/>
                      <a:r>
                        <a:rPr lang="en-US" sz="1000" b="1" i="0" u="none" strike="noStrike">
                          <a:solidFill>
                            <a:srgbClr val="FFFFFF"/>
                          </a:solidFill>
                          <a:effectLst/>
                          <a:latin typeface="Calibri" panose="020F050202020403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gridSpan="3">
                  <a:txBody>
                    <a:bodyPr/>
                    <a:lstStyle/>
                    <a:p>
                      <a:pPr algn="ctr" rtl="0" fontAlgn="b"/>
                      <a:r>
                        <a:rPr lang="en-US" sz="1000" b="1" i="0" u="none" strike="noStrike" dirty="0">
                          <a:solidFill>
                            <a:srgbClr val="000000"/>
                          </a:solidFill>
                          <a:effectLst/>
                          <a:latin typeface="Calibri" panose="020F0502020204030204" pitchFamily="34" charset="0"/>
                        </a:rPr>
                        <a:t>Availability of KRT</a:t>
                      </a:r>
                    </a:p>
                  </a:txBody>
                  <a:tcPr marL="3862" marR="3862" marT="3862"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b"/>
                      <a:r>
                        <a:rPr lang="en-US" sz="1000" b="1" i="0" u="none" strike="noStrike" dirty="0">
                          <a:solidFill>
                            <a:srgbClr val="000000"/>
                          </a:solidFill>
                          <a:effectLst/>
                          <a:latin typeface="Calibri" panose="020F0502020204030204" pitchFamily="34" charset="0"/>
                        </a:rPr>
                        <a:t>Availability of CKM</a:t>
                      </a:r>
                    </a:p>
                  </a:txBody>
                  <a:tcPr marL="3862" marR="3862" marT="3862"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gridSpan="3">
                  <a:txBody>
                    <a:bodyPr/>
                    <a:lstStyle/>
                    <a:p>
                      <a:pPr algn="ctr" rtl="0" fontAlgn="b"/>
                      <a:r>
                        <a:rPr lang="en-US" sz="1000" b="1" i="0" u="none" strike="noStrike" dirty="0">
                          <a:solidFill>
                            <a:srgbClr val="000000"/>
                          </a:solidFill>
                          <a:effectLst/>
                          <a:latin typeface="Calibri" panose="020F0502020204030204" pitchFamily="34" charset="0"/>
                        </a:rPr>
                        <a:t>Funding for Medications</a:t>
                      </a:r>
                    </a:p>
                  </a:txBody>
                  <a:tcPr marL="3862" marR="3862" marT="3862"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4">
                  <a:txBody>
                    <a:bodyPr/>
                    <a:lstStyle/>
                    <a:p>
                      <a:pPr algn="ctr" rtl="0" fontAlgn="b"/>
                      <a:r>
                        <a:rPr lang="en-US" sz="1000" b="1" i="0" u="none" strike="noStrike" dirty="0">
                          <a:solidFill>
                            <a:srgbClr val="000000"/>
                          </a:solidFill>
                          <a:effectLst/>
                          <a:latin typeface="Calibri" panose="020F0502020204030204" pitchFamily="34" charset="0"/>
                        </a:rPr>
                        <a:t>Availability of Distribution of Registry</a:t>
                      </a:r>
                    </a:p>
                  </a:txBody>
                  <a:tcPr marL="3862" marR="3862" marT="3862"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rtl="0" fontAlgn="b"/>
                      <a:r>
                        <a:rPr lang="en-US" sz="1000" b="1" i="0" u="none" strike="noStrike" dirty="0">
                          <a:solidFill>
                            <a:srgbClr val="000000"/>
                          </a:solidFill>
                          <a:effectLst/>
                          <a:latin typeface="Calibri" panose="020F0502020204030204" pitchFamily="34" charset="0"/>
                        </a:rPr>
                        <a:t>Advocacy Group</a:t>
                      </a:r>
                    </a:p>
                  </a:txBody>
                  <a:tcPr marL="3862" marR="3862" marT="3862"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ctr"/>
                      <a:r>
                        <a:rPr lang="en-US" sz="1000" b="1" i="0" u="none" strike="noStrike" dirty="0">
                          <a:solidFill>
                            <a:srgbClr val="000000"/>
                          </a:solidFill>
                          <a:effectLst/>
                          <a:latin typeface="Calibri" panose="020F0502020204030204" pitchFamily="34" charset="0"/>
                        </a:rPr>
                        <a:t>Nephrology Workforce (PMP)</a:t>
                      </a:r>
                    </a:p>
                  </a:txBody>
                  <a:tcPr marL="3862" marR="3862" marT="3862"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extLst>
                  <a:ext uri="{0D108BD9-81ED-4DB2-BD59-A6C34878D82A}">
                    <a16:rowId xmlns:a16="http://schemas.microsoft.com/office/drawing/2014/main" val="3853543651"/>
                  </a:ext>
                </a:extLst>
              </a:tr>
              <a:tr h="1005840">
                <a:tc vMerge="1">
                  <a:txBody>
                    <a:bodyPr/>
                    <a:lstStyle/>
                    <a:p>
                      <a:endParaRPr lang="en-US"/>
                    </a:p>
                  </a:txBody>
                  <a:tcPr/>
                </a:tc>
                <a:tc>
                  <a:txBody>
                    <a:bodyPr/>
                    <a:lstStyle/>
                    <a:p>
                      <a:pPr algn="l" rtl="0" fontAlgn="ctr"/>
                      <a:r>
                        <a:rPr lang="en-US" sz="1000" b="1" i="0" u="none" strike="noStrike">
                          <a:solidFill>
                            <a:srgbClr val="FFFFFF"/>
                          </a:solidFill>
                          <a:effectLst/>
                          <a:latin typeface="Calibri" panose="020F050202020403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algn="ctr" rtl="0" fontAlgn="ctr"/>
                      <a:r>
                        <a:rPr lang="en-US" sz="1000" b="0" i="0" u="none" strike="noStrike">
                          <a:solidFill>
                            <a:srgbClr val="000000"/>
                          </a:solidFill>
                          <a:effectLst/>
                          <a:latin typeface="Calibri" panose="020F0502020204030204" pitchFamily="34" charset="0"/>
                        </a:rPr>
                        <a:t>HD</a:t>
                      </a:r>
                    </a:p>
                  </a:txBody>
                  <a:tcPr marL="3862" marR="3862" marT="3862"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dirty="0">
                          <a:solidFill>
                            <a:srgbClr val="000000"/>
                          </a:solidFill>
                          <a:effectLst/>
                          <a:latin typeface="Calibri" panose="020F0502020204030204" pitchFamily="34" charset="0"/>
                        </a:rPr>
                        <a:t>PD</a:t>
                      </a:r>
                    </a:p>
                  </a:txBody>
                  <a:tcPr marL="3862" marR="3862" marT="3862"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Kidney transplantation</a:t>
                      </a:r>
                    </a:p>
                  </a:txBody>
                  <a:tcPr marL="3862" marR="3862" marT="3862"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Shared decision</a:t>
                      </a:r>
                    </a:p>
                  </a:txBody>
                  <a:tcPr marL="3862" marR="3862" marT="3862"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Choice restricted (limited)</a:t>
                      </a:r>
                    </a:p>
                  </a:txBody>
                  <a:tcPr marL="3862" marR="3862" marT="3862"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CKD</a:t>
                      </a:r>
                    </a:p>
                  </a:txBody>
                  <a:tcPr marL="3862" marR="3862" marT="3862"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Dialysis</a:t>
                      </a:r>
                    </a:p>
                  </a:txBody>
                  <a:tcPr marL="3862" marR="3862" marT="3862"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Kidney transplantation</a:t>
                      </a:r>
                    </a:p>
                  </a:txBody>
                  <a:tcPr marL="3862" marR="3862" marT="3862"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CKD</a:t>
                      </a:r>
                    </a:p>
                  </a:txBody>
                  <a:tcPr marL="3862" marR="3862" marT="3862"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Dialysis</a:t>
                      </a:r>
                    </a:p>
                  </a:txBody>
                  <a:tcPr marL="3862" marR="3862" marT="3862"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Kidney transplantation</a:t>
                      </a:r>
                    </a:p>
                  </a:txBody>
                  <a:tcPr marL="3862" marR="3862" marT="3862"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AKI</a:t>
                      </a:r>
                    </a:p>
                  </a:txBody>
                  <a:tcPr marL="3862" marR="3862" marT="3862"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CKD</a:t>
                      </a:r>
                    </a:p>
                  </a:txBody>
                  <a:tcPr marL="3862" marR="3862" marT="3862"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AKI</a:t>
                      </a:r>
                    </a:p>
                  </a:txBody>
                  <a:tcPr marL="3862" marR="3862" marT="3862"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RRT</a:t>
                      </a:r>
                    </a:p>
                  </a:txBody>
                  <a:tcPr marL="3862" marR="3862" marT="3862"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Nephrologist</a:t>
                      </a:r>
                    </a:p>
                  </a:txBody>
                  <a:tcPr marL="3862" marR="3862" marT="3862"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Nephrologist trainees</a:t>
                      </a:r>
                    </a:p>
                  </a:txBody>
                  <a:tcPr marL="3862" marR="3862" marT="3862"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2293879028"/>
                  </a:ext>
                </a:extLst>
              </a:tr>
              <a:tr h="115076">
                <a:tc rowSpan="2">
                  <a:txBody>
                    <a:bodyPr/>
                    <a:lstStyle/>
                    <a:p>
                      <a:pPr algn="l" rtl="0" fontAlgn="b"/>
                      <a:r>
                        <a:rPr lang="en-US" sz="1000" b="1" i="0" u="none" strike="noStrike">
                          <a:solidFill>
                            <a:srgbClr val="000000"/>
                          </a:solidFill>
                          <a:effectLst/>
                          <a:latin typeface="Calibri" panose="020F0502020204030204" pitchFamily="34" charset="0"/>
                        </a:rPr>
                        <a:t>New Zealand</a:t>
                      </a:r>
                    </a:p>
                  </a:txBody>
                  <a:tcPr marL="45720" marR="9144"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3862" marR="3862" marT="386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000" b="0" i="0" u="none" strike="noStrike">
                          <a:solidFill>
                            <a:srgbClr val="FFFFFF"/>
                          </a:solidFill>
                          <a:effectLst/>
                          <a:latin typeface="Calibri" panose="020F0502020204030204" pitchFamily="34" charset="0"/>
                        </a:rPr>
                        <a:t>15.40</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ctr"/>
                      <a:r>
                        <a:rPr lang="en-US" sz="1000" b="0" i="0" u="none" strike="noStrike" dirty="0">
                          <a:solidFill>
                            <a:srgbClr val="FFFFFF"/>
                          </a:solidFill>
                          <a:effectLst/>
                          <a:latin typeface="Calibri" panose="020F0502020204030204" pitchFamily="34" charset="0"/>
                        </a:rPr>
                        <a:t>4.51</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1031439133"/>
                  </a:ext>
                </a:extLst>
              </a:tr>
              <a:tr h="115076">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3862" marR="3862" marT="386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000" b="0" i="0" u="none" strike="noStrike">
                          <a:solidFill>
                            <a:srgbClr val="FFFFFF"/>
                          </a:solidFill>
                          <a:effectLst/>
                          <a:latin typeface="Calibri" panose="020F0502020204030204" pitchFamily="34" charset="0"/>
                        </a:rPr>
                        <a:t>12.86</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ctr"/>
                      <a:r>
                        <a:rPr lang="en-US" sz="1000" b="0" i="0" u="none" strike="noStrike">
                          <a:solidFill>
                            <a:srgbClr val="FFFFFF"/>
                          </a:solidFill>
                          <a:effectLst/>
                          <a:latin typeface="Calibri" panose="020F0502020204030204" pitchFamily="34" charset="0"/>
                        </a:rPr>
                        <a:t>3.96</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863351640"/>
                  </a:ext>
                </a:extLst>
              </a:tr>
              <a:tr h="115076">
                <a:tc rowSpan="2">
                  <a:txBody>
                    <a:bodyPr/>
                    <a:lstStyle/>
                    <a:p>
                      <a:pPr algn="l" rtl="0" fontAlgn="b"/>
                      <a:r>
                        <a:rPr lang="en-US" sz="1000" b="1" i="0" u="none" strike="noStrike">
                          <a:solidFill>
                            <a:srgbClr val="000000"/>
                          </a:solidFill>
                          <a:effectLst/>
                          <a:latin typeface="Calibri" panose="020F0502020204030204" pitchFamily="34" charset="0"/>
                        </a:rPr>
                        <a:t>Papua New Guinea</a:t>
                      </a:r>
                    </a:p>
                  </a:txBody>
                  <a:tcPr marL="45720" marR="9144"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3862" marR="3862" marT="386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211618131"/>
                  </a:ext>
                </a:extLst>
              </a:tr>
              <a:tr h="115076">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3862" marR="3862" marT="386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000" b="0" i="0" u="none" strike="noStrike">
                          <a:solidFill>
                            <a:srgbClr val="000000"/>
                          </a:solidFill>
                          <a:effectLst/>
                          <a:latin typeface="Calibri" panose="020F0502020204030204" pitchFamily="34" charset="0"/>
                        </a:rPr>
                        <a:t>0.10</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000" b="0" i="0" u="none" strike="noStrike">
                          <a:solidFill>
                            <a:srgbClr val="000000"/>
                          </a:solidFill>
                          <a:effectLst/>
                          <a:latin typeface="Calibri" panose="020F0502020204030204" pitchFamily="34" charset="0"/>
                        </a:rPr>
                        <a:t>0.10</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340730809"/>
                  </a:ext>
                </a:extLst>
              </a:tr>
              <a:tr h="115076">
                <a:tc rowSpan="2">
                  <a:txBody>
                    <a:bodyPr/>
                    <a:lstStyle/>
                    <a:p>
                      <a:pPr algn="l" rtl="0" fontAlgn="b"/>
                      <a:r>
                        <a:rPr lang="en-US" sz="1000" b="1" i="0" u="none" strike="noStrike">
                          <a:solidFill>
                            <a:srgbClr val="000000"/>
                          </a:solidFill>
                          <a:effectLst/>
                          <a:latin typeface="Calibri" panose="020F0502020204030204" pitchFamily="34" charset="0"/>
                        </a:rPr>
                        <a:t>Philippines</a:t>
                      </a:r>
                    </a:p>
                  </a:txBody>
                  <a:tcPr marL="45720" marR="9144"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3862" marR="3862" marT="386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000" b="0" i="0" u="none" strike="noStrike">
                          <a:solidFill>
                            <a:srgbClr val="000000"/>
                          </a:solidFill>
                          <a:effectLst/>
                          <a:latin typeface="Calibri" panose="020F0502020204030204" pitchFamily="34" charset="0"/>
                        </a:rPr>
                        <a:t>5.67</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ctr"/>
                      <a:r>
                        <a:rPr lang="en-US" sz="1000" b="0" i="0" u="none" strike="noStrike">
                          <a:solidFill>
                            <a:srgbClr val="000000"/>
                          </a:solidFill>
                          <a:effectLst/>
                          <a:latin typeface="Calibri" panose="020F0502020204030204" pitchFamily="34" charset="0"/>
                        </a:rPr>
                        <a:t>0.85</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3293187835"/>
                  </a:ext>
                </a:extLst>
              </a:tr>
              <a:tr h="115076">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3862" marR="3862" marT="386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000" b="0" i="0" u="none" strike="noStrike">
                          <a:solidFill>
                            <a:srgbClr val="000000"/>
                          </a:solidFill>
                          <a:effectLst/>
                          <a:latin typeface="Calibri" panose="020F0502020204030204" pitchFamily="34" charset="0"/>
                        </a:rPr>
                        <a:t>8.87</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ctr"/>
                      <a:r>
                        <a:rPr lang="en-US" sz="1000" b="0" i="0" u="none" strike="noStrike">
                          <a:solidFill>
                            <a:srgbClr val="000000"/>
                          </a:solidFill>
                          <a:effectLst/>
                          <a:latin typeface="Calibri" panose="020F0502020204030204" pitchFamily="34" charset="0"/>
                        </a:rPr>
                        <a:t>1.22</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883847214"/>
                  </a:ext>
                </a:extLst>
              </a:tr>
              <a:tr h="115076">
                <a:tc rowSpan="2">
                  <a:txBody>
                    <a:bodyPr/>
                    <a:lstStyle/>
                    <a:p>
                      <a:pPr algn="l" rtl="0" fontAlgn="b"/>
                      <a:r>
                        <a:rPr lang="en-US" sz="1000" b="1" i="0" u="none" strike="noStrike">
                          <a:solidFill>
                            <a:srgbClr val="000000"/>
                          </a:solidFill>
                          <a:effectLst/>
                          <a:latin typeface="Calibri" panose="020F0502020204030204" pitchFamily="34" charset="0"/>
                        </a:rPr>
                        <a:t>Samoa</a:t>
                      </a:r>
                    </a:p>
                  </a:txBody>
                  <a:tcPr marL="45720" marR="9144"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3862" marR="3862" marT="386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000" b="0" i="0" u="none" strike="noStrike">
                          <a:solidFill>
                            <a:srgbClr val="000000"/>
                          </a:solidFill>
                          <a:effectLst/>
                          <a:latin typeface="Calibri" panose="020F0502020204030204" pitchFamily="34" charset="0"/>
                        </a:rPr>
                        <a:t>4.97</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ctr"/>
                      <a:r>
                        <a:rPr lang="en-US" sz="1000" b="0" i="0" u="none" strike="noStrike">
                          <a:solidFill>
                            <a:srgbClr val="000000"/>
                          </a:solidFill>
                          <a:effectLst/>
                          <a:latin typeface="Calibri" panose="020F0502020204030204" pitchFamily="34" charset="0"/>
                        </a:rPr>
                        <a:t>0.00</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2455503968"/>
                  </a:ext>
                </a:extLst>
              </a:tr>
              <a:tr h="115076">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3862" marR="3862" marT="386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000" b="0" i="0" u="none" strike="noStrike">
                          <a:solidFill>
                            <a:srgbClr val="000000"/>
                          </a:solidFill>
                          <a:effectLst/>
                          <a:latin typeface="Calibri" panose="020F0502020204030204" pitchFamily="34" charset="0"/>
                        </a:rPr>
                        <a:t>0.00</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000" b="0" i="0" u="none" strike="noStrike">
                          <a:solidFill>
                            <a:srgbClr val="000000"/>
                          </a:solidFill>
                          <a:effectLst/>
                          <a:latin typeface="Calibri" panose="020F0502020204030204" pitchFamily="34" charset="0"/>
                        </a:rPr>
                        <a:t>0.00</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2058561998"/>
                  </a:ext>
                </a:extLst>
              </a:tr>
              <a:tr h="115076">
                <a:tc rowSpan="2">
                  <a:txBody>
                    <a:bodyPr/>
                    <a:lstStyle/>
                    <a:p>
                      <a:pPr algn="l" rtl="0" fontAlgn="b"/>
                      <a:r>
                        <a:rPr lang="en-US" sz="1000" b="1" i="0" u="none" strike="noStrike">
                          <a:solidFill>
                            <a:srgbClr val="000000"/>
                          </a:solidFill>
                          <a:effectLst/>
                          <a:latin typeface="Calibri" panose="020F0502020204030204" pitchFamily="34" charset="0"/>
                        </a:rPr>
                        <a:t>Singapore</a:t>
                      </a:r>
                    </a:p>
                  </a:txBody>
                  <a:tcPr marL="45720" marR="9144"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3862" marR="3862" marT="386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000" b="0" i="0" u="none" strike="noStrike">
                          <a:solidFill>
                            <a:srgbClr val="FFFFFF"/>
                          </a:solidFill>
                          <a:effectLst/>
                          <a:latin typeface="Calibri" panose="020F0502020204030204" pitchFamily="34" charset="0"/>
                        </a:rPr>
                        <a:t>16.59</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ctr"/>
                      <a:r>
                        <a:rPr lang="en-US" sz="1000" b="0" i="0" u="none" strike="noStrike">
                          <a:solidFill>
                            <a:srgbClr val="FFFFFF"/>
                          </a:solidFill>
                          <a:effectLst/>
                          <a:latin typeface="Calibri" panose="020F0502020204030204" pitchFamily="34" charset="0"/>
                        </a:rPr>
                        <a:t>3.50</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806073027"/>
                  </a:ext>
                </a:extLst>
              </a:tr>
              <a:tr h="115076">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3862" marR="3862" marT="386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000" b="0" i="0" u="none" strike="noStrike">
                          <a:solidFill>
                            <a:srgbClr val="FFFFFF"/>
                          </a:solidFill>
                          <a:effectLst/>
                          <a:latin typeface="Calibri" panose="020F0502020204030204" pitchFamily="34" charset="0"/>
                        </a:rPr>
                        <a:t>25.33</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ctr"/>
                      <a:r>
                        <a:rPr lang="en-US" sz="1000" b="0" i="0" u="none" strike="noStrike">
                          <a:solidFill>
                            <a:srgbClr val="FFFFFF"/>
                          </a:solidFill>
                          <a:effectLst/>
                          <a:latin typeface="Calibri" panose="020F0502020204030204" pitchFamily="34" charset="0"/>
                        </a:rPr>
                        <a:t>3.88</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24543815"/>
                  </a:ext>
                </a:extLst>
              </a:tr>
              <a:tr h="115076">
                <a:tc rowSpan="2">
                  <a:txBody>
                    <a:bodyPr/>
                    <a:lstStyle/>
                    <a:p>
                      <a:pPr algn="l" rtl="0" fontAlgn="b"/>
                      <a:r>
                        <a:rPr lang="en-US" sz="1000" b="1" i="0" u="none" strike="noStrike">
                          <a:solidFill>
                            <a:srgbClr val="000000"/>
                          </a:solidFill>
                          <a:effectLst/>
                          <a:latin typeface="Calibri" panose="020F0502020204030204" pitchFamily="34" charset="0"/>
                        </a:rPr>
                        <a:t>Solomon Islands</a:t>
                      </a:r>
                    </a:p>
                  </a:txBody>
                  <a:tcPr marL="45720" marR="9144"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3862" marR="3862" marT="386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589035112"/>
                  </a:ext>
                </a:extLst>
              </a:tr>
              <a:tr h="115076">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3862" marR="3862" marT="386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000" b="0" i="0" u="none" strike="noStrike">
                          <a:solidFill>
                            <a:srgbClr val="000000"/>
                          </a:solidFill>
                          <a:effectLst/>
                          <a:latin typeface="Calibri" panose="020F0502020204030204" pitchFamily="34" charset="0"/>
                        </a:rPr>
                        <a:t>0.00</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000" b="0" i="0" u="none" strike="noStrike">
                          <a:solidFill>
                            <a:srgbClr val="000000"/>
                          </a:solidFill>
                          <a:effectLst/>
                          <a:latin typeface="Calibri" panose="020F0502020204030204" pitchFamily="34" charset="0"/>
                        </a:rPr>
                        <a:t>0.00</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3271768752"/>
                  </a:ext>
                </a:extLst>
              </a:tr>
              <a:tr h="115076">
                <a:tc rowSpan="2">
                  <a:txBody>
                    <a:bodyPr/>
                    <a:lstStyle/>
                    <a:p>
                      <a:pPr algn="l" rtl="0" fontAlgn="b"/>
                      <a:r>
                        <a:rPr lang="en-US" sz="1000" b="1" i="0" u="none" strike="noStrike">
                          <a:solidFill>
                            <a:srgbClr val="000000"/>
                          </a:solidFill>
                          <a:effectLst/>
                          <a:latin typeface="Calibri" panose="020F0502020204030204" pitchFamily="34" charset="0"/>
                        </a:rPr>
                        <a:t>Thailand</a:t>
                      </a:r>
                    </a:p>
                  </a:txBody>
                  <a:tcPr marL="45720" marR="9144"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3862" marR="3862" marT="386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000" b="0" i="0" u="none" strike="noStrike">
                          <a:solidFill>
                            <a:srgbClr val="FFFFFF"/>
                          </a:solidFill>
                          <a:effectLst/>
                          <a:latin typeface="Calibri" panose="020F0502020204030204" pitchFamily="34" charset="0"/>
                        </a:rPr>
                        <a:t>11.66</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ctr"/>
                      <a:r>
                        <a:rPr lang="en-US" sz="1000" b="0" i="0" u="none" strike="noStrike">
                          <a:solidFill>
                            <a:srgbClr val="000000"/>
                          </a:solidFill>
                          <a:effectLst/>
                          <a:latin typeface="Calibri" panose="020F0502020204030204" pitchFamily="34" charset="0"/>
                        </a:rPr>
                        <a:t>1.31</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1736507320"/>
                  </a:ext>
                </a:extLst>
              </a:tr>
              <a:tr h="115076">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3862" marR="3862" marT="386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000" b="0" i="0" u="none" strike="noStrike">
                          <a:solidFill>
                            <a:srgbClr val="FFFFFF"/>
                          </a:solidFill>
                          <a:effectLst/>
                          <a:latin typeface="Calibri" panose="020F0502020204030204" pitchFamily="34" charset="0"/>
                        </a:rPr>
                        <a:t>12.92</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ctr"/>
                      <a:r>
                        <a:rPr lang="en-US" sz="1000" b="0" i="0" u="none" strike="noStrike">
                          <a:solidFill>
                            <a:srgbClr val="000000"/>
                          </a:solidFill>
                          <a:effectLst/>
                          <a:latin typeface="Calibri" panose="020F0502020204030204" pitchFamily="34" charset="0"/>
                        </a:rPr>
                        <a:t>1.44</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2922044649"/>
                  </a:ext>
                </a:extLst>
              </a:tr>
              <a:tr h="115076">
                <a:tc rowSpan="2">
                  <a:txBody>
                    <a:bodyPr/>
                    <a:lstStyle/>
                    <a:p>
                      <a:pPr algn="l" rtl="0" fontAlgn="b"/>
                      <a:r>
                        <a:rPr lang="en-US" sz="1000" b="1" i="0" u="none" strike="noStrike">
                          <a:solidFill>
                            <a:srgbClr val="000000"/>
                          </a:solidFill>
                          <a:effectLst/>
                          <a:latin typeface="Calibri" panose="020F0502020204030204" pitchFamily="34" charset="0"/>
                        </a:rPr>
                        <a:t>Vanuatu</a:t>
                      </a:r>
                    </a:p>
                  </a:txBody>
                  <a:tcPr marL="45720" marR="9144"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3862" marR="3862" marT="386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3195512365"/>
                  </a:ext>
                </a:extLst>
              </a:tr>
              <a:tr h="115076">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3862" marR="3862" marT="386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000" b="0" i="0" u="none" strike="noStrike">
                          <a:solidFill>
                            <a:srgbClr val="000000"/>
                          </a:solidFill>
                          <a:effectLst/>
                          <a:latin typeface="Calibri" panose="020F0502020204030204" pitchFamily="34" charset="0"/>
                        </a:rPr>
                        <a:t>0.00</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000" b="0" i="0" u="none" strike="noStrike">
                          <a:solidFill>
                            <a:srgbClr val="000000"/>
                          </a:solidFill>
                          <a:effectLst/>
                          <a:latin typeface="Calibri" panose="020F0502020204030204" pitchFamily="34" charset="0"/>
                        </a:rPr>
                        <a:t>0.00</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66288807"/>
                  </a:ext>
                </a:extLst>
              </a:tr>
              <a:tr h="115076">
                <a:tc rowSpan="2">
                  <a:txBody>
                    <a:bodyPr/>
                    <a:lstStyle/>
                    <a:p>
                      <a:pPr algn="l" rtl="0" fontAlgn="b"/>
                      <a:r>
                        <a:rPr lang="en-US" sz="1000" b="1" i="0" u="none" strike="noStrike" dirty="0">
                          <a:solidFill>
                            <a:srgbClr val="000000"/>
                          </a:solidFill>
                          <a:effectLst/>
                          <a:latin typeface="Calibri" panose="020F0502020204030204" pitchFamily="34" charset="0"/>
                        </a:rPr>
                        <a:t>Vietnam</a:t>
                      </a:r>
                    </a:p>
                  </a:txBody>
                  <a:tcPr marL="45720" marR="9144"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3862" marR="3862" marT="386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000" b="0" i="0" u="none" strike="noStrike">
                          <a:solidFill>
                            <a:srgbClr val="000000"/>
                          </a:solidFill>
                          <a:effectLst/>
                          <a:latin typeface="Calibri" panose="020F0502020204030204" pitchFamily="34" charset="0"/>
                        </a:rPr>
                        <a:t>3.09</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ctr"/>
                      <a:r>
                        <a:rPr lang="en-US" sz="1000" b="0" i="0" u="none" strike="noStrike">
                          <a:solidFill>
                            <a:srgbClr val="000000"/>
                          </a:solidFill>
                          <a:effectLst/>
                          <a:latin typeface="Calibri" panose="020F0502020204030204" pitchFamily="34" charset="0"/>
                        </a:rPr>
                        <a:t>0.52</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690655004"/>
                  </a:ext>
                </a:extLst>
              </a:tr>
              <a:tr h="115076">
                <a:tc vMerge="1">
                  <a:txBody>
                    <a:bodyPr/>
                    <a:lstStyle/>
                    <a:p>
                      <a:endParaRPr lang="en-US"/>
                    </a:p>
                  </a:txBody>
                  <a:tcPr/>
                </a:tc>
                <a:tc>
                  <a:txBody>
                    <a:bodyPr/>
                    <a:lstStyle/>
                    <a:p>
                      <a:pPr algn="ctr" rtl="0" fontAlgn="b"/>
                      <a:r>
                        <a:rPr lang="en-US" sz="1000" b="0" i="0" u="none" strike="noStrike" dirty="0">
                          <a:solidFill>
                            <a:srgbClr val="000000"/>
                          </a:solidFill>
                          <a:effectLst/>
                          <a:latin typeface="Calibri" panose="020F0502020204030204" pitchFamily="34" charset="0"/>
                        </a:rPr>
                        <a:t>2023</a:t>
                      </a:r>
                    </a:p>
                  </a:txBody>
                  <a:tcPr marL="3862" marR="3862" marT="386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3862" marR="3862" marT="386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000" b="0" i="0" u="none" strike="noStrike" dirty="0">
                          <a:solidFill>
                            <a:srgbClr val="000000"/>
                          </a:solidFill>
                          <a:effectLst/>
                          <a:latin typeface="Calibri" panose="020F0502020204030204" pitchFamily="34" charset="0"/>
                        </a:rPr>
                        <a:t>0.29</a:t>
                      </a:r>
                    </a:p>
                  </a:txBody>
                  <a:tcPr marL="3862" marR="3862" marT="386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3596011390"/>
                  </a:ext>
                </a:extLst>
              </a:tr>
            </a:tbl>
          </a:graphicData>
        </a:graphic>
      </p:graphicFrame>
    </p:spTree>
    <p:extLst>
      <p:ext uri="{BB962C8B-B14F-4D97-AF65-F5344CB8AC3E}">
        <p14:creationId xmlns:p14="http://schemas.microsoft.com/office/powerpoint/2010/main" val="449564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C71EDF0-97B7-7BBA-7E12-46D7F40E50C4}"/>
              </a:ext>
            </a:extLst>
          </p:cNvPr>
          <p:cNvPicPr>
            <a:picLocks noChangeAspect="1"/>
          </p:cNvPicPr>
          <p:nvPr/>
        </p:nvPicPr>
        <p:blipFill>
          <a:blip r:embed="rId2"/>
          <a:stretch>
            <a:fillRect/>
          </a:stretch>
        </p:blipFill>
        <p:spPr>
          <a:xfrm>
            <a:off x="183502" y="1758186"/>
            <a:ext cx="4862775" cy="319532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083415155"/>
              </p:ext>
            </p:extLst>
          </p:nvPr>
        </p:nvGraphicFramePr>
        <p:xfrm>
          <a:off x="5221224" y="1539434"/>
          <a:ext cx="6787274" cy="3635748"/>
        </p:xfrm>
        <a:graphic>
          <a:graphicData uri="http://schemas.openxmlformats.org/drawingml/2006/table">
            <a:tbl>
              <a:tblPr firstRow="1" firstCol="1" bandRow="1">
                <a:tableStyleId>{F5AB1C69-6EDB-4FF4-983F-18BD219EF322}</a:tableStyleId>
              </a:tblPr>
              <a:tblGrid>
                <a:gridCol w="1312648">
                  <a:extLst>
                    <a:ext uri="{9D8B030D-6E8A-4147-A177-3AD203B41FA5}">
                      <a16:colId xmlns:a16="http://schemas.microsoft.com/office/drawing/2014/main" val="1403040998"/>
                    </a:ext>
                  </a:extLst>
                </a:gridCol>
                <a:gridCol w="782007">
                  <a:extLst>
                    <a:ext uri="{9D8B030D-6E8A-4147-A177-3AD203B41FA5}">
                      <a16:colId xmlns:a16="http://schemas.microsoft.com/office/drawing/2014/main" val="2752476178"/>
                    </a:ext>
                  </a:extLst>
                </a:gridCol>
                <a:gridCol w="782007">
                  <a:extLst>
                    <a:ext uri="{9D8B030D-6E8A-4147-A177-3AD203B41FA5}">
                      <a16:colId xmlns:a16="http://schemas.microsoft.com/office/drawing/2014/main" val="4022025772"/>
                    </a:ext>
                  </a:extLst>
                </a:gridCol>
                <a:gridCol w="782007">
                  <a:extLst>
                    <a:ext uri="{9D8B030D-6E8A-4147-A177-3AD203B41FA5}">
                      <a16:colId xmlns:a16="http://schemas.microsoft.com/office/drawing/2014/main" val="2499903520"/>
                    </a:ext>
                  </a:extLst>
                </a:gridCol>
                <a:gridCol w="782007">
                  <a:extLst>
                    <a:ext uri="{9D8B030D-6E8A-4147-A177-3AD203B41FA5}">
                      <a16:colId xmlns:a16="http://schemas.microsoft.com/office/drawing/2014/main" val="3189007426"/>
                    </a:ext>
                  </a:extLst>
                </a:gridCol>
                <a:gridCol w="782007">
                  <a:extLst>
                    <a:ext uri="{9D8B030D-6E8A-4147-A177-3AD203B41FA5}">
                      <a16:colId xmlns:a16="http://schemas.microsoft.com/office/drawing/2014/main" val="1936126244"/>
                    </a:ext>
                  </a:extLst>
                </a:gridCol>
                <a:gridCol w="782007">
                  <a:extLst>
                    <a:ext uri="{9D8B030D-6E8A-4147-A177-3AD203B41FA5}">
                      <a16:colId xmlns:a16="http://schemas.microsoft.com/office/drawing/2014/main" val="2505335490"/>
                    </a:ext>
                  </a:extLst>
                </a:gridCol>
                <a:gridCol w="782584">
                  <a:extLst>
                    <a:ext uri="{9D8B030D-6E8A-4147-A177-3AD203B41FA5}">
                      <a16:colId xmlns:a16="http://schemas.microsoft.com/office/drawing/2014/main" val="502709357"/>
                    </a:ext>
                  </a:extLst>
                </a:gridCol>
              </a:tblGrid>
              <a:tr h="465323">
                <a:tc>
                  <a:txBody>
                    <a:bodyPr/>
                    <a:lstStyle/>
                    <a:p>
                      <a:pPr marL="0" marR="0" algn="ctr">
                        <a:spcBef>
                          <a:spcPts val="0"/>
                        </a:spcBef>
                        <a:spcAft>
                          <a:spcPts val="0"/>
                        </a:spcAft>
                      </a:pPr>
                      <a:r>
                        <a:rPr lang="en-US" sz="900">
                          <a:effectLst/>
                        </a:rPr>
                        <a:t> Country</a:t>
                      </a:r>
                      <a:endParaRPr lang="en-GB"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Publicly funded by </a:t>
                      </a:r>
                      <a:r>
                        <a:rPr lang="en-US" sz="900" err="1">
                          <a:solidFill>
                            <a:schemeClr val="tx1">
                              <a:lumMod val="75000"/>
                              <a:lumOff val="25000"/>
                            </a:schemeClr>
                          </a:solidFill>
                          <a:effectLst/>
                        </a:rPr>
                        <a:t>govt</a:t>
                      </a:r>
                      <a:r>
                        <a:rPr lang="en-US" sz="900">
                          <a:solidFill>
                            <a:schemeClr val="tx1">
                              <a:lumMod val="75000"/>
                              <a:lumOff val="25000"/>
                            </a:schemeClr>
                          </a:solidFill>
                          <a:effectLst/>
                        </a:rPr>
                        <a:t>; free at the point of delivery</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Publicly funded by </a:t>
                      </a:r>
                      <a:r>
                        <a:rPr lang="en-US" sz="900" err="1">
                          <a:solidFill>
                            <a:schemeClr val="tx1">
                              <a:lumMod val="75000"/>
                              <a:lumOff val="25000"/>
                            </a:schemeClr>
                          </a:solidFill>
                          <a:effectLst/>
                        </a:rPr>
                        <a:t>govt</a:t>
                      </a:r>
                      <a:r>
                        <a:rPr lang="en-US" sz="900">
                          <a:solidFill>
                            <a:schemeClr val="tx1">
                              <a:lumMod val="75000"/>
                              <a:lumOff val="25000"/>
                            </a:schemeClr>
                          </a:solidFill>
                          <a:effectLst/>
                        </a:rPr>
                        <a:t> but with some fees</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Mix of public and private</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Solely private and out-of-pocket</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900">
                          <a:solidFill>
                            <a:schemeClr val="tx1">
                              <a:lumMod val="75000"/>
                              <a:lumOff val="25000"/>
                            </a:schemeClr>
                          </a:solidFill>
                          <a:effectLst/>
                        </a:rPr>
                        <a:t>Solely private through health insurance</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Multiple systems</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Other</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08615929"/>
                  </a:ext>
                </a:extLst>
              </a:tr>
              <a:tr h="153078">
                <a:tc>
                  <a:txBody>
                    <a:bodyPr/>
                    <a:lstStyle/>
                    <a:p>
                      <a:pPr marL="0" marR="0">
                        <a:spcBef>
                          <a:spcPts val="0"/>
                        </a:spcBef>
                        <a:spcAft>
                          <a:spcPts val="0"/>
                        </a:spcAft>
                      </a:pPr>
                      <a:r>
                        <a:rPr lang="en-GB" sz="900">
                          <a:solidFill>
                            <a:schemeClr val="tx1">
                              <a:lumMod val="75000"/>
                              <a:lumOff val="25000"/>
                            </a:schemeClr>
                          </a:solidFill>
                          <a:effectLst/>
                        </a:rPr>
                        <a:t>American Samoa</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93773293"/>
                  </a:ext>
                </a:extLst>
              </a:tr>
              <a:tr h="153078">
                <a:tc>
                  <a:txBody>
                    <a:bodyPr/>
                    <a:lstStyle/>
                    <a:p>
                      <a:pPr marL="0" marR="0">
                        <a:spcBef>
                          <a:spcPts val="0"/>
                        </a:spcBef>
                        <a:spcAft>
                          <a:spcPts val="0"/>
                        </a:spcAft>
                      </a:pPr>
                      <a:r>
                        <a:rPr lang="en-US" sz="900">
                          <a:solidFill>
                            <a:schemeClr val="tx1">
                              <a:lumMod val="75000"/>
                              <a:lumOff val="25000"/>
                            </a:schemeClr>
                          </a:solidFill>
                          <a:effectLst/>
                        </a:rPr>
                        <a:t>Australia</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0737973"/>
                  </a:ext>
                </a:extLst>
              </a:tr>
              <a:tr h="153078">
                <a:tc>
                  <a:txBody>
                    <a:bodyPr/>
                    <a:lstStyle/>
                    <a:p>
                      <a:pPr marL="0" marR="0">
                        <a:spcBef>
                          <a:spcPts val="0"/>
                        </a:spcBef>
                        <a:spcAft>
                          <a:spcPts val="0"/>
                        </a:spcAft>
                      </a:pPr>
                      <a:r>
                        <a:rPr lang="en-US" sz="900">
                          <a:solidFill>
                            <a:schemeClr val="tx1">
                              <a:lumMod val="75000"/>
                              <a:lumOff val="25000"/>
                            </a:schemeClr>
                          </a:solidFill>
                          <a:effectLst/>
                        </a:rPr>
                        <a:t>Brunei Darussalam</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33926619"/>
                  </a:ext>
                </a:extLst>
              </a:tr>
              <a:tr h="153078">
                <a:tc>
                  <a:txBody>
                    <a:bodyPr/>
                    <a:lstStyle/>
                    <a:p>
                      <a:pPr marL="0" marR="0">
                        <a:spcBef>
                          <a:spcPts val="0"/>
                        </a:spcBef>
                        <a:spcAft>
                          <a:spcPts val="0"/>
                        </a:spcAft>
                      </a:pPr>
                      <a:r>
                        <a:rPr lang="en-US" sz="900">
                          <a:solidFill>
                            <a:schemeClr val="tx1">
                              <a:lumMod val="75000"/>
                              <a:lumOff val="25000"/>
                            </a:schemeClr>
                          </a:solidFill>
                          <a:effectLst/>
                        </a:rPr>
                        <a:t>Cambodia</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32657645"/>
                  </a:ext>
                </a:extLst>
              </a:tr>
              <a:tr h="153078">
                <a:tc>
                  <a:txBody>
                    <a:bodyPr/>
                    <a:lstStyle/>
                    <a:p>
                      <a:pPr marL="0" marR="0">
                        <a:spcBef>
                          <a:spcPts val="0"/>
                        </a:spcBef>
                        <a:spcAft>
                          <a:spcPts val="0"/>
                        </a:spcAft>
                      </a:pPr>
                      <a:r>
                        <a:rPr lang="en-US" sz="900">
                          <a:solidFill>
                            <a:schemeClr val="tx1">
                              <a:lumMod val="75000"/>
                              <a:lumOff val="25000"/>
                            </a:schemeClr>
                          </a:solidFill>
                          <a:effectLst/>
                        </a:rPr>
                        <a:t>Fiji</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34741790"/>
                  </a:ext>
                </a:extLst>
              </a:tr>
              <a:tr h="153078">
                <a:tc>
                  <a:txBody>
                    <a:bodyPr/>
                    <a:lstStyle/>
                    <a:p>
                      <a:pPr marL="0" marR="0">
                        <a:spcBef>
                          <a:spcPts val="0"/>
                        </a:spcBef>
                        <a:spcAft>
                          <a:spcPts val="0"/>
                        </a:spcAft>
                      </a:pPr>
                      <a:r>
                        <a:rPr lang="en-US" sz="900">
                          <a:solidFill>
                            <a:schemeClr val="tx1">
                              <a:lumMod val="75000"/>
                              <a:lumOff val="25000"/>
                            </a:schemeClr>
                          </a:solidFill>
                          <a:effectLst/>
                        </a:rPr>
                        <a:t>Indonesia</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00705258"/>
                  </a:ext>
                </a:extLst>
              </a:tr>
              <a:tr h="153078">
                <a:tc>
                  <a:txBody>
                    <a:bodyPr/>
                    <a:lstStyle/>
                    <a:p>
                      <a:pPr marL="0" marR="0">
                        <a:spcBef>
                          <a:spcPts val="0"/>
                        </a:spcBef>
                        <a:spcAft>
                          <a:spcPts val="0"/>
                        </a:spcAft>
                      </a:pPr>
                      <a:r>
                        <a:rPr lang="en-US" sz="900">
                          <a:solidFill>
                            <a:schemeClr val="tx1">
                              <a:lumMod val="75000"/>
                              <a:lumOff val="25000"/>
                            </a:schemeClr>
                          </a:solidFill>
                          <a:effectLst/>
                        </a:rPr>
                        <a:t>Lao PDR</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66533252"/>
                  </a:ext>
                </a:extLst>
              </a:tr>
              <a:tr h="153078">
                <a:tc>
                  <a:txBody>
                    <a:bodyPr/>
                    <a:lstStyle/>
                    <a:p>
                      <a:pPr marL="0" marR="0">
                        <a:spcBef>
                          <a:spcPts val="0"/>
                        </a:spcBef>
                        <a:spcAft>
                          <a:spcPts val="0"/>
                        </a:spcAft>
                      </a:pPr>
                      <a:r>
                        <a:rPr lang="en-US" sz="900">
                          <a:solidFill>
                            <a:schemeClr val="tx1">
                              <a:lumMod val="75000"/>
                              <a:lumOff val="25000"/>
                            </a:schemeClr>
                          </a:solidFill>
                          <a:effectLst/>
                        </a:rPr>
                        <a:t>Malaysia</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09012930"/>
                  </a:ext>
                </a:extLst>
              </a:tr>
              <a:tr h="153078">
                <a:tc>
                  <a:txBody>
                    <a:bodyPr/>
                    <a:lstStyle/>
                    <a:p>
                      <a:pPr marL="0" marR="0">
                        <a:spcBef>
                          <a:spcPts val="0"/>
                        </a:spcBef>
                        <a:spcAft>
                          <a:spcPts val="0"/>
                        </a:spcAft>
                      </a:pPr>
                      <a:r>
                        <a:rPr lang="en-US" sz="900">
                          <a:solidFill>
                            <a:schemeClr val="tx1">
                              <a:lumMod val="75000"/>
                              <a:lumOff val="25000"/>
                            </a:schemeClr>
                          </a:solidFill>
                          <a:effectLst/>
                        </a:rPr>
                        <a:t>Myanmar</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56602282"/>
                  </a:ext>
                </a:extLst>
              </a:tr>
              <a:tr h="153078">
                <a:tc>
                  <a:txBody>
                    <a:bodyPr/>
                    <a:lstStyle/>
                    <a:p>
                      <a:pPr marL="0" marR="0">
                        <a:spcBef>
                          <a:spcPts val="0"/>
                        </a:spcBef>
                        <a:spcAft>
                          <a:spcPts val="0"/>
                        </a:spcAft>
                      </a:pPr>
                      <a:r>
                        <a:rPr lang="en-US" sz="900">
                          <a:solidFill>
                            <a:schemeClr val="tx1">
                              <a:lumMod val="75000"/>
                              <a:lumOff val="25000"/>
                            </a:schemeClr>
                          </a:solidFill>
                          <a:effectLst/>
                        </a:rPr>
                        <a:t>New Caledonia</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47146210"/>
                  </a:ext>
                </a:extLst>
              </a:tr>
              <a:tr h="153078">
                <a:tc>
                  <a:txBody>
                    <a:bodyPr/>
                    <a:lstStyle/>
                    <a:p>
                      <a:pPr marL="0" marR="0">
                        <a:spcBef>
                          <a:spcPts val="0"/>
                        </a:spcBef>
                        <a:spcAft>
                          <a:spcPts val="0"/>
                        </a:spcAft>
                      </a:pPr>
                      <a:r>
                        <a:rPr lang="en-US" sz="900">
                          <a:solidFill>
                            <a:schemeClr val="tx1">
                              <a:lumMod val="75000"/>
                              <a:lumOff val="25000"/>
                            </a:schemeClr>
                          </a:solidFill>
                          <a:effectLst/>
                        </a:rPr>
                        <a:t>New Zealand</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49984920"/>
                  </a:ext>
                </a:extLst>
              </a:tr>
              <a:tr h="153078">
                <a:tc>
                  <a:txBody>
                    <a:bodyPr/>
                    <a:lstStyle/>
                    <a:p>
                      <a:pPr marL="0" marR="0">
                        <a:spcBef>
                          <a:spcPts val="0"/>
                        </a:spcBef>
                        <a:spcAft>
                          <a:spcPts val="0"/>
                        </a:spcAft>
                      </a:pPr>
                      <a:r>
                        <a:rPr lang="en-GB" sz="900">
                          <a:solidFill>
                            <a:schemeClr val="tx1">
                              <a:lumMod val="75000"/>
                              <a:lumOff val="25000"/>
                            </a:schemeClr>
                          </a:solidFill>
                          <a:effectLst/>
                        </a:rPr>
                        <a:t>Papua New Guinea</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36988654"/>
                  </a:ext>
                </a:extLst>
              </a:tr>
              <a:tr h="153078">
                <a:tc>
                  <a:txBody>
                    <a:bodyPr/>
                    <a:lstStyle/>
                    <a:p>
                      <a:pPr marL="0" marR="0">
                        <a:spcBef>
                          <a:spcPts val="0"/>
                        </a:spcBef>
                        <a:spcAft>
                          <a:spcPts val="0"/>
                        </a:spcAft>
                      </a:pPr>
                      <a:r>
                        <a:rPr lang="en-US" sz="900">
                          <a:solidFill>
                            <a:schemeClr val="tx1">
                              <a:lumMod val="75000"/>
                              <a:lumOff val="25000"/>
                            </a:schemeClr>
                          </a:solidFill>
                          <a:effectLst/>
                        </a:rPr>
                        <a:t>Philippines</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65735692"/>
                  </a:ext>
                </a:extLst>
              </a:tr>
              <a:tr h="153078">
                <a:tc>
                  <a:txBody>
                    <a:bodyPr/>
                    <a:lstStyle/>
                    <a:p>
                      <a:pPr marL="0" marR="0">
                        <a:spcBef>
                          <a:spcPts val="0"/>
                        </a:spcBef>
                        <a:spcAft>
                          <a:spcPts val="0"/>
                        </a:spcAft>
                      </a:pPr>
                      <a:r>
                        <a:rPr lang="en-US" sz="900">
                          <a:solidFill>
                            <a:schemeClr val="tx1">
                              <a:lumMod val="75000"/>
                              <a:lumOff val="25000"/>
                            </a:schemeClr>
                          </a:solidFill>
                          <a:effectLst/>
                        </a:rPr>
                        <a:t>Samoa</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23376368"/>
                  </a:ext>
                </a:extLst>
              </a:tr>
              <a:tr h="153078">
                <a:tc>
                  <a:txBody>
                    <a:bodyPr/>
                    <a:lstStyle/>
                    <a:p>
                      <a:pPr marL="0" marR="0">
                        <a:spcBef>
                          <a:spcPts val="0"/>
                        </a:spcBef>
                        <a:spcAft>
                          <a:spcPts val="0"/>
                        </a:spcAft>
                      </a:pPr>
                      <a:r>
                        <a:rPr lang="en-US" sz="900">
                          <a:solidFill>
                            <a:schemeClr val="tx1">
                              <a:lumMod val="75000"/>
                              <a:lumOff val="25000"/>
                            </a:schemeClr>
                          </a:solidFill>
                          <a:effectLst/>
                        </a:rPr>
                        <a:t>Singapore</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54006977"/>
                  </a:ext>
                </a:extLst>
              </a:tr>
              <a:tr h="153078">
                <a:tc>
                  <a:txBody>
                    <a:bodyPr/>
                    <a:lstStyle/>
                    <a:p>
                      <a:pPr marL="0" marR="0">
                        <a:spcBef>
                          <a:spcPts val="0"/>
                        </a:spcBef>
                        <a:spcAft>
                          <a:spcPts val="0"/>
                        </a:spcAft>
                      </a:pPr>
                      <a:r>
                        <a:rPr lang="en-GB" sz="900">
                          <a:solidFill>
                            <a:schemeClr val="tx1">
                              <a:lumMod val="75000"/>
                              <a:lumOff val="25000"/>
                            </a:schemeClr>
                          </a:solidFill>
                          <a:effectLst/>
                        </a:rPr>
                        <a:t>Solomon Islands</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66768573"/>
                  </a:ext>
                </a:extLst>
              </a:tr>
              <a:tr h="153078">
                <a:tc>
                  <a:txBody>
                    <a:bodyPr/>
                    <a:lstStyle/>
                    <a:p>
                      <a:pPr marL="0" marR="0">
                        <a:spcBef>
                          <a:spcPts val="0"/>
                        </a:spcBef>
                        <a:spcAft>
                          <a:spcPts val="0"/>
                        </a:spcAft>
                      </a:pPr>
                      <a:r>
                        <a:rPr lang="en-US" sz="900">
                          <a:solidFill>
                            <a:schemeClr val="tx1">
                              <a:lumMod val="75000"/>
                              <a:lumOff val="25000"/>
                            </a:schemeClr>
                          </a:solidFill>
                          <a:effectLst/>
                        </a:rPr>
                        <a:t>Thailand</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14195561"/>
                  </a:ext>
                </a:extLst>
              </a:tr>
              <a:tr h="153078">
                <a:tc>
                  <a:txBody>
                    <a:bodyPr/>
                    <a:lstStyle/>
                    <a:p>
                      <a:pPr marL="0" marR="0">
                        <a:spcBef>
                          <a:spcPts val="0"/>
                        </a:spcBef>
                        <a:spcAft>
                          <a:spcPts val="0"/>
                        </a:spcAft>
                      </a:pPr>
                      <a:r>
                        <a:rPr lang="en-GB" sz="900">
                          <a:solidFill>
                            <a:schemeClr val="tx1">
                              <a:lumMod val="75000"/>
                              <a:lumOff val="25000"/>
                            </a:schemeClr>
                          </a:solidFill>
                          <a:effectLst/>
                        </a:rPr>
                        <a:t>Vanuatu</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1147735"/>
                  </a:ext>
                </a:extLst>
              </a:tr>
              <a:tr h="153078">
                <a:tc>
                  <a:txBody>
                    <a:bodyPr/>
                    <a:lstStyle/>
                    <a:p>
                      <a:pPr marL="0" marR="0">
                        <a:lnSpc>
                          <a:spcPct val="107000"/>
                        </a:lnSpc>
                        <a:spcBef>
                          <a:spcPts val="0"/>
                        </a:spcBef>
                        <a:spcAft>
                          <a:spcPts val="0"/>
                        </a:spcAft>
                      </a:pPr>
                      <a:r>
                        <a:rPr lang="en-US" sz="900">
                          <a:solidFill>
                            <a:schemeClr val="tx1">
                              <a:lumMod val="75000"/>
                              <a:lumOff val="25000"/>
                            </a:schemeClr>
                          </a:solidFill>
                          <a:effectLst/>
                        </a:rPr>
                        <a:t>Vietnam</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GB"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82296095"/>
                  </a:ext>
                </a:extLst>
              </a:tr>
            </a:tbl>
          </a:graphicData>
        </a:graphic>
      </p:graphicFrame>
      <p:sp>
        <p:nvSpPr>
          <p:cNvPr id="8" name="Rectangle 7"/>
          <p:cNvSpPr/>
          <p:nvPr/>
        </p:nvSpPr>
        <p:spPr>
          <a:xfrm>
            <a:off x="183502" y="1758187"/>
            <a:ext cx="4862775" cy="319532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134823" y="1773425"/>
            <a:ext cx="1789985" cy="140817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178925" y="5172261"/>
            <a:ext cx="687299" cy="246221"/>
          </a:xfrm>
          <a:prstGeom prst="rect">
            <a:avLst/>
          </a:prstGeom>
          <a:noFill/>
        </p:spPr>
        <p:txBody>
          <a:bodyPr wrap="square" rtlCol="0">
            <a:spAutoFit/>
          </a:bodyPr>
          <a:lstStyle/>
          <a:p>
            <a:r>
              <a:rPr lang="en-US" sz="1000">
                <a:latin typeface="+mj-lt"/>
              </a:rPr>
              <a:t>X : Yes</a:t>
            </a:r>
          </a:p>
        </p:txBody>
      </p:sp>
      <p:sp>
        <p:nvSpPr>
          <p:cNvPr id="2" name="Date Placeholder 3">
            <a:extLst>
              <a:ext uri="{FF2B5EF4-FFF2-40B4-BE49-F238E27FC236}">
                <a16:creationId xmlns:a16="http://schemas.microsoft.com/office/drawing/2014/main" id="{893F9091-2BE7-3F68-5656-33F2C6A8CC4D}"/>
              </a:ext>
            </a:extLst>
          </p:cNvPr>
          <p:cNvSpPr txBox="1">
            <a:spLocks/>
          </p:cNvSpPr>
          <p:nvPr/>
        </p:nvSpPr>
        <p:spPr>
          <a:xfrm>
            <a:off x="575386" y="650480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July 2023</a:t>
            </a:r>
            <a:endParaRPr lang="en-US" dirty="0"/>
          </a:p>
        </p:txBody>
      </p:sp>
      <p:sp>
        <p:nvSpPr>
          <p:cNvPr id="10" name="Title 9">
            <a:extLst>
              <a:ext uri="{FF2B5EF4-FFF2-40B4-BE49-F238E27FC236}">
                <a16:creationId xmlns:a16="http://schemas.microsoft.com/office/drawing/2014/main" id="{E1D14F3D-D29B-3201-082A-AFC167AA82BE}"/>
              </a:ext>
            </a:extLst>
          </p:cNvPr>
          <p:cNvSpPr>
            <a:spLocks noGrp="1"/>
          </p:cNvSpPr>
          <p:nvPr>
            <p:ph type="title"/>
          </p:nvPr>
        </p:nvSpPr>
        <p:spPr/>
        <p:txBody>
          <a:bodyPr>
            <a:normAutofit/>
          </a:bodyPr>
          <a:lstStyle/>
          <a:p>
            <a:r>
              <a:rPr lang="en-US"/>
              <a:t>Funding for non-dialysis CKD</a:t>
            </a:r>
          </a:p>
        </p:txBody>
      </p:sp>
      <p:sp>
        <p:nvSpPr>
          <p:cNvPr id="3" name="Footer Placeholder 4">
            <a:extLst>
              <a:ext uri="{FF2B5EF4-FFF2-40B4-BE49-F238E27FC236}">
                <a16:creationId xmlns:a16="http://schemas.microsoft.com/office/drawing/2014/main" id="{C3673A94-2EDD-F4D8-84B3-FA8F16F9E17F}"/>
              </a:ext>
            </a:extLst>
          </p:cNvPr>
          <p:cNvSpPr>
            <a:spLocks noGrp="1"/>
          </p:cNvSpPr>
          <p:nvPr>
            <p:ph type="ftr" sz="quarter" idx="3"/>
          </p:nvPr>
        </p:nvSpPr>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76C82D66-F5D9-5F07-6B70-6B72C13C390E}"/>
              </a:ext>
            </a:extLst>
          </p:cNvPr>
          <p:cNvSpPr txBox="1">
            <a:spLocks/>
          </p:cNvSpPr>
          <p:nvPr/>
        </p:nvSpPr>
        <p:spPr>
          <a:xfrm>
            <a:off x="8347785" y="6504806"/>
            <a:ext cx="3381375" cy="365125"/>
          </a:xfrm>
          <a:prstGeom prst="rect">
            <a:avLst/>
          </a:prstGeom>
        </p:spPr>
        <p:txBody>
          <a:bodyPr vert="horz" lIns="91440" tIns="45720" rIns="91440" bIns="45720" rtlCol="0" anchor="ctr"/>
          <a:lstStyle>
            <a:defPPr>
              <a:defRPr lang="en-US"/>
            </a:defPPr>
            <a:lvl1pPr marL="0" algn="r"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9CEFBC-9863-BD47-BA2B-008170C231CB}" type="slidenum">
              <a:rPr lang="en-US" smtClean="0"/>
              <a:pPr/>
              <a:t>19</a:t>
            </a:fld>
            <a:endParaRPr lang="en-US"/>
          </a:p>
        </p:txBody>
      </p:sp>
    </p:spTree>
    <p:extLst>
      <p:ext uri="{BB962C8B-B14F-4D97-AF65-F5344CB8AC3E}">
        <p14:creationId xmlns:p14="http://schemas.microsoft.com/office/powerpoint/2010/main" val="1737362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bwMode="gray">
          <a:xfrm>
            <a:off x="3564103" y="1300487"/>
            <a:ext cx="8627897" cy="3247385"/>
          </a:xfrm>
          <a:solidFill>
            <a:schemeClr val="bg1"/>
          </a:solidFill>
        </p:spPr>
        <p:txBody>
          <a:bodyPr>
            <a:normAutofit fontScale="90000"/>
          </a:bodyPr>
          <a:lstStyle/>
          <a:p>
            <a:pPr algn="l">
              <a:lnSpc>
                <a:spcPct val="100000"/>
              </a:lnSpc>
            </a:pPr>
            <a:r>
              <a:rPr lang="en-US" sz="4000" dirty="0">
                <a:solidFill>
                  <a:schemeClr val="accent3"/>
                </a:solidFill>
                <a:latin typeface="Arial"/>
                <a:cs typeface="Arial"/>
              </a:rPr>
              <a:t>2023 ISN-GLOBAL </a:t>
            </a:r>
            <a:br>
              <a:rPr lang="en-US" sz="4000" dirty="0">
                <a:solidFill>
                  <a:schemeClr val="accent3"/>
                </a:solidFill>
                <a:latin typeface="Arial"/>
                <a:cs typeface="Arial"/>
              </a:rPr>
            </a:br>
            <a:r>
              <a:rPr lang="en-US" sz="4000" dirty="0">
                <a:solidFill>
                  <a:schemeClr val="accent3"/>
                </a:solidFill>
                <a:latin typeface="Arial"/>
                <a:cs typeface="Arial"/>
              </a:rPr>
              <a:t>KIDNEY HEALTH ATLAS </a:t>
            </a:r>
            <a:br>
              <a:rPr lang="en-US" sz="4000" dirty="0">
                <a:solidFill>
                  <a:schemeClr val="accent3"/>
                </a:solidFill>
                <a:latin typeface="Arial"/>
                <a:cs typeface="Arial"/>
              </a:rPr>
            </a:br>
            <a:r>
              <a:rPr lang="en-US" sz="4000" dirty="0">
                <a:solidFill>
                  <a:schemeClr val="accent3"/>
                </a:solidFill>
                <a:latin typeface="Arial"/>
                <a:cs typeface="Arial"/>
              </a:rPr>
              <a:t>(ISN-GKHA)</a:t>
            </a:r>
            <a:br>
              <a:rPr lang="en-US" sz="4000" dirty="0">
                <a:solidFill>
                  <a:schemeClr val="accent3"/>
                </a:solidFill>
                <a:latin typeface="Arial"/>
                <a:cs typeface="Arial"/>
              </a:rPr>
            </a:br>
            <a:br>
              <a:rPr lang="en-US" sz="4000" dirty="0">
                <a:solidFill>
                  <a:schemeClr val="accent3"/>
                </a:solidFill>
                <a:latin typeface="Arial"/>
                <a:cs typeface="Arial"/>
              </a:rPr>
            </a:br>
            <a:r>
              <a:rPr lang="en-US" sz="3200" dirty="0">
                <a:latin typeface="Arial"/>
                <a:cs typeface="Arial"/>
              </a:rPr>
              <a:t>ISN OCEANIA AND SOUTH EAST ASIA REGION</a:t>
            </a:r>
            <a:endParaRPr lang="en-GB" sz="2400" dirty="0">
              <a:latin typeface="Arial"/>
              <a:cs typeface="Arial"/>
            </a:endParaRPr>
          </a:p>
        </p:txBody>
      </p:sp>
      <p:sp>
        <p:nvSpPr>
          <p:cNvPr id="7" name="Rectangle 6">
            <a:extLst>
              <a:ext uri="{FF2B5EF4-FFF2-40B4-BE49-F238E27FC236}">
                <a16:creationId xmlns:a16="http://schemas.microsoft.com/office/drawing/2014/main" id="{BB9A028A-9E8A-3740-8F27-24AE7C483696}"/>
              </a:ext>
            </a:extLst>
          </p:cNvPr>
          <p:cNvSpPr/>
          <p:nvPr/>
        </p:nvSpPr>
        <p:spPr bwMode="gray">
          <a:xfrm>
            <a:off x="222698" y="5620139"/>
            <a:ext cx="5309281" cy="461665"/>
          </a:xfrm>
          <a:prstGeom prst="rect">
            <a:avLst/>
          </a:prstGeom>
        </p:spPr>
        <p:txBody>
          <a:bodyPr wrap="square" lIns="0" rIns="0">
            <a:spAutoFit/>
          </a:bodyPr>
          <a:lstStyle/>
          <a:p>
            <a:r>
              <a:rPr lang="en-GB" sz="2400" b="1" u="sng">
                <a:solidFill>
                  <a:srgbClr val="FE7055"/>
                </a:solidFill>
                <a:latin typeface="+mj-lt"/>
                <a:ea typeface="+mj-ea"/>
                <a:cs typeface="+mj-cs"/>
              </a:rPr>
              <a:t>www.theisn.org/global-atlas</a:t>
            </a:r>
            <a:endParaRPr lang="en-GB" sz="2400" u="sng">
              <a:solidFill>
                <a:srgbClr val="FE7055"/>
              </a:solidFill>
            </a:endParaRPr>
          </a:p>
        </p:txBody>
      </p:sp>
      <p:sp>
        <p:nvSpPr>
          <p:cNvPr id="2" name="Date Placeholder 3">
            <a:extLst>
              <a:ext uri="{FF2B5EF4-FFF2-40B4-BE49-F238E27FC236}">
                <a16:creationId xmlns:a16="http://schemas.microsoft.com/office/drawing/2014/main" id="{8D69573F-3733-24DE-5A78-55852939E23E}"/>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EBDEA204-40D9-AF90-C978-4EC23D930452}"/>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4" name="Slide Number Placeholder 5">
            <a:extLst>
              <a:ext uri="{FF2B5EF4-FFF2-40B4-BE49-F238E27FC236}">
                <a16:creationId xmlns:a16="http://schemas.microsoft.com/office/drawing/2014/main" id="{026AF88F-F640-A796-48B1-66B5B96F239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a:t>
            </a:fld>
            <a:endParaRPr lang="en-US"/>
          </a:p>
        </p:txBody>
      </p:sp>
      <p:pic>
        <p:nvPicPr>
          <p:cNvPr id="13" name="Picture 12" descr="A picture containing text, screenshot, graphics, logo&#10;&#10;Description automatically generated">
            <a:extLst>
              <a:ext uri="{FF2B5EF4-FFF2-40B4-BE49-F238E27FC236}">
                <a16:creationId xmlns:a16="http://schemas.microsoft.com/office/drawing/2014/main" id="{5CF77382-2FB2-0D5C-1B35-60F2C300569D}"/>
              </a:ext>
            </a:extLst>
          </p:cNvPr>
          <p:cNvPicPr>
            <a:picLocks noChangeAspect="1"/>
          </p:cNvPicPr>
          <p:nvPr/>
        </p:nvPicPr>
        <p:blipFill>
          <a:blip r:embed="rId3"/>
          <a:stretch>
            <a:fillRect/>
          </a:stretch>
        </p:blipFill>
        <p:spPr>
          <a:xfrm>
            <a:off x="716362" y="1067357"/>
            <a:ext cx="2865038" cy="3989294"/>
          </a:xfrm>
          <a:prstGeom prst="rect">
            <a:avLst/>
          </a:prstGeom>
        </p:spPr>
      </p:pic>
    </p:spTree>
    <p:extLst>
      <p:ext uri="{BB962C8B-B14F-4D97-AF65-F5344CB8AC3E}">
        <p14:creationId xmlns:p14="http://schemas.microsoft.com/office/powerpoint/2010/main" val="713000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4ADB17A-2912-4451-91E5-C04E6DD285C5}"/>
              </a:ext>
            </a:extLst>
          </p:cNvPr>
          <p:cNvGraphicFramePr>
            <a:graphicFrameLocks noGrp="1"/>
          </p:cNvGraphicFramePr>
          <p:nvPr>
            <p:extLst>
              <p:ext uri="{D42A27DB-BD31-4B8C-83A1-F6EECF244321}">
                <p14:modId xmlns:p14="http://schemas.microsoft.com/office/powerpoint/2010/main" val="3777128126"/>
              </p:ext>
            </p:extLst>
          </p:nvPr>
        </p:nvGraphicFramePr>
        <p:xfrm>
          <a:off x="897048" y="1226706"/>
          <a:ext cx="10397904" cy="4545846"/>
        </p:xfrm>
        <a:graphic>
          <a:graphicData uri="http://schemas.openxmlformats.org/drawingml/2006/table">
            <a:tbl>
              <a:tblPr firstRow="1" bandRow="1">
                <a:tableStyleId>{1FECB4D8-DB02-4DC6-A0A2-4F2EBAE1DC90}</a:tableStyleId>
              </a:tblPr>
              <a:tblGrid>
                <a:gridCol w="1197232">
                  <a:extLst>
                    <a:ext uri="{9D8B030D-6E8A-4147-A177-3AD203B41FA5}">
                      <a16:colId xmlns:a16="http://schemas.microsoft.com/office/drawing/2014/main" val="2792514986"/>
                    </a:ext>
                  </a:extLst>
                </a:gridCol>
                <a:gridCol w="287521">
                  <a:extLst>
                    <a:ext uri="{9D8B030D-6E8A-4147-A177-3AD203B41FA5}">
                      <a16:colId xmlns:a16="http://schemas.microsoft.com/office/drawing/2014/main" val="2633944251"/>
                    </a:ext>
                  </a:extLst>
                </a:gridCol>
                <a:gridCol w="287521">
                  <a:extLst>
                    <a:ext uri="{9D8B030D-6E8A-4147-A177-3AD203B41FA5}">
                      <a16:colId xmlns:a16="http://schemas.microsoft.com/office/drawing/2014/main" val="3550613612"/>
                    </a:ext>
                  </a:extLst>
                </a:gridCol>
                <a:gridCol w="287521">
                  <a:extLst>
                    <a:ext uri="{9D8B030D-6E8A-4147-A177-3AD203B41FA5}">
                      <a16:colId xmlns:a16="http://schemas.microsoft.com/office/drawing/2014/main" val="2263718374"/>
                    </a:ext>
                  </a:extLst>
                </a:gridCol>
                <a:gridCol w="287521">
                  <a:extLst>
                    <a:ext uri="{9D8B030D-6E8A-4147-A177-3AD203B41FA5}">
                      <a16:colId xmlns:a16="http://schemas.microsoft.com/office/drawing/2014/main" val="460151771"/>
                    </a:ext>
                  </a:extLst>
                </a:gridCol>
                <a:gridCol w="287521">
                  <a:extLst>
                    <a:ext uri="{9D8B030D-6E8A-4147-A177-3AD203B41FA5}">
                      <a16:colId xmlns:a16="http://schemas.microsoft.com/office/drawing/2014/main" val="3613049688"/>
                    </a:ext>
                  </a:extLst>
                </a:gridCol>
                <a:gridCol w="287521">
                  <a:extLst>
                    <a:ext uri="{9D8B030D-6E8A-4147-A177-3AD203B41FA5}">
                      <a16:colId xmlns:a16="http://schemas.microsoft.com/office/drawing/2014/main" val="2246314241"/>
                    </a:ext>
                  </a:extLst>
                </a:gridCol>
                <a:gridCol w="287521">
                  <a:extLst>
                    <a:ext uri="{9D8B030D-6E8A-4147-A177-3AD203B41FA5}">
                      <a16:colId xmlns:a16="http://schemas.microsoft.com/office/drawing/2014/main" val="2099406820"/>
                    </a:ext>
                  </a:extLst>
                </a:gridCol>
                <a:gridCol w="287521">
                  <a:extLst>
                    <a:ext uri="{9D8B030D-6E8A-4147-A177-3AD203B41FA5}">
                      <a16:colId xmlns:a16="http://schemas.microsoft.com/office/drawing/2014/main" val="1470892473"/>
                    </a:ext>
                  </a:extLst>
                </a:gridCol>
                <a:gridCol w="287521">
                  <a:extLst>
                    <a:ext uri="{9D8B030D-6E8A-4147-A177-3AD203B41FA5}">
                      <a16:colId xmlns:a16="http://schemas.microsoft.com/office/drawing/2014/main" val="2221227896"/>
                    </a:ext>
                  </a:extLst>
                </a:gridCol>
                <a:gridCol w="287521">
                  <a:extLst>
                    <a:ext uri="{9D8B030D-6E8A-4147-A177-3AD203B41FA5}">
                      <a16:colId xmlns:a16="http://schemas.microsoft.com/office/drawing/2014/main" val="2930033673"/>
                    </a:ext>
                  </a:extLst>
                </a:gridCol>
                <a:gridCol w="287521">
                  <a:extLst>
                    <a:ext uri="{9D8B030D-6E8A-4147-A177-3AD203B41FA5}">
                      <a16:colId xmlns:a16="http://schemas.microsoft.com/office/drawing/2014/main" val="2334511375"/>
                    </a:ext>
                  </a:extLst>
                </a:gridCol>
                <a:gridCol w="287521">
                  <a:extLst>
                    <a:ext uri="{9D8B030D-6E8A-4147-A177-3AD203B41FA5}">
                      <a16:colId xmlns:a16="http://schemas.microsoft.com/office/drawing/2014/main" val="1961870698"/>
                    </a:ext>
                  </a:extLst>
                </a:gridCol>
                <a:gridCol w="287521">
                  <a:extLst>
                    <a:ext uri="{9D8B030D-6E8A-4147-A177-3AD203B41FA5}">
                      <a16:colId xmlns:a16="http://schemas.microsoft.com/office/drawing/2014/main" val="3584927765"/>
                    </a:ext>
                  </a:extLst>
                </a:gridCol>
                <a:gridCol w="287521">
                  <a:extLst>
                    <a:ext uri="{9D8B030D-6E8A-4147-A177-3AD203B41FA5}">
                      <a16:colId xmlns:a16="http://schemas.microsoft.com/office/drawing/2014/main" val="3300533498"/>
                    </a:ext>
                  </a:extLst>
                </a:gridCol>
                <a:gridCol w="287521">
                  <a:extLst>
                    <a:ext uri="{9D8B030D-6E8A-4147-A177-3AD203B41FA5}">
                      <a16:colId xmlns:a16="http://schemas.microsoft.com/office/drawing/2014/main" val="1467591664"/>
                    </a:ext>
                  </a:extLst>
                </a:gridCol>
                <a:gridCol w="287521">
                  <a:extLst>
                    <a:ext uri="{9D8B030D-6E8A-4147-A177-3AD203B41FA5}">
                      <a16:colId xmlns:a16="http://schemas.microsoft.com/office/drawing/2014/main" val="1693427831"/>
                    </a:ext>
                  </a:extLst>
                </a:gridCol>
                <a:gridCol w="287521">
                  <a:extLst>
                    <a:ext uri="{9D8B030D-6E8A-4147-A177-3AD203B41FA5}">
                      <a16:colId xmlns:a16="http://schemas.microsoft.com/office/drawing/2014/main" val="1854337972"/>
                    </a:ext>
                  </a:extLst>
                </a:gridCol>
                <a:gridCol w="287521">
                  <a:extLst>
                    <a:ext uri="{9D8B030D-6E8A-4147-A177-3AD203B41FA5}">
                      <a16:colId xmlns:a16="http://schemas.microsoft.com/office/drawing/2014/main" val="3443567377"/>
                    </a:ext>
                  </a:extLst>
                </a:gridCol>
                <a:gridCol w="287521">
                  <a:extLst>
                    <a:ext uri="{9D8B030D-6E8A-4147-A177-3AD203B41FA5}">
                      <a16:colId xmlns:a16="http://schemas.microsoft.com/office/drawing/2014/main" val="1903315268"/>
                    </a:ext>
                  </a:extLst>
                </a:gridCol>
                <a:gridCol w="287521">
                  <a:extLst>
                    <a:ext uri="{9D8B030D-6E8A-4147-A177-3AD203B41FA5}">
                      <a16:colId xmlns:a16="http://schemas.microsoft.com/office/drawing/2014/main" val="1209768422"/>
                    </a:ext>
                  </a:extLst>
                </a:gridCol>
                <a:gridCol w="287521">
                  <a:extLst>
                    <a:ext uri="{9D8B030D-6E8A-4147-A177-3AD203B41FA5}">
                      <a16:colId xmlns:a16="http://schemas.microsoft.com/office/drawing/2014/main" val="3375085976"/>
                    </a:ext>
                  </a:extLst>
                </a:gridCol>
                <a:gridCol w="287521">
                  <a:extLst>
                    <a:ext uri="{9D8B030D-6E8A-4147-A177-3AD203B41FA5}">
                      <a16:colId xmlns:a16="http://schemas.microsoft.com/office/drawing/2014/main" val="3364386961"/>
                    </a:ext>
                  </a:extLst>
                </a:gridCol>
                <a:gridCol w="287521">
                  <a:extLst>
                    <a:ext uri="{9D8B030D-6E8A-4147-A177-3AD203B41FA5}">
                      <a16:colId xmlns:a16="http://schemas.microsoft.com/office/drawing/2014/main" val="653203069"/>
                    </a:ext>
                  </a:extLst>
                </a:gridCol>
                <a:gridCol w="287521">
                  <a:extLst>
                    <a:ext uri="{9D8B030D-6E8A-4147-A177-3AD203B41FA5}">
                      <a16:colId xmlns:a16="http://schemas.microsoft.com/office/drawing/2014/main" val="2364379802"/>
                    </a:ext>
                  </a:extLst>
                </a:gridCol>
                <a:gridCol w="287521">
                  <a:extLst>
                    <a:ext uri="{9D8B030D-6E8A-4147-A177-3AD203B41FA5}">
                      <a16:colId xmlns:a16="http://schemas.microsoft.com/office/drawing/2014/main" val="999222288"/>
                    </a:ext>
                  </a:extLst>
                </a:gridCol>
                <a:gridCol w="287521">
                  <a:extLst>
                    <a:ext uri="{9D8B030D-6E8A-4147-A177-3AD203B41FA5}">
                      <a16:colId xmlns:a16="http://schemas.microsoft.com/office/drawing/2014/main" val="3968340642"/>
                    </a:ext>
                  </a:extLst>
                </a:gridCol>
                <a:gridCol w="287521">
                  <a:extLst>
                    <a:ext uri="{9D8B030D-6E8A-4147-A177-3AD203B41FA5}">
                      <a16:colId xmlns:a16="http://schemas.microsoft.com/office/drawing/2014/main" val="1656864450"/>
                    </a:ext>
                  </a:extLst>
                </a:gridCol>
                <a:gridCol w="287521">
                  <a:extLst>
                    <a:ext uri="{9D8B030D-6E8A-4147-A177-3AD203B41FA5}">
                      <a16:colId xmlns:a16="http://schemas.microsoft.com/office/drawing/2014/main" val="65715550"/>
                    </a:ext>
                  </a:extLst>
                </a:gridCol>
                <a:gridCol w="287521">
                  <a:extLst>
                    <a:ext uri="{9D8B030D-6E8A-4147-A177-3AD203B41FA5}">
                      <a16:colId xmlns:a16="http://schemas.microsoft.com/office/drawing/2014/main" val="2283513883"/>
                    </a:ext>
                  </a:extLst>
                </a:gridCol>
                <a:gridCol w="287521">
                  <a:extLst>
                    <a:ext uri="{9D8B030D-6E8A-4147-A177-3AD203B41FA5}">
                      <a16:colId xmlns:a16="http://schemas.microsoft.com/office/drawing/2014/main" val="3387470833"/>
                    </a:ext>
                  </a:extLst>
                </a:gridCol>
                <a:gridCol w="287521">
                  <a:extLst>
                    <a:ext uri="{9D8B030D-6E8A-4147-A177-3AD203B41FA5}">
                      <a16:colId xmlns:a16="http://schemas.microsoft.com/office/drawing/2014/main" val="1558149467"/>
                    </a:ext>
                  </a:extLst>
                </a:gridCol>
                <a:gridCol w="287521">
                  <a:extLst>
                    <a:ext uri="{9D8B030D-6E8A-4147-A177-3AD203B41FA5}">
                      <a16:colId xmlns:a16="http://schemas.microsoft.com/office/drawing/2014/main" val="3581383538"/>
                    </a:ext>
                  </a:extLst>
                </a:gridCol>
              </a:tblGrid>
              <a:tr h="668105">
                <a:tc rowSpan="2">
                  <a:txBody>
                    <a:bodyPr/>
                    <a:lstStyle/>
                    <a:p>
                      <a:pPr marL="0" marR="0" algn="ctr">
                        <a:lnSpc>
                          <a:spcPct val="115000"/>
                        </a:lnSpc>
                        <a:spcBef>
                          <a:spcPts val="0"/>
                        </a:spcBef>
                        <a:spcAft>
                          <a:spcPts val="0"/>
                        </a:spcAft>
                      </a:pPr>
                      <a:r>
                        <a:rPr lang="en-US" sz="1000">
                          <a:effectLst/>
                          <a:latin typeface="+mj-lt"/>
                        </a:rPr>
                        <a:t>Country </a:t>
                      </a:r>
                      <a:endParaRPr lang="en-GB" sz="1000">
                        <a:solidFill>
                          <a:schemeClr val="bg1"/>
                        </a:solidFill>
                        <a:effectLst/>
                        <a:latin typeface="+mj-lt"/>
                        <a:ea typeface="SimSun" panose="02010600030101010101" pitchFamily="2" charset="-122"/>
                        <a:cs typeface="Times New Roman" panose="02020603050405020304" pitchFamily="18"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gridSpan="4">
                  <a:txBody>
                    <a:bodyPr/>
                    <a:lstStyle/>
                    <a:p>
                      <a:pPr marL="0" marR="0" algn="ctr">
                        <a:spcBef>
                          <a:spcPts val="0"/>
                        </a:spcBef>
                        <a:spcAft>
                          <a:spcPts val="0"/>
                        </a:spcAft>
                      </a:pPr>
                      <a:r>
                        <a:rPr lang="en-US" sz="1000">
                          <a:solidFill>
                            <a:schemeClr val="tx1">
                              <a:lumMod val="75000"/>
                              <a:lumOff val="25000"/>
                            </a:schemeClr>
                          </a:solidFill>
                          <a:effectLst/>
                          <a:latin typeface="+mj-lt"/>
                        </a:rPr>
                        <a:t>Publicly funded (free)</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00">
                          <a:solidFill>
                            <a:schemeClr val="tx1">
                              <a:lumMod val="75000"/>
                              <a:lumOff val="25000"/>
                            </a:schemeClr>
                          </a:solidFill>
                          <a:effectLst/>
                          <a:latin typeface="+mj-lt"/>
                        </a:rPr>
                        <a:t>Publicly funded (some fees)</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00">
                          <a:solidFill>
                            <a:schemeClr val="tx1">
                              <a:lumMod val="75000"/>
                              <a:lumOff val="25000"/>
                            </a:schemeClr>
                          </a:solidFill>
                          <a:effectLst/>
                          <a:latin typeface="+mj-lt"/>
                        </a:rPr>
                        <a:t>Mixed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00">
                          <a:solidFill>
                            <a:schemeClr val="tx1">
                              <a:lumMod val="75000"/>
                              <a:lumOff val="25000"/>
                            </a:schemeClr>
                          </a:solidFill>
                          <a:effectLst/>
                          <a:latin typeface="+mj-lt"/>
                        </a:rPr>
                        <a:t>Solely private (out-of-pocket)</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1000">
                          <a:solidFill>
                            <a:schemeClr val="tx1">
                              <a:lumMod val="75000"/>
                              <a:lumOff val="25000"/>
                            </a:schemeClr>
                          </a:solidFill>
                          <a:effectLst/>
                          <a:latin typeface="+mj-lt"/>
                        </a:rPr>
                        <a:t>Solely private (health insurance)</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1000">
                          <a:solidFill>
                            <a:schemeClr val="tx1">
                              <a:lumMod val="75000"/>
                              <a:lumOff val="25000"/>
                            </a:schemeClr>
                          </a:solidFill>
                          <a:effectLst/>
                          <a:latin typeface="+mj-lt"/>
                        </a:rPr>
                        <a:t>Multiple</a:t>
                      </a:r>
                    </a:p>
                    <a:p>
                      <a:pPr marL="0" marR="0" algn="ctr">
                        <a:lnSpc>
                          <a:spcPct val="107000"/>
                        </a:lnSpc>
                        <a:spcBef>
                          <a:spcPts val="0"/>
                        </a:spcBef>
                        <a:spcAft>
                          <a:spcPts val="0"/>
                        </a:spcAft>
                      </a:pPr>
                      <a:r>
                        <a:rPr lang="en-US" sz="1000">
                          <a:solidFill>
                            <a:schemeClr val="tx1">
                              <a:lumMod val="75000"/>
                              <a:lumOff val="25000"/>
                            </a:schemeClr>
                          </a:solidFill>
                          <a:effectLst/>
                          <a:latin typeface="+mj-lt"/>
                        </a:rPr>
                        <a:t>systems </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00">
                          <a:solidFill>
                            <a:schemeClr val="tx1">
                              <a:lumMod val="75000"/>
                              <a:lumOff val="25000"/>
                            </a:schemeClr>
                          </a:solidFill>
                          <a:effectLst/>
                          <a:latin typeface="+mj-lt"/>
                        </a:rPr>
                        <a:t>N/A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00">
                          <a:solidFill>
                            <a:schemeClr val="tx1">
                              <a:lumMod val="75000"/>
                              <a:lumOff val="25000"/>
                            </a:schemeClr>
                          </a:solidFill>
                          <a:effectLst/>
                          <a:latin typeface="+mj-lt"/>
                        </a:rPr>
                        <a:t>Other</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65288700"/>
                  </a:ext>
                </a:extLst>
              </a:tr>
              <a:tr h="287197">
                <a:tc vMerge="1">
                  <a:txBody>
                    <a:bodyPr/>
                    <a:lstStyle/>
                    <a:p>
                      <a:pPr marL="0" marR="0" algn="l">
                        <a:lnSpc>
                          <a:spcPct val="115000"/>
                        </a:lnSpc>
                        <a:spcBef>
                          <a:spcPts val="0"/>
                        </a:spcBef>
                        <a:spcAft>
                          <a:spcPts val="0"/>
                        </a:spcAft>
                      </a:pPr>
                      <a:endParaRPr lang="en-GB" sz="1050">
                        <a:solidFill>
                          <a:schemeClr val="bg1"/>
                        </a:solidFill>
                        <a:effectLst/>
                        <a:latin typeface="+mn-lt"/>
                        <a:ea typeface="SimSun" panose="02010600030101010101" pitchFamily="2" charset="-122"/>
                        <a:cs typeface="Times New Roman" panose="02020603050405020304" pitchFamily="18" charset="0"/>
                      </a:endParaRPr>
                    </a:p>
                  </a:txBody>
                  <a:tcPr marL="18288" marR="18288" marT="18288" marB="18288"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marL="0" marR="0" algn="ctr">
                        <a:spcBef>
                          <a:spcPts val="0"/>
                        </a:spcBef>
                        <a:spcAft>
                          <a:spcPts val="0"/>
                        </a:spcAft>
                      </a:pPr>
                      <a:r>
                        <a:rPr lang="en-US" sz="1000">
                          <a:solidFill>
                            <a:schemeClr val="tx1">
                              <a:lumMod val="75000"/>
                              <a:lumOff val="25000"/>
                            </a:schemeClr>
                          </a:solidFill>
                          <a:effectLst/>
                          <a:latin typeface="+mj-lt"/>
                        </a:rPr>
                        <a:t>AKI</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latin typeface="+mj-lt"/>
                        </a:rPr>
                        <a:t>HD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latin typeface="+mj-lt"/>
                        </a:rPr>
                        <a:t>PD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latin typeface="+mj-lt"/>
                        </a:rPr>
                        <a:t>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latin typeface="+mj-lt"/>
                        </a:rPr>
                        <a:t>AKI</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latin typeface="+mj-lt"/>
                        </a:rPr>
                        <a:t>HD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latin typeface="+mj-lt"/>
                        </a:rPr>
                        <a:t>PD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latin typeface="+mj-lt"/>
                        </a:rPr>
                        <a:t>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latin typeface="+mj-lt"/>
                        </a:rPr>
                        <a:t>AKI</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latin typeface="+mj-lt"/>
                        </a:rPr>
                        <a:t>HD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latin typeface="+mj-lt"/>
                        </a:rPr>
                        <a:t>PD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latin typeface="+mj-lt"/>
                        </a:rPr>
                        <a:t>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latin typeface="+mj-lt"/>
                        </a:rPr>
                        <a:t>AKI</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latin typeface="+mj-lt"/>
                        </a:rPr>
                        <a:t>HD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latin typeface="+mj-lt"/>
                        </a:rPr>
                        <a:t>PD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latin typeface="+mj-lt"/>
                        </a:rPr>
                        <a:t>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latin typeface="+mj-lt"/>
                        </a:rPr>
                        <a:t>AKI</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latin typeface="+mj-lt"/>
                        </a:rPr>
                        <a:t>HD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latin typeface="+mj-lt"/>
                        </a:rPr>
                        <a:t>PD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latin typeface="+mj-lt"/>
                        </a:rPr>
                        <a:t>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latin typeface="+mj-lt"/>
                        </a:rPr>
                        <a:t>AKI</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latin typeface="+mj-lt"/>
                        </a:rPr>
                        <a:t>HD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latin typeface="+mj-lt"/>
                        </a:rPr>
                        <a:t>PD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latin typeface="+mj-lt"/>
                        </a:rPr>
                        <a:t>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latin typeface="+mj-lt"/>
                        </a:rPr>
                        <a:t>AKI</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latin typeface="+mj-lt"/>
                        </a:rPr>
                        <a:t>HD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latin typeface="+mj-lt"/>
                        </a:rPr>
                        <a:t>PD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latin typeface="+mj-lt"/>
                        </a:rPr>
                        <a:t>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latin typeface="+mj-lt"/>
                        </a:rPr>
                        <a:t>AKI</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latin typeface="+mj-lt"/>
                        </a:rPr>
                        <a:t>HD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latin typeface="+mj-lt"/>
                        </a:rPr>
                        <a:t>PD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latin typeface="+mj-lt"/>
                        </a:rPr>
                        <a:t>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4013576420"/>
                  </a:ext>
                </a:extLst>
              </a:tr>
              <a:tr h="164476">
                <a:tc>
                  <a:txBody>
                    <a:bodyPr/>
                    <a:lstStyle/>
                    <a:p>
                      <a:pPr algn="l" fontAlgn="b"/>
                      <a:r>
                        <a:rPr lang="en-US" sz="1000" b="1" u="none" strike="noStrike">
                          <a:solidFill>
                            <a:srgbClr val="000000"/>
                          </a:solidFill>
                          <a:effectLst/>
                          <a:latin typeface="+mj-lt"/>
                        </a:rPr>
                        <a:t>American Samoa</a:t>
                      </a:r>
                      <a:endParaRPr lang="en-US" sz="1000" b="1" i="0" u="none" strike="noStrike">
                        <a:solidFill>
                          <a:srgbClr val="000000"/>
                        </a:solidFill>
                        <a:effectLst/>
                        <a:latin typeface="+mj-lt"/>
                      </a:endParaRPr>
                    </a:p>
                  </a:txBody>
                  <a:tcPr marL="18288" marR="18288"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1135315"/>
                  </a:ext>
                </a:extLst>
              </a:tr>
              <a:tr h="164476">
                <a:tc>
                  <a:txBody>
                    <a:bodyPr/>
                    <a:lstStyle/>
                    <a:p>
                      <a:pPr algn="l" fontAlgn="b"/>
                      <a:r>
                        <a:rPr lang="en-US" sz="1000" b="1" u="none" strike="noStrike">
                          <a:solidFill>
                            <a:srgbClr val="000000"/>
                          </a:solidFill>
                          <a:effectLst/>
                          <a:latin typeface="+mj-lt"/>
                        </a:rPr>
                        <a:t>Australia</a:t>
                      </a:r>
                      <a:endParaRPr lang="en-US" sz="1000" b="1" i="0" u="none" strike="noStrike">
                        <a:solidFill>
                          <a:srgbClr val="000000"/>
                        </a:solidFill>
                        <a:effectLst/>
                        <a:latin typeface="+mj-lt"/>
                      </a:endParaRPr>
                    </a:p>
                  </a:txBody>
                  <a:tcPr marL="18288" marR="18288"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1771567"/>
                  </a:ext>
                </a:extLst>
              </a:tr>
              <a:tr h="164476">
                <a:tc>
                  <a:txBody>
                    <a:bodyPr/>
                    <a:lstStyle/>
                    <a:p>
                      <a:pPr algn="l" fontAlgn="b"/>
                      <a:r>
                        <a:rPr lang="en-US" sz="1000" b="1" u="none" strike="noStrike">
                          <a:solidFill>
                            <a:srgbClr val="000000"/>
                          </a:solidFill>
                          <a:effectLst/>
                          <a:latin typeface="+mj-lt"/>
                        </a:rPr>
                        <a:t>Brunei Darussalam</a:t>
                      </a:r>
                      <a:endParaRPr lang="en-US" sz="1000" b="1" i="0" u="none" strike="noStrike">
                        <a:solidFill>
                          <a:srgbClr val="000000"/>
                        </a:solidFill>
                        <a:effectLst/>
                        <a:latin typeface="+mj-lt"/>
                      </a:endParaRPr>
                    </a:p>
                  </a:txBody>
                  <a:tcPr marL="18288" marR="18288"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8924052"/>
                  </a:ext>
                </a:extLst>
              </a:tr>
              <a:tr h="164476">
                <a:tc>
                  <a:txBody>
                    <a:bodyPr/>
                    <a:lstStyle/>
                    <a:p>
                      <a:pPr algn="l" fontAlgn="b"/>
                      <a:r>
                        <a:rPr lang="en-US" sz="1000" b="1" u="none" strike="noStrike">
                          <a:solidFill>
                            <a:srgbClr val="000000"/>
                          </a:solidFill>
                          <a:effectLst/>
                          <a:latin typeface="+mj-lt"/>
                        </a:rPr>
                        <a:t>Cambodia</a:t>
                      </a:r>
                      <a:endParaRPr lang="en-US" sz="1000" b="1" i="0" u="none" strike="noStrike">
                        <a:solidFill>
                          <a:srgbClr val="000000"/>
                        </a:solidFill>
                        <a:effectLst/>
                        <a:latin typeface="+mj-lt"/>
                      </a:endParaRPr>
                    </a:p>
                  </a:txBody>
                  <a:tcPr marL="18288" marR="18288"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4792292"/>
                  </a:ext>
                </a:extLst>
              </a:tr>
              <a:tr h="164476">
                <a:tc>
                  <a:txBody>
                    <a:bodyPr/>
                    <a:lstStyle/>
                    <a:p>
                      <a:pPr algn="l" fontAlgn="b"/>
                      <a:r>
                        <a:rPr lang="en-US" sz="1000" b="1" u="none" strike="noStrike">
                          <a:solidFill>
                            <a:srgbClr val="000000"/>
                          </a:solidFill>
                          <a:effectLst/>
                          <a:latin typeface="+mj-lt"/>
                        </a:rPr>
                        <a:t>Fiji</a:t>
                      </a:r>
                      <a:endParaRPr lang="en-US" sz="1000" b="1" i="0" u="none" strike="noStrike">
                        <a:solidFill>
                          <a:srgbClr val="000000"/>
                        </a:solidFill>
                        <a:effectLst/>
                        <a:latin typeface="+mj-lt"/>
                      </a:endParaRPr>
                    </a:p>
                  </a:txBody>
                  <a:tcPr marL="18288" marR="18288"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3725318"/>
                  </a:ext>
                </a:extLst>
              </a:tr>
              <a:tr h="164476">
                <a:tc>
                  <a:txBody>
                    <a:bodyPr/>
                    <a:lstStyle/>
                    <a:p>
                      <a:pPr algn="l" fontAlgn="b"/>
                      <a:r>
                        <a:rPr lang="en-US" sz="1000" b="1" u="none" strike="noStrike">
                          <a:solidFill>
                            <a:srgbClr val="000000"/>
                          </a:solidFill>
                          <a:effectLst/>
                          <a:latin typeface="+mj-lt"/>
                        </a:rPr>
                        <a:t>Indonesia</a:t>
                      </a:r>
                      <a:endParaRPr lang="en-US" sz="1000" b="1" i="0" u="none" strike="noStrike">
                        <a:solidFill>
                          <a:srgbClr val="000000"/>
                        </a:solidFill>
                        <a:effectLst/>
                        <a:latin typeface="+mj-lt"/>
                      </a:endParaRPr>
                    </a:p>
                  </a:txBody>
                  <a:tcPr marL="18288" marR="18288"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2962190"/>
                  </a:ext>
                </a:extLst>
              </a:tr>
              <a:tr h="164476">
                <a:tc>
                  <a:txBody>
                    <a:bodyPr/>
                    <a:lstStyle/>
                    <a:p>
                      <a:pPr algn="l" fontAlgn="b"/>
                      <a:r>
                        <a:rPr lang="en-US" sz="1000" b="1" u="none" strike="noStrike">
                          <a:solidFill>
                            <a:srgbClr val="000000"/>
                          </a:solidFill>
                          <a:effectLst/>
                          <a:latin typeface="+mj-lt"/>
                        </a:rPr>
                        <a:t>Lao PDR</a:t>
                      </a:r>
                      <a:endParaRPr lang="en-US" sz="1000" b="1" i="0" u="none" strike="noStrike">
                        <a:solidFill>
                          <a:srgbClr val="000000"/>
                        </a:solidFill>
                        <a:effectLst/>
                        <a:latin typeface="+mj-lt"/>
                      </a:endParaRPr>
                    </a:p>
                  </a:txBody>
                  <a:tcPr marL="18288" marR="18288"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7704569"/>
                  </a:ext>
                </a:extLst>
              </a:tr>
              <a:tr h="164476">
                <a:tc>
                  <a:txBody>
                    <a:bodyPr/>
                    <a:lstStyle/>
                    <a:p>
                      <a:pPr algn="l" fontAlgn="b"/>
                      <a:r>
                        <a:rPr lang="en-US" sz="1000" b="1" u="none" strike="noStrike">
                          <a:solidFill>
                            <a:srgbClr val="000000"/>
                          </a:solidFill>
                          <a:effectLst/>
                          <a:latin typeface="+mj-lt"/>
                        </a:rPr>
                        <a:t>Malaysia</a:t>
                      </a:r>
                      <a:endParaRPr lang="en-US" sz="1000" b="1" i="0" u="none" strike="noStrike">
                        <a:solidFill>
                          <a:srgbClr val="000000"/>
                        </a:solidFill>
                        <a:effectLst/>
                        <a:latin typeface="+mj-lt"/>
                      </a:endParaRPr>
                    </a:p>
                  </a:txBody>
                  <a:tcPr marL="18288" marR="18288"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655598"/>
                  </a:ext>
                </a:extLst>
              </a:tr>
              <a:tr h="164476">
                <a:tc>
                  <a:txBody>
                    <a:bodyPr/>
                    <a:lstStyle/>
                    <a:p>
                      <a:pPr algn="l" fontAlgn="b"/>
                      <a:r>
                        <a:rPr lang="en-US" sz="1000" b="1" u="none" strike="noStrike">
                          <a:solidFill>
                            <a:srgbClr val="000000"/>
                          </a:solidFill>
                          <a:effectLst/>
                          <a:latin typeface="+mj-lt"/>
                        </a:rPr>
                        <a:t>Myanmar</a:t>
                      </a:r>
                      <a:endParaRPr lang="en-US" sz="1000" b="1" i="0" u="none" strike="noStrike">
                        <a:solidFill>
                          <a:srgbClr val="000000"/>
                        </a:solidFill>
                        <a:effectLst/>
                        <a:latin typeface="+mj-lt"/>
                      </a:endParaRPr>
                    </a:p>
                  </a:txBody>
                  <a:tcPr marL="18288" marR="18288"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466031"/>
                  </a:ext>
                </a:extLst>
              </a:tr>
              <a:tr h="164476">
                <a:tc>
                  <a:txBody>
                    <a:bodyPr/>
                    <a:lstStyle/>
                    <a:p>
                      <a:pPr algn="l" fontAlgn="b"/>
                      <a:r>
                        <a:rPr lang="en-US" sz="1000" b="1" u="none" strike="noStrike">
                          <a:solidFill>
                            <a:srgbClr val="000000"/>
                          </a:solidFill>
                          <a:effectLst/>
                          <a:latin typeface="+mj-lt"/>
                        </a:rPr>
                        <a:t>New Caledonia</a:t>
                      </a:r>
                      <a:endParaRPr lang="en-US" sz="1000" b="1" i="0" u="none" strike="noStrike">
                        <a:solidFill>
                          <a:srgbClr val="000000"/>
                        </a:solidFill>
                        <a:effectLst/>
                        <a:latin typeface="+mj-lt"/>
                      </a:endParaRPr>
                    </a:p>
                  </a:txBody>
                  <a:tcPr marL="18288" marR="18288"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5679484"/>
                  </a:ext>
                </a:extLst>
              </a:tr>
              <a:tr h="164476">
                <a:tc>
                  <a:txBody>
                    <a:bodyPr/>
                    <a:lstStyle/>
                    <a:p>
                      <a:pPr algn="l" fontAlgn="b"/>
                      <a:r>
                        <a:rPr lang="en-US" sz="1000" b="1" u="none" strike="noStrike">
                          <a:solidFill>
                            <a:srgbClr val="000000"/>
                          </a:solidFill>
                          <a:effectLst/>
                          <a:latin typeface="+mj-lt"/>
                        </a:rPr>
                        <a:t>New Zealand</a:t>
                      </a:r>
                      <a:endParaRPr lang="en-US" sz="1000" b="1" i="0" u="none" strike="noStrike">
                        <a:solidFill>
                          <a:srgbClr val="000000"/>
                        </a:solidFill>
                        <a:effectLst/>
                        <a:latin typeface="+mj-lt"/>
                      </a:endParaRPr>
                    </a:p>
                  </a:txBody>
                  <a:tcPr marL="18288" marR="18288"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0195517"/>
                  </a:ext>
                </a:extLst>
              </a:tr>
              <a:tr h="164476">
                <a:tc>
                  <a:txBody>
                    <a:bodyPr/>
                    <a:lstStyle/>
                    <a:p>
                      <a:pPr algn="l" fontAlgn="b"/>
                      <a:r>
                        <a:rPr lang="en-US" sz="1000" b="1" u="none" strike="noStrike">
                          <a:solidFill>
                            <a:srgbClr val="000000"/>
                          </a:solidFill>
                          <a:effectLst/>
                          <a:latin typeface="+mj-lt"/>
                        </a:rPr>
                        <a:t>Papua New Guinea</a:t>
                      </a:r>
                      <a:endParaRPr lang="en-US" sz="1000" b="1" i="0" u="none" strike="noStrike">
                        <a:solidFill>
                          <a:srgbClr val="000000"/>
                        </a:solidFill>
                        <a:effectLst/>
                        <a:latin typeface="+mj-lt"/>
                      </a:endParaRPr>
                    </a:p>
                  </a:txBody>
                  <a:tcPr marL="18288" marR="18288"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580224"/>
                  </a:ext>
                </a:extLst>
              </a:tr>
              <a:tr h="164476">
                <a:tc>
                  <a:txBody>
                    <a:bodyPr/>
                    <a:lstStyle/>
                    <a:p>
                      <a:pPr algn="l" fontAlgn="b"/>
                      <a:r>
                        <a:rPr lang="en-US" sz="1000" b="1" u="none" strike="noStrike">
                          <a:solidFill>
                            <a:srgbClr val="000000"/>
                          </a:solidFill>
                          <a:effectLst/>
                          <a:latin typeface="+mj-lt"/>
                        </a:rPr>
                        <a:t>Philippines</a:t>
                      </a:r>
                      <a:endParaRPr lang="en-US" sz="1000" b="1" i="0" u="none" strike="noStrike">
                        <a:solidFill>
                          <a:srgbClr val="000000"/>
                        </a:solidFill>
                        <a:effectLst/>
                        <a:latin typeface="+mj-lt"/>
                      </a:endParaRPr>
                    </a:p>
                  </a:txBody>
                  <a:tcPr marL="18288" marR="18288"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7472006"/>
                  </a:ext>
                </a:extLst>
              </a:tr>
              <a:tr h="164476">
                <a:tc>
                  <a:txBody>
                    <a:bodyPr/>
                    <a:lstStyle/>
                    <a:p>
                      <a:pPr algn="l" fontAlgn="b"/>
                      <a:r>
                        <a:rPr lang="en-US" sz="1000" b="1" u="none" strike="noStrike">
                          <a:solidFill>
                            <a:srgbClr val="000000"/>
                          </a:solidFill>
                          <a:effectLst/>
                          <a:latin typeface="+mj-lt"/>
                        </a:rPr>
                        <a:t>Samoa</a:t>
                      </a:r>
                      <a:endParaRPr lang="en-US" sz="1000" b="1" i="0" u="none" strike="noStrike">
                        <a:solidFill>
                          <a:srgbClr val="000000"/>
                        </a:solidFill>
                        <a:effectLst/>
                        <a:latin typeface="+mj-lt"/>
                      </a:endParaRPr>
                    </a:p>
                  </a:txBody>
                  <a:tcPr marL="18288" marR="18288"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8698570"/>
                  </a:ext>
                </a:extLst>
              </a:tr>
              <a:tr h="164476">
                <a:tc>
                  <a:txBody>
                    <a:bodyPr/>
                    <a:lstStyle/>
                    <a:p>
                      <a:pPr algn="l" fontAlgn="b"/>
                      <a:r>
                        <a:rPr lang="en-US" sz="1000" b="1" u="none" strike="noStrike">
                          <a:solidFill>
                            <a:srgbClr val="000000"/>
                          </a:solidFill>
                          <a:effectLst/>
                          <a:latin typeface="+mj-lt"/>
                        </a:rPr>
                        <a:t>Singapore</a:t>
                      </a:r>
                      <a:endParaRPr lang="en-US" sz="1000" b="1" i="0" u="none" strike="noStrike">
                        <a:solidFill>
                          <a:srgbClr val="000000"/>
                        </a:solidFill>
                        <a:effectLst/>
                        <a:latin typeface="+mj-lt"/>
                      </a:endParaRPr>
                    </a:p>
                  </a:txBody>
                  <a:tcPr marL="18288" marR="18288"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8576519"/>
                  </a:ext>
                </a:extLst>
              </a:tr>
              <a:tr h="164476">
                <a:tc>
                  <a:txBody>
                    <a:bodyPr/>
                    <a:lstStyle/>
                    <a:p>
                      <a:pPr algn="l" fontAlgn="b"/>
                      <a:r>
                        <a:rPr lang="en-US" sz="1000" b="1" u="none" strike="noStrike">
                          <a:solidFill>
                            <a:srgbClr val="000000"/>
                          </a:solidFill>
                          <a:effectLst/>
                          <a:latin typeface="+mj-lt"/>
                        </a:rPr>
                        <a:t>Solomon Islands</a:t>
                      </a:r>
                      <a:endParaRPr lang="en-US" sz="1000" b="1" i="0" u="none" strike="noStrike">
                        <a:solidFill>
                          <a:srgbClr val="000000"/>
                        </a:solidFill>
                        <a:effectLst/>
                        <a:latin typeface="+mj-lt"/>
                      </a:endParaRPr>
                    </a:p>
                  </a:txBody>
                  <a:tcPr marL="18288" marR="18288"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207744"/>
                  </a:ext>
                </a:extLst>
              </a:tr>
              <a:tr h="164476">
                <a:tc>
                  <a:txBody>
                    <a:bodyPr/>
                    <a:lstStyle/>
                    <a:p>
                      <a:pPr algn="l" fontAlgn="b"/>
                      <a:r>
                        <a:rPr lang="en-US" sz="1000" b="1" u="none" strike="noStrike">
                          <a:solidFill>
                            <a:srgbClr val="000000"/>
                          </a:solidFill>
                          <a:effectLst/>
                          <a:latin typeface="+mj-lt"/>
                        </a:rPr>
                        <a:t>Thailand</a:t>
                      </a:r>
                      <a:endParaRPr lang="en-US" sz="1000" b="1" i="0" u="none" strike="noStrike">
                        <a:solidFill>
                          <a:srgbClr val="000000"/>
                        </a:solidFill>
                        <a:effectLst/>
                        <a:latin typeface="+mj-lt"/>
                      </a:endParaRPr>
                    </a:p>
                  </a:txBody>
                  <a:tcPr marL="18288" marR="18288"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7436401"/>
                  </a:ext>
                </a:extLst>
              </a:tr>
              <a:tr h="164476">
                <a:tc>
                  <a:txBody>
                    <a:bodyPr/>
                    <a:lstStyle/>
                    <a:p>
                      <a:pPr algn="l" fontAlgn="b"/>
                      <a:r>
                        <a:rPr lang="en-US" sz="1000" b="1" u="none" strike="noStrike">
                          <a:solidFill>
                            <a:srgbClr val="000000"/>
                          </a:solidFill>
                          <a:effectLst/>
                          <a:latin typeface="+mj-lt"/>
                        </a:rPr>
                        <a:t>Vanuatu</a:t>
                      </a:r>
                      <a:endParaRPr lang="en-US" sz="1000" b="1" i="0" u="none" strike="noStrike">
                        <a:solidFill>
                          <a:srgbClr val="000000"/>
                        </a:solidFill>
                        <a:effectLst/>
                        <a:latin typeface="+mj-lt"/>
                      </a:endParaRPr>
                    </a:p>
                  </a:txBody>
                  <a:tcPr marL="18288" marR="18288"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8109951"/>
                  </a:ext>
                </a:extLst>
              </a:tr>
              <a:tr h="164476">
                <a:tc>
                  <a:txBody>
                    <a:bodyPr/>
                    <a:lstStyle/>
                    <a:p>
                      <a:pPr algn="l" fontAlgn="b"/>
                      <a:r>
                        <a:rPr lang="en-US" sz="1000" b="1" u="none" strike="noStrike">
                          <a:solidFill>
                            <a:srgbClr val="000000"/>
                          </a:solidFill>
                          <a:effectLst/>
                          <a:latin typeface="+mj-lt"/>
                        </a:rPr>
                        <a:t>Vietnam</a:t>
                      </a:r>
                      <a:endParaRPr lang="en-US" sz="1000" b="1" i="0" u="none" strike="noStrike">
                        <a:solidFill>
                          <a:srgbClr val="000000"/>
                        </a:solidFill>
                        <a:effectLst/>
                        <a:latin typeface="+mj-lt"/>
                      </a:endParaRPr>
                    </a:p>
                  </a:txBody>
                  <a:tcPr marL="18288" marR="18288"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a:solidFill>
                            <a:srgbClr val="000000"/>
                          </a:solidFill>
                          <a:effectLst/>
                          <a:latin typeface="+mj-lt"/>
                        </a:rPr>
                        <a:t>X</a:t>
                      </a:r>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7507398"/>
                  </a:ext>
                </a:extLst>
              </a:tr>
            </a:tbl>
          </a:graphicData>
        </a:graphic>
      </p:graphicFrame>
      <p:sp>
        <p:nvSpPr>
          <p:cNvPr id="38" name="Rectangle 37">
            <a:extLst>
              <a:ext uri="{FF2B5EF4-FFF2-40B4-BE49-F238E27FC236}">
                <a16:creationId xmlns:a16="http://schemas.microsoft.com/office/drawing/2014/main" id="{FD1A8992-57AD-4293-9C3E-C1D3E72AC4A3}"/>
              </a:ext>
            </a:extLst>
          </p:cNvPr>
          <p:cNvSpPr/>
          <p:nvPr/>
        </p:nvSpPr>
        <p:spPr>
          <a:xfrm>
            <a:off x="848839" y="5987325"/>
            <a:ext cx="6851072" cy="265457"/>
          </a:xfrm>
          <a:prstGeom prst="rect">
            <a:avLst/>
          </a:prstGeom>
        </p:spPr>
        <p:txBody>
          <a:bodyPr wrap="square">
            <a:spAutoFit/>
          </a:bodyPr>
          <a:lstStyle/>
          <a:p>
            <a:pPr defTabSz="914400">
              <a:lnSpc>
                <a:spcPct val="107000"/>
              </a:lnSpc>
              <a:defRPr/>
            </a:pPr>
            <a:r>
              <a:rPr lang="en-US" sz="1100">
                <a:solidFill>
                  <a:prstClr val="black"/>
                </a:solidFill>
                <a:latin typeface="+mj-lt"/>
                <a:ea typeface="Calibri" panose="020F0502020204030204" pitchFamily="34" charset="0"/>
                <a:cs typeface="Times New Roman" panose="02020603050405020304" pitchFamily="18" charset="0"/>
              </a:rPr>
              <a:t>Abbreviations: AKI (Acute kidney injury), HD (hemodialysis), PD (peritoneal dialysis), TX (transplant medications)</a:t>
            </a:r>
          </a:p>
        </p:txBody>
      </p:sp>
      <p:sp>
        <p:nvSpPr>
          <p:cNvPr id="7" name="TextBox 6">
            <a:extLst>
              <a:ext uri="{FF2B5EF4-FFF2-40B4-BE49-F238E27FC236}">
                <a16:creationId xmlns:a16="http://schemas.microsoft.com/office/drawing/2014/main" id="{B6EA06C0-F2FA-E9F5-BBAC-DAA9850CC8E9}"/>
              </a:ext>
            </a:extLst>
          </p:cNvPr>
          <p:cNvSpPr txBox="1"/>
          <p:nvPr/>
        </p:nvSpPr>
        <p:spPr>
          <a:xfrm>
            <a:off x="848839" y="5793989"/>
            <a:ext cx="687299" cy="261610"/>
          </a:xfrm>
          <a:prstGeom prst="rect">
            <a:avLst/>
          </a:prstGeom>
          <a:noFill/>
        </p:spPr>
        <p:txBody>
          <a:bodyPr wrap="square" rtlCol="0">
            <a:spAutoFit/>
          </a:bodyPr>
          <a:lstStyle/>
          <a:p>
            <a:r>
              <a:rPr lang="en-US" sz="1100">
                <a:latin typeface="+mj-lt"/>
              </a:rPr>
              <a:t>X : Yes</a:t>
            </a:r>
          </a:p>
        </p:txBody>
      </p:sp>
      <p:sp>
        <p:nvSpPr>
          <p:cNvPr id="2" name="Date Placeholder 3">
            <a:extLst>
              <a:ext uri="{FF2B5EF4-FFF2-40B4-BE49-F238E27FC236}">
                <a16:creationId xmlns:a16="http://schemas.microsoft.com/office/drawing/2014/main" id="{C02527DC-CB80-D744-8883-D510C2FFDCC7}"/>
              </a:ext>
            </a:extLst>
          </p:cNvPr>
          <p:cNvSpPr txBox="1">
            <a:spLocks/>
          </p:cNvSpPr>
          <p:nvPr/>
        </p:nvSpPr>
        <p:spPr>
          <a:xfrm>
            <a:off x="575386" y="650480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July 2023</a:t>
            </a:r>
            <a:endParaRPr lang="en-US" dirty="0"/>
          </a:p>
        </p:txBody>
      </p:sp>
      <p:sp>
        <p:nvSpPr>
          <p:cNvPr id="8" name="Title 7">
            <a:extLst>
              <a:ext uri="{FF2B5EF4-FFF2-40B4-BE49-F238E27FC236}">
                <a16:creationId xmlns:a16="http://schemas.microsoft.com/office/drawing/2014/main" id="{9EC43664-E3E8-8196-B12A-5FEDD77FE28D}"/>
              </a:ext>
            </a:extLst>
          </p:cNvPr>
          <p:cNvSpPr>
            <a:spLocks noGrp="1"/>
          </p:cNvSpPr>
          <p:nvPr>
            <p:ph type="title"/>
          </p:nvPr>
        </p:nvSpPr>
        <p:spPr/>
        <p:txBody>
          <a:bodyPr>
            <a:normAutofit fontScale="90000"/>
          </a:bodyPr>
          <a:lstStyle/>
          <a:p>
            <a:r>
              <a:rPr lang="en-US"/>
              <a:t>Funding for kidney replacement therapy (KRT)</a:t>
            </a:r>
          </a:p>
        </p:txBody>
      </p:sp>
      <p:sp>
        <p:nvSpPr>
          <p:cNvPr id="3" name="Footer Placeholder 4">
            <a:extLst>
              <a:ext uri="{FF2B5EF4-FFF2-40B4-BE49-F238E27FC236}">
                <a16:creationId xmlns:a16="http://schemas.microsoft.com/office/drawing/2014/main" id="{DA4CF7FE-E2E7-914C-E801-3B90B8EDC20F}"/>
              </a:ext>
            </a:extLst>
          </p:cNvPr>
          <p:cNvSpPr>
            <a:spLocks noGrp="1"/>
          </p:cNvSpPr>
          <p:nvPr>
            <p:ph type="ftr" sz="quarter" idx="3"/>
          </p:nvPr>
        </p:nvSpPr>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3AE8A366-A69D-840C-2BF4-4081666F1185}"/>
              </a:ext>
            </a:extLst>
          </p:cNvPr>
          <p:cNvSpPr txBox="1">
            <a:spLocks/>
          </p:cNvSpPr>
          <p:nvPr/>
        </p:nvSpPr>
        <p:spPr>
          <a:xfrm>
            <a:off x="8347785" y="6504806"/>
            <a:ext cx="3381375" cy="365125"/>
          </a:xfrm>
          <a:prstGeom prst="rect">
            <a:avLst/>
          </a:prstGeom>
        </p:spPr>
        <p:txBody>
          <a:bodyPr vert="horz" lIns="91440" tIns="45720" rIns="91440" bIns="45720" rtlCol="0" anchor="ctr"/>
          <a:lstStyle>
            <a:defPPr>
              <a:defRPr lang="en-US"/>
            </a:defPPr>
            <a:lvl1pPr marL="0" algn="r"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9CEFBC-9863-BD47-BA2B-008170C231CB}" type="slidenum">
              <a:rPr lang="en-US" smtClean="0"/>
              <a:pPr/>
              <a:t>20</a:t>
            </a:fld>
            <a:endParaRPr lang="en-US"/>
          </a:p>
        </p:txBody>
      </p:sp>
    </p:spTree>
    <p:extLst>
      <p:ext uri="{BB962C8B-B14F-4D97-AF65-F5344CB8AC3E}">
        <p14:creationId xmlns:p14="http://schemas.microsoft.com/office/powerpoint/2010/main" val="3176317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E3B079-6066-5FB7-6718-C3D1C60216FA}"/>
              </a:ext>
            </a:extLst>
          </p:cNvPr>
          <p:cNvPicPr>
            <a:picLocks noChangeAspect="1"/>
          </p:cNvPicPr>
          <p:nvPr/>
        </p:nvPicPr>
        <p:blipFill>
          <a:blip r:embed="rId2"/>
          <a:stretch>
            <a:fillRect/>
          </a:stretch>
        </p:blipFill>
        <p:spPr>
          <a:xfrm>
            <a:off x="358152" y="1790047"/>
            <a:ext cx="5369549" cy="351740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382498327"/>
              </p:ext>
            </p:extLst>
          </p:nvPr>
        </p:nvGraphicFramePr>
        <p:xfrm>
          <a:off x="5919851" y="1354722"/>
          <a:ext cx="6014085" cy="4149217"/>
        </p:xfrm>
        <a:graphic>
          <a:graphicData uri="http://schemas.openxmlformats.org/drawingml/2006/table">
            <a:tbl>
              <a:tblPr firstRow="1" firstCol="1" bandRow="1">
                <a:tableStyleId>{F5AB1C69-6EDB-4FF4-983F-18BD219EF322}</a:tableStyleId>
              </a:tblPr>
              <a:tblGrid>
                <a:gridCol w="1324610">
                  <a:extLst>
                    <a:ext uri="{9D8B030D-6E8A-4147-A177-3AD203B41FA5}">
                      <a16:colId xmlns:a16="http://schemas.microsoft.com/office/drawing/2014/main" val="1034089706"/>
                    </a:ext>
                  </a:extLst>
                </a:gridCol>
                <a:gridCol w="913003">
                  <a:extLst>
                    <a:ext uri="{9D8B030D-6E8A-4147-A177-3AD203B41FA5}">
                      <a16:colId xmlns:a16="http://schemas.microsoft.com/office/drawing/2014/main" val="4143223785"/>
                    </a:ext>
                  </a:extLst>
                </a:gridCol>
                <a:gridCol w="694944">
                  <a:extLst>
                    <a:ext uri="{9D8B030D-6E8A-4147-A177-3AD203B41FA5}">
                      <a16:colId xmlns:a16="http://schemas.microsoft.com/office/drawing/2014/main" val="4076082944"/>
                    </a:ext>
                  </a:extLst>
                </a:gridCol>
                <a:gridCol w="918950">
                  <a:extLst>
                    <a:ext uri="{9D8B030D-6E8A-4147-A177-3AD203B41FA5}">
                      <a16:colId xmlns:a16="http://schemas.microsoft.com/office/drawing/2014/main" val="4025059877"/>
                    </a:ext>
                  </a:extLst>
                </a:gridCol>
                <a:gridCol w="1019578">
                  <a:extLst>
                    <a:ext uri="{9D8B030D-6E8A-4147-A177-3AD203B41FA5}">
                      <a16:colId xmlns:a16="http://schemas.microsoft.com/office/drawing/2014/main" val="1232468401"/>
                    </a:ext>
                  </a:extLst>
                </a:gridCol>
                <a:gridCol w="667512">
                  <a:extLst>
                    <a:ext uri="{9D8B030D-6E8A-4147-A177-3AD203B41FA5}">
                      <a16:colId xmlns:a16="http://schemas.microsoft.com/office/drawing/2014/main" val="2488463091"/>
                    </a:ext>
                  </a:extLst>
                </a:gridCol>
                <a:gridCol w="475488">
                  <a:extLst>
                    <a:ext uri="{9D8B030D-6E8A-4147-A177-3AD203B41FA5}">
                      <a16:colId xmlns:a16="http://schemas.microsoft.com/office/drawing/2014/main" val="2987018087"/>
                    </a:ext>
                  </a:extLst>
                </a:gridCol>
              </a:tblGrid>
              <a:tr h="572770">
                <a:tc>
                  <a:txBody>
                    <a:bodyPr/>
                    <a:lstStyle/>
                    <a:p>
                      <a:pPr algn="ctr">
                        <a:lnSpc>
                          <a:spcPct val="107000"/>
                        </a:lnSpc>
                      </a:pPr>
                      <a:r>
                        <a:rPr lang="en-US" sz="900">
                          <a:effectLst/>
                          <a:latin typeface="+mj-lt"/>
                        </a:rPr>
                        <a:t>Country</a:t>
                      </a:r>
                    </a:p>
                  </a:txBody>
                  <a:tcPr marL="68580" marR="6858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Nephrologists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Primary care physicians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Nurse practitioners or specialized nurses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Multidisciplinary teams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Health officers/ extension workers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Other</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85299352"/>
                  </a:ext>
                </a:extLst>
              </a:tr>
              <a:tr h="187325">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American Samoa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99204926"/>
                  </a:ext>
                </a:extLst>
              </a:tr>
              <a:tr h="187325">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Australia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solidFill>
                          <a:effectLst/>
                          <a:uLnTx/>
                          <a:uFillTx/>
                          <a:latin typeface="+mj-lt"/>
                        </a:rPr>
                        <a:t>X</a:t>
                      </a: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01471409"/>
                  </a:ext>
                </a:extLst>
              </a:tr>
              <a:tr h="187325">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Brunei Darussalam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solidFill>
                          <a:effectLst/>
                          <a:uLnTx/>
                          <a:uFillTx/>
                          <a:latin typeface="+mj-lt"/>
                        </a:rPr>
                        <a:t>X</a:t>
                      </a: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31169977"/>
                  </a:ext>
                </a:extLst>
              </a:tr>
              <a:tr h="187325">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Cambodia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solidFill>
                          <a:effectLst/>
                          <a:uLnTx/>
                          <a:uFillTx/>
                          <a:latin typeface="+mj-lt"/>
                        </a:rPr>
                        <a:t>X</a:t>
                      </a: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45028914"/>
                  </a:ext>
                </a:extLst>
              </a:tr>
              <a:tr h="187325">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Fiji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solidFill>
                          <a:effectLst/>
                          <a:uLnTx/>
                          <a:uFillTx/>
                          <a:latin typeface="+mj-lt"/>
                        </a:rPr>
                        <a:t>X</a:t>
                      </a: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99635930"/>
                  </a:ext>
                </a:extLst>
              </a:tr>
              <a:tr h="187325">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Indonesia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solidFill>
                          <a:effectLst/>
                          <a:uLnTx/>
                          <a:uFillTx/>
                          <a:latin typeface="+mj-lt"/>
                        </a:rPr>
                        <a:t>X</a:t>
                      </a: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94031255"/>
                  </a:ext>
                </a:extLst>
              </a:tr>
              <a:tr h="187325">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Lao PDR</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solidFill>
                          <a:effectLst/>
                          <a:uLnTx/>
                          <a:uFillTx/>
                          <a:latin typeface="+mj-lt"/>
                        </a:rPr>
                        <a:t>X</a:t>
                      </a: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94464199"/>
                  </a:ext>
                </a:extLst>
              </a:tr>
              <a:tr h="187325">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Malaysia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solidFill>
                          <a:effectLst/>
                          <a:uLnTx/>
                          <a:uFillTx/>
                          <a:latin typeface="+mj-lt"/>
                        </a:rPr>
                        <a:t>X</a:t>
                      </a: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09626705"/>
                  </a:ext>
                </a:extLst>
              </a:tr>
              <a:tr h="187325">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Myanmar</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solidFill>
                          <a:effectLst/>
                          <a:uLnTx/>
                          <a:uFillTx/>
                          <a:latin typeface="+mj-lt"/>
                        </a:rPr>
                        <a:t>X</a:t>
                      </a: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95099596"/>
                  </a:ext>
                </a:extLst>
              </a:tr>
              <a:tr h="187325">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New Caledonia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solidFill>
                          <a:effectLst/>
                          <a:uLnTx/>
                          <a:uFillTx/>
                          <a:latin typeface="+mj-lt"/>
                        </a:rPr>
                        <a:t>X</a:t>
                      </a: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44377947"/>
                  </a:ext>
                </a:extLst>
              </a:tr>
              <a:tr h="187325">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New Zealand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solidFill>
                          <a:effectLst/>
                          <a:uLnTx/>
                          <a:uFillTx/>
                          <a:latin typeface="+mj-lt"/>
                        </a:rPr>
                        <a:t>X</a:t>
                      </a: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32861896"/>
                  </a:ext>
                </a:extLst>
              </a:tr>
              <a:tr h="187325">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Papua New Guinea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a:effectLst/>
                          <a:latin typeface="+mj-lt"/>
                        </a:rPr>
                        <a:t>X</a:t>
                      </a: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61559694"/>
                  </a:ext>
                </a:extLst>
              </a:tr>
              <a:tr h="187325">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Philippines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a:effectLst/>
                          <a:latin typeface="+mj-lt"/>
                        </a:rPr>
                        <a:t>X</a:t>
                      </a: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19008212"/>
                  </a:ext>
                </a:extLst>
              </a:tr>
              <a:tr h="187325">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Samoa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a:effectLst/>
                          <a:latin typeface="+mj-lt"/>
                        </a:rPr>
                        <a:t>X</a:t>
                      </a: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58016130"/>
                  </a:ext>
                </a:extLst>
              </a:tr>
              <a:tr h="187325">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Singapore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a:effectLst/>
                          <a:latin typeface="+mj-lt"/>
                        </a:rPr>
                        <a:t>X</a:t>
                      </a: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30973973"/>
                  </a:ext>
                </a:extLst>
              </a:tr>
              <a:tr h="187325">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Solomon Islands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a:effectLst/>
                          <a:latin typeface="+mj-lt"/>
                        </a:rPr>
                        <a:t>X</a:t>
                      </a: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68113162"/>
                  </a:ext>
                </a:extLst>
              </a:tr>
              <a:tr h="187325">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Thailand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a:effectLst/>
                          <a:latin typeface="+mj-lt"/>
                        </a:rPr>
                        <a:t>X</a:t>
                      </a: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53700143"/>
                  </a:ext>
                </a:extLst>
              </a:tr>
              <a:tr h="187325">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Vanuatu</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solidFill>
                          <a:effectLst/>
                          <a:uLnTx/>
                          <a:uFillTx/>
                          <a:latin typeface="+mj-lt"/>
                        </a:rPr>
                        <a:t>X</a:t>
                      </a: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4282657"/>
                  </a:ext>
                </a:extLst>
              </a:tr>
              <a:tr h="196850">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Vietnam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solidFill>
                          <a:effectLst/>
                          <a:uLnTx/>
                          <a:uFillTx/>
                          <a:latin typeface="+mj-lt"/>
                        </a:rPr>
                        <a:t>X</a:t>
                      </a: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39382890"/>
                  </a:ext>
                </a:extLst>
              </a:tr>
            </a:tbl>
          </a:graphicData>
        </a:graphic>
      </p:graphicFrame>
      <p:sp>
        <p:nvSpPr>
          <p:cNvPr id="8" name="Rectangle 7"/>
          <p:cNvSpPr/>
          <p:nvPr/>
        </p:nvSpPr>
        <p:spPr>
          <a:xfrm>
            <a:off x="353072" y="1784968"/>
            <a:ext cx="5374629" cy="350751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5879407" y="5501018"/>
            <a:ext cx="687299" cy="230832"/>
          </a:xfrm>
          <a:prstGeom prst="rect">
            <a:avLst/>
          </a:prstGeom>
          <a:noFill/>
        </p:spPr>
        <p:txBody>
          <a:bodyPr wrap="square" rtlCol="0">
            <a:spAutoFit/>
          </a:bodyPr>
          <a:lstStyle/>
          <a:p>
            <a:r>
              <a:rPr lang="en-US" sz="900">
                <a:latin typeface="+mj-lt"/>
              </a:rPr>
              <a:t>X : Yes</a:t>
            </a:r>
          </a:p>
        </p:txBody>
      </p:sp>
      <p:sp>
        <p:nvSpPr>
          <p:cNvPr id="7" name="Oval 6"/>
          <p:cNvSpPr/>
          <p:nvPr/>
        </p:nvSpPr>
        <p:spPr>
          <a:xfrm>
            <a:off x="2413000" y="1770002"/>
            <a:ext cx="3159760" cy="159803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Date Placeholder 3">
            <a:extLst>
              <a:ext uri="{FF2B5EF4-FFF2-40B4-BE49-F238E27FC236}">
                <a16:creationId xmlns:a16="http://schemas.microsoft.com/office/drawing/2014/main" id="{4F90B210-05A1-6989-B22E-E3F990F59F70}"/>
              </a:ext>
            </a:extLst>
          </p:cNvPr>
          <p:cNvSpPr txBox="1">
            <a:spLocks/>
          </p:cNvSpPr>
          <p:nvPr/>
        </p:nvSpPr>
        <p:spPr>
          <a:xfrm>
            <a:off x="575386" y="650480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July 2023</a:t>
            </a:r>
            <a:endParaRPr lang="en-US" dirty="0"/>
          </a:p>
        </p:txBody>
      </p:sp>
      <p:sp>
        <p:nvSpPr>
          <p:cNvPr id="11" name="Title 10">
            <a:extLst>
              <a:ext uri="{FF2B5EF4-FFF2-40B4-BE49-F238E27FC236}">
                <a16:creationId xmlns:a16="http://schemas.microsoft.com/office/drawing/2014/main" id="{24E8F4A9-6A85-ADFB-8C98-1F027C98AFCD}"/>
              </a:ext>
            </a:extLst>
          </p:cNvPr>
          <p:cNvSpPr>
            <a:spLocks noGrp="1"/>
          </p:cNvSpPr>
          <p:nvPr>
            <p:ph type="title"/>
          </p:nvPr>
        </p:nvSpPr>
        <p:spPr>
          <a:xfrm>
            <a:off x="771524" y="357725"/>
            <a:ext cx="9237180" cy="650875"/>
          </a:xfrm>
        </p:spPr>
        <p:txBody>
          <a:bodyPr>
            <a:normAutofit fontScale="90000"/>
          </a:bodyPr>
          <a:lstStyle/>
          <a:p>
            <a:r>
              <a:rPr lang="en-US" dirty="0"/>
              <a:t>Providers primarily responsible for kidney failure care</a:t>
            </a:r>
          </a:p>
        </p:txBody>
      </p:sp>
      <p:sp>
        <p:nvSpPr>
          <p:cNvPr id="6" name="Footer Placeholder 4">
            <a:extLst>
              <a:ext uri="{FF2B5EF4-FFF2-40B4-BE49-F238E27FC236}">
                <a16:creationId xmlns:a16="http://schemas.microsoft.com/office/drawing/2014/main" id="{1899608D-9519-BE2D-1D3B-1ED8CA65F5F4}"/>
              </a:ext>
            </a:extLst>
          </p:cNvPr>
          <p:cNvSpPr>
            <a:spLocks noGrp="1"/>
          </p:cNvSpPr>
          <p:nvPr>
            <p:ph type="ftr" sz="quarter" idx="3"/>
          </p:nvPr>
        </p:nvSpPr>
        <p:spPr/>
        <p:txBody>
          <a:bodyPr/>
          <a:lstStyle/>
          <a:p>
            <a:r>
              <a:rPr lang="en-US"/>
              <a:t>International Society of Nephrology</a:t>
            </a:r>
          </a:p>
        </p:txBody>
      </p:sp>
      <p:sp>
        <p:nvSpPr>
          <p:cNvPr id="10" name="Slide Number Placeholder 5">
            <a:extLst>
              <a:ext uri="{FF2B5EF4-FFF2-40B4-BE49-F238E27FC236}">
                <a16:creationId xmlns:a16="http://schemas.microsoft.com/office/drawing/2014/main" id="{9E7F9B1B-E489-3623-FA62-55A06991F54D}"/>
              </a:ext>
            </a:extLst>
          </p:cNvPr>
          <p:cNvSpPr txBox="1">
            <a:spLocks/>
          </p:cNvSpPr>
          <p:nvPr/>
        </p:nvSpPr>
        <p:spPr>
          <a:xfrm>
            <a:off x="8347785" y="6504806"/>
            <a:ext cx="3381375" cy="365125"/>
          </a:xfrm>
          <a:prstGeom prst="rect">
            <a:avLst/>
          </a:prstGeom>
        </p:spPr>
        <p:txBody>
          <a:bodyPr vert="horz" lIns="91440" tIns="45720" rIns="91440" bIns="45720" rtlCol="0" anchor="ctr"/>
          <a:lstStyle>
            <a:defPPr>
              <a:defRPr lang="en-US"/>
            </a:defPPr>
            <a:lvl1pPr marL="0" algn="r"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9CEFBC-9863-BD47-BA2B-008170C231CB}" type="slidenum">
              <a:rPr lang="en-US" smtClean="0"/>
              <a:pPr/>
              <a:t>21</a:t>
            </a:fld>
            <a:endParaRPr lang="en-US"/>
          </a:p>
        </p:txBody>
      </p:sp>
    </p:spTree>
    <p:extLst>
      <p:ext uri="{BB962C8B-B14F-4D97-AF65-F5344CB8AC3E}">
        <p14:creationId xmlns:p14="http://schemas.microsoft.com/office/powerpoint/2010/main" val="3874003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74878805"/>
              </p:ext>
            </p:extLst>
          </p:nvPr>
        </p:nvGraphicFramePr>
        <p:xfrm>
          <a:off x="1534160" y="899497"/>
          <a:ext cx="8809738" cy="5315406"/>
        </p:xfrm>
        <a:graphic>
          <a:graphicData uri="http://schemas.openxmlformats.org/drawingml/2006/table">
            <a:tbl>
              <a:tblPr firstRow="1" firstCol="1" bandRow="1">
                <a:tableStyleId>{5C22544A-7EE6-4342-B048-85BDC9FD1C3A}</a:tableStyleId>
              </a:tblPr>
              <a:tblGrid>
                <a:gridCol w="1192147">
                  <a:extLst>
                    <a:ext uri="{9D8B030D-6E8A-4147-A177-3AD203B41FA5}">
                      <a16:colId xmlns:a16="http://schemas.microsoft.com/office/drawing/2014/main" val="3172357767"/>
                    </a:ext>
                  </a:extLst>
                </a:gridCol>
                <a:gridCol w="846399">
                  <a:extLst>
                    <a:ext uri="{9D8B030D-6E8A-4147-A177-3AD203B41FA5}">
                      <a16:colId xmlns:a16="http://schemas.microsoft.com/office/drawing/2014/main" val="2810564650"/>
                    </a:ext>
                  </a:extLst>
                </a:gridCol>
                <a:gridCol w="846399">
                  <a:extLst>
                    <a:ext uri="{9D8B030D-6E8A-4147-A177-3AD203B41FA5}">
                      <a16:colId xmlns:a16="http://schemas.microsoft.com/office/drawing/2014/main" val="141560567"/>
                    </a:ext>
                  </a:extLst>
                </a:gridCol>
                <a:gridCol w="846399">
                  <a:extLst>
                    <a:ext uri="{9D8B030D-6E8A-4147-A177-3AD203B41FA5}">
                      <a16:colId xmlns:a16="http://schemas.microsoft.com/office/drawing/2014/main" val="3111797769"/>
                    </a:ext>
                  </a:extLst>
                </a:gridCol>
                <a:gridCol w="846399">
                  <a:extLst>
                    <a:ext uri="{9D8B030D-6E8A-4147-A177-3AD203B41FA5}">
                      <a16:colId xmlns:a16="http://schemas.microsoft.com/office/drawing/2014/main" val="3933532046"/>
                    </a:ext>
                  </a:extLst>
                </a:gridCol>
                <a:gridCol w="846399">
                  <a:extLst>
                    <a:ext uri="{9D8B030D-6E8A-4147-A177-3AD203B41FA5}">
                      <a16:colId xmlns:a16="http://schemas.microsoft.com/office/drawing/2014/main" val="907278361"/>
                    </a:ext>
                  </a:extLst>
                </a:gridCol>
                <a:gridCol w="846399">
                  <a:extLst>
                    <a:ext uri="{9D8B030D-6E8A-4147-A177-3AD203B41FA5}">
                      <a16:colId xmlns:a16="http://schemas.microsoft.com/office/drawing/2014/main" val="1253420948"/>
                    </a:ext>
                  </a:extLst>
                </a:gridCol>
                <a:gridCol w="846399">
                  <a:extLst>
                    <a:ext uri="{9D8B030D-6E8A-4147-A177-3AD203B41FA5}">
                      <a16:colId xmlns:a16="http://schemas.microsoft.com/office/drawing/2014/main" val="3722033461"/>
                    </a:ext>
                  </a:extLst>
                </a:gridCol>
                <a:gridCol w="846399">
                  <a:extLst>
                    <a:ext uri="{9D8B030D-6E8A-4147-A177-3AD203B41FA5}">
                      <a16:colId xmlns:a16="http://schemas.microsoft.com/office/drawing/2014/main" val="99500632"/>
                    </a:ext>
                  </a:extLst>
                </a:gridCol>
                <a:gridCol w="846399">
                  <a:extLst>
                    <a:ext uri="{9D8B030D-6E8A-4147-A177-3AD203B41FA5}">
                      <a16:colId xmlns:a16="http://schemas.microsoft.com/office/drawing/2014/main" val="3332767111"/>
                    </a:ext>
                  </a:extLst>
                </a:gridCol>
              </a:tblGrid>
              <a:tr h="711534">
                <a:tc>
                  <a:txBody>
                    <a:bodyPr/>
                    <a:lstStyle/>
                    <a:p>
                      <a:pPr marL="0" marR="0" algn="ctr">
                        <a:lnSpc>
                          <a:spcPct val="107000"/>
                        </a:lnSpc>
                        <a:spcBef>
                          <a:spcPts val="0"/>
                        </a:spcBef>
                        <a:spcAft>
                          <a:spcPts val="0"/>
                        </a:spcAft>
                      </a:pPr>
                      <a:endParaRPr lang="en-US" sz="900">
                        <a:solidFill>
                          <a:schemeClr val="bg1"/>
                        </a:solidFill>
                        <a:effectLst/>
                        <a:latin typeface="+mj-lt"/>
                      </a:endParaRPr>
                    </a:p>
                    <a:p>
                      <a:pPr marL="0" marR="0" algn="ctr">
                        <a:lnSpc>
                          <a:spcPct val="107000"/>
                        </a:lnSpc>
                        <a:spcBef>
                          <a:spcPts val="0"/>
                        </a:spcBef>
                        <a:spcAft>
                          <a:spcPts val="0"/>
                        </a:spcAft>
                      </a:pPr>
                      <a:endParaRPr lang="en-US" sz="900">
                        <a:solidFill>
                          <a:schemeClr val="bg1"/>
                        </a:solidFill>
                        <a:effectLst/>
                        <a:latin typeface="+mj-lt"/>
                      </a:endParaRPr>
                    </a:p>
                    <a:p>
                      <a:pPr marL="0" marR="0" algn="ctr">
                        <a:lnSpc>
                          <a:spcPct val="107000"/>
                        </a:lnSpc>
                        <a:spcBef>
                          <a:spcPts val="0"/>
                        </a:spcBef>
                        <a:spcAft>
                          <a:spcPts val="0"/>
                        </a:spcAft>
                      </a:pPr>
                      <a:r>
                        <a:rPr lang="en-US" sz="900">
                          <a:solidFill>
                            <a:schemeClr val="bg1"/>
                          </a:solidFill>
                          <a:effectLst/>
                          <a:latin typeface="+mj-lt"/>
                        </a:rPr>
                        <a:t>Country</a:t>
                      </a:r>
                    </a:p>
                    <a:p>
                      <a:pPr marL="0" marR="0">
                        <a:lnSpc>
                          <a:spcPct val="107000"/>
                        </a:lnSpc>
                        <a:spcBef>
                          <a:spcPts val="0"/>
                        </a:spcBef>
                        <a:spcAft>
                          <a:spcPts val="0"/>
                        </a:spcAft>
                      </a:pPr>
                      <a:r>
                        <a:rPr lang="en-US" sz="900">
                          <a:solidFill>
                            <a:schemeClr val="bg1"/>
                          </a:solidFill>
                          <a:effectLst/>
                          <a:latin typeface="+mj-lt"/>
                        </a:rPr>
                        <a:t> </a:t>
                      </a:r>
                      <a:endParaRPr lang="en-US" sz="900">
                        <a:solidFill>
                          <a:schemeClr val="bg1"/>
                        </a:solidFill>
                        <a:effectLst/>
                        <a:latin typeface="+mj-lt"/>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900">
                        <a:solidFill>
                          <a:schemeClr val="bg1"/>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00A8CB"/>
                    </a:solidFill>
                  </a:tcPr>
                </a:tc>
                <a:tc>
                  <a:txBody>
                    <a:bodyPr/>
                    <a:lstStyle/>
                    <a:p>
                      <a:pPr algn="ctr" fontAlgn="b"/>
                      <a:r>
                        <a:rPr lang="en-US" sz="900" b="1" i="0" u="none" strike="noStrike">
                          <a:solidFill>
                            <a:srgbClr val="000000"/>
                          </a:solidFill>
                          <a:effectLst/>
                          <a:latin typeface="+mj-lt"/>
                        </a:rPr>
                        <a:t>Nephrologists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ctr" fontAlgn="b"/>
                      <a:r>
                        <a:rPr lang="en-US" sz="900" b="1" i="0" u="none" strike="noStrike">
                          <a:solidFill>
                            <a:srgbClr val="000000"/>
                          </a:solidFill>
                          <a:effectLst/>
                          <a:latin typeface="+mj-lt"/>
                        </a:rPr>
                        <a:t>Pediatric nephrologists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ctr" fontAlgn="b"/>
                      <a:r>
                        <a:rPr lang="en-US" sz="900" b="1" i="0" u="none" strike="noStrike">
                          <a:solidFill>
                            <a:srgbClr val="000000"/>
                          </a:solidFill>
                          <a:effectLst/>
                          <a:latin typeface="+mj-lt"/>
                        </a:rPr>
                        <a:t>Transplant surgeons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ctr" fontAlgn="b"/>
                      <a:r>
                        <a:rPr lang="en-US" sz="900" b="1" i="0" u="none" strike="noStrike">
                          <a:solidFill>
                            <a:srgbClr val="000000"/>
                          </a:solidFill>
                          <a:effectLst/>
                          <a:latin typeface="+mj-lt"/>
                        </a:rPr>
                        <a:t>Surgeons (HD access)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ctr" fontAlgn="b"/>
                      <a:r>
                        <a:rPr lang="en-US" sz="900" b="1" i="0" u="none" strike="noStrike">
                          <a:solidFill>
                            <a:srgbClr val="000000"/>
                          </a:solidFill>
                          <a:effectLst/>
                          <a:latin typeface="+mj-lt"/>
                        </a:rPr>
                        <a:t>Surgeons (PD access)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ctr" fontAlgn="b"/>
                      <a:r>
                        <a:rPr lang="en-US" sz="900" b="1" i="0" u="none" strike="noStrike">
                          <a:solidFill>
                            <a:srgbClr val="000000"/>
                          </a:solidFill>
                          <a:effectLst/>
                          <a:latin typeface="+mj-lt"/>
                        </a:rPr>
                        <a:t>Dietitians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ctr" fontAlgn="b"/>
                      <a:r>
                        <a:rPr lang="en-US" sz="900" b="1" i="0" u="none" strike="noStrike">
                          <a:solidFill>
                            <a:srgbClr val="000000"/>
                          </a:solidFill>
                          <a:effectLst/>
                          <a:latin typeface="+mj-lt"/>
                        </a:rPr>
                        <a:t>Laboratory technicians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ctr" fontAlgn="b"/>
                      <a:r>
                        <a:rPr lang="en-US" sz="900" b="1" i="0" u="none" strike="noStrike">
                          <a:solidFill>
                            <a:srgbClr val="000000"/>
                          </a:solidFill>
                          <a:effectLst/>
                          <a:latin typeface="+mj-lt"/>
                        </a:rPr>
                        <a:t>Radiologists (ultrasound)</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ctr" fontAlgn="b"/>
                      <a:r>
                        <a:rPr lang="en-US" sz="900" b="1" i="0" u="none" strike="noStrike">
                          <a:solidFill>
                            <a:srgbClr val="000000"/>
                          </a:solidFill>
                          <a:effectLst/>
                          <a:latin typeface="+mj-lt"/>
                        </a:rPr>
                        <a:t>Vascular access coordinators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extLst>
                  <a:ext uri="{0D108BD9-81ED-4DB2-BD59-A6C34878D82A}">
                    <a16:rowId xmlns:a16="http://schemas.microsoft.com/office/drawing/2014/main" val="4141764393"/>
                  </a:ext>
                </a:extLst>
              </a:tr>
              <a:tr h="305876">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j-lt"/>
                        </a:rPr>
                        <a:t>Australia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extLst>
                  <a:ext uri="{0D108BD9-81ED-4DB2-BD59-A6C34878D82A}">
                    <a16:rowId xmlns:a16="http://schemas.microsoft.com/office/drawing/2014/main" val="722550146"/>
                  </a:ext>
                </a:extLst>
              </a:tr>
              <a:tr h="305876">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Brunei Darussalam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extLst>
                  <a:ext uri="{0D108BD9-81ED-4DB2-BD59-A6C34878D82A}">
                    <a16:rowId xmlns:a16="http://schemas.microsoft.com/office/drawing/2014/main" val="3056663535"/>
                  </a:ext>
                </a:extLst>
              </a:tr>
              <a:tr h="305876">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Cambodia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extLst>
                  <a:ext uri="{0D108BD9-81ED-4DB2-BD59-A6C34878D82A}">
                    <a16:rowId xmlns:a16="http://schemas.microsoft.com/office/drawing/2014/main" val="1375742889"/>
                  </a:ext>
                </a:extLst>
              </a:tr>
              <a:tr h="305876">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Fiji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extLst>
                  <a:ext uri="{0D108BD9-81ED-4DB2-BD59-A6C34878D82A}">
                    <a16:rowId xmlns:a16="http://schemas.microsoft.com/office/drawing/2014/main" val="1384654075"/>
                  </a:ext>
                </a:extLst>
              </a:tr>
              <a:tr h="305876">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j-lt"/>
                        </a:rPr>
                        <a:t>Indonesia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extLst>
                  <a:ext uri="{0D108BD9-81ED-4DB2-BD59-A6C34878D82A}">
                    <a16:rowId xmlns:a16="http://schemas.microsoft.com/office/drawing/2014/main" val="1469289758"/>
                  </a:ext>
                </a:extLst>
              </a:tr>
              <a:tr h="305876">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Lao PDR</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extLst>
                  <a:ext uri="{0D108BD9-81ED-4DB2-BD59-A6C34878D82A}">
                    <a16:rowId xmlns:a16="http://schemas.microsoft.com/office/drawing/2014/main" val="3347080203"/>
                  </a:ext>
                </a:extLst>
              </a:tr>
              <a:tr h="305876">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Malaysia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extLst>
                  <a:ext uri="{0D108BD9-81ED-4DB2-BD59-A6C34878D82A}">
                    <a16:rowId xmlns:a16="http://schemas.microsoft.com/office/drawing/2014/main" val="2730064342"/>
                  </a:ext>
                </a:extLst>
              </a:tr>
              <a:tr h="305876">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Myanmar</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extLst>
                  <a:ext uri="{0D108BD9-81ED-4DB2-BD59-A6C34878D82A}">
                    <a16:rowId xmlns:a16="http://schemas.microsoft.com/office/drawing/2014/main" val="1916063433"/>
                  </a:ext>
                </a:extLst>
              </a:tr>
              <a:tr h="305876">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j-lt"/>
                        </a:rPr>
                        <a:t>New Caledonia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extLst>
                  <a:ext uri="{0D108BD9-81ED-4DB2-BD59-A6C34878D82A}">
                    <a16:rowId xmlns:a16="http://schemas.microsoft.com/office/drawing/2014/main" val="1616215639"/>
                  </a:ext>
                </a:extLst>
              </a:tr>
              <a:tr h="305876">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j-lt"/>
                        </a:rPr>
                        <a:t>New Zealand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extLst>
                  <a:ext uri="{0D108BD9-81ED-4DB2-BD59-A6C34878D82A}">
                    <a16:rowId xmlns:a16="http://schemas.microsoft.com/office/drawing/2014/main" val="1854639239"/>
                  </a:ext>
                </a:extLst>
              </a:tr>
              <a:tr h="305876">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Philippines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extLst>
                  <a:ext uri="{0D108BD9-81ED-4DB2-BD59-A6C34878D82A}">
                    <a16:rowId xmlns:a16="http://schemas.microsoft.com/office/drawing/2014/main" val="812638466"/>
                  </a:ext>
                </a:extLst>
              </a:tr>
              <a:tr h="305876">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j-lt"/>
                        </a:rPr>
                        <a:t>Samoa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extLst>
                  <a:ext uri="{0D108BD9-81ED-4DB2-BD59-A6C34878D82A}">
                    <a16:rowId xmlns:a16="http://schemas.microsoft.com/office/drawing/2014/main" val="3390883216"/>
                  </a:ext>
                </a:extLst>
              </a:tr>
              <a:tr h="305876">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Singapore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extLst>
                  <a:ext uri="{0D108BD9-81ED-4DB2-BD59-A6C34878D82A}">
                    <a16:rowId xmlns:a16="http://schemas.microsoft.com/office/drawing/2014/main" val="3801993667"/>
                  </a:ext>
                </a:extLst>
              </a:tr>
              <a:tr h="305876">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j-lt"/>
                        </a:rPr>
                        <a:t>Thailand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extLst>
                  <a:ext uri="{0D108BD9-81ED-4DB2-BD59-A6C34878D82A}">
                    <a16:rowId xmlns:a16="http://schemas.microsoft.com/office/drawing/2014/main" val="2314741397"/>
                  </a:ext>
                </a:extLst>
              </a:tr>
              <a:tr h="305876">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j-lt"/>
                        </a:rPr>
                        <a:t>Vietnam</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extLst>
                  <a:ext uri="{0D108BD9-81ED-4DB2-BD59-A6C34878D82A}">
                    <a16:rowId xmlns:a16="http://schemas.microsoft.com/office/drawing/2014/main" val="4087893667"/>
                  </a:ext>
                </a:extLst>
              </a:tr>
            </a:tbl>
          </a:graphicData>
        </a:graphic>
      </p:graphicFrame>
      <p:graphicFrame>
        <p:nvGraphicFramePr>
          <p:cNvPr id="6" name="Table 5"/>
          <p:cNvGraphicFramePr>
            <a:graphicFrameLocks noGrp="1"/>
          </p:cNvGraphicFramePr>
          <p:nvPr/>
        </p:nvGraphicFramePr>
        <p:xfrm>
          <a:off x="334384" y="5666265"/>
          <a:ext cx="981544" cy="548640"/>
        </p:xfrm>
        <a:graphic>
          <a:graphicData uri="http://schemas.openxmlformats.org/drawingml/2006/table">
            <a:tbl>
              <a:tblPr firstRow="1" bandRow="1">
                <a:tableStyleId>{5C22544A-7EE6-4342-B048-85BDC9FD1C3A}</a:tableStyleId>
              </a:tblPr>
              <a:tblGrid>
                <a:gridCol w="981544">
                  <a:extLst>
                    <a:ext uri="{9D8B030D-6E8A-4147-A177-3AD203B41FA5}">
                      <a16:colId xmlns:a16="http://schemas.microsoft.com/office/drawing/2014/main" val="643004065"/>
                    </a:ext>
                  </a:extLst>
                </a:gridCol>
              </a:tblGrid>
              <a:tr h="204710">
                <a:tc>
                  <a:txBody>
                    <a:bodyPr/>
                    <a:lstStyle/>
                    <a:p>
                      <a:r>
                        <a:rPr lang="en-US" sz="1200" b="0" dirty="0">
                          <a:solidFill>
                            <a:schemeClr val="tx1"/>
                          </a:solidFill>
                          <a:latin typeface="+mj-lt"/>
                        </a:rPr>
                        <a:t>No shortage</a:t>
                      </a:r>
                    </a:p>
                  </a:txBody>
                  <a:tcPr>
                    <a:solidFill>
                      <a:srgbClr val="C5E0B4"/>
                    </a:solidFill>
                  </a:tcPr>
                </a:tc>
                <a:extLst>
                  <a:ext uri="{0D108BD9-81ED-4DB2-BD59-A6C34878D82A}">
                    <a16:rowId xmlns:a16="http://schemas.microsoft.com/office/drawing/2014/main" val="2312230737"/>
                  </a:ext>
                </a:extLst>
              </a:tr>
              <a:tr h="204710">
                <a:tc>
                  <a:txBody>
                    <a:bodyPr/>
                    <a:lstStyle/>
                    <a:p>
                      <a:r>
                        <a:rPr lang="en-US" sz="1200" dirty="0">
                          <a:latin typeface="+mj-lt"/>
                        </a:rPr>
                        <a:t>Shortage</a:t>
                      </a:r>
                    </a:p>
                  </a:txBody>
                  <a:tcPr>
                    <a:solidFill>
                      <a:srgbClr val="FF8585"/>
                    </a:solidFill>
                  </a:tcPr>
                </a:tc>
                <a:extLst>
                  <a:ext uri="{0D108BD9-81ED-4DB2-BD59-A6C34878D82A}">
                    <a16:rowId xmlns:a16="http://schemas.microsoft.com/office/drawing/2014/main" val="2283552801"/>
                  </a:ext>
                </a:extLst>
              </a:tr>
            </a:tbl>
          </a:graphicData>
        </a:graphic>
      </p:graphicFrame>
      <p:sp>
        <p:nvSpPr>
          <p:cNvPr id="7" name="Rectangle 6"/>
          <p:cNvSpPr/>
          <p:nvPr/>
        </p:nvSpPr>
        <p:spPr>
          <a:xfrm>
            <a:off x="334384" y="5666265"/>
            <a:ext cx="981544" cy="54864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3">
            <a:extLst>
              <a:ext uri="{FF2B5EF4-FFF2-40B4-BE49-F238E27FC236}">
                <a16:creationId xmlns:a16="http://schemas.microsoft.com/office/drawing/2014/main" id="{8A9F83CC-8E20-0435-C219-4974CCE3699D}"/>
              </a:ext>
            </a:extLst>
          </p:cNvPr>
          <p:cNvSpPr txBox="1">
            <a:spLocks/>
          </p:cNvSpPr>
          <p:nvPr/>
        </p:nvSpPr>
        <p:spPr>
          <a:xfrm>
            <a:off x="575386" y="650480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June</a:t>
            </a:r>
            <a:r>
              <a:rPr lang="LID4096"/>
              <a:t> 202</a:t>
            </a:r>
            <a:r>
              <a:rPr lang="en-US"/>
              <a:t>3</a:t>
            </a:r>
          </a:p>
        </p:txBody>
      </p:sp>
      <p:sp>
        <p:nvSpPr>
          <p:cNvPr id="9" name="Title 8">
            <a:extLst>
              <a:ext uri="{FF2B5EF4-FFF2-40B4-BE49-F238E27FC236}">
                <a16:creationId xmlns:a16="http://schemas.microsoft.com/office/drawing/2014/main" id="{DA3A1903-3A65-CD2E-D032-951BF658CA63}"/>
              </a:ext>
            </a:extLst>
          </p:cNvPr>
          <p:cNvSpPr>
            <a:spLocks noGrp="1"/>
          </p:cNvSpPr>
          <p:nvPr>
            <p:ph type="title"/>
          </p:nvPr>
        </p:nvSpPr>
        <p:spPr/>
        <p:txBody>
          <a:bodyPr>
            <a:normAutofit/>
          </a:bodyPr>
          <a:lstStyle/>
          <a:p>
            <a:r>
              <a:rPr lang="en-US" dirty="0"/>
              <a:t>Shortage of kidney failure care providers</a:t>
            </a:r>
          </a:p>
        </p:txBody>
      </p:sp>
      <p:sp>
        <p:nvSpPr>
          <p:cNvPr id="5" name="Footer Placeholder 4">
            <a:extLst>
              <a:ext uri="{FF2B5EF4-FFF2-40B4-BE49-F238E27FC236}">
                <a16:creationId xmlns:a16="http://schemas.microsoft.com/office/drawing/2014/main" id="{51FADC1B-7B85-6DD0-549D-61322CD865EF}"/>
              </a:ext>
            </a:extLst>
          </p:cNvPr>
          <p:cNvSpPr>
            <a:spLocks noGrp="1"/>
          </p:cNvSpPr>
          <p:nvPr>
            <p:ph type="ftr" sz="quarter" idx="3"/>
          </p:nvPr>
        </p:nvSpPr>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3B739A37-4AC4-218A-FD33-395879465FB5}"/>
              </a:ext>
            </a:extLst>
          </p:cNvPr>
          <p:cNvSpPr txBox="1">
            <a:spLocks/>
          </p:cNvSpPr>
          <p:nvPr/>
        </p:nvSpPr>
        <p:spPr>
          <a:xfrm>
            <a:off x="8347785" y="6504806"/>
            <a:ext cx="3381375" cy="365125"/>
          </a:xfrm>
          <a:prstGeom prst="rect">
            <a:avLst/>
          </a:prstGeom>
        </p:spPr>
        <p:txBody>
          <a:bodyPr vert="horz" lIns="91440" tIns="45720" rIns="91440" bIns="45720" rtlCol="0" anchor="ctr"/>
          <a:lstStyle>
            <a:defPPr>
              <a:defRPr lang="en-US"/>
            </a:defPPr>
            <a:lvl1pPr marL="0" algn="r"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9CEFBC-9863-BD47-BA2B-008170C231CB}" type="slidenum">
              <a:rPr lang="en-US" smtClean="0"/>
              <a:pPr/>
              <a:t>22</a:t>
            </a:fld>
            <a:endParaRPr lang="en-US"/>
          </a:p>
        </p:txBody>
      </p:sp>
    </p:spTree>
    <p:extLst>
      <p:ext uri="{BB962C8B-B14F-4D97-AF65-F5344CB8AC3E}">
        <p14:creationId xmlns:p14="http://schemas.microsoft.com/office/powerpoint/2010/main" val="2677279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1007711"/>
              </p:ext>
            </p:extLst>
          </p:nvPr>
        </p:nvGraphicFramePr>
        <p:xfrm>
          <a:off x="1534160" y="899497"/>
          <a:ext cx="8809738" cy="5186842"/>
        </p:xfrm>
        <a:graphic>
          <a:graphicData uri="http://schemas.openxmlformats.org/drawingml/2006/table">
            <a:tbl>
              <a:tblPr firstRow="1" firstCol="1" bandRow="1">
                <a:tableStyleId>{5C22544A-7EE6-4342-B048-85BDC9FD1C3A}</a:tableStyleId>
              </a:tblPr>
              <a:tblGrid>
                <a:gridCol w="1192147">
                  <a:extLst>
                    <a:ext uri="{9D8B030D-6E8A-4147-A177-3AD203B41FA5}">
                      <a16:colId xmlns:a16="http://schemas.microsoft.com/office/drawing/2014/main" val="3172357767"/>
                    </a:ext>
                  </a:extLst>
                </a:gridCol>
                <a:gridCol w="846399">
                  <a:extLst>
                    <a:ext uri="{9D8B030D-6E8A-4147-A177-3AD203B41FA5}">
                      <a16:colId xmlns:a16="http://schemas.microsoft.com/office/drawing/2014/main" val="2810564650"/>
                    </a:ext>
                  </a:extLst>
                </a:gridCol>
                <a:gridCol w="846399">
                  <a:extLst>
                    <a:ext uri="{9D8B030D-6E8A-4147-A177-3AD203B41FA5}">
                      <a16:colId xmlns:a16="http://schemas.microsoft.com/office/drawing/2014/main" val="141560567"/>
                    </a:ext>
                  </a:extLst>
                </a:gridCol>
                <a:gridCol w="846399">
                  <a:extLst>
                    <a:ext uri="{9D8B030D-6E8A-4147-A177-3AD203B41FA5}">
                      <a16:colId xmlns:a16="http://schemas.microsoft.com/office/drawing/2014/main" val="3111797769"/>
                    </a:ext>
                  </a:extLst>
                </a:gridCol>
                <a:gridCol w="846399">
                  <a:extLst>
                    <a:ext uri="{9D8B030D-6E8A-4147-A177-3AD203B41FA5}">
                      <a16:colId xmlns:a16="http://schemas.microsoft.com/office/drawing/2014/main" val="3933532046"/>
                    </a:ext>
                  </a:extLst>
                </a:gridCol>
                <a:gridCol w="846399">
                  <a:extLst>
                    <a:ext uri="{9D8B030D-6E8A-4147-A177-3AD203B41FA5}">
                      <a16:colId xmlns:a16="http://schemas.microsoft.com/office/drawing/2014/main" val="907278361"/>
                    </a:ext>
                  </a:extLst>
                </a:gridCol>
                <a:gridCol w="846399">
                  <a:extLst>
                    <a:ext uri="{9D8B030D-6E8A-4147-A177-3AD203B41FA5}">
                      <a16:colId xmlns:a16="http://schemas.microsoft.com/office/drawing/2014/main" val="1253420948"/>
                    </a:ext>
                  </a:extLst>
                </a:gridCol>
                <a:gridCol w="846399">
                  <a:extLst>
                    <a:ext uri="{9D8B030D-6E8A-4147-A177-3AD203B41FA5}">
                      <a16:colId xmlns:a16="http://schemas.microsoft.com/office/drawing/2014/main" val="3722033461"/>
                    </a:ext>
                  </a:extLst>
                </a:gridCol>
                <a:gridCol w="846399">
                  <a:extLst>
                    <a:ext uri="{9D8B030D-6E8A-4147-A177-3AD203B41FA5}">
                      <a16:colId xmlns:a16="http://schemas.microsoft.com/office/drawing/2014/main" val="99500632"/>
                    </a:ext>
                  </a:extLst>
                </a:gridCol>
                <a:gridCol w="846399">
                  <a:extLst>
                    <a:ext uri="{9D8B030D-6E8A-4147-A177-3AD203B41FA5}">
                      <a16:colId xmlns:a16="http://schemas.microsoft.com/office/drawing/2014/main" val="3332767111"/>
                    </a:ext>
                  </a:extLst>
                </a:gridCol>
              </a:tblGrid>
              <a:tr h="711534">
                <a:tc>
                  <a:txBody>
                    <a:bodyPr/>
                    <a:lstStyle/>
                    <a:p>
                      <a:pPr marL="0" marR="0" algn="ctr">
                        <a:lnSpc>
                          <a:spcPct val="107000"/>
                        </a:lnSpc>
                        <a:spcBef>
                          <a:spcPts val="0"/>
                        </a:spcBef>
                        <a:spcAft>
                          <a:spcPts val="0"/>
                        </a:spcAft>
                      </a:pPr>
                      <a:endParaRPr lang="en-US" sz="900">
                        <a:solidFill>
                          <a:schemeClr val="bg1"/>
                        </a:solidFill>
                        <a:effectLst/>
                        <a:latin typeface="+mj-lt"/>
                      </a:endParaRPr>
                    </a:p>
                    <a:p>
                      <a:pPr marL="0" marR="0" algn="ctr">
                        <a:lnSpc>
                          <a:spcPct val="107000"/>
                        </a:lnSpc>
                        <a:spcBef>
                          <a:spcPts val="0"/>
                        </a:spcBef>
                        <a:spcAft>
                          <a:spcPts val="0"/>
                        </a:spcAft>
                      </a:pPr>
                      <a:endParaRPr lang="en-US" sz="900">
                        <a:solidFill>
                          <a:schemeClr val="bg1"/>
                        </a:solidFill>
                        <a:effectLst/>
                        <a:latin typeface="+mj-lt"/>
                      </a:endParaRPr>
                    </a:p>
                    <a:p>
                      <a:pPr marL="0" marR="0" algn="ctr">
                        <a:lnSpc>
                          <a:spcPct val="107000"/>
                        </a:lnSpc>
                        <a:spcBef>
                          <a:spcPts val="0"/>
                        </a:spcBef>
                        <a:spcAft>
                          <a:spcPts val="0"/>
                        </a:spcAft>
                      </a:pPr>
                      <a:r>
                        <a:rPr lang="en-US" sz="900">
                          <a:solidFill>
                            <a:schemeClr val="bg1"/>
                          </a:solidFill>
                          <a:effectLst/>
                          <a:latin typeface="+mj-lt"/>
                        </a:rPr>
                        <a:t>Country</a:t>
                      </a:r>
                    </a:p>
                    <a:p>
                      <a:pPr marL="0" marR="0">
                        <a:lnSpc>
                          <a:spcPct val="107000"/>
                        </a:lnSpc>
                        <a:spcBef>
                          <a:spcPts val="0"/>
                        </a:spcBef>
                        <a:spcAft>
                          <a:spcPts val="0"/>
                        </a:spcAft>
                      </a:pPr>
                      <a:r>
                        <a:rPr lang="en-US" sz="900">
                          <a:solidFill>
                            <a:schemeClr val="bg1"/>
                          </a:solidFill>
                          <a:effectLst/>
                          <a:latin typeface="+mj-lt"/>
                        </a:rPr>
                        <a:t> </a:t>
                      </a:r>
                      <a:endParaRPr lang="en-US" sz="900">
                        <a:solidFill>
                          <a:schemeClr val="bg1"/>
                        </a:solidFill>
                        <a:effectLst/>
                        <a:latin typeface="+mj-lt"/>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900">
                        <a:solidFill>
                          <a:schemeClr val="bg1"/>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00A8CB"/>
                    </a:solidFill>
                  </a:tcPr>
                </a:tc>
                <a:tc>
                  <a:txBody>
                    <a:bodyPr/>
                    <a:lstStyle/>
                    <a:p>
                      <a:pPr algn="ctr" fontAlgn="b"/>
                      <a:r>
                        <a:rPr lang="en-US" sz="900" b="1" i="0" u="none" strike="noStrike">
                          <a:solidFill>
                            <a:srgbClr val="000000"/>
                          </a:solidFill>
                          <a:effectLst/>
                          <a:latin typeface="+mj-lt"/>
                        </a:rPr>
                        <a:t>Counsellors/ psychologists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ctr" fontAlgn="b"/>
                      <a:r>
                        <a:rPr lang="en-US" sz="900" b="1" i="0" u="none" strike="noStrike">
                          <a:solidFill>
                            <a:srgbClr val="000000"/>
                          </a:solidFill>
                          <a:effectLst/>
                          <a:latin typeface="+mj-lt"/>
                        </a:rPr>
                        <a:t>Transplant coordinators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ctr" fontAlgn="b"/>
                      <a:r>
                        <a:rPr lang="en-US" sz="900" b="1" i="0" u="none" strike="noStrike">
                          <a:solidFill>
                            <a:srgbClr val="000000"/>
                          </a:solidFill>
                          <a:effectLst/>
                          <a:latin typeface="+mj-lt"/>
                        </a:rPr>
                        <a:t>Dialysis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ctr" fontAlgn="b"/>
                      <a:r>
                        <a:rPr lang="en-US" sz="900" b="1" i="0" u="none" strike="noStrike">
                          <a:solidFill>
                            <a:srgbClr val="000000"/>
                          </a:solidFill>
                          <a:effectLst/>
                          <a:latin typeface="+mj-lt"/>
                        </a:rPr>
                        <a:t>Renal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ctr" fontAlgn="b"/>
                      <a:r>
                        <a:rPr lang="en-US" sz="900" b="1" i="0" u="none" strike="noStrike">
                          <a:solidFill>
                            <a:srgbClr val="000000"/>
                          </a:solidFill>
                          <a:effectLst/>
                          <a:latin typeface="+mj-lt"/>
                        </a:rPr>
                        <a:t>Dialysis technicians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ctr" fontAlgn="b"/>
                      <a:r>
                        <a:rPr lang="en-US" sz="900" b="1" i="0" u="none" strike="noStrike">
                          <a:solidFill>
                            <a:srgbClr val="000000"/>
                          </a:solidFill>
                          <a:effectLst/>
                          <a:latin typeface="+mj-lt"/>
                        </a:rPr>
                        <a:t>Social workers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ctr" fontAlgn="b"/>
                      <a:r>
                        <a:rPr lang="en-US" sz="900" b="1" i="0" u="none" strike="noStrike">
                          <a:solidFill>
                            <a:srgbClr val="000000"/>
                          </a:solidFill>
                          <a:effectLst/>
                          <a:latin typeface="+mj-lt"/>
                        </a:rPr>
                        <a:t>Palliative care physicians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ctr" fontAlgn="b"/>
                      <a:r>
                        <a:rPr lang="en-US" sz="900" b="1" i="0" u="none" strike="noStrike">
                          <a:solidFill>
                            <a:srgbClr val="000000"/>
                          </a:solidFill>
                          <a:effectLst/>
                          <a:latin typeface="+mj-lt"/>
                        </a:rPr>
                        <a:t>Kidney supportive care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ctr" fontAlgn="b"/>
                      <a:r>
                        <a:rPr lang="en-US" sz="900" b="1" i="0" u="none" strike="noStrike">
                          <a:solidFill>
                            <a:srgbClr val="000000"/>
                          </a:solidFill>
                          <a:effectLst/>
                          <a:latin typeface="+mj-lt"/>
                        </a:rPr>
                        <a:t>No shortage</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extLst>
                  <a:ext uri="{0D108BD9-81ED-4DB2-BD59-A6C34878D82A}">
                    <a16:rowId xmlns:a16="http://schemas.microsoft.com/office/drawing/2014/main" val="4141764393"/>
                  </a:ext>
                </a:extLst>
              </a:tr>
              <a:tr h="294430">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Australia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extLst>
                  <a:ext uri="{0D108BD9-81ED-4DB2-BD59-A6C34878D82A}">
                    <a16:rowId xmlns:a16="http://schemas.microsoft.com/office/drawing/2014/main" val="722550146"/>
                  </a:ext>
                </a:extLst>
              </a:tr>
              <a:tr h="308416">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Brunei Darussalam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extLst>
                  <a:ext uri="{0D108BD9-81ED-4DB2-BD59-A6C34878D82A}">
                    <a16:rowId xmlns:a16="http://schemas.microsoft.com/office/drawing/2014/main" val="3056663535"/>
                  </a:ext>
                </a:extLst>
              </a:tr>
              <a:tr h="294430">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Cambodia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extLst>
                  <a:ext uri="{0D108BD9-81ED-4DB2-BD59-A6C34878D82A}">
                    <a16:rowId xmlns:a16="http://schemas.microsoft.com/office/drawing/2014/main" val="1375742889"/>
                  </a:ext>
                </a:extLst>
              </a:tr>
              <a:tr h="294430">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Fiji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extLst>
                  <a:ext uri="{0D108BD9-81ED-4DB2-BD59-A6C34878D82A}">
                    <a16:rowId xmlns:a16="http://schemas.microsoft.com/office/drawing/2014/main" val="1384654075"/>
                  </a:ext>
                </a:extLst>
              </a:tr>
              <a:tr h="294430">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Indonesia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extLst>
                  <a:ext uri="{0D108BD9-81ED-4DB2-BD59-A6C34878D82A}">
                    <a16:rowId xmlns:a16="http://schemas.microsoft.com/office/drawing/2014/main" val="1469289758"/>
                  </a:ext>
                </a:extLst>
              </a:tr>
              <a:tr h="294430">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Lao PDR</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extLst>
                  <a:ext uri="{0D108BD9-81ED-4DB2-BD59-A6C34878D82A}">
                    <a16:rowId xmlns:a16="http://schemas.microsoft.com/office/drawing/2014/main" val="3347080203"/>
                  </a:ext>
                </a:extLst>
              </a:tr>
              <a:tr h="294430">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Malaysia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extLst>
                  <a:ext uri="{0D108BD9-81ED-4DB2-BD59-A6C34878D82A}">
                    <a16:rowId xmlns:a16="http://schemas.microsoft.com/office/drawing/2014/main" val="2730064342"/>
                  </a:ext>
                </a:extLst>
              </a:tr>
              <a:tr h="294430">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Myanmar</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extLst>
                  <a:ext uri="{0D108BD9-81ED-4DB2-BD59-A6C34878D82A}">
                    <a16:rowId xmlns:a16="http://schemas.microsoft.com/office/drawing/2014/main" val="1916063433"/>
                  </a:ext>
                </a:extLst>
              </a:tr>
              <a:tr h="307921">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New Caledonia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extLst>
                  <a:ext uri="{0D108BD9-81ED-4DB2-BD59-A6C34878D82A}">
                    <a16:rowId xmlns:a16="http://schemas.microsoft.com/office/drawing/2014/main" val="1616215639"/>
                  </a:ext>
                </a:extLst>
              </a:tr>
              <a:tr h="294430">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New Zealand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extLst>
                  <a:ext uri="{0D108BD9-81ED-4DB2-BD59-A6C34878D82A}">
                    <a16:rowId xmlns:a16="http://schemas.microsoft.com/office/drawing/2014/main" val="1854639239"/>
                  </a:ext>
                </a:extLst>
              </a:tr>
              <a:tr h="294430">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Philippines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extLst>
                  <a:ext uri="{0D108BD9-81ED-4DB2-BD59-A6C34878D82A}">
                    <a16:rowId xmlns:a16="http://schemas.microsoft.com/office/drawing/2014/main" val="812638466"/>
                  </a:ext>
                </a:extLst>
              </a:tr>
              <a:tr h="294430">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Samoa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extLst>
                  <a:ext uri="{0D108BD9-81ED-4DB2-BD59-A6C34878D82A}">
                    <a16:rowId xmlns:a16="http://schemas.microsoft.com/office/drawing/2014/main" val="3390883216"/>
                  </a:ext>
                </a:extLst>
              </a:tr>
              <a:tr h="294430">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Singapore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extLst>
                  <a:ext uri="{0D108BD9-81ED-4DB2-BD59-A6C34878D82A}">
                    <a16:rowId xmlns:a16="http://schemas.microsoft.com/office/drawing/2014/main" val="3801993667"/>
                  </a:ext>
                </a:extLst>
              </a:tr>
              <a:tr h="294430">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Thailand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extLst>
                  <a:ext uri="{0D108BD9-81ED-4DB2-BD59-A6C34878D82A}">
                    <a16:rowId xmlns:a16="http://schemas.microsoft.com/office/drawing/2014/main" val="2314741397"/>
                  </a:ext>
                </a:extLst>
              </a:tr>
              <a:tr h="310079">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rPr>
                        <a:t>Vietnam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C5E0B4"/>
                    </a:solidFill>
                  </a:tcPr>
                </a:tc>
                <a:extLst>
                  <a:ext uri="{0D108BD9-81ED-4DB2-BD59-A6C34878D82A}">
                    <a16:rowId xmlns:a16="http://schemas.microsoft.com/office/drawing/2014/main" val="4087893667"/>
                  </a:ext>
                </a:extLst>
              </a:tr>
            </a:tbl>
          </a:graphicData>
        </a:graphic>
      </p:graphicFrame>
      <p:sp>
        <p:nvSpPr>
          <p:cNvPr id="7" name="Rectangle 6"/>
          <p:cNvSpPr/>
          <p:nvPr/>
        </p:nvSpPr>
        <p:spPr>
          <a:xfrm>
            <a:off x="396091" y="5536896"/>
            <a:ext cx="981544" cy="54864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3">
            <a:extLst>
              <a:ext uri="{FF2B5EF4-FFF2-40B4-BE49-F238E27FC236}">
                <a16:creationId xmlns:a16="http://schemas.microsoft.com/office/drawing/2014/main" id="{EE51CF6F-9331-6FD4-F23E-4580EDD881F1}"/>
              </a:ext>
            </a:extLst>
          </p:cNvPr>
          <p:cNvSpPr txBox="1">
            <a:spLocks/>
          </p:cNvSpPr>
          <p:nvPr/>
        </p:nvSpPr>
        <p:spPr>
          <a:xfrm>
            <a:off x="575386" y="650480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June</a:t>
            </a:r>
            <a:r>
              <a:rPr lang="LID4096"/>
              <a:t> 202</a:t>
            </a:r>
            <a:r>
              <a:rPr lang="en-US"/>
              <a:t>3</a:t>
            </a:r>
          </a:p>
        </p:txBody>
      </p:sp>
      <p:sp>
        <p:nvSpPr>
          <p:cNvPr id="9" name="Title 8">
            <a:extLst>
              <a:ext uri="{FF2B5EF4-FFF2-40B4-BE49-F238E27FC236}">
                <a16:creationId xmlns:a16="http://schemas.microsoft.com/office/drawing/2014/main" id="{B2F7E4A8-4073-8DC3-5DFC-032C3D85B229}"/>
              </a:ext>
            </a:extLst>
          </p:cNvPr>
          <p:cNvSpPr>
            <a:spLocks noGrp="1"/>
          </p:cNvSpPr>
          <p:nvPr>
            <p:ph type="title"/>
          </p:nvPr>
        </p:nvSpPr>
        <p:spPr/>
        <p:txBody>
          <a:bodyPr>
            <a:normAutofit/>
          </a:bodyPr>
          <a:lstStyle/>
          <a:p>
            <a:r>
              <a:rPr lang="en-US" dirty="0"/>
              <a:t>Shortage of kidney failure care providers</a:t>
            </a:r>
          </a:p>
        </p:txBody>
      </p:sp>
      <p:sp>
        <p:nvSpPr>
          <p:cNvPr id="5" name="Footer Placeholder 4">
            <a:extLst>
              <a:ext uri="{FF2B5EF4-FFF2-40B4-BE49-F238E27FC236}">
                <a16:creationId xmlns:a16="http://schemas.microsoft.com/office/drawing/2014/main" id="{3BE1C93B-66A6-0F9A-3FF5-A6A79C1AF523}"/>
              </a:ext>
            </a:extLst>
          </p:cNvPr>
          <p:cNvSpPr>
            <a:spLocks noGrp="1"/>
          </p:cNvSpPr>
          <p:nvPr>
            <p:ph type="ftr" sz="quarter" idx="3"/>
          </p:nvPr>
        </p:nvSpPr>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FA4E7CE1-2644-57DD-B51C-6E78CE0878E5}"/>
              </a:ext>
            </a:extLst>
          </p:cNvPr>
          <p:cNvSpPr txBox="1">
            <a:spLocks/>
          </p:cNvSpPr>
          <p:nvPr/>
        </p:nvSpPr>
        <p:spPr>
          <a:xfrm>
            <a:off x="8347785" y="6504806"/>
            <a:ext cx="3381375" cy="365125"/>
          </a:xfrm>
          <a:prstGeom prst="rect">
            <a:avLst/>
          </a:prstGeom>
        </p:spPr>
        <p:txBody>
          <a:bodyPr vert="horz" lIns="91440" tIns="45720" rIns="91440" bIns="45720" rtlCol="0" anchor="ctr"/>
          <a:lstStyle>
            <a:defPPr>
              <a:defRPr lang="en-US"/>
            </a:defPPr>
            <a:lvl1pPr marL="0" algn="r"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9CEFBC-9863-BD47-BA2B-008170C231CB}" type="slidenum">
              <a:rPr lang="en-US" smtClean="0"/>
              <a:pPr/>
              <a:t>23</a:t>
            </a:fld>
            <a:endParaRPr lang="en-US"/>
          </a:p>
        </p:txBody>
      </p:sp>
      <p:graphicFrame>
        <p:nvGraphicFramePr>
          <p:cNvPr id="4" name="Table 3">
            <a:extLst>
              <a:ext uri="{FF2B5EF4-FFF2-40B4-BE49-F238E27FC236}">
                <a16:creationId xmlns:a16="http://schemas.microsoft.com/office/drawing/2014/main" id="{F5FDA682-CEDD-B691-0A8F-DBA985D53364}"/>
              </a:ext>
            </a:extLst>
          </p:cNvPr>
          <p:cNvGraphicFramePr>
            <a:graphicFrameLocks noGrp="1"/>
          </p:cNvGraphicFramePr>
          <p:nvPr/>
        </p:nvGraphicFramePr>
        <p:xfrm>
          <a:off x="396091" y="5536896"/>
          <a:ext cx="981544" cy="548640"/>
        </p:xfrm>
        <a:graphic>
          <a:graphicData uri="http://schemas.openxmlformats.org/drawingml/2006/table">
            <a:tbl>
              <a:tblPr firstRow="1" bandRow="1">
                <a:tableStyleId>{5C22544A-7EE6-4342-B048-85BDC9FD1C3A}</a:tableStyleId>
              </a:tblPr>
              <a:tblGrid>
                <a:gridCol w="981544">
                  <a:extLst>
                    <a:ext uri="{9D8B030D-6E8A-4147-A177-3AD203B41FA5}">
                      <a16:colId xmlns:a16="http://schemas.microsoft.com/office/drawing/2014/main" val="643004065"/>
                    </a:ext>
                  </a:extLst>
                </a:gridCol>
              </a:tblGrid>
              <a:tr h="204710">
                <a:tc>
                  <a:txBody>
                    <a:bodyPr/>
                    <a:lstStyle/>
                    <a:p>
                      <a:r>
                        <a:rPr lang="en-US" sz="1200" b="0" dirty="0">
                          <a:solidFill>
                            <a:schemeClr val="tx1"/>
                          </a:solidFill>
                          <a:latin typeface="+mj-lt"/>
                        </a:rPr>
                        <a:t>No shortage</a:t>
                      </a:r>
                    </a:p>
                  </a:txBody>
                  <a:tcPr>
                    <a:solidFill>
                      <a:srgbClr val="C5E0B4"/>
                    </a:solidFill>
                  </a:tcPr>
                </a:tc>
                <a:extLst>
                  <a:ext uri="{0D108BD9-81ED-4DB2-BD59-A6C34878D82A}">
                    <a16:rowId xmlns:a16="http://schemas.microsoft.com/office/drawing/2014/main" val="2312230737"/>
                  </a:ext>
                </a:extLst>
              </a:tr>
              <a:tr h="204710">
                <a:tc>
                  <a:txBody>
                    <a:bodyPr/>
                    <a:lstStyle/>
                    <a:p>
                      <a:r>
                        <a:rPr lang="en-US" sz="1200" dirty="0">
                          <a:latin typeface="+mj-lt"/>
                        </a:rPr>
                        <a:t>Shortage</a:t>
                      </a:r>
                    </a:p>
                  </a:txBody>
                  <a:tcPr>
                    <a:solidFill>
                      <a:srgbClr val="FF8585"/>
                    </a:solidFill>
                  </a:tcPr>
                </a:tc>
                <a:extLst>
                  <a:ext uri="{0D108BD9-81ED-4DB2-BD59-A6C34878D82A}">
                    <a16:rowId xmlns:a16="http://schemas.microsoft.com/office/drawing/2014/main" val="2283552801"/>
                  </a:ext>
                </a:extLst>
              </a:tr>
            </a:tbl>
          </a:graphicData>
        </a:graphic>
      </p:graphicFrame>
    </p:spTree>
    <p:extLst>
      <p:ext uri="{BB962C8B-B14F-4D97-AF65-F5344CB8AC3E}">
        <p14:creationId xmlns:p14="http://schemas.microsoft.com/office/powerpoint/2010/main" val="1666122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F5C28FA-0F3B-85A3-E946-83073230BB5C}"/>
              </a:ext>
            </a:extLst>
          </p:cNvPr>
          <p:cNvPicPr>
            <a:picLocks noChangeAspect="1"/>
          </p:cNvPicPr>
          <p:nvPr/>
        </p:nvPicPr>
        <p:blipFill>
          <a:blip r:embed="rId2"/>
          <a:stretch>
            <a:fillRect/>
          </a:stretch>
        </p:blipFill>
        <p:spPr>
          <a:xfrm>
            <a:off x="2056729" y="1801608"/>
            <a:ext cx="3770029" cy="34290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831302854"/>
              </p:ext>
            </p:extLst>
          </p:nvPr>
        </p:nvGraphicFramePr>
        <p:xfrm>
          <a:off x="7795104" y="1290644"/>
          <a:ext cx="3227833" cy="4495235"/>
        </p:xfrm>
        <a:graphic>
          <a:graphicData uri="http://schemas.openxmlformats.org/drawingml/2006/table">
            <a:tbl>
              <a:tblPr firstRow="1" firstCol="1" bandRow="1">
                <a:tableStyleId>{F5AB1C69-6EDB-4FF4-983F-18BD219EF322}</a:tableStyleId>
              </a:tblPr>
              <a:tblGrid>
                <a:gridCol w="1251679">
                  <a:extLst>
                    <a:ext uri="{9D8B030D-6E8A-4147-A177-3AD203B41FA5}">
                      <a16:colId xmlns:a16="http://schemas.microsoft.com/office/drawing/2014/main" val="1038995333"/>
                    </a:ext>
                  </a:extLst>
                </a:gridCol>
                <a:gridCol w="988077">
                  <a:extLst>
                    <a:ext uri="{9D8B030D-6E8A-4147-A177-3AD203B41FA5}">
                      <a16:colId xmlns:a16="http://schemas.microsoft.com/office/drawing/2014/main" val="1862627397"/>
                    </a:ext>
                  </a:extLst>
                </a:gridCol>
                <a:gridCol w="988077">
                  <a:extLst>
                    <a:ext uri="{9D8B030D-6E8A-4147-A177-3AD203B41FA5}">
                      <a16:colId xmlns:a16="http://schemas.microsoft.com/office/drawing/2014/main" val="1185931986"/>
                    </a:ext>
                  </a:extLst>
                </a:gridCol>
              </a:tblGrid>
              <a:tr h="723516">
                <a:tc>
                  <a:txBody>
                    <a:bodyPr/>
                    <a:lstStyle/>
                    <a:p>
                      <a:pPr marL="0" marR="0" algn="ctr">
                        <a:lnSpc>
                          <a:spcPct val="107000"/>
                        </a:lnSpc>
                        <a:spcBef>
                          <a:spcPts val="0"/>
                        </a:spcBef>
                        <a:spcAft>
                          <a:spcPts val="0"/>
                        </a:spcAft>
                      </a:pPr>
                      <a:r>
                        <a:rPr lang="en-US" sz="1000">
                          <a:effectLst/>
                        </a:rPr>
                        <a:t>Country</a:t>
                      </a:r>
                      <a:endParaRPr lang="en-US" sz="10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Nephrologists</a:t>
                      </a:r>
                    </a:p>
                    <a:p>
                      <a:pPr marL="0" marR="0" algn="ctr">
                        <a:lnSpc>
                          <a:spcPct val="107000"/>
                        </a:lnSpc>
                        <a:spcBef>
                          <a:spcPts val="0"/>
                        </a:spcBef>
                        <a:spcAft>
                          <a:spcPts val="0"/>
                        </a:spcAft>
                      </a:pPr>
                      <a:r>
                        <a:rPr lang="en-US" sz="1000">
                          <a:solidFill>
                            <a:schemeClr val="tx1">
                              <a:lumMod val="75000"/>
                              <a:lumOff val="25000"/>
                            </a:schemeClr>
                          </a:solidFill>
                          <a:effectLst/>
                        </a:rPr>
                        <a:t>PMP</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Nephrology trainees</a:t>
                      </a:r>
                    </a:p>
                    <a:p>
                      <a:pPr marL="0" marR="0" algn="ctr">
                        <a:lnSpc>
                          <a:spcPct val="107000"/>
                        </a:lnSpc>
                        <a:spcBef>
                          <a:spcPts val="0"/>
                        </a:spcBef>
                        <a:spcAft>
                          <a:spcPts val="0"/>
                        </a:spcAft>
                      </a:pPr>
                      <a:r>
                        <a:rPr lang="en-US" sz="1000">
                          <a:solidFill>
                            <a:schemeClr val="tx1">
                              <a:lumMod val="75000"/>
                              <a:lumOff val="25000"/>
                            </a:schemeClr>
                          </a:solidFill>
                          <a:effectLst/>
                        </a:rPr>
                        <a:t>PMP</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76807047"/>
                  </a:ext>
                </a:extLst>
              </a:tr>
              <a:tr h="197987">
                <a:tc>
                  <a:txBody>
                    <a:bodyPr/>
                    <a:lstStyle/>
                    <a:p>
                      <a:pPr marL="0" marR="0">
                        <a:lnSpc>
                          <a:spcPct val="107000"/>
                        </a:lnSpc>
                        <a:spcBef>
                          <a:spcPts val="0"/>
                        </a:spcBef>
                        <a:spcAft>
                          <a:spcPts val="0"/>
                        </a:spcAft>
                      </a:pPr>
                      <a:r>
                        <a:rPr lang="en-US" sz="1000">
                          <a:solidFill>
                            <a:schemeClr val="tx1">
                              <a:lumMod val="75000"/>
                              <a:lumOff val="25000"/>
                            </a:schemeClr>
                          </a:solidFill>
                          <a:effectLst/>
                        </a:rPr>
                        <a:t>American Samoa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970518630"/>
                  </a:ext>
                </a:extLst>
              </a:tr>
              <a:tr h="197987">
                <a:tc>
                  <a:txBody>
                    <a:bodyPr/>
                    <a:lstStyle/>
                    <a:p>
                      <a:pPr marL="0" marR="0">
                        <a:lnSpc>
                          <a:spcPct val="107000"/>
                        </a:lnSpc>
                        <a:spcBef>
                          <a:spcPts val="0"/>
                        </a:spcBef>
                        <a:spcAft>
                          <a:spcPts val="0"/>
                        </a:spcAft>
                      </a:pPr>
                      <a:r>
                        <a:rPr lang="en-US" sz="1000">
                          <a:solidFill>
                            <a:schemeClr val="tx1">
                              <a:lumMod val="75000"/>
                              <a:lumOff val="25000"/>
                            </a:schemeClr>
                          </a:solidFill>
                          <a:effectLst/>
                        </a:rPr>
                        <a:t>Australia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CA" sz="1000" b="0" u="none" strike="noStrike">
                          <a:solidFill>
                            <a:srgbClr val="000000"/>
                          </a:solidFill>
                          <a:effectLst/>
                        </a:rPr>
                        <a:t>23.11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5.74</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560039901"/>
                  </a:ext>
                </a:extLst>
              </a:tr>
              <a:tr h="197987">
                <a:tc>
                  <a:txBody>
                    <a:bodyPr/>
                    <a:lstStyle/>
                    <a:p>
                      <a:pPr marL="0" marR="0">
                        <a:lnSpc>
                          <a:spcPct val="107000"/>
                        </a:lnSpc>
                        <a:spcBef>
                          <a:spcPts val="0"/>
                        </a:spcBef>
                        <a:spcAft>
                          <a:spcPts val="0"/>
                        </a:spcAft>
                      </a:pPr>
                      <a:r>
                        <a:rPr lang="en-US" sz="1000">
                          <a:solidFill>
                            <a:schemeClr val="tx1">
                              <a:lumMod val="75000"/>
                              <a:lumOff val="25000"/>
                            </a:schemeClr>
                          </a:solidFill>
                          <a:effectLst/>
                        </a:rPr>
                        <a:t>Brunei Darussalam</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CA" sz="1000" b="0" u="none" strike="noStrike">
                          <a:solidFill>
                            <a:srgbClr val="000000"/>
                          </a:solidFill>
                          <a:effectLst/>
                        </a:rPr>
                        <a:t>12.55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6.28</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943414314"/>
                  </a:ext>
                </a:extLst>
              </a:tr>
              <a:tr h="197987">
                <a:tc>
                  <a:txBody>
                    <a:bodyPr/>
                    <a:lstStyle/>
                    <a:p>
                      <a:pPr marL="0" marR="0">
                        <a:lnSpc>
                          <a:spcPct val="107000"/>
                        </a:lnSpc>
                        <a:spcBef>
                          <a:spcPts val="0"/>
                        </a:spcBef>
                        <a:spcAft>
                          <a:spcPts val="0"/>
                        </a:spcAft>
                      </a:pPr>
                      <a:r>
                        <a:rPr lang="en-US" sz="1000">
                          <a:solidFill>
                            <a:schemeClr val="tx1">
                              <a:lumMod val="75000"/>
                              <a:lumOff val="25000"/>
                            </a:schemeClr>
                          </a:solidFill>
                          <a:effectLst/>
                        </a:rPr>
                        <a:t>Cambodia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CA" sz="1000" b="0" u="none" strike="noStrike">
                          <a:solidFill>
                            <a:srgbClr val="000000"/>
                          </a:solidFill>
                          <a:effectLst/>
                        </a:rPr>
                        <a:t>1.02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0.30</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474936706"/>
                  </a:ext>
                </a:extLst>
              </a:tr>
              <a:tr h="197987">
                <a:tc>
                  <a:txBody>
                    <a:bodyPr/>
                    <a:lstStyle/>
                    <a:p>
                      <a:pPr marL="0" marR="0">
                        <a:lnSpc>
                          <a:spcPct val="107000"/>
                        </a:lnSpc>
                        <a:spcBef>
                          <a:spcPts val="0"/>
                        </a:spcBef>
                        <a:spcAft>
                          <a:spcPts val="0"/>
                        </a:spcAft>
                      </a:pPr>
                      <a:r>
                        <a:rPr lang="en-US" sz="1000">
                          <a:solidFill>
                            <a:schemeClr val="tx1">
                              <a:lumMod val="75000"/>
                              <a:lumOff val="25000"/>
                            </a:schemeClr>
                          </a:solidFill>
                          <a:effectLst/>
                        </a:rPr>
                        <a:t>Fiji</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CA" sz="1000" b="0" u="none" strike="noStrike">
                          <a:solidFill>
                            <a:srgbClr val="000000"/>
                          </a:solidFill>
                          <a:effectLst/>
                        </a:rPr>
                        <a:t>3.18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1.06</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404757670"/>
                  </a:ext>
                </a:extLst>
              </a:tr>
              <a:tr h="197987">
                <a:tc>
                  <a:txBody>
                    <a:bodyPr/>
                    <a:lstStyle/>
                    <a:p>
                      <a:pPr marL="0" marR="0">
                        <a:lnSpc>
                          <a:spcPct val="107000"/>
                        </a:lnSpc>
                        <a:spcBef>
                          <a:spcPts val="0"/>
                        </a:spcBef>
                        <a:spcAft>
                          <a:spcPts val="0"/>
                        </a:spcAft>
                      </a:pPr>
                      <a:r>
                        <a:rPr lang="en-US" sz="1000">
                          <a:solidFill>
                            <a:schemeClr val="tx1">
                              <a:lumMod val="75000"/>
                              <a:lumOff val="25000"/>
                            </a:schemeClr>
                          </a:solidFill>
                          <a:effectLst/>
                        </a:rPr>
                        <a:t>Indonesia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CA" sz="1000" b="0" u="none" strike="noStrike">
                          <a:solidFill>
                            <a:srgbClr val="000000"/>
                          </a:solidFill>
                          <a:effectLst/>
                        </a:rPr>
                        <a:t>0.80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0.20</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480266904"/>
                  </a:ext>
                </a:extLst>
              </a:tr>
              <a:tr h="197987">
                <a:tc>
                  <a:txBody>
                    <a:bodyPr/>
                    <a:lstStyle/>
                    <a:p>
                      <a:pPr marL="0" marR="0">
                        <a:lnSpc>
                          <a:spcPct val="107000"/>
                        </a:lnSpc>
                        <a:spcBef>
                          <a:spcPts val="0"/>
                        </a:spcBef>
                        <a:spcAft>
                          <a:spcPts val="0"/>
                        </a:spcAft>
                      </a:pPr>
                      <a:r>
                        <a:rPr lang="en-US" sz="1000">
                          <a:solidFill>
                            <a:schemeClr val="tx1">
                              <a:lumMod val="75000"/>
                              <a:lumOff val="25000"/>
                            </a:schemeClr>
                          </a:solidFill>
                          <a:effectLst/>
                        </a:rPr>
                        <a:t>Lao PDR</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CA" sz="1000" b="0" u="none" strike="noStrike">
                          <a:solidFill>
                            <a:srgbClr val="000000"/>
                          </a:solidFill>
                          <a:effectLst/>
                        </a:rPr>
                        <a:t>1.03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1.03</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768453147"/>
                  </a:ext>
                </a:extLst>
              </a:tr>
              <a:tr h="197987">
                <a:tc>
                  <a:txBody>
                    <a:bodyPr/>
                    <a:lstStyle/>
                    <a:p>
                      <a:pPr marL="0" marR="0">
                        <a:lnSpc>
                          <a:spcPct val="107000"/>
                        </a:lnSpc>
                        <a:spcBef>
                          <a:spcPts val="0"/>
                        </a:spcBef>
                        <a:spcAft>
                          <a:spcPts val="0"/>
                        </a:spcAft>
                      </a:pPr>
                      <a:r>
                        <a:rPr lang="en-US" sz="1000">
                          <a:solidFill>
                            <a:schemeClr val="tx1">
                              <a:lumMod val="75000"/>
                              <a:lumOff val="25000"/>
                            </a:schemeClr>
                          </a:solidFill>
                          <a:effectLst/>
                        </a:rPr>
                        <a:t>Malaysia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CA" sz="1000" b="0" u="none" strike="noStrike">
                          <a:solidFill>
                            <a:srgbClr val="000000"/>
                          </a:solidFill>
                          <a:effectLst/>
                        </a:rPr>
                        <a:t>5.90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0.89</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431534806"/>
                  </a:ext>
                </a:extLst>
              </a:tr>
              <a:tr h="197987">
                <a:tc>
                  <a:txBody>
                    <a:bodyPr/>
                    <a:lstStyle/>
                    <a:p>
                      <a:pPr marL="0" marR="0">
                        <a:lnSpc>
                          <a:spcPct val="107000"/>
                        </a:lnSpc>
                        <a:spcBef>
                          <a:spcPts val="0"/>
                        </a:spcBef>
                        <a:spcAft>
                          <a:spcPts val="0"/>
                        </a:spcAft>
                      </a:pPr>
                      <a:r>
                        <a:rPr lang="en-US" sz="1000">
                          <a:solidFill>
                            <a:schemeClr val="tx1">
                              <a:lumMod val="75000"/>
                              <a:lumOff val="25000"/>
                            </a:schemeClr>
                          </a:solidFill>
                          <a:effectLst/>
                        </a:rPr>
                        <a:t>Myanmar</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CA" sz="1000" b="0" u="none" strike="noStrike">
                          <a:solidFill>
                            <a:srgbClr val="000000"/>
                          </a:solidFill>
                          <a:effectLst/>
                        </a:rPr>
                        <a:t>0.61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0.26</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4038553396"/>
                  </a:ext>
                </a:extLst>
              </a:tr>
              <a:tr h="197987">
                <a:tc>
                  <a:txBody>
                    <a:bodyPr/>
                    <a:lstStyle/>
                    <a:p>
                      <a:pPr marL="0" marR="0">
                        <a:lnSpc>
                          <a:spcPct val="107000"/>
                        </a:lnSpc>
                        <a:spcBef>
                          <a:spcPts val="0"/>
                        </a:spcBef>
                        <a:spcAft>
                          <a:spcPts val="0"/>
                        </a:spcAft>
                      </a:pPr>
                      <a:r>
                        <a:rPr lang="en-US" sz="1000">
                          <a:solidFill>
                            <a:schemeClr val="tx1">
                              <a:lumMod val="75000"/>
                              <a:lumOff val="25000"/>
                            </a:schemeClr>
                          </a:solidFill>
                          <a:effectLst/>
                        </a:rPr>
                        <a:t>New Caledonia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CA" sz="1000" b="0" u="none" strike="noStrike">
                          <a:solidFill>
                            <a:srgbClr val="000000"/>
                          </a:solidFill>
                          <a:effectLst/>
                        </a:rPr>
                        <a:t>33.65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6.73</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471807244"/>
                  </a:ext>
                </a:extLst>
              </a:tr>
              <a:tr h="197987">
                <a:tc>
                  <a:txBody>
                    <a:bodyPr/>
                    <a:lstStyle/>
                    <a:p>
                      <a:pPr marL="0" marR="0">
                        <a:lnSpc>
                          <a:spcPct val="107000"/>
                        </a:lnSpc>
                        <a:spcBef>
                          <a:spcPts val="0"/>
                        </a:spcBef>
                        <a:spcAft>
                          <a:spcPts val="0"/>
                        </a:spcAft>
                      </a:pPr>
                      <a:r>
                        <a:rPr lang="en-US" sz="1000">
                          <a:solidFill>
                            <a:schemeClr val="tx1">
                              <a:lumMod val="75000"/>
                              <a:lumOff val="25000"/>
                            </a:schemeClr>
                          </a:solidFill>
                          <a:effectLst/>
                        </a:rPr>
                        <a:t>New Zealand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CA" sz="1000" b="0" u="none" strike="noStrike">
                          <a:solidFill>
                            <a:srgbClr val="000000"/>
                          </a:solidFill>
                          <a:effectLst/>
                        </a:rPr>
                        <a:t>12.86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3.96</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88458930"/>
                  </a:ext>
                </a:extLst>
              </a:tr>
              <a:tr h="197987">
                <a:tc>
                  <a:txBody>
                    <a:bodyPr/>
                    <a:lstStyle/>
                    <a:p>
                      <a:pPr marL="0" marR="0">
                        <a:lnSpc>
                          <a:spcPct val="107000"/>
                        </a:lnSpc>
                        <a:spcBef>
                          <a:spcPts val="0"/>
                        </a:spcBef>
                        <a:spcAft>
                          <a:spcPts val="0"/>
                        </a:spcAft>
                      </a:pPr>
                      <a:r>
                        <a:rPr lang="en-US" sz="1000">
                          <a:solidFill>
                            <a:schemeClr val="tx1">
                              <a:lumMod val="75000"/>
                              <a:lumOff val="25000"/>
                            </a:schemeClr>
                          </a:solidFill>
                          <a:effectLst/>
                        </a:rPr>
                        <a:t>Papua New Guinea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CA" sz="1000" b="0" u="none" strike="noStrike">
                          <a:solidFill>
                            <a:srgbClr val="000000"/>
                          </a:solidFill>
                          <a:effectLst/>
                        </a:rPr>
                        <a:t>0.10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0.10</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265318447"/>
                  </a:ext>
                </a:extLst>
              </a:tr>
              <a:tr h="197987">
                <a:tc>
                  <a:txBody>
                    <a:bodyPr/>
                    <a:lstStyle/>
                    <a:p>
                      <a:pPr marL="0" marR="0">
                        <a:lnSpc>
                          <a:spcPct val="107000"/>
                        </a:lnSpc>
                        <a:spcBef>
                          <a:spcPts val="0"/>
                        </a:spcBef>
                        <a:spcAft>
                          <a:spcPts val="0"/>
                        </a:spcAft>
                      </a:pPr>
                      <a:r>
                        <a:rPr lang="en-US" sz="1000">
                          <a:solidFill>
                            <a:schemeClr val="tx1">
                              <a:lumMod val="75000"/>
                              <a:lumOff val="25000"/>
                            </a:schemeClr>
                          </a:solidFill>
                          <a:effectLst/>
                        </a:rPr>
                        <a:t>Philippines</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CA" sz="1000" b="0" u="none" strike="noStrike">
                          <a:solidFill>
                            <a:srgbClr val="000000"/>
                          </a:solidFill>
                          <a:effectLst/>
                        </a:rPr>
                        <a:t>8.87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1.22</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353364309"/>
                  </a:ext>
                </a:extLst>
              </a:tr>
              <a:tr h="197987">
                <a:tc>
                  <a:txBody>
                    <a:bodyPr/>
                    <a:lstStyle/>
                    <a:p>
                      <a:pPr marL="0" marR="0">
                        <a:lnSpc>
                          <a:spcPct val="107000"/>
                        </a:lnSpc>
                        <a:spcBef>
                          <a:spcPts val="0"/>
                        </a:spcBef>
                        <a:spcAft>
                          <a:spcPts val="0"/>
                        </a:spcAft>
                      </a:pPr>
                      <a:r>
                        <a:rPr lang="en-US" sz="1000">
                          <a:solidFill>
                            <a:schemeClr val="tx1">
                              <a:lumMod val="75000"/>
                              <a:lumOff val="25000"/>
                            </a:schemeClr>
                          </a:solidFill>
                          <a:effectLst/>
                        </a:rPr>
                        <a:t>Samoa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CA" sz="1000" b="0" u="none" strike="noStrike">
                          <a:solidFill>
                            <a:srgbClr val="000000"/>
                          </a:solidFill>
                          <a:effectLst/>
                        </a:rPr>
                        <a:t>0.00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0.00</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077866609"/>
                  </a:ext>
                </a:extLst>
              </a:tr>
              <a:tr h="197987">
                <a:tc>
                  <a:txBody>
                    <a:bodyPr/>
                    <a:lstStyle/>
                    <a:p>
                      <a:pPr marL="0" marR="0">
                        <a:lnSpc>
                          <a:spcPct val="107000"/>
                        </a:lnSpc>
                        <a:spcBef>
                          <a:spcPts val="0"/>
                        </a:spcBef>
                        <a:spcAft>
                          <a:spcPts val="0"/>
                        </a:spcAft>
                      </a:pPr>
                      <a:r>
                        <a:rPr lang="en-US" sz="1000">
                          <a:solidFill>
                            <a:schemeClr val="tx1">
                              <a:lumMod val="75000"/>
                              <a:lumOff val="25000"/>
                            </a:schemeClr>
                          </a:solidFill>
                          <a:effectLst/>
                        </a:rPr>
                        <a:t>Singapore</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CA" sz="1000" b="0" u="none" strike="noStrike">
                          <a:solidFill>
                            <a:srgbClr val="000000"/>
                          </a:solidFill>
                          <a:effectLst/>
                        </a:rPr>
                        <a:t>25.33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3.88</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458921640"/>
                  </a:ext>
                </a:extLst>
              </a:tr>
              <a:tr h="197987">
                <a:tc>
                  <a:txBody>
                    <a:bodyPr/>
                    <a:lstStyle/>
                    <a:p>
                      <a:pPr marL="0" marR="0">
                        <a:lnSpc>
                          <a:spcPct val="107000"/>
                        </a:lnSpc>
                        <a:spcBef>
                          <a:spcPts val="0"/>
                        </a:spcBef>
                        <a:spcAft>
                          <a:spcPts val="0"/>
                        </a:spcAft>
                      </a:pPr>
                      <a:r>
                        <a:rPr lang="en-US" sz="1000">
                          <a:solidFill>
                            <a:schemeClr val="tx1">
                              <a:lumMod val="75000"/>
                              <a:lumOff val="25000"/>
                            </a:schemeClr>
                          </a:solidFill>
                          <a:effectLst/>
                        </a:rPr>
                        <a:t>Solomon Islands</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CA" sz="1000" b="0" u="none" strike="noStrike">
                          <a:solidFill>
                            <a:srgbClr val="000000"/>
                          </a:solidFill>
                          <a:effectLst/>
                        </a:rPr>
                        <a:t>0.00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0.00</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205579927"/>
                  </a:ext>
                </a:extLst>
              </a:tr>
              <a:tr h="197987">
                <a:tc>
                  <a:txBody>
                    <a:bodyPr/>
                    <a:lstStyle/>
                    <a:p>
                      <a:pPr marL="0" marR="0">
                        <a:lnSpc>
                          <a:spcPct val="107000"/>
                        </a:lnSpc>
                        <a:spcBef>
                          <a:spcPts val="0"/>
                        </a:spcBef>
                        <a:spcAft>
                          <a:spcPts val="0"/>
                        </a:spcAft>
                      </a:pPr>
                      <a:r>
                        <a:rPr lang="en-US" sz="1000">
                          <a:solidFill>
                            <a:schemeClr val="tx1">
                              <a:lumMod val="75000"/>
                              <a:lumOff val="25000"/>
                            </a:schemeClr>
                          </a:solidFill>
                          <a:effectLst/>
                        </a:rPr>
                        <a:t>Thailand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CA" sz="1000" b="0" u="none" strike="noStrike">
                          <a:solidFill>
                            <a:srgbClr val="000000"/>
                          </a:solidFill>
                          <a:effectLst/>
                        </a:rPr>
                        <a:t>12.92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1.44</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152294717"/>
                  </a:ext>
                </a:extLst>
              </a:tr>
              <a:tr h="197987">
                <a:tc>
                  <a:txBody>
                    <a:bodyPr/>
                    <a:lstStyle/>
                    <a:p>
                      <a:pPr marL="0" marR="0">
                        <a:lnSpc>
                          <a:spcPct val="107000"/>
                        </a:lnSpc>
                        <a:spcBef>
                          <a:spcPts val="0"/>
                        </a:spcBef>
                        <a:spcAft>
                          <a:spcPts val="0"/>
                        </a:spcAft>
                      </a:pPr>
                      <a:r>
                        <a:rPr lang="en-US" sz="1000">
                          <a:solidFill>
                            <a:schemeClr val="tx1">
                              <a:lumMod val="75000"/>
                              <a:lumOff val="25000"/>
                            </a:schemeClr>
                          </a:solidFill>
                          <a:effectLst/>
                        </a:rPr>
                        <a:t>Vanuatu</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CA" sz="1000" b="0" u="none" strike="noStrike">
                          <a:solidFill>
                            <a:srgbClr val="000000"/>
                          </a:solidFill>
                          <a:effectLst/>
                        </a:rPr>
                        <a:t>0.00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0.00</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35179513"/>
                  </a:ext>
                </a:extLst>
              </a:tr>
              <a:tr h="207953">
                <a:tc>
                  <a:txBody>
                    <a:bodyPr/>
                    <a:lstStyle/>
                    <a:p>
                      <a:pPr marL="0" marR="0">
                        <a:lnSpc>
                          <a:spcPct val="107000"/>
                        </a:lnSpc>
                        <a:spcBef>
                          <a:spcPts val="0"/>
                        </a:spcBef>
                        <a:spcAft>
                          <a:spcPts val="0"/>
                        </a:spcAft>
                      </a:pPr>
                      <a:r>
                        <a:rPr lang="en-US" sz="1000">
                          <a:solidFill>
                            <a:schemeClr val="tx1">
                              <a:lumMod val="75000"/>
                              <a:lumOff val="25000"/>
                            </a:schemeClr>
                          </a:solidFill>
                          <a:effectLst/>
                        </a:rPr>
                        <a:t>Vietnam</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0.29</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696020424"/>
                  </a:ext>
                </a:extLst>
              </a:tr>
            </a:tbl>
          </a:graphicData>
        </a:graphic>
      </p:graphicFrame>
      <p:sp>
        <p:nvSpPr>
          <p:cNvPr id="6" name="Rectangle 5"/>
          <p:cNvSpPr/>
          <p:nvPr/>
        </p:nvSpPr>
        <p:spPr>
          <a:xfrm>
            <a:off x="3229693" y="1397014"/>
            <a:ext cx="1424103" cy="338554"/>
          </a:xfrm>
          <a:prstGeom prst="rect">
            <a:avLst/>
          </a:prstGeom>
        </p:spPr>
        <p:txBody>
          <a:bodyPr wrap="square">
            <a:spAutoFit/>
          </a:bodyPr>
          <a:lstStyle/>
          <a:p>
            <a:pPr lvl="0"/>
            <a:r>
              <a:rPr lang="en-US" sz="1600">
                <a:solidFill>
                  <a:prstClr val="black"/>
                </a:solidFill>
                <a:latin typeface="+mj-lt"/>
              </a:rPr>
              <a:t>Nephrologists</a:t>
            </a:r>
          </a:p>
        </p:txBody>
      </p:sp>
      <p:sp>
        <p:nvSpPr>
          <p:cNvPr id="10" name="Rectangle 9"/>
          <p:cNvSpPr/>
          <p:nvPr/>
        </p:nvSpPr>
        <p:spPr>
          <a:xfrm>
            <a:off x="2056729" y="1801606"/>
            <a:ext cx="3770029" cy="34290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7748445" y="5785879"/>
            <a:ext cx="2045870" cy="246221"/>
          </a:xfrm>
          <a:prstGeom prst="rect">
            <a:avLst/>
          </a:prstGeom>
          <a:noFill/>
        </p:spPr>
        <p:txBody>
          <a:bodyPr wrap="square" rtlCol="0">
            <a:spAutoFit/>
          </a:bodyPr>
          <a:lstStyle/>
          <a:p>
            <a:r>
              <a:rPr lang="en-US" sz="1000">
                <a:latin typeface="+mj-lt"/>
              </a:rPr>
              <a:t>‘ – ’ : data not reported/unavailable</a:t>
            </a:r>
          </a:p>
        </p:txBody>
      </p:sp>
      <p:pic>
        <p:nvPicPr>
          <p:cNvPr id="3" name="Picture 2">
            <a:extLst>
              <a:ext uri="{FF2B5EF4-FFF2-40B4-BE49-F238E27FC236}">
                <a16:creationId xmlns:a16="http://schemas.microsoft.com/office/drawing/2014/main" id="{3E0A9004-8E8A-DCBE-8393-8760A90E4EEB}"/>
              </a:ext>
            </a:extLst>
          </p:cNvPr>
          <p:cNvPicPr>
            <a:picLocks noChangeAspect="1"/>
          </p:cNvPicPr>
          <p:nvPr/>
        </p:nvPicPr>
        <p:blipFill>
          <a:blip r:embed="rId3"/>
          <a:stretch>
            <a:fillRect/>
          </a:stretch>
        </p:blipFill>
        <p:spPr>
          <a:xfrm>
            <a:off x="1153530" y="5543858"/>
            <a:ext cx="5509406" cy="163950"/>
          </a:xfrm>
          <a:prstGeom prst="rect">
            <a:avLst/>
          </a:prstGeom>
        </p:spPr>
      </p:pic>
      <p:sp>
        <p:nvSpPr>
          <p:cNvPr id="18" name="Rectangle 17">
            <a:extLst>
              <a:ext uri="{FF2B5EF4-FFF2-40B4-BE49-F238E27FC236}">
                <a16:creationId xmlns:a16="http://schemas.microsoft.com/office/drawing/2014/main" id="{68E414CB-9CFE-A63E-CD4A-826DC085710C}"/>
              </a:ext>
            </a:extLst>
          </p:cNvPr>
          <p:cNvSpPr/>
          <p:nvPr/>
        </p:nvSpPr>
        <p:spPr>
          <a:xfrm>
            <a:off x="1153530" y="5543857"/>
            <a:ext cx="5509406" cy="163950"/>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Date Placeholder 3">
            <a:extLst>
              <a:ext uri="{FF2B5EF4-FFF2-40B4-BE49-F238E27FC236}">
                <a16:creationId xmlns:a16="http://schemas.microsoft.com/office/drawing/2014/main" id="{9055639D-6E54-BCAD-DF1A-1BD9EE469A7B}"/>
              </a:ext>
            </a:extLst>
          </p:cNvPr>
          <p:cNvSpPr txBox="1">
            <a:spLocks/>
          </p:cNvSpPr>
          <p:nvPr/>
        </p:nvSpPr>
        <p:spPr>
          <a:xfrm>
            <a:off x="575386" y="650480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July 2023</a:t>
            </a:r>
            <a:endParaRPr lang="en-US" dirty="0"/>
          </a:p>
        </p:txBody>
      </p:sp>
      <p:sp>
        <p:nvSpPr>
          <p:cNvPr id="9" name="Title 8">
            <a:extLst>
              <a:ext uri="{FF2B5EF4-FFF2-40B4-BE49-F238E27FC236}">
                <a16:creationId xmlns:a16="http://schemas.microsoft.com/office/drawing/2014/main" id="{2185A727-4DB7-206A-761A-63226608325B}"/>
              </a:ext>
            </a:extLst>
          </p:cNvPr>
          <p:cNvSpPr>
            <a:spLocks noGrp="1"/>
          </p:cNvSpPr>
          <p:nvPr>
            <p:ph type="title"/>
          </p:nvPr>
        </p:nvSpPr>
        <p:spPr/>
        <p:txBody>
          <a:bodyPr>
            <a:normAutofit/>
          </a:bodyPr>
          <a:lstStyle/>
          <a:p>
            <a:r>
              <a:rPr lang="en-US"/>
              <a:t>Prevalence of nephrologists and trainees </a:t>
            </a:r>
          </a:p>
        </p:txBody>
      </p:sp>
      <p:sp>
        <p:nvSpPr>
          <p:cNvPr id="7" name="Footer Placeholder 4">
            <a:extLst>
              <a:ext uri="{FF2B5EF4-FFF2-40B4-BE49-F238E27FC236}">
                <a16:creationId xmlns:a16="http://schemas.microsoft.com/office/drawing/2014/main" id="{79E0D9CA-737C-1C3F-F159-6139E8B0C105}"/>
              </a:ext>
            </a:extLst>
          </p:cNvPr>
          <p:cNvSpPr>
            <a:spLocks noGrp="1"/>
          </p:cNvSpPr>
          <p:nvPr>
            <p:ph type="ftr" sz="quarter" idx="3"/>
          </p:nvPr>
        </p:nvSpPr>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EF5C4F22-77B8-3406-A495-DFA7BB53D967}"/>
              </a:ext>
            </a:extLst>
          </p:cNvPr>
          <p:cNvSpPr txBox="1">
            <a:spLocks/>
          </p:cNvSpPr>
          <p:nvPr/>
        </p:nvSpPr>
        <p:spPr>
          <a:xfrm>
            <a:off x="8347785" y="6504806"/>
            <a:ext cx="3381375" cy="365125"/>
          </a:xfrm>
          <a:prstGeom prst="rect">
            <a:avLst/>
          </a:prstGeom>
        </p:spPr>
        <p:txBody>
          <a:bodyPr vert="horz" lIns="91440" tIns="45720" rIns="91440" bIns="45720" rtlCol="0" anchor="ctr"/>
          <a:lstStyle>
            <a:defPPr>
              <a:defRPr lang="en-US"/>
            </a:defPPr>
            <a:lvl1pPr marL="0" algn="r"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9CEFBC-9863-BD47-BA2B-008170C231CB}" type="slidenum">
              <a:rPr lang="en-US" smtClean="0"/>
              <a:pPr/>
              <a:t>24</a:t>
            </a:fld>
            <a:endParaRPr lang="en-US"/>
          </a:p>
        </p:txBody>
      </p:sp>
    </p:spTree>
    <p:extLst>
      <p:ext uri="{BB962C8B-B14F-4D97-AF65-F5344CB8AC3E}">
        <p14:creationId xmlns:p14="http://schemas.microsoft.com/office/powerpoint/2010/main" val="461172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EFBCB5E-F97C-C647-B28B-4B5DF67CC720}"/>
              </a:ext>
            </a:extLst>
          </p:cNvPr>
          <p:cNvPicPr>
            <a:picLocks noChangeAspect="1"/>
          </p:cNvPicPr>
          <p:nvPr/>
        </p:nvPicPr>
        <p:blipFill>
          <a:blip r:embed="rId2"/>
          <a:stretch>
            <a:fillRect/>
          </a:stretch>
        </p:blipFill>
        <p:spPr>
          <a:xfrm>
            <a:off x="688532" y="1809047"/>
            <a:ext cx="3958740" cy="3629576"/>
          </a:xfrm>
          <a:prstGeom prst="rect">
            <a:avLst/>
          </a:prstGeom>
        </p:spPr>
      </p:pic>
      <p:sp>
        <p:nvSpPr>
          <p:cNvPr id="10" name="Rectangle 9"/>
          <p:cNvSpPr/>
          <p:nvPr/>
        </p:nvSpPr>
        <p:spPr>
          <a:xfrm>
            <a:off x="5213625" y="2814011"/>
            <a:ext cx="3850434" cy="1477328"/>
          </a:xfrm>
          <a:prstGeom prst="rect">
            <a:avLst/>
          </a:prstGeom>
        </p:spPr>
        <p:txBody>
          <a:bodyPr wrap="square">
            <a:spAutoFit/>
          </a:bodyPr>
          <a:lstStyle/>
          <a:p>
            <a:pPr marL="285750" lvl="0" indent="-285750">
              <a:buFont typeface="Arial" panose="020B0604020202020204" pitchFamily="34" charset="0"/>
              <a:buChar char="•"/>
            </a:pPr>
            <a:r>
              <a:rPr lang="en-US">
                <a:solidFill>
                  <a:prstClr val="black"/>
                </a:solidFill>
                <a:latin typeface="+mj-lt"/>
              </a:rPr>
              <a:t>Chronic HD services are available in 16 (89%) countries of the region </a:t>
            </a:r>
          </a:p>
          <a:p>
            <a:pPr marL="285750" lvl="0" indent="-285750">
              <a:buFont typeface="Arial" panose="020B0604020202020204" pitchFamily="34" charset="0"/>
              <a:buChar char="•"/>
            </a:pPr>
            <a:endParaRPr lang="en-US">
              <a:solidFill>
                <a:prstClr val="black"/>
              </a:solidFill>
              <a:latin typeface="+mj-lt"/>
            </a:endParaRPr>
          </a:p>
          <a:p>
            <a:pPr marL="285750" lvl="0" indent="-285750">
              <a:buFont typeface="Arial" panose="020B0604020202020204" pitchFamily="34" charset="0"/>
              <a:buChar char="•"/>
            </a:pPr>
            <a:r>
              <a:rPr lang="en-US">
                <a:solidFill>
                  <a:prstClr val="black"/>
                </a:solidFill>
                <a:latin typeface="+mj-lt"/>
              </a:rPr>
              <a:t>The OSEA average of HD treatment centers is 9.36 pmp</a:t>
            </a:r>
          </a:p>
        </p:txBody>
      </p:sp>
      <p:sp>
        <p:nvSpPr>
          <p:cNvPr id="11" name="Rectangle 10"/>
          <p:cNvSpPr/>
          <p:nvPr/>
        </p:nvSpPr>
        <p:spPr>
          <a:xfrm>
            <a:off x="1662122" y="1409217"/>
            <a:ext cx="2104145" cy="369332"/>
          </a:xfrm>
          <a:prstGeom prst="rect">
            <a:avLst/>
          </a:prstGeom>
        </p:spPr>
        <p:txBody>
          <a:bodyPr wrap="square">
            <a:spAutoFit/>
          </a:bodyPr>
          <a:lstStyle/>
          <a:p>
            <a:pPr lvl="0"/>
            <a:r>
              <a:rPr lang="en-US">
                <a:solidFill>
                  <a:prstClr val="black"/>
                </a:solidFill>
                <a:latin typeface="+mj-lt"/>
              </a:rPr>
              <a:t>Chronic HD centers </a:t>
            </a:r>
          </a:p>
        </p:txBody>
      </p:sp>
      <p:sp>
        <p:nvSpPr>
          <p:cNvPr id="14" name="Rectangle 13"/>
          <p:cNvSpPr/>
          <p:nvPr/>
        </p:nvSpPr>
        <p:spPr>
          <a:xfrm>
            <a:off x="685855" y="1809046"/>
            <a:ext cx="4233759" cy="3629576"/>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Table 29"/>
          <p:cNvGraphicFramePr>
            <a:graphicFrameLocks noGrp="1"/>
          </p:cNvGraphicFramePr>
          <p:nvPr>
            <p:extLst>
              <p:ext uri="{D42A27DB-BD31-4B8C-83A1-F6EECF244321}">
                <p14:modId xmlns:p14="http://schemas.microsoft.com/office/powerpoint/2010/main" val="567522574"/>
              </p:ext>
            </p:extLst>
          </p:nvPr>
        </p:nvGraphicFramePr>
        <p:xfrm>
          <a:off x="9318501" y="1409217"/>
          <a:ext cx="2375474" cy="4442672"/>
        </p:xfrm>
        <a:graphic>
          <a:graphicData uri="http://schemas.openxmlformats.org/drawingml/2006/table">
            <a:tbl>
              <a:tblPr firstRow="1" firstCol="1" bandRow="1">
                <a:tableStyleId>{F5AB1C69-6EDB-4FF4-983F-18BD219EF322}</a:tableStyleId>
              </a:tblPr>
              <a:tblGrid>
                <a:gridCol w="1204008">
                  <a:extLst>
                    <a:ext uri="{9D8B030D-6E8A-4147-A177-3AD203B41FA5}">
                      <a16:colId xmlns:a16="http://schemas.microsoft.com/office/drawing/2014/main" val="1082441843"/>
                    </a:ext>
                  </a:extLst>
                </a:gridCol>
                <a:gridCol w="1171466">
                  <a:extLst>
                    <a:ext uri="{9D8B030D-6E8A-4147-A177-3AD203B41FA5}">
                      <a16:colId xmlns:a16="http://schemas.microsoft.com/office/drawing/2014/main" val="3157021339"/>
                    </a:ext>
                  </a:extLst>
                </a:gridCol>
              </a:tblGrid>
              <a:tr h="297879">
                <a:tc>
                  <a:txBody>
                    <a:bodyPr/>
                    <a:lstStyle/>
                    <a:p>
                      <a:pPr marL="0" marR="0" algn="ctr">
                        <a:lnSpc>
                          <a:spcPct val="107000"/>
                        </a:lnSpc>
                        <a:spcBef>
                          <a:spcPts val="0"/>
                        </a:spcBef>
                        <a:spcAft>
                          <a:spcPts val="0"/>
                        </a:spcAft>
                      </a:pPr>
                      <a:r>
                        <a:rPr lang="en-US" sz="900">
                          <a:effectLst/>
                        </a:rPr>
                        <a:t> Country</a:t>
                      </a:r>
                      <a:endParaRPr lang="en-US" sz="900">
                        <a:effectLst/>
                        <a:latin typeface="+mj-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Chronic HD</a:t>
                      </a:r>
                    </a:p>
                    <a:p>
                      <a:pPr marL="0" marR="0" algn="ctr">
                        <a:lnSpc>
                          <a:spcPct val="107000"/>
                        </a:lnSpc>
                        <a:spcBef>
                          <a:spcPts val="0"/>
                        </a:spcBef>
                        <a:spcAft>
                          <a:spcPts val="0"/>
                        </a:spcAft>
                      </a:pPr>
                      <a:r>
                        <a:rPr lang="en-US" sz="900" u="none">
                          <a:solidFill>
                            <a:schemeClr val="tx1">
                              <a:lumMod val="75000"/>
                              <a:lumOff val="25000"/>
                            </a:schemeClr>
                          </a:solidFill>
                          <a:effectLst/>
                        </a:rPr>
                        <a:t>Centres</a:t>
                      </a:r>
                      <a:r>
                        <a:rPr lang="en-US" sz="900" u="none" baseline="0">
                          <a:solidFill>
                            <a:schemeClr val="tx1">
                              <a:lumMod val="75000"/>
                              <a:lumOff val="25000"/>
                            </a:schemeClr>
                          </a:solidFill>
                          <a:effectLst/>
                        </a:rPr>
                        <a:t> (PMP)</a:t>
                      </a:r>
                      <a:endParaRPr lang="en-US" sz="900" u="none">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856220077"/>
                  </a:ext>
                </a:extLst>
              </a:tr>
              <a:tr h="218147">
                <a:tc>
                  <a:txBody>
                    <a:bodyPr/>
                    <a:lstStyle/>
                    <a:p>
                      <a:pPr marL="0" marR="0" algn="l">
                        <a:lnSpc>
                          <a:spcPct val="107000"/>
                        </a:lnSpc>
                        <a:spcBef>
                          <a:spcPts val="0"/>
                        </a:spcBef>
                        <a:spcAft>
                          <a:spcPts val="0"/>
                        </a:spcAft>
                      </a:pPr>
                      <a:r>
                        <a:rPr lang="en-US" sz="900">
                          <a:solidFill>
                            <a:schemeClr val="tx1">
                              <a:lumMod val="75000"/>
                              <a:lumOff val="25000"/>
                            </a:schemeClr>
                          </a:solidFill>
                          <a:effectLst/>
                        </a:rPr>
                        <a:t>American Samoa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188584452"/>
                  </a:ext>
                </a:extLst>
              </a:tr>
              <a:tr h="218147">
                <a:tc>
                  <a:txBody>
                    <a:bodyPr/>
                    <a:lstStyle/>
                    <a:p>
                      <a:pPr marL="0" marR="0" algn="l">
                        <a:lnSpc>
                          <a:spcPct val="107000"/>
                        </a:lnSpc>
                        <a:spcBef>
                          <a:spcPts val="0"/>
                        </a:spcBef>
                        <a:spcAft>
                          <a:spcPts val="0"/>
                        </a:spcAft>
                      </a:pPr>
                      <a:r>
                        <a:rPr lang="en-US" sz="900">
                          <a:solidFill>
                            <a:schemeClr val="tx1">
                              <a:lumMod val="75000"/>
                              <a:lumOff val="25000"/>
                            </a:schemeClr>
                          </a:solidFill>
                          <a:effectLst/>
                        </a:rPr>
                        <a:t>Australia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3.56</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706498367"/>
                  </a:ext>
                </a:extLst>
              </a:tr>
              <a:tr h="218147">
                <a:tc>
                  <a:txBody>
                    <a:bodyPr/>
                    <a:lstStyle/>
                    <a:p>
                      <a:pPr marL="0" marR="0" algn="l">
                        <a:lnSpc>
                          <a:spcPct val="107000"/>
                        </a:lnSpc>
                        <a:spcBef>
                          <a:spcPts val="0"/>
                        </a:spcBef>
                        <a:spcAft>
                          <a:spcPts val="0"/>
                        </a:spcAft>
                      </a:pPr>
                      <a:r>
                        <a:rPr lang="en-US" sz="900">
                          <a:solidFill>
                            <a:schemeClr val="tx1">
                              <a:lumMod val="75000"/>
                              <a:lumOff val="25000"/>
                            </a:schemeClr>
                          </a:solidFill>
                          <a:effectLst/>
                        </a:rPr>
                        <a:t>Brunei Darussalam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14.64</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256210663"/>
                  </a:ext>
                </a:extLst>
              </a:tr>
              <a:tr h="218147">
                <a:tc>
                  <a:txBody>
                    <a:bodyPr/>
                    <a:lstStyle/>
                    <a:p>
                      <a:pPr marL="0" marR="0" algn="l">
                        <a:lnSpc>
                          <a:spcPct val="107000"/>
                        </a:lnSpc>
                        <a:spcBef>
                          <a:spcPts val="0"/>
                        </a:spcBef>
                        <a:spcAft>
                          <a:spcPts val="0"/>
                        </a:spcAft>
                      </a:pPr>
                      <a:r>
                        <a:rPr lang="en-US" sz="900">
                          <a:solidFill>
                            <a:schemeClr val="tx1">
                              <a:lumMod val="75000"/>
                              <a:lumOff val="25000"/>
                            </a:schemeClr>
                          </a:solidFill>
                          <a:effectLst/>
                        </a:rPr>
                        <a:t>Cambodia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0.90</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773567499"/>
                  </a:ext>
                </a:extLst>
              </a:tr>
              <a:tr h="218147">
                <a:tc>
                  <a:txBody>
                    <a:bodyPr/>
                    <a:lstStyle/>
                    <a:p>
                      <a:pPr marL="0" marR="0" algn="l">
                        <a:lnSpc>
                          <a:spcPct val="107000"/>
                        </a:lnSpc>
                        <a:spcBef>
                          <a:spcPts val="0"/>
                        </a:spcBef>
                        <a:spcAft>
                          <a:spcPts val="0"/>
                        </a:spcAft>
                      </a:pPr>
                      <a:r>
                        <a:rPr lang="en-US" sz="900">
                          <a:solidFill>
                            <a:schemeClr val="tx1">
                              <a:lumMod val="75000"/>
                              <a:lumOff val="25000"/>
                            </a:schemeClr>
                          </a:solidFill>
                          <a:effectLst/>
                        </a:rPr>
                        <a:t>Fiji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8.48</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754255458"/>
                  </a:ext>
                </a:extLst>
              </a:tr>
              <a:tr h="218147">
                <a:tc>
                  <a:txBody>
                    <a:bodyPr/>
                    <a:lstStyle/>
                    <a:p>
                      <a:pPr marL="0" marR="0" algn="l">
                        <a:lnSpc>
                          <a:spcPct val="107000"/>
                        </a:lnSpc>
                        <a:spcBef>
                          <a:spcPts val="0"/>
                        </a:spcBef>
                        <a:spcAft>
                          <a:spcPts val="0"/>
                        </a:spcAft>
                      </a:pPr>
                      <a:r>
                        <a:rPr lang="en-US" sz="900">
                          <a:solidFill>
                            <a:schemeClr val="tx1">
                              <a:lumMod val="75000"/>
                              <a:lumOff val="25000"/>
                            </a:schemeClr>
                          </a:solidFill>
                          <a:effectLst/>
                        </a:rPr>
                        <a:t>Indonesia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3.75</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35471246"/>
                  </a:ext>
                </a:extLst>
              </a:tr>
              <a:tr h="218147">
                <a:tc>
                  <a:txBody>
                    <a:bodyPr/>
                    <a:lstStyle/>
                    <a:p>
                      <a:pPr marL="0" marR="0" algn="l">
                        <a:lnSpc>
                          <a:spcPct val="107000"/>
                        </a:lnSpc>
                        <a:spcBef>
                          <a:spcPts val="0"/>
                        </a:spcBef>
                        <a:spcAft>
                          <a:spcPts val="0"/>
                        </a:spcAft>
                      </a:pPr>
                      <a:r>
                        <a:rPr lang="en-US" sz="900">
                          <a:solidFill>
                            <a:schemeClr val="tx1">
                              <a:lumMod val="75000"/>
                              <a:lumOff val="25000"/>
                            </a:schemeClr>
                          </a:solidFill>
                          <a:effectLst/>
                        </a:rPr>
                        <a:t>Lao PDR</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2.45</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982828736"/>
                  </a:ext>
                </a:extLst>
              </a:tr>
              <a:tr h="218147">
                <a:tc>
                  <a:txBody>
                    <a:bodyPr/>
                    <a:lstStyle/>
                    <a:p>
                      <a:pPr marL="0" marR="0" algn="l">
                        <a:lnSpc>
                          <a:spcPct val="107000"/>
                        </a:lnSpc>
                        <a:spcBef>
                          <a:spcPts val="0"/>
                        </a:spcBef>
                        <a:spcAft>
                          <a:spcPts val="0"/>
                        </a:spcAft>
                      </a:pPr>
                      <a:r>
                        <a:rPr lang="en-US" sz="900">
                          <a:solidFill>
                            <a:schemeClr val="tx1">
                              <a:lumMod val="75000"/>
                              <a:lumOff val="25000"/>
                            </a:schemeClr>
                          </a:solidFill>
                          <a:effectLst/>
                        </a:rPr>
                        <a:t>Malaysia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27.16</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831949873"/>
                  </a:ext>
                </a:extLst>
              </a:tr>
              <a:tr h="218147">
                <a:tc>
                  <a:txBody>
                    <a:bodyPr/>
                    <a:lstStyle/>
                    <a:p>
                      <a:pPr marL="0" marR="0" algn="l">
                        <a:lnSpc>
                          <a:spcPct val="107000"/>
                        </a:lnSpc>
                        <a:spcBef>
                          <a:spcPts val="0"/>
                        </a:spcBef>
                        <a:spcAft>
                          <a:spcPts val="0"/>
                        </a:spcAft>
                      </a:pPr>
                      <a:r>
                        <a:rPr lang="en-US" sz="900">
                          <a:solidFill>
                            <a:schemeClr val="tx1">
                              <a:lumMod val="75000"/>
                              <a:lumOff val="25000"/>
                            </a:schemeClr>
                          </a:solidFill>
                          <a:effectLst/>
                        </a:rPr>
                        <a:t>Myanmar</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0.70</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201377418"/>
                  </a:ext>
                </a:extLst>
              </a:tr>
              <a:tr h="218147">
                <a:tc>
                  <a:txBody>
                    <a:bodyPr/>
                    <a:lstStyle/>
                    <a:p>
                      <a:pPr marL="0" marR="0" algn="l">
                        <a:lnSpc>
                          <a:spcPct val="107000"/>
                        </a:lnSpc>
                        <a:spcBef>
                          <a:spcPts val="0"/>
                        </a:spcBef>
                        <a:spcAft>
                          <a:spcPts val="0"/>
                        </a:spcAft>
                      </a:pPr>
                      <a:r>
                        <a:rPr lang="en-US" sz="900">
                          <a:solidFill>
                            <a:schemeClr val="tx1">
                              <a:lumMod val="75000"/>
                              <a:lumOff val="25000"/>
                            </a:schemeClr>
                          </a:solidFill>
                          <a:effectLst/>
                        </a:rPr>
                        <a:t>New Caledonia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40.38</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44500445"/>
                  </a:ext>
                </a:extLst>
              </a:tr>
              <a:tr h="218147">
                <a:tc>
                  <a:txBody>
                    <a:bodyPr/>
                    <a:lstStyle/>
                    <a:p>
                      <a:pPr marL="0" marR="0" algn="l">
                        <a:lnSpc>
                          <a:spcPct val="107000"/>
                        </a:lnSpc>
                        <a:spcBef>
                          <a:spcPts val="0"/>
                        </a:spcBef>
                        <a:spcAft>
                          <a:spcPts val="0"/>
                        </a:spcAft>
                      </a:pPr>
                      <a:r>
                        <a:rPr lang="en-US" sz="900">
                          <a:solidFill>
                            <a:schemeClr val="tx1">
                              <a:lumMod val="75000"/>
                              <a:lumOff val="25000"/>
                            </a:schemeClr>
                          </a:solidFill>
                          <a:effectLst/>
                        </a:rPr>
                        <a:t>New Zealand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3.17</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4173030119"/>
                  </a:ext>
                </a:extLst>
              </a:tr>
              <a:tr h="218147">
                <a:tc>
                  <a:txBody>
                    <a:bodyPr/>
                    <a:lstStyle/>
                    <a:p>
                      <a:pPr marL="0" marR="0" algn="l">
                        <a:lnSpc>
                          <a:spcPct val="107000"/>
                        </a:lnSpc>
                        <a:spcBef>
                          <a:spcPts val="0"/>
                        </a:spcBef>
                        <a:spcAft>
                          <a:spcPts val="0"/>
                        </a:spcAft>
                      </a:pPr>
                      <a:r>
                        <a:rPr lang="en-US" sz="900">
                          <a:solidFill>
                            <a:schemeClr val="tx1">
                              <a:lumMod val="75000"/>
                              <a:lumOff val="25000"/>
                            </a:schemeClr>
                          </a:solidFill>
                          <a:effectLst/>
                        </a:rPr>
                        <a:t>Papua New Guinea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0.21</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675112157"/>
                  </a:ext>
                </a:extLst>
              </a:tr>
              <a:tr h="218147">
                <a:tc>
                  <a:txBody>
                    <a:bodyPr/>
                    <a:lstStyle/>
                    <a:p>
                      <a:pPr marL="0" marR="0" algn="l">
                        <a:lnSpc>
                          <a:spcPct val="107000"/>
                        </a:lnSpc>
                        <a:spcBef>
                          <a:spcPts val="0"/>
                        </a:spcBef>
                        <a:spcAft>
                          <a:spcPts val="0"/>
                        </a:spcAft>
                      </a:pPr>
                      <a:r>
                        <a:rPr lang="en-US" sz="900">
                          <a:solidFill>
                            <a:schemeClr val="tx1">
                              <a:lumMod val="75000"/>
                              <a:lumOff val="25000"/>
                            </a:schemeClr>
                          </a:solidFill>
                          <a:effectLst/>
                        </a:rPr>
                        <a:t>Philippines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7.31</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930890014"/>
                  </a:ext>
                </a:extLst>
              </a:tr>
              <a:tr h="218147">
                <a:tc>
                  <a:txBody>
                    <a:bodyPr/>
                    <a:lstStyle/>
                    <a:p>
                      <a:pPr marL="0" marR="0" algn="l">
                        <a:lnSpc>
                          <a:spcPct val="107000"/>
                        </a:lnSpc>
                        <a:spcBef>
                          <a:spcPts val="0"/>
                        </a:spcBef>
                        <a:spcAft>
                          <a:spcPts val="0"/>
                        </a:spcAft>
                      </a:pPr>
                      <a:r>
                        <a:rPr lang="en-US" sz="900">
                          <a:solidFill>
                            <a:schemeClr val="tx1">
                              <a:lumMod val="75000"/>
                              <a:lumOff val="25000"/>
                            </a:schemeClr>
                          </a:solidFill>
                          <a:effectLst/>
                        </a:rPr>
                        <a:t>Samoa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9.70</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45670119"/>
                  </a:ext>
                </a:extLst>
              </a:tr>
              <a:tr h="218147">
                <a:tc>
                  <a:txBody>
                    <a:bodyPr/>
                    <a:lstStyle/>
                    <a:p>
                      <a:pPr marL="0" marR="0" algn="l">
                        <a:lnSpc>
                          <a:spcPct val="107000"/>
                        </a:lnSpc>
                        <a:spcBef>
                          <a:spcPts val="0"/>
                        </a:spcBef>
                        <a:spcAft>
                          <a:spcPts val="0"/>
                        </a:spcAft>
                      </a:pPr>
                      <a:r>
                        <a:rPr lang="en-US" sz="900">
                          <a:solidFill>
                            <a:schemeClr val="tx1">
                              <a:lumMod val="75000"/>
                              <a:lumOff val="25000"/>
                            </a:schemeClr>
                          </a:solidFill>
                          <a:effectLst/>
                        </a:rPr>
                        <a:t>Singapore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13.51</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384022376"/>
                  </a:ext>
                </a:extLst>
              </a:tr>
              <a:tr h="218147">
                <a:tc>
                  <a:txBody>
                    <a:bodyPr/>
                    <a:lstStyle/>
                    <a:p>
                      <a:pPr marL="0" marR="0" algn="l">
                        <a:lnSpc>
                          <a:spcPct val="107000"/>
                        </a:lnSpc>
                        <a:spcBef>
                          <a:spcPts val="0"/>
                        </a:spcBef>
                        <a:spcAft>
                          <a:spcPts val="0"/>
                        </a:spcAft>
                      </a:pPr>
                      <a:r>
                        <a:rPr lang="en-US" sz="900">
                          <a:solidFill>
                            <a:schemeClr val="tx1">
                              <a:lumMod val="75000"/>
                              <a:lumOff val="25000"/>
                            </a:schemeClr>
                          </a:solidFill>
                          <a:effectLst/>
                        </a:rPr>
                        <a:t>Solomon Islands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580318320"/>
                  </a:ext>
                </a:extLst>
              </a:tr>
              <a:tr h="218147">
                <a:tc>
                  <a:txBody>
                    <a:bodyPr/>
                    <a:lstStyle/>
                    <a:p>
                      <a:pPr marL="0" marR="0" algn="l">
                        <a:lnSpc>
                          <a:spcPct val="107000"/>
                        </a:lnSpc>
                        <a:spcBef>
                          <a:spcPts val="0"/>
                        </a:spcBef>
                        <a:spcAft>
                          <a:spcPts val="0"/>
                        </a:spcAft>
                      </a:pPr>
                      <a:r>
                        <a:rPr lang="en-US" sz="900">
                          <a:solidFill>
                            <a:schemeClr val="tx1">
                              <a:lumMod val="75000"/>
                              <a:lumOff val="25000"/>
                            </a:schemeClr>
                          </a:solidFill>
                          <a:effectLst/>
                        </a:rPr>
                        <a:t>Thailand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12.92</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498720927"/>
                  </a:ext>
                </a:extLst>
              </a:tr>
              <a:tr h="218147">
                <a:tc>
                  <a:txBody>
                    <a:bodyPr/>
                    <a:lstStyle/>
                    <a:p>
                      <a:pPr marL="0" marR="0" algn="l">
                        <a:lnSpc>
                          <a:spcPct val="107000"/>
                        </a:lnSpc>
                        <a:spcBef>
                          <a:spcPts val="0"/>
                        </a:spcBef>
                        <a:spcAft>
                          <a:spcPts val="0"/>
                        </a:spcAft>
                      </a:pPr>
                      <a:r>
                        <a:rPr lang="en-US" sz="900">
                          <a:solidFill>
                            <a:schemeClr val="tx1">
                              <a:lumMod val="75000"/>
                              <a:lumOff val="25000"/>
                            </a:schemeClr>
                          </a:solidFill>
                          <a:effectLst/>
                        </a:rPr>
                        <a:t>Vanuatu</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075438684"/>
                  </a:ext>
                </a:extLst>
              </a:tr>
              <a:tr h="218147">
                <a:tc>
                  <a:txBody>
                    <a:bodyPr/>
                    <a:lstStyle/>
                    <a:p>
                      <a:pPr marL="0" marR="0" algn="l">
                        <a:lnSpc>
                          <a:spcPct val="107000"/>
                        </a:lnSpc>
                        <a:spcBef>
                          <a:spcPts val="0"/>
                        </a:spcBef>
                        <a:spcAft>
                          <a:spcPts val="0"/>
                        </a:spcAft>
                      </a:pPr>
                      <a:r>
                        <a:rPr lang="en-US" sz="900">
                          <a:solidFill>
                            <a:schemeClr val="tx1">
                              <a:lumMod val="75000"/>
                              <a:lumOff val="25000"/>
                            </a:schemeClr>
                          </a:solidFill>
                          <a:effectLst/>
                        </a:rPr>
                        <a:t>Vietnam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9525" marB="0" anchor="ctr"/>
                </a:tc>
                <a:tc>
                  <a:txBody>
                    <a:bodyPr/>
                    <a:lstStyle/>
                    <a:p>
                      <a:pPr algn="ctr" fontAlgn="b"/>
                      <a:r>
                        <a:rPr lang="en-CA" sz="900" b="0" u="none" strike="noStrike">
                          <a:solidFill>
                            <a:srgbClr val="000000"/>
                          </a:solidFill>
                          <a:effectLst/>
                        </a:rPr>
                        <a:t>0.96</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133930738"/>
                  </a:ext>
                </a:extLst>
              </a:tr>
            </a:tbl>
          </a:graphicData>
        </a:graphic>
      </p:graphicFrame>
      <p:pic>
        <p:nvPicPr>
          <p:cNvPr id="3" name="Picture 2">
            <a:extLst>
              <a:ext uri="{FF2B5EF4-FFF2-40B4-BE49-F238E27FC236}">
                <a16:creationId xmlns:a16="http://schemas.microsoft.com/office/drawing/2014/main" id="{A8307856-DD03-5834-7778-A5ADD10CC142}"/>
              </a:ext>
            </a:extLst>
          </p:cNvPr>
          <p:cNvPicPr>
            <a:picLocks noChangeAspect="1"/>
          </p:cNvPicPr>
          <p:nvPr/>
        </p:nvPicPr>
        <p:blipFill>
          <a:blip r:embed="rId3"/>
          <a:stretch>
            <a:fillRect/>
          </a:stretch>
        </p:blipFill>
        <p:spPr>
          <a:xfrm>
            <a:off x="495406" y="5665883"/>
            <a:ext cx="4647728" cy="159351"/>
          </a:xfrm>
          <a:prstGeom prst="rect">
            <a:avLst/>
          </a:prstGeom>
        </p:spPr>
      </p:pic>
      <p:sp>
        <p:nvSpPr>
          <p:cNvPr id="4" name="Rectangle 3">
            <a:extLst>
              <a:ext uri="{FF2B5EF4-FFF2-40B4-BE49-F238E27FC236}">
                <a16:creationId xmlns:a16="http://schemas.microsoft.com/office/drawing/2014/main" id="{72C669F2-639C-087F-4B64-0B72AA5C757E}"/>
              </a:ext>
            </a:extLst>
          </p:cNvPr>
          <p:cNvSpPr/>
          <p:nvPr/>
        </p:nvSpPr>
        <p:spPr>
          <a:xfrm>
            <a:off x="498025" y="5665884"/>
            <a:ext cx="4650246" cy="137019"/>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Date Placeholder 3">
            <a:extLst>
              <a:ext uri="{FF2B5EF4-FFF2-40B4-BE49-F238E27FC236}">
                <a16:creationId xmlns:a16="http://schemas.microsoft.com/office/drawing/2014/main" id="{C11BFB57-65D8-A797-4967-5C15186DFC22}"/>
              </a:ext>
            </a:extLst>
          </p:cNvPr>
          <p:cNvSpPr txBox="1">
            <a:spLocks/>
          </p:cNvSpPr>
          <p:nvPr/>
        </p:nvSpPr>
        <p:spPr>
          <a:xfrm>
            <a:off x="575386" y="650480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July 2023</a:t>
            </a:r>
            <a:endParaRPr lang="en-US" dirty="0"/>
          </a:p>
        </p:txBody>
      </p:sp>
      <p:sp>
        <p:nvSpPr>
          <p:cNvPr id="13" name="Title 12">
            <a:extLst>
              <a:ext uri="{FF2B5EF4-FFF2-40B4-BE49-F238E27FC236}">
                <a16:creationId xmlns:a16="http://schemas.microsoft.com/office/drawing/2014/main" id="{9CC809F3-36E6-41E5-B518-FF56622BF9F9}"/>
              </a:ext>
            </a:extLst>
          </p:cNvPr>
          <p:cNvSpPr>
            <a:spLocks noGrp="1"/>
          </p:cNvSpPr>
          <p:nvPr>
            <p:ph type="title"/>
          </p:nvPr>
        </p:nvSpPr>
        <p:spPr/>
        <p:txBody>
          <a:bodyPr>
            <a:normAutofit/>
          </a:bodyPr>
          <a:lstStyle/>
          <a:p>
            <a:r>
              <a:rPr lang="en-US"/>
              <a:t>Capacity for chronic dialysis (HD)</a:t>
            </a:r>
          </a:p>
        </p:txBody>
      </p:sp>
      <p:sp>
        <p:nvSpPr>
          <p:cNvPr id="5" name="Footer Placeholder 4">
            <a:extLst>
              <a:ext uri="{FF2B5EF4-FFF2-40B4-BE49-F238E27FC236}">
                <a16:creationId xmlns:a16="http://schemas.microsoft.com/office/drawing/2014/main" id="{20EE8D8A-EB1D-8896-D754-967B5A307F54}"/>
              </a:ext>
            </a:extLst>
          </p:cNvPr>
          <p:cNvSpPr>
            <a:spLocks noGrp="1"/>
          </p:cNvSpPr>
          <p:nvPr>
            <p:ph type="ftr" sz="quarter" idx="3"/>
          </p:nvPr>
        </p:nvSpPr>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A50A7F49-D139-DB3E-5271-E0642AAFDDC3}"/>
              </a:ext>
            </a:extLst>
          </p:cNvPr>
          <p:cNvSpPr txBox="1">
            <a:spLocks/>
          </p:cNvSpPr>
          <p:nvPr/>
        </p:nvSpPr>
        <p:spPr>
          <a:xfrm>
            <a:off x="8347785" y="6504806"/>
            <a:ext cx="3381375" cy="365125"/>
          </a:xfrm>
          <a:prstGeom prst="rect">
            <a:avLst/>
          </a:prstGeom>
        </p:spPr>
        <p:txBody>
          <a:bodyPr vert="horz" lIns="91440" tIns="45720" rIns="91440" bIns="45720" rtlCol="0" anchor="ctr"/>
          <a:lstStyle>
            <a:defPPr>
              <a:defRPr lang="en-US"/>
            </a:defPPr>
            <a:lvl1pPr marL="0" algn="r"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9CEFBC-9863-BD47-BA2B-008170C231CB}" type="slidenum">
              <a:rPr lang="en-US" smtClean="0"/>
              <a:pPr/>
              <a:t>25</a:t>
            </a:fld>
            <a:endParaRPr lang="en-US"/>
          </a:p>
        </p:txBody>
      </p:sp>
    </p:spTree>
    <p:extLst>
      <p:ext uri="{BB962C8B-B14F-4D97-AF65-F5344CB8AC3E}">
        <p14:creationId xmlns:p14="http://schemas.microsoft.com/office/powerpoint/2010/main" val="2962740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EA1F145-2783-0D43-C9D5-26D7F50BDC6B}"/>
              </a:ext>
            </a:extLst>
          </p:cNvPr>
          <p:cNvPicPr>
            <a:picLocks noChangeAspect="1"/>
          </p:cNvPicPr>
          <p:nvPr/>
        </p:nvPicPr>
        <p:blipFill>
          <a:blip r:embed="rId2"/>
          <a:stretch>
            <a:fillRect/>
          </a:stretch>
        </p:blipFill>
        <p:spPr>
          <a:xfrm>
            <a:off x="689346" y="1735454"/>
            <a:ext cx="4014734" cy="373327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131670467"/>
              </p:ext>
            </p:extLst>
          </p:nvPr>
        </p:nvGraphicFramePr>
        <p:xfrm>
          <a:off x="9334051" y="1385714"/>
          <a:ext cx="2015412" cy="4422775"/>
        </p:xfrm>
        <a:graphic>
          <a:graphicData uri="http://schemas.openxmlformats.org/drawingml/2006/table">
            <a:tbl>
              <a:tblPr firstRow="1" firstCol="1" bandRow="1">
                <a:tableStyleId>{F5AB1C69-6EDB-4FF4-983F-18BD219EF322}</a:tableStyleId>
              </a:tblPr>
              <a:tblGrid>
                <a:gridCol w="1035699">
                  <a:extLst>
                    <a:ext uri="{9D8B030D-6E8A-4147-A177-3AD203B41FA5}">
                      <a16:colId xmlns:a16="http://schemas.microsoft.com/office/drawing/2014/main" val="1082441843"/>
                    </a:ext>
                  </a:extLst>
                </a:gridCol>
                <a:gridCol w="979713">
                  <a:extLst>
                    <a:ext uri="{9D8B030D-6E8A-4147-A177-3AD203B41FA5}">
                      <a16:colId xmlns:a16="http://schemas.microsoft.com/office/drawing/2014/main" val="1985395825"/>
                    </a:ext>
                  </a:extLst>
                </a:gridCol>
              </a:tblGrid>
              <a:tr h="145415">
                <a:tc>
                  <a:txBody>
                    <a:bodyPr/>
                    <a:lstStyle/>
                    <a:p>
                      <a:pPr marL="0" marR="0" algn="ctr">
                        <a:lnSpc>
                          <a:spcPct val="107000"/>
                        </a:lnSpc>
                        <a:spcBef>
                          <a:spcPts val="0"/>
                        </a:spcBef>
                        <a:spcAft>
                          <a:spcPts val="0"/>
                        </a:spcAft>
                      </a:pPr>
                      <a:r>
                        <a:rPr lang="en-US" sz="900">
                          <a:effectLst/>
                        </a:rPr>
                        <a:t> Country</a:t>
                      </a:r>
                      <a:endParaRPr lang="en-US" sz="900">
                        <a:effectLst/>
                        <a:latin typeface="+mj-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Chronic PD</a:t>
                      </a:r>
                    </a:p>
                    <a:p>
                      <a:pPr marL="0" marR="0" algn="ctr">
                        <a:lnSpc>
                          <a:spcPct val="107000"/>
                        </a:lnSpc>
                        <a:spcBef>
                          <a:spcPts val="0"/>
                        </a:spcBef>
                        <a:spcAft>
                          <a:spcPts val="0"/>
                        </a:spcAft>
                      </a:pPr>
                      <a:r>
                        <a:rPr lang="en-US" sz="900">
                          <a:solidFill>
                            <a:schemeClr val="tx1">
                              <a:lumMod val="75000"/>
                              <a:lumOff val="25000"/>
                            </a:schemeClr>
                          </a:solidFill>
                          <a:effectLst/>
                        </a:rPr>
                        <a:t>Centres (PMP)</a:t>
                      </a:r>
                      <a:r>
                        <a:rPr lang="en-US" sz="900" u="sng">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856220077"/>
                  </a:ext>
                </a:extLst>
              </a:tr>
              <a:tr h="217170">
                <a:tc>
                  <a:txBody>
                    <a:bodyPr/>
                    <a:lstStyle/>
                    <a:p>
                      <a:pPr marL="0" marR="0" algn="l">
                        <a:lnSpc>
                          <a:spcPct val="107000"/>
                        </a:lnSpc>
                        <a:spcBef>
                          <a:spcPts val="0"/>
                        </a:spcBef>
                        <a:spcAft>
                          <a:spcPts val="0"/>
                        </a:spcAft>
                      </a:pPr>
                      <a:r>
                        <a:rPr lang="en-US" sz="900">
                          <a:solidFill>
                            <a:schemeClr val="tx1">
                              <a:lumMod val="75000"/>
                              <a:lumOff val="25000"/>
                            </a:schemeClr>
                          </a:solidFill>
                          <a:effectLst/>
                        </a:rPr>
                        <a:t>American Samoa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540547568"/>
                  </a:ext>
                </a:extLst>
              </a:tr>
              <a:tr h="217170">
                <a:tc>
                  <a:txBody>
                    <a:bodyPr/>
                    <a:lstStyle/>
                    <a:p>
                      <a:pPr marL="0" marR="0" algn="l">
                        <a:lnSpc>
                          <a:spcPct val="107000"/>
                        </a:lnSpc>
                        <a:spcBef>
                          <a:spcPts val="0"/>
                        </a:spcBef>
                        <a:spcAft>
                          <a:spcPts val="0"/>
                        </a:spcAft>
                      </a:pPr>
                      <a:r>
                        <a:rPr lang="en-US" sz="900">
                          <a:solidFill>
                            <a:schemeClr val="tx1">
                              <a:lumMod val="75000"/>
                              <a:lumOff val="25000"/>
                            </a:schemeClr>
                          </a:solidFill>
                          <a:effectLst/>
                        </a:rPr>
                        <a:t>Australia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2.33</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706498367"/>
                  </a:ext>
                </a:extLst>
              </a:tr>
              <a:tr h="217170">
                <a:tc>
                  <a:txBody>
                    <a:bodyPr/>
                    <a:lstStyle/>
                    <a:p>
                      <a:pPr marL="0" marR="0" algn="l">
                        <a:lnSpc>
                          <a:spcPct val="107000"/>
                        </a:lnSpc>
                        <a:spcBef>
                          <a:spcPts val="0"/>
                        </a:spcBef>
                        <a:spcAft>
                          <a:spcPts val="0"/>
                        </a:spcAft>
                      </a:pPr>
                      <a:r>
                        <a:rPr lang="en-US" sz="900">
                          <a:solidFill>
                            <a:schemeClr val="tx1">
                              <a:lumMod val="75000"/>
                              <a:lumOff val="25000"/>
                            </a:schemeClr>
                          </a:solidFill>
                          <a:effectLst/>
                        </a:rPr>
                        <a:t>Brunei Darussalam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4.18</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256210663"/>
                  </a:ext>
                </a:extLst>
              </a:tr>
              <a:tr h="217170">
                <a:tc>
                  <a:txBody>
                    <a:bodyPr/>
                    <a:lstStyle/>
                    <a:p>
                      <a:pPr marL="0" marR="0" algn="l">
                        <a:lnSpc>
                          <a:spcPct val="107000"/>
                        </a:lnSpc>
                        <a:spcBef>
                          <a:spcPts val="0"/>
                        </a:spcBef>
                        <a:spcAft>
                          <a:spcPts val="0"/>
                        </a:spcAft>
                      </a:pPr>
                      <a:r>
                        <a:rPr lang="en-US" sz="900">
                          <a:solidFill>
                            <a:schemeClr val="tx1">
                              <a:lumMod val="75000"/>
                              <a:lumOff val="25000"/>
                            </a:schemeClr>
                          </a:solidFill>
                          <a:effectLst/>
                        </a:rPr>
                        <a:t>Cambodia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773567499"/>
                  </a:ext>
                </a:extLst>
              </a:tr>
              <a:tr h="217170">
                <a:tc>
                  <a:txBody>
                    <a:bodyPr/>
                    <a:lstStyle/>
                    <a:p>
                      <a:pPr marL="0" marR="0" algn="l">
                        <a:lnSpc>
                          <a:spcPct val="107000"/>
                        </a:lnSpc>
                        <a:spcBef>
                          <a:spcPts val="0"/>
                        </a:spcBef>
                        <a:spcAft>
                          <a:spcPts val="0"/>
                        </a:spcAft>
                      </a:pPr>
                      <a:r>
                        <a:rPr lang="en-US" sz="900">
                          <a:solidFill>
                            <a:schemeClr val="tx1">
                              <a:lumMod val="75000"/>
                              <a:lumOff val="25000"/>
                            </a:schemeClr>
                          </a:solidFill>
                          <a:effectLst/>
                        </a:rPr>
                        <a:t>Fiji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1.06</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754255458"/>
                  </a:ext>
                </a:extLst>
              </a:tr>
              <a:tr h="217170">
                <a:tc>
                  <a:txBody>
                    <a:bodyPr/>
                    <a:lstStyle/>
                    <a:p>
                      <a:pPr marL="0" marR="0" algn="l">
                        <a:lnSpc>
                          <a:spcPct val="107000"/>
                        </a:lnSpc>
                        <a:spcBef>
                          <a:spcPts val="0"/>
                        </a:spcBef>
                        <a:spcAft>
                          <a:spcPts val="0"/>
                        </a:spcAft>
                      </a:pPr>
                      <a:r>
                        <a:rPr lang="en-US" sz="900">
                          <a:solidFill>
                            <a:schemeClr val="tx1">
                              <a:lumMod val="75000"/>
                              <a:lumOff val="25000"/>
                            </a:schemeClr>
                          </a:solidFill>
                          <a:effectLst/>
                        </a:rPr>
                        <a:t>Indonesia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0.14</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35471246"/>
                  </a:ext>
                </a:extLst>
              </a:tr>
              <a:tr h="217170">
                <a:tc>
                  <a:txBody>
                    <a:bodyPr/>
                    <a:lstStyle/>
                    <a:p>
                      <a:pPr marL="0" marR="0" algn="l">
                        <a:lnSpc>
                          <a:spcPct val="107000"/>
                        </a:lnSpc>
                        <a:spcBef>
                          <a:spcPts val="0"/>
                        </a:spcBef>
                        <a:spcAft>
                          <a:spcPts val="0"/>
                        </a:spcAft>
                      </a:pPr>
                      <a:r>
                        <a:rPr lang="en-US" sz="900">
                          <a:solidFill>
                            <a:schemeClr val="tx1">
                              <a:lumMod val="75000"/>
                              <a:lumOff val="25000"/>
                            </a:schemeClr>
                          </a:solidFill>
                          <a:effectLst/>
                        </a:rPr>
                        <a:t>Lao PDR</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982828736"/>
                  </a:ext>
                </a:extLst>
              </a:tr>
              <a:tr h="217170">
                <a:tc>
                  <a:txBody>
                    <a:bodyPr/>
                    <a:lstStyle/>
                    <a:p>
                      <a:pPr marL="0" marR="0" algn="l">
                        <a:lnSpc>
                          <a:spcPct val="107000"/>
                        </a:lnSpc>
                        <a:spcBef>
                          <a:spcPts val="0"/>
                        </a:spcBef>
                        <a:spcAft>
                          <a:spcPts val="0"/>
                        </a:spcAft>
                      </a:pPr>
                      <a:r>
                        <a:rPr lang="en-US" sz="900">
                          <a:solidFill>
                            <a:schemeClr val="tx1">
                              <a:lumMod val="75000"/>
                              <a:lumOff val="25000"/>
                            </a:schemeClr>
                          </a:solidFill>
                          <a:effectLst/>
                        </a:rPr>
                        <a:t>Malaysia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1.48</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831949873"/>
                  </a:ext>
                </a:extLst>
              </a:tr>
              <a:tr h="217170">
                <a:tc>
                  <a:txBody>
                    <a:bodyPr/>
                    <a:lstStyle/>
                    <a:p>
                      <a:pPr marL="0" marR="0" algn="l">
                        <a:lnSpc>
                          <a:spcPct val="107000"/>
                        </a:lnSpc>
                        <a:spcBef>
                          <a:spcPts val="0"/>
                        </a:spcBef>
                        <a:spcAft>
                          <a:spcPts val="0"/>
                        </a:spcAft>
                      </a:pPr>
                      <a:r>
                        <a:rPr lang="en-US" sz="900">
                          <a:solidFill>
                            <a:schemeClr val="tx1">
                              <a:lumMod val="75000"/>
                              <a:lumOff val="25000"/>
                            </a:schemeClr>
                          </a:solidFill>
                          <a:effectLst/>
                        </a:rPr>
                        <a:t>Myanmar</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0.02</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201377418"/>
                  </a:ext>
                </a:extLst>
              </a:tr>
              <a:tr h="217170">
                <a:tc>
                  <a:txBody>
                    <a:bodyPr/>
                    <a:lstStyle/>
                    <a:p>
                      <a:pPr marL="0" marR="0" algn="l">
                        <a:lnSpc>
                          <a:spcPct val="107000"/>
                        </a:lnSpc>
                        <a:spcBef>
                          <a:spcPts val="0"/>
                        </a:spcBef>
                        <a:spcAft>
                          <a:spcPts val="0"/>
                        </a:spcAft>
                      </a:pPr>
                      <a:r>
                        <a:rPr lang="en-US" sz="900">
                          <a:solidFill>
                            <a:schemeClr val="tx1">
                              <a:lumMod val="75000"/>
                              <a:lumOff val="25000"/>
                            </a:schemeClr>
                          </a:solidFill>
                          <a:effectLst/>
                        </a:rPr>
                        <a:t>New Caledonia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3.37</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44500445"/>
                  </a:ext>
                </a:extLst>
              </a:tr>
              <a:tr h="217170">
                <a:tc>
                  <a:txBody>
                    <a:bodyPr/>
                    <a:lstStyle/>
                    <a:p>
                      <a:pPr marL="0" marR="0" algn="l">
                        <a:lnSpc>
                          <a:spcPct val="107000"/>
                        </a:lnSpc>
                        <a:spcBef>
                          <a:spcPts val="0"/>
                        </a:spcBef>
                        <a:spcAft>
                          <a:spcPts val="0"/>
                        </a:spcAft>
                      </a:pPr>
                      <a:r>
                        <a:rPr lang="en-US" sz="900">
                          <a:solidFill>
                            <a:schemeClr val="tx1">
                              <a:lumMod val="75000"/>
                              <a:lumOff val="25000"/>
                            </a:schemeClr>
                          </a:solidFill>
                          <a:effectLst/>
                        </a:rPr>
                        <a:t>New Zealand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3.17</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4173030119"/>
                  </a:ext>
                </a:extLst>
              </a:tr>
              <a:tr h="217170">
                <a:tc>
                  <a:txBody>
                    <a:bodyPr/>
                    <a:lstStyle/>
                    <a:p>
                      <a:pPr marL="0" marR="0" algn="l">
                        <a:lnSpc>
                          <a:spcPct val="107000"/>
                        </a:lnSpc>
                        <a:spcBef>
                          <a:spcPts val="0"/>
                        </a:spcBef>
                        <a:spcAft>
                          <a:spcPts val="0"/>
                        </a:spcAft>
                      </a:pPr>
                      <a:r>
                        <a:rPr lang="en-US" sz="900">
                          <a:solidFill>
                            <a:schemeClr val="tx1">
                              <a:lumMod val="75000"/>
                              <a:lumOff val="25000"/>
                            </a:schemeClr>
                          </a:solidFill>
                          <a:effectLst/>
                        </a:rPr>
                        <a:t>Papua New Guinea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252805110"/>
                  </a:ext>
                </a:extLst>
              </a:tr>
              <a:tr h="217170">
                <a:tc>
                  <a:txBody>
                    <a:bodyPr/>
                    <a:lstStyle/>
                    <a:p>
                      <a:pPr marL="0" marR="0" algn="l">
                        <a:lnSpc>
                          <a:spcPct val="107000"/>
                        </a:lnSpc>
                        <a:spcBef>
                          <a:spcPts val="0"/>
                        </a:spcBef>
                        <a:spcAft>
                          <a:spcPts val="0"/>
                        </a:spcAft>
                      </a:pPr>
                      <a:r>
                        <a:rPr lang="en-US" sz="900">
                          <a:solidFill>
                            <a:schemeClr val="tx1">
                              <a:lumMod val="75000"/>
                              <a:lumOff val="25000"/>
                            </a:schemeClr>
                          </a:solidFill>
                          <a:effectLst/>
                        </a:rPr>
                        <a:t>Philippines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0.45</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930890014"/>
                  </a:ext>
                </a:extLst>
              </a:tr>
              <a:tr h="217170">
                <a:tc>
                  <a:txBody>
                    <a:bodyPr/>
                    <a:lstStyle/>
                    <a:p>
                      <a:pPr marL="0" marR="0" algn="l">
                        <a:lnSpc>
                          <a:spcPct val="107000"/>
                        </a:lnSpc>
                        <a:spcBef>
                          <a:spcPts val="0"/>
                        </a:spcBef>
                        <a:spcAft>
                          <a:spcPts val="0"/>
                        </a:spcAft>
                      </a:pPr>
                      <a:r>
                        <a:rPr lang="en-US" sz="900">
                          <a:solidFill>
                            <a:schemeClr val="tx1">
                              <a:lumMod val="75000"/>
                              <a:lumOff val="25000"/>
                            </a:schemeClr>
                          </a:solidFill>
                          <a:effectLst/>
                        </a:rPr>
                        <a:t>Samoa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45670119"/>
                  </a:ext>
                </a:extLst>
              </a:tr>
              <a:tr h="217170">
                <a:tc>
                  <a:txBody>
                    <a:bodyPr/>
                    <a:lstStyle/>
                    <a:p>
                      <a:pPr marL="0" marR="0" algn="l">
                        <a:lnSpc>
                          <a:spcPct val="107000"/>
                        </a:lnSpc>
                        <a:spcBef>
                          <a:spcPts val="0"/>
                        </a:spcBef>
                        <a:spcAft>
                          <a:spcPts val="0"/>
                        </a:spcAft>
                      </a:pPr>
                      <a:r>
                        <a:rPr lang="en-US" sz="900">
                          <a:solidFill>
                            <a:schemeClr val="tx1">
                              <a:lumMod val="75000"/>
                              <a:lumOff val="25000"/>
                            </a:schemeClr>
                          </a:solidFill>
                          <a:effectLst/>
                        </a:rPr>
                        <a:t>Singapore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1.35</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384022376"/>
                  </a:ext>
                </a:extLst>
              </a:tr>
              <a:tr h="217170">
                <a:tc>
                  <a:txBody>
                    <a:bodyPr/>
                    <a:lstStyle/>
                    <a:p>
                      <a:pPr marL="0" marR="0" algn="l">
                        <a:lnSpc>
                          <a:spcPct val="107000"/>
                        </a:lnSpc>
                        <a:spcBef>
                          <a:spcPts val="0"/>
                        </a:spcBef>
                        <a:spcAft>
                          <a:spcPts val="0"/>
                        </a:spcAft>
                      </a:pPr>
                      <a:r>
                        <a:rPr lang="en-US" sz="900">
                          <a:solidFill>
                            <a:schemeClr val="tx1">
                              <a:lumMod val="75000"/>
                              <a:lumOff val="25000"/>
                            </a:schemeClr>
                          </a:solidFill>
                          <a:effectLst/>
                        </a:rPr>
                        <a:t>Solomon Islands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489170130"/>
                  </a:ext>
                </a:extLst>
              </a:tr>
              <a:tr h="217170">
                <a:tc>
                  <a:txBody>
                    <a:bodyPr/>
                    <a:lstStyle/>
                    <a:p>
                      <a:pPr marL="0" marR="0" algn="l">
                        <a:lnSpc>
                          <a:spcPct val="107000"/>
                        </a:lnSpc>
                        <a:spcBef>
                          <a:spcPts val="0"/>
                        </a:spcBef>
                        <a:spcAft>
                          <a:spcPts val="0"/>
                        </a:spcAft>
                      </a:pPr>
                      <a:r>
                        <a:rPr lang="en-US" sz="900">
                          <a:solidFill>
                            <a:schemeClr val="tx1">
                              <a:lumMod val="75000"/>
                              <a:lumOff val="25000"/>
                            </a:schemeClr>
                          </a:solidFill>
                          <a:effectLst/>
                        </a:rPr>
                        <a:t>Thailand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1.72</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498720927"/>
                  </a:ext>
                </a:extLst>
              </a:tr>
              <a:tr h="217170">
                <a:tc>
                  <a:txBody>
                    <a:bodyPr/>
                    <a:lstStyle/>
                    <a:p>
                      <a:pPr marL="0" marR="0" algn="l">
                        <a:lnSpc>
                          <a:spcPct val="107000"/>
                        </a:lnSpc>
                        <a:spcBef>
                          <a:spcPts val="0"/>
                        </a:spcBef>
                        <a:spcAft>
                          <a:spcPts val="0"/>
                        </a:spcAft>
                      </a:pPr>
                      <a:r>
                        <a:rPr lang="en-US" sz="900">
                          <a:solidFill>
                            <a:schemeClr val="tx1">
                              <a:lumMod val="75000"/>
                              <a:lumOff val="25000"/>
                            </a:schemeClr>
                          </a:solidFill>
                          <a:effectLst/>
                        </a:rPr>
                        <a:t>Vanuatu</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3.25</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605222080"/>
                  </a:ext>
                </a:extLst>
              </a:tr>
              <a:tr h="217170">
                <a:tc>
                  <a:txBody>
                    <a:bodyPr/>
                    <a:lstStyle/>
                    <a:p>
                      <a:pPr marL="0" marR="0" algn="l">
                        <a:lnSpc>
                          <a:spcPct val="107000"/>
                        </a:lnSpc>
                        <a:spcBef>
                          <a:spcPts val="0"/>
                        </a:spcBef>
                        <a:spcAft>
                          <a:spcPts val="0"/>
                        </a:spcAft>
                      </a:pPr>
                      <a:r>
                        <a:rPr lang="en-US" sz="900">
                          <a:solidFill>
                            <a:schemeClr val="tx1">
                              <a:lumMod val="75000"/>
                              <a:lumOff val="25000"/>
                            </a:schemeClr>
                          </a:solidFill>
                          <a:effectLst/>
                        </a:rPr>
                        <a:t>Vietnam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9525" marB="0" anchor="ctr"/>
                </a:tc>
                <a:tc>
                  <a:txBody>
                    <a:bodyPr/>
                    <a:lstStyle/>
                    <a:p>
                      <a:pPr algn="ctr" fontAlgn="b"/>
                      <a:r>
                        <a:rPr lang="en-CA" sz="900" b="0" u="none" strike="noStrike">
                          <a:solidFill>
                            <a:srgbClr val="000000"/>
                          </a:solidFill>
                          <a:effectLst/>
                        </a:rPr>
                        <a:t>0.29</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133930738"/>
                  </a:ext>
                </a:extLst>
              </a:tr>
            </a:tbl>
          </a:graphicData>
        </a:graphic>
      </p:graphicFrame>
      <p:sp>
        <p:nvSpPr>
          <p:cNvPr id="4" name="Rectangle 3"/>
          <p:cNvSpPr/>
          <p:nvPr/>
        </p:nvSpPr>
        <p:spPr>
          <a:xfrm>
            <a:off x="1620734" y="1377156"/>
            <a:ext cx="2104145" cy="369332"/>
          </a:xfrm>
          <a:prstGeom prst="rect">
            <a:avLst/>
          </a:prstGeom>
        </p:spPr>
        <p:txBody>
          <a:bodyPr wrap="square">
            <a:spAutoFit/>
          </a:bodyPr>
          <a:lstStyle/>
          <a:p>
            <a:pPr lvl="0"/>
            <a:r>
              <a:rPr lang="en-US">
                <a:solidFill>
                  <a:prstClr val="black"/>
                </a:solidFill>
                <a:latin typeface="+mj-lt"/>
              </a:rPr>
              <a:t>Chronic PD centers </a:t>
            </a:r>
          </a:p>
        </p:txBody>
      </p:sp>
      <p:sp>
        <p:nvSpPr>
          <p:cNvPr id="7" name="Rectangle 6"/>
          <p:cNvSpPr/>
          <p:nvPr/>
        </p:nvSpPr>
        <p:spPr>
          <a:xfrm>
            <a:off x="689346" y="1735454"/>
            <a:ext cx="4014734" cy="373015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118144" y="2787030"/>
            <a:ext cx="3850434" cy="1477328"/>
          </a:xfrm>
          <a:prstGeom prst="rect">
            <a:avLst/>
          </a:prstGeom>
        </p:spPr>
        <p:txBody>
          <a:bodyPr wrap="square">
            <a:spAutoFit/>
          </a:bodyPr>
          <a:lstStyle/>
          <a:p>
            <a:pPr marL="285750" lvl="0" indent="-285750">
              <a:buFont typeface="Arial" panose="020B0604020202020204" pitchFamily="34" charset="0"/>
              <a:buChar char="•"/>
            </a:pPr>
            <a:r>
              <a:rPr kumimoji="0" lang="en-US" b="0" i="0" u="none" strike="noStrike" kern="1200" cap="none" spc="0" normalizeH="0" baseline="0" noProof="0">
                <a:ln>
                  <a:noFill/>
                </a:ln>
                <a:solidFill>
                  <a:prstClr val="black"/>
                </a:solidFill>
                <a:effectLst/>
                <a:uLnTx/>
                <a:uFillTx/>
                <a:latin typeface="+mj-lt"/>
              </a:rPr>
              <a:t>Chronic PD services are available in </a:t>
            </a:r>
            <a:r>
              <a:rPr lang="en-US">
                <a:solidFill>
                  <a:prstClr val="black"/>
                </a:solidFill>
                <a:latin typeface="+mj-lt"/>
              </a:rPr>
              <a:t>13 (72</a:t>
            </a:r>
            <a:r>
              <a:rPr kumimoji="0" lang="en-US" b="0" i="0" u="none" strike="noStrike" kern="1200" cap="none" spc="0" normalizeH="0" baseline="0" noProof="0">
                <a:ln>
                  <a:noFill/>
                </a:ln>
                <a:solidFill>
                  <a:prstClr val="black"/>
                </a:solidFill>
                <a:effectLst/>
                <a:uLnTx/>
                <a:uFillTx/>
                <a:latin typeface="+mj-lt"/>
              </a:rPr>
              <a:t>%) countries of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a:ln>
                <a:noFill/>
              </a:ln>
              <a:solidFill>
                <a:prstClr val="black"/>
              </a:solidFill>
              <a:effectLst/>
              <a:uLnTx/>
              <a:uFillTx/>
              <a:latin typeface="+mj-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mj-lt"/>
              </a:rPr>
              <a:t>The OSEA average of PD treatment centers is </a:t>
            </a:r>
            <a:r>
              <a:rPr lang="en-US">
                <a:solidFill>
                  <a:prstClr val="black"/>
                </a:solidFill>
                <a:latin typeface="+mj-lt"/>
              </a:rPr>
              <a:t>1.75</a:t>
            </a:r>
            <a:r>
              <a:rPr kumimoji="0" lang="en-US" b="0" i="0" u="none" strike="noStrike" kern="1200" cap="none" spc="0" normalizeH="0" baseline="0" noProof="0">
                <a:ln>
                  <a:noFill/>
                </a:ln>
                <a:solidFill>
                  <a:prstClr val="black"/>
                </a:solidFill>
                <a:effectLst/>
                <a:uLnTx/>
                <a:uFillTx/>
                <a:latin typeface="+mj-lt"/>
              </a:rPr>
              <a:t> pmp</a:t>
            </a:r>
          </a:p>
        </p:txBody>
      </p:sp>
      <p:sp>
        <p:nvSpPr>
          <p:cNvPr id="11" name="TextBox 10"/>
          <p:cNvSpPr txBox="1"/>
          <p:nvPr/>
        </p:nvSpPr>
        <p:spPr>
          <a:xfrm>
            <a:off x="9242611" y="5815376"/>
            <a:ext cx="2045870" cy="230832"/>
          </a:xfrm>
          <a:prstGeom prst="rect">
            <a:avLst/>
          </a:prstGeom>
          <a:noFill/>
        </p:spPr>
        <p:txBody>
          <a:bodyPr wrap="square" rtlCol="0">
            <a:spAutoFit/>
          </a:bodyPr>
          <a:lstStyle/>
          <a:p>
            <a:r>
              <a:rPr lang="en-US" sz="900">
                <a:latin typeface="+mj-lt"/>
              </a:rPr>
              <a:t>‘ – ’ : data not reported/unavailable</a:t>
            </a:r>
          </a:p>
        </p:txBody>
      </p:sp>
      <p:pic>
        <p:nvPicPr>
          <p:cNvPr id="13" name="Picture 12">
            <a:extLst>
              <a:ext uri="{FF2B5EF4-FFF2-40B4-BE49-F238E27FC236}">
                <a16:creationId xmlns:a16="http://schemas.microsoft.com/office/drawing/2014/main" id="{AC784F98-E982-8C8D-664F-A9ABB9F2BBBB}"/>
              </a:ext>
            </a:extLst>
          </p:cNvPr>
          <p:cNvPicPr>
            <a:picLocks noChangeAspect="1"/>
          </p:cNvPicPr>
          <p:nvPr/>
        </p:nvPicPr>
        <p:blipFill>
          <a:blip r:embed="rId3"/>
          <a:stretch>
            <a:fillRect/>
          </a:stretch>
        </p:blipFill>
        <p:spPr>
          <a:xfrm>
            <a:off x="446921" y="5690848"/>
            <a:ext cx="4400809" cy="139451"/>
          </a:xfrm>
          <a:prstGeom prst="rect">
            <a:avLst/>
          </a:prstGeom>
        </p:spPr>
      </p:pic>
      <p:sp>
        <p:nvSpPr>
          <p:cNvPr id="14" name="Rectangle 13">
            <a:extLst>
              <a:ext uri="{FF2B5EF4-FFF2-40B4-BE49-F238E27FC236}">
                <a16:creationId xmlns:a16="http://schemas.microsoft.com/office/drawing/2014/main" id="{4F4E119C-C8EA-2890-041D-2684A1384C6F}"/>
              </a:ext>
            </a:extLst>
          </p:cNvPr>
          <p:cNvSpPr/>
          <p:nvPr/>
        </p:nvSpPr>
        <p:spPr>
          <a:xfrm>
            <a:off x="446921" y="5690850"/>
            <a:ext cx="4400809" cy="139449"/>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Date Placeholder 3">
            <a:extLst>
              <a:ext uri="{FF2B5EF4-FFF2-40B4-BE49-F238E27FC236}">
                <a16:creationId xmlns:a16="http://schemas.microsoft.com/office/drawing/2014/main" id="{DA09CDD7-BDD2-6D0A-A6E1-6DE151CFFDB1}"/>
              </a:ext>
            </a:extLst>
          </p:cNvPr>
          <p:cNvSpPr txBox="1">
            <a:spLocks/>
          </p:cNvSpPr>
          <p:nvPr/>
        </p:nvSpPr>
        <p:spPr>
          <a:xfrm>
            <a:off x="575386" y="650480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July 2023</a:t>
            </a:r>
            <a:endParaRPr lang="en-US" dirty="0"/>
          </a:p>
        </p:txBody>
      </p:sp>
      <p:sp>
        <p:nvSpPr>
          <p:cNvPr id="10" name="Title 9">
            <a:extLst>
              <a:ext uri="{FF2B5EF4-FFF2-40B4-BE49-F238E27FC236}">
                <a16:creationId xmlns:a16="http://schemas.microsoft.com/office/drawing/2014/main" id="{B50CEDDB-D015-9B2F-1243-5B37BFD2E513}"/>
              </a:ext>
            </a:extLst>
          </p:cNvPr>
          <p:cNvSpPr>
            <a:spLocks noGrp="1"/>
          </p:cNvSpPr>
          <p:nvPr>
            <p:ph type="title"/>
          </p:nvPr>
        </p:nvSpPr>
        <p:spPr/>
        <p:txBody>
          <a:bodyPr>
            <a:normAutofit/>
          </a:bodyPr>
          <a:lstStyle/>
          <a:p>
            <a:r>
              <a:rPr lang="en-US"/>
              <a:t>Capacity for chronic dialysis (PD)</a:t>
            </a:r>
          </a:p>
        </p:txBody>
      </p:sp>
      <p:sp>
        <p:nvSpPr>
          <p:cNvPr id="6" name="Footer Placeholder 4">
            <a:extLst>
              <a:ext uri="{FF2B5EF4-FFF2-40B4-BE49-F238E27FC236}">
                <a16:creationId xmlns:a16="http://schemas.microsoft.com/office/drawing/2014/main" id="{0DA62766-2A8D-450C-AA3A-D5F174B39530}"/>
              </a:ext>
            </a:extLst>
          </p:cNvPr>
          <p:cNvSpPr>
            <a:spLocks noGrp="1"/>
          </p:cNvSpPr>
          <p:nvPr>
            <p:ph type="ftr" sz="quarter" idx="3"/>
          </p:nvPr>
        </p:nvSpPr>
        <p:spPr/>
        <p:txBody>
          <a:bodyPr/>
          <a:lstStyle/>
          <a:p>
            <a:r>
              <a:rPr lang="en-US"/>
              <a:t>International Society of Nephrology</a:t>
            </a:r>
          </a:p>
        </p:txBody>
      </p:sp>
      <p:sp>
        <p:nvSpPr>
          <p:cNvPr id="9" name="Slide Number Placeholder 5">
            <a:extLst>
              <a:ext uri="{FF2B5EF4-FFF2-40B4-BE49-F238E27FC236}">
                <a16:creationId xmlns:a16="http://schemas.microsoft.com/office/drawing/2014/main" id="{38EBCC56-6970-4A09-0DEF-35C952CFA9D3}"/>
              </a:ext>
            </a:extLst>
          </p:cNvPr>
          <p:cNvSpPr txBox="1">
            <a:spLocks/>
          </p:cNvSpPr>
          <p:nvPr/>
        </p:nvSpPr>
        <p:spPr>
          <a:xfrm>
            <a:off x="8347785" y="6504806"/>
            <a:ext cx="3381375" cy="365125"/>
          </a:xfrm>
          <a:prstGeom prst="rect">
            <a:avLst/>
          </a:prstGeom>
        </p:spPr>
        <p:txBody>
          <a:bodyPr vert="horz" lIns="91440" tIns="45720" rIns="91440" bIns="45720" rtlCol="0" anchor="ctr"/>
          <a:lstStyle>
            <a:defPPr>
              <a:defRPr lang="en-US"/>
            </a:defPPr>
            <a:lvl1pPr marL="0" algn="r"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9CEFBC-9863-BD47-BA2B-008170C231CB}" type="slidenum">
              <a:rPr lang="en-US" smtClean="0"/>
              <a:pPr/>
              <a:t>26</a:t>
            </a:fld>
            <a:endParaRPr lang="en-US"/>
          </a:p>
        </p:txBody>
      </p:sp>
    </p:spTree>
    <p:extLst>
      <p:ext uri="{BB962C8B-B14F-4D97-AF65-F5344CB8AC3E}">
        <p14:creationId xmlns:p14="http://schemas.microsoft.com/office/powerpoint/2010/main" val="1604195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D837FF-E86D-5E57-24CF-AA4B91CAF428}"/>
              </a:ext>
            </a:extLst>
          </p:cNvPr>
          <p:cNvPicPr>
            <a:picLocks noChangeAspect="1"/>
          </p:cNvPicPr>
          <p:nvPr/>
        </p:nvPicPr>
        <p:blipFill>
          <a:blip r:embed="rId2"/>
          <a:stretch>
            <a:fillRect/>
          </a:stretch>
        </p:blipFill>
        <p:spPr>
          <a:xfrm>
            <a:off x="605716" y="1743445"/>
            <a:ext cx="4097255" cy="378459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315569416"/>
              </p:ext>
            </p:extLst>
          </p:nvPr>
        </p:nvGraphicFramePr>
        <p:xfrm>
          <a:off x="9288271" y="899496"/>
          <a:ext cx="2253037" cy="5495241"/>
        </p:xfrm>
        <a:graphic>
          <a:graphicData uri="http://schemas.openxmlformats.org/drawingml/2006/table">
            <a:tbl>
              <a:tblPr firstRow="1" firstCol="1" bandRow="1">
                <a:tableStyleId>{F5AB1C69-6EDB-4FF4-983F-18BD219EF322}</a:tableStyleId>
              </a:tblPr>
              <a:tblGrid>
                <a:gridCol w="918881">
                  <a:extLst>
                    <a:ext uri="{9D8B030D-6E8A-4147-A177-3AD203B41FA5}">
                      <a16:colId xmlns:a16="http://schemas.microsoft.com/office/drawing/2014/main" val="3249641723"/>
                    </a:ext>
                  </a:extLst>
                </a:gridCol>
                <a:gridCol w="779754">
                  <a:extLst>
                    <a:ext uri="{9D8B030D-6E8A-4147-A177-3AD203B41FA5}">
                      <a16:colId xmlns:a16="http://schemas.microsoft.com/office/drawing/2014/main" val="3901984846"/>
                    </a:ext>
                  </a:extLst>
                </a:gridCol>
                <a:gridCol w="554402">
                  <a:extLst>
                    <a:ext uri="{9D8B030D-6E8A-4147-A177-3AD203B41FA5}">
                      <a16:colId xmlns:a16="http://schemas.microsoft.com/office/drawing/2014/main" val="824109901"/>
                    </a:ext>
                  </a:extLst>
                </a:gridCol>
              </a:tblGrid>
              <a:tr h="475973">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 </a:t>
                      </a:r>
                      <a:r>
                        <a:rPr lang="en-US" sz="800">
                          <a:solidFill>
                            <a:schemeClr val="bg1"/>
                          </a:solidFill>
                          <a:effectLst/>
                          <a:latin typeface="+mj-lt"/>
                        </a:rPr>
                        <a:t>Country</a:t>
                      </a:r>
                      <a:endParaRPr lang="en-US" sz="800">
                        <a:solidFill>
                          <a:schemeClr val="bg1"/>
                        </a:solidFill>
                        <a:effectLst/>
                        <a:latin typeface="+mj-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Kidney Transplantation</a:t>
                      </a:r>
                    </a:p>
                    <a:p>
                      <a:pPr marL="0" marR="0" algn="ctr">
                        <a:lnSpc>
                          <a:spcPct val="107000"/>
                        </a:lnSpc>
                        <a:spcBef>
                          <a:spcPts val="0"/>
                        </a:spcBef>
                        <a:spcAft>
                          <a:spcPts val="0"/>
                        </a:spcAft>
                      </a:pPr>
                      <a:r>
                        <a:rPr lang="en-US" sz="800">
                          <a:solidFill>
                            <a:schemeClr val="tx1">
                              <a:lumMod val="75000"/>
                              <a:lumOff val="25000"/>
                            </a:schemeClr>
                          </a:solidFill>
                          <a:effectLst/>
                          <a:latin typeface="+mj-lt"/>
                        </a:rPr>
                        <a:t>Availability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Transplant Centers (PMP)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074102157"/>
                  </a:ext>
                </a:extLst>
              </a:tr>
              <a:tr h="264172">
                <a:tc>
                  <a:txBody>
                    <a:bodyPr/>
                    <a:lstStyle/>
                    <a:p>
                      <a:pPr marL="0" marR="0" algn="l">
                        <a:lnSpc>
                          <a:spcPct val="107000"/>
                        </a:lnSpc>
                        <a:spcBef>
                          <a:spcPts val="0"/>
                        </a:spcBef>
                        <a:spcAft>
                          <a:spcPts val="0"/>
                        </a:spcAft>
                      </a:pPr>
                      <a:r>
                        <a:rPr lang="en-US" sz="800">
                          <a:solidFill>
                            <a:schemeClr val="tx1">
                              <a:lumMod val="75000"/>
                              <a:lumOff val="25000"/>
                            </a:schemeClr>
                          </a:solidFill>
                          <a:effectLst/>
                          <a:latin typeface="+mj-lt"/>
                        </a:rPr>
                        <a:t>American Samoa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323191009"/>
                  </a:ext>
                </a:extLst>
              </a:tr>
              <a:tr h="264172">
                <a:tc>
                  <a:txBody>
                    <a:bodyPr/>
                    <a:lstStyle/>
                    <a:p>
                      <a:pPr marL="0" marR="0" algn="l">
                        <a:lnSpc>
                          <a:spcPct val="107000"/>
                        </a:lnSpc>
                        <a:spcBef>
                          <a:spcPts val="0"/>
                        </a:spcBef>
                        <a:spcAft>
                          <a:spcPts val="0"/>
                        </a:spcAft>
                      </a:pPr>
                      <a:r>
                        <a:rPr lang="en-US" sz="800">
                          <a:solidFill>
                            <a:schemeClr val="tx1">
                              <a:lumMod val="75000"/>
                              <a:lumOff val="25000"/>
                            </a:schemeClr>
                          </a:solidFill>
                          <a:effectLst/>
                          <a:latin typeface="+mj-lt"/>
                        </a:rPr>
                        <a:t>Australia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latin typeface="+mj-lt"/>
                        </a:rPr>
                        <a:t>0.57</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567470145"/>
                  </a:ext>
                </a:extLst>
              </a:tr>
              <a:tr h="264172">
                <a:tc>
                  <a:txBody>
                    <a:bodyPr/>
                    <a:lstStyle/>
                    <a:p>
                      <a:pPr marL="0" marR="0" algn="l">
                        <a:lnSpc>
                          <a:spcPct val="107000"/>
                        </a:lnSpc>
                        <a:spcBef>
                          <a:spcPts val="0"/>
                        </a:spcBef>
                        <a:spcAft>
                          <a:spcPts val="0"/>
                        </a:spcAft>
                      </a:pPr>
                      <a:r>
                        <a:rPr lang="en-US" sz="800">
                          <a:solidFill>
                            <a:schemeClr val="tx1">
                              <a:lumMod val="75000"/>
                              <a:lumOff val="25000"/>
                            </a:schemeClr>
                          </a:solidFill>
                          <a:effectLst/>
                          <a:latin typeface="+mj-lt"/>
                        </a:rPr>
                        <a:t>Brunei Darussalam</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latin typeface="+mj-lt"/>
                        </a:rPr>
                        <a:t>2.09</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248404443"/>
                  </a:ext>
                </a:extLst>
              </a:tr>
              <a:tr h="264172">
                <a:tc>
                  <a:txBody>
                    <a:bodyPr/>
                    <a:lstStyle/>
                    <a:p>
                      <a:pPr marL="0" marR="0" algn="l">
                        <a:lnSpc>
                          <a:spcPct val="107000"/>
                        </a:lnSpc>
                        <a:spcBef>
                          <a:spcPts val="0"/>
                        </a:spcBef>
                        <a:spcAft>
                          <a:spcPts val="0"/>
                        </a:spcAft>
                      </a:pPr>
                      <a:r>
                        <a:rPr lang="en-US" sz="800">
                          <a:solidFill>
                            <a:schemeClr val="tx1">
                              <a:lumMod val="75000"/>
                              <a:lumOff val="25000"/>
                            </a:schemeClr>
                          </a:solidFill>
                          <a:effectLst/>
                          <a:latin typeface="+mj-lt"/>
                        </a:rPr>
                        <a:t>Cambodia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85811328"/>
                  </a:ext>
                </a:extLst>
              </a:tr>
              <a:tr h="264172">
                <a:tc>
                  <a:txBody>
                    <a:bodyPr/>
                    <a:lstStyle/>
                    <a:p>
                      <a:pPr marL="0" marR="0" algn="l">
                        <a:lnSpc>
                          <a:spcPct val="107000"/>
                        </a:lnSpc>
                        <a:spcBef>
                          <a:spcPts val="0"/>
                        </a:spcBef>
                        <a:spcAft>
                          <a:spcPts val="0"/>
                        </a:spcAft>
                      </a:pPr>
                      <a:r>
                        <a:rPr lang="en-US" sz="800">
                          <a:solidFill>
                            <a:schemeClr val="tx1">
                              <a:lumMod val="75000"/>
                              <a:lumOff val="25000"/>
                            </a:schemeClr>
                          </a:solidFill>
                          <a:effectLst/>
                          <a:latin typeface="+mj-lt"/>
                        </a:rPr>
                        <a:t>Fiji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254575676"/>
                  </a:ext>
                </a:extLst>
              </a:tr>
              <a:tr h="264172">
                <a:tc>
                  <a:txBody>
                    <a:bodyPr/>
                    <a:lstStyle/>
                    <a:p>
                      <a:pPr marL="0" marR="0" algn="l">
                        <a:lnSpc>
                          <a:spcPct val="107000"/>
                        </a:lnSpc>
                        <a:spcBef>
                          <a:spcPts val="0"/>
                        </a:spcBef>
                        <a:spcAft>
                          <a:spcPts val="0"/>
                        </a:spcAft>
                      </a:pPr>
                      <a:r>
                        <a:rPr lang="en-US" sz="800">
                          <a:solidFill>
                            <a:schemeClr val="tx1">
                              <a:lumMod val="75000"/>
                              <a:lumOff val="25000"/>
                            </a:schemeClr>
                          </a:solidFill>
                          <a:effectLst/>
                          <a:latin typeface="+mj-lt"/>
                        </a:rPr>
                        <a:t>Indonesia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latin typeface="+mj-lt"/>
                        </a:rPr>
                        <a:t>0.03</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579957444"/>
                  </a:ext>
                </a:extLst>
              </a:tr>
              <a:tr h="264172">
                <a:tc>
                  <a:txBody>
                    <a:bodyPr/>
                    <a:lstStyle/>
                    <a:p>
                      <a:pPr marL="0" marR="0" algn="l">
                        <a:lnSpc>
                          <a:spcPct val="107000"/>
                        </a:lnSpc>
                        <a:spcBef>
                          <a:spcPts val="0"/>
                        </a:spcBef>
                        <a:spcAft>
                          <a:spcPts val="0"/>
                        </a:spcAft>
                      </a:pPr>
                      <a:r>
                        <a:rPr lang="en-US" sz="800">
                          <a:solidFill>
                            <a:schemeClr val="tx1">
                              <a:lumMod val="75000"/>
                              <a:lumOff val="25000"/>
                            </a:schemeClr>
                          </a:solidFill>
                          <a:effectLst/>
                          <a:latin typeface="+mj-lt"/>
                        </a:rPr>
                        <a:t>Lao PDR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596895047"/>
                  </a:ext>
                </a:extLst>
              </a:tr>
              <a:tr h="264172">
                <a:tc>
                  <a:txBody>
                    <a:bodyPr/>
                    <a:lstStyle/>
                    <a:p>
                      <a:pPr marL="0" marR="0" algn="l">
                        <a:lnSpc>
                          <a:spcPct val="107000"/>
                        </a:lnSpc>
                        <a:spcBef>
                          <a:spcPts val="0"/>
                        </a:spcBef>
                        <a:spcAft>
                          <a:spcPts val="0"/>
                        </a:spcAft>
                      </a:pPr>
                      <a:r>
                        <a:rPr lang="en-US" sz="800">
                          <a:solidFill>
                            <a:schemeClr val="tx1">
                              <a:lumMod val="75000"/>
                              <a:lumOff val="25000"/>
                            </a:schemeClr>
                          </a:solidFill>
                          <a:effectLst/>
                          <a:latin typeface="+mj-lt"/>
                        </a:rPr>
                        <a:t>Malaysia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latin typeface="+mj-lt"/>
                        </a:rPr>
                        <a:t>0.18</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27607413"/>
                  </a:ext>
                </a:extLst>
              </a:tr>
              <a:tr h="264172">
                <a:tc>
                  <a:txBody>
                    <a:bodyPr/>
                    <a:lstStyle/>
                    <a:p>
                      <a:pPr marL="0" marR="0" algn="l">
                        <a:lnSpc>
                          <a:spcPct val="107000"/>
                        </a:lnSpc>
                        <a:spcBef>
                          <a:spcPts val="0"/>
                        </a:spcBef>
                        <a:spcAft>
                          <a:spcPts val="0"/>
                        </a:spcAft>
                      </a:pPr>
                      <a:r>
                        <a:rPr lang="en-US" sz="800">
                          <a:solidFill>
                            <a:schemeClr val="tx1">
                              <a:lumMod val="75000"/>
                              <a:lumOff val="25000"/>
                            </a:schemeClr>
                          </a:solidFill>
                          <a:effectLst/>
                          <a:latin typeface="+mj-lt"/>
                        </a:rPr>
                        <a:t>Myanmar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latin typeface="+mj-lt"/>
                        </a:rPr>
                        <a:t>0.12</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324059179"/>
                  </a:ext>
                </a:extLst>
              </a:tr>
              <a:tr h="264172">
                <a:tc>
                  <a:txBody>
                    <a:bodyPr/>
                    <a:lstStyle/>
                    <a:p>
                      <a:pPr marL="0" marR="0" algn="l">
                        <a:lnSpc>
                          <a:spcPct val="107000"/>
                        </a:lnSpc>
                        <a:spcBef>
                          <a:spcPts val="0"/>
                        </a:spcBef>
                        <a:spcAft>
                          <a:spcPts val="0"/>
                        </a:spcAft>
                      </a:pPr>
                      <a:r>
                        <a:rPr lang="en-US" sz="800">
                          <a:solidFill>
                            <a:schemeClr val="tx1">
                              <a:lumMod val="75000"/>
                              <a:lumOff val="25000"/>
                            </a:schemeClr>
                          </a:solidFill>
                          <a:effectLst/>
                          <a:latin typeface="+mj-lt"/>
                        </a:rPr>
                        <a:t>New Caledonia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latin typeface="+mj-lt"/>
                        </a:rPr>
                        <a:t>3.37</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462153862"/>
                  </a:ext>
                </a:extLst>
              </a:tr>
              <a:tr h="264172">
                <a:tc>
                  <a:txBody>
                    <a:bodyPr/>
                    <a:lstStyle/>
                    <a:p>
                      <a:pPr marL="0" marR="0" algn="l">
                        <a:lnSpc>
                          <a:spcPct val="107000"/>
                        </a:lnSpc>
                        <a:spcBef>
                          <a:spcPts val="0"/>
                        </a:spcBef>
                        <a:spcAft>
                          <a:spcPts val="0"/>
                        </a:spcAft>
                      </a:pPr>
                      <a:r>
                        <a:rPr lang="en-US" sz="800">
                          <a:solidFill>
                            <a:schemeClr val="tx1">
                              <a:lumMod val="75000"/>
                              <a:lumOff val="25000"/>
                            </a:schemeClr>
                          </a:solidFill>
                          <a:effectLst/>
                          <a:latin typeface="+mj-lt"/>
                        </a:rPr>
                        <a:t>New Zealand</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latin typeface="+mj-lt"/>
                        </a:rPr>
                        <a:t>0.59</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114562897"/>
                  </a:ext>
                </a:extLst>
              </a:tr>
              <a:tr h="264172">
                <a:tc>
                  <a:txBody>
                    <a:bodyPr/>
                    <a:lstStyle/>
                    <a:p>
                      <a:pPr marL="0" marR="0" algn="l">
                        <a:lnSpc>
                          <a:spcPct val="107000"/>
                        </a:lnSpc>
                        <a:spcBef>
                          <a:spcPts val="0"/>
                        </a:spcBef>
                        <a:spcAft>
                          <a:spcPts val="0"/>
                        </a:spcAft>
                      </a:pPr>
                      <a:r>
                        <a:rPr lang="en-US" sz="800">
                          <a:solidFill>
                            <a:schemeClr val="tx1">
                              <a:lumMod val="75000"/>
                              <a:lumOff val="25000"/>
                            </a:schemeClr>
                          </a:solidFill>
                          <a:effectLst/>
                          <a:latin typeface="+mj-lt"/>
                        </a:rPr>
                        <a:t>Papua New Guinea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178710390"/>
                  </a:ext>
                </a:extLst>
              </a:tr>
              <a:tr h="264172">
                <a:tc>
                  <a:txBody>
                    <a:bodyPr/>
                    <a:lstStyle/>
                    <a:p>
                      <a:pPr marL="0" marR="0" algn="l">
                        <a:lnSpc>
                          <a:spcPct val="107000"/>
                        </a:lnSpc>
                        <a:spcBef>
                          <a:spcPts val="0"/>
                        </a:spcBef>
                        <a:spcAft>
                          <a:spcPts val="0"/>
                        </a:spcAft>
                      </a:pPr>
                      <a:r>
                        <a:rPr lang="en-US" sz="800">
                          <a:solidFill>
                            <a:schemeClr val="tx1">
                              <a:lumMod val="75000"/>
                              <a:lumOff val="25000"/>
                            </a:schemeClr>
                          </a:solidFill>
                          <a:effectLst/>
                          <a:latin typeface="+mj-lt"/>
                        </a:rPr>
                        <a:t>Philippines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latin typeface="+mj-lt"/>
                        </a:rPr>
                        <a:t>0.28</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162221895"/>
                  </a:ext>
                </a:extLst>
              </a:tr>
              <a:tr h="264172">
                <a:tc>
                  <a:txBody>
                    <a:bodyPr/>
                    <a:lstStyle/>
                    <a:p>
                      <a:pPr marL="0" marR="0" algn="l">
                        <a:lnSpc>
                          <a:spcPct val="107000"/>
                        </a:lnSpc>
                        <a:spcBef>
                          <a:spcPts val="0"/>
                        </a:spcBef>
                        <a:spcAft>
                          <a:spcPts val="0"/>
                        </a:spcAft>
                      </a:pPr>
                      <a:r>
                        <a:rPr lang="en-US" sz="800">
                          <a:solidFill>
                            <a:schemeClr val="tx1">
                              <a:lumMod val="75000"/>
                              <a:lumOff val="25000"/>
                            </a:schemeClr>
                          </a:solidFill>
                          <a:effectLst/>
                          <a:latin typeface="+mj-lt"/>
                        </a:rPr>
                        <a:t>Samoa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380690265"/>
                  </a:ext>
                </a:extLst>
              </a:tr>
              <a:tr h="264172">
                <a:tc>
                  <a:txBody>
                    <a:bodyPr/>
                    <a:lstStyle/>
                    <a:p>
                      <a:pPr marL="0" marR="0" algn="l">
                        <a:lnSpc>
                          <a:spcPct val="107000"/>
                        </a:lnSpc>
                        <a:spcBef>
                          <a:spcPts val="0"/>
                        </a:spcBef>
                        <a:spcAft>
                          <a:spcPts val="0"/>
                        </a:spcAft>
                      </a:pPr>
                      <a:r>
                        <a:rPr lang="en-US" sz="800">
                          <a:solidFill>
                            <a:schemeClr val="tx1">
                              <a:lumMod val="75000"/>
                              <a:lumOff val="25000"/>
                            </a:schemeClr>
                          </a:solidFill>
                          <a:effectLst/>
                          <a:latin typeface="+mj-lt"/>
                        </a:rPr>
                        <a:t>Singapore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latin typeface="+mj-lt"/>
                        </a:rPr>
                        <a:t>0.34</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107115853"/>
                  </a:ext>
                </a:extLst>
              </a:tr>
              <a:tr h="264172">
                <a:tc>
                  <a:txBody>
                    <a:bodyPr/>
                    <a:lstStyle/>
                    <a:p>
                      <a:pPr marL="0" marR="0" algn="l">
                        <a:lnSpc>
                          <a:spcPct val="107000"/>
                        </a:lnSpc>
                        <a:spcBef>
                          <a:spcPts val="0"/>
                        </a:spcBef>
                        <a:spcAft>
                          <a:spcPts val="0"/>
                        </a:spcAft>
                      </a:pPr>
                      <a:r>
                        <a:rPr lang="en-US" sz="800">
                          <a:solidFill>
                            <a:schemeClr val="tx1">
                              <a:lumMod val="75000"/>
                              <a:lumOff val="25000"/>
                            </a:schemeClr>
                          </a:solidFill>
                          <a:effectLst/>
                          <a:latin typeface="+mj-lt"/>
                        </a:rPr>
                        <a:t>Solomon Islands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572305241"/>
                  </a:ext>
                </a:extLst>
              </a:tr>
              <a:tr h="264172">
                <a:tc>
                  <a:txBody>
                    <a:bodyPr/>
                    <a:lstStyle/>
                    <a:p>
                      <a:pPr marL="0" marR="0" algn="l">
                        <a:lnSpc>
                          <a:spcPct val="107000"/>
                        </a:lnSpc>
                        <a:spcBef>
                          <a:spcPts val="0"/>
                        </a:spcBef>
                        <a:spcAft>
                          <a:spcPts val="0"/>
                        </a:spcAft>
                      </a:pPr>
                      <a:r>
                        <a:rPr lang="en-US" sz="800">
                          <a:solidFill>
                            <a:schemeClr val="tx1">
                              <a:lumMod val="75000"/>
                              <a:lumOff val="25000"/>
                            </a:schemeClr>
                          </a:solidFill>
                          <a:effectLst/>
                          <a:latin typeface="+mj-lt"/>
                        </a:rPr>
                        <a:t>Thailand</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latin typeface="+mj-lt"/>
                        </a:rPr>
                        <a:t>0.43</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80259271"/>
                  </a:ext>
                </a:extLst>
              </a:tr>
              <a:tr h="264172">
                <a:tc>
                  <a:txBody>
                    <a:bodyPr/>
                    <a:lstStyle/>
                    <a:p>
                      <a:pPr marL="0" marR="0" algn="l">
                        <a:lnSpc>
                          <a:spcPct val="107000"/>
                        </a:lnSpc>
                        <a:spcBef>
                          <a:spcPts val="0"/>
                        </a:spcBef>
                        <a:spcAft>
                          <a:spcPts val="0"/>
                        </a:spcAft>
                      </a:pPr>
                      <a:r>
                        <a:rPr lang="en-US" sz="800">
                          <a:solidFill>
                            <a:schemeClr val="tx1">
                              <a:lumMod val="75000"/>
                              <a:lumOff val="25000"/>
                            </a:schemeClr>
                          </a:solidFill>
                          <a:effectLst/>
                          <a:latin typeface="+mj-lt"/>
                        </a:rPr>
                        <a:t>Vanuatu</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algn="ctr" fontAlgn="b"/>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05948601"/>
                  </a:ext>
                </a:extLst>
              </a:tr>
              <a:tr h="264172">
                <a:tc>
                  <a:txBody>
                    <a:bodyPr/>
                    <a:lstStyle/>
                    <a:p>
                      <a:pPr marL="0" marR="0" algn="l">
                        <a:lnSpc>
                          <a:spcPct val="107000"/>
                        </a:lnSpc>
                        <a:spcBef>
                          <a:spcPts val="0"/>
                        </a:spcBef>
                        <a:spcAft>
                          <a:spcPts val="0"/>
                        </a:spcAft>
                      </a:pPr>
                      <a:r>
                        <a:rPr lang="en-US" sz="800">
                          <a:solidFill>
                            <a:schemeClr val="tx1">
                              <a:lumMod val="75000"/>
                              <a:lumOff val="25000"/>
                            </a:schemeClr>
                          </a:solidFill>
                          <a:effectLst/>
                          <a:latin typeface="+mj-lt"/>
                        </a:rPr>
                        <a:t>Vietnam</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9525" marB="0" anchor="ctr"/>
                </a:tc>
                <a:tc>
                  <a:txBody>
                    <a:bodyPr/>
                    <a:lstStyle/>
                    <a:p>
                      <a:pPr algn="ctr" fontAlgn="b"/>
                      <a:r>
                        <a:rPr lang="en-CA" sz="900" b="0" u="none" strike="noStrike">
                          <a:solidFill>
                            <a:srgbClr val="000000"/>
                          </a:solidFill>
                          <a:effectLst/>
                          <a:latin typeface="+mj-lt"/>
                        </a:rPr>
                        <a:t>0.17</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447342760"/>
                  </a:ext>
                </a:extLst>
              </a:tr>
            </a:tbl>
          </a:graphicData>
        </a:graphic>
      </p:graphicFrame>
      <p:sp>
        <p:nvSpPr>
          <p:cNvPr id="9" name="Rectangle 8"/>
          <p:cNvSpPr/>
          <p:nvPr/>
        </p:nvSpPr>
        <p:spPr>
          <a:xfrm>
            <a:off x="1129936" y="1374113"/>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mj-lt"/>
                <a:ea typeface="+mn-ea"/>
                <a:cs typeface="+mn-cs"/>
              </a:rPr>
              <a:t>Kidney transplantation centers </a:t>
            </a:r>
          </a:p>
        </p:txBody>
      </p:sp>
      <p:sp>
        <p:nvSpPr>
          <p:cNvPr id="12" name="Rectangle 11"/>
          <p:cNvSpPr/>
          <p:nvPr/>
        </p:nvSpPr>
        <p:spPr>
          <a:xfrm>
            <a:off x="5114282" y="2716226"/>
            <a:ext cx="3807082" cy="175432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mj-lt"/>
              </a:rPr>
              <a:t>Kidney transplantation services are available in 11 (61%) countries of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a:ln>
                <a:noFill/>
              </a:ln>
              <a:solidFill>
                <a:prstClr val="black"/>
              </a:solidFill>
              <a:effectLst/>
              <a:uLnTx/>
              <a:uFillTx/>
              <a:latin typeface="+mj-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mj-lt"/>
              </a:rPr>
              <a:t>The </a:t>
            </a:r>
            <a:r>
              <a:rPr lang="en-US">
                <a:solidFill>
                  <a:prstClr val="black"/>
                </a:solidFill>
                <a:latin typeface="+mj-lt"/>
              </a:rPr>
              <a:t>OSEA</a:t>
            </a:r>
            <a:r>
              <a:rPr kumimoji="0" lang="en-US" b="0" i="0" u="none" strike="noStrike" kern="1200" cap="none" spc="0" normalizeH="0" baseline="0" noProof="0">
                <a:ln>
                  <a:noFill/>
                </a:ln>
                <a:solidFill>
                  <a:prstClr val="black"/>
                </a:solidFill>
                <a:effectLst/>
                <a:uLnTx/>
                <a:uFillTx/>
                <a:latin typeface="+mj-lt"/>
              </a:rPr>
              <a:t> average of Kidney transplantation centers is 0.74 pmp</a:t>
            </a:r>
          </a:p>
        </p:txBody>
      </p:sp>
      <p:sp>
        <p:nvSpPr>
          <p:cNvPr id="14" name="Rectangle 13"/>
          <p:cNvSpPr/>
          <p:nvPr/>
        </p:nvSpPr>
        <p:spPr>
          <a:xfrm>
            <a:off x="595732" y="1743444"/>
            <a:ext cx="4107239" cy="378459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9210538" y="6394737"/>
            <a:ext cx="2045870" cy="400110"/>
          </a:xfrm>
          <a:prstGeom prst="rect">
            <a:avLst/>
          </a:prstGeom>
          <a:noFill/>
        </p:spPr>
        <p:txBody>
          <a:bodyPr wrap="square" rtlCol="0">
            <a:spAutoFit/>
          </a:bodyPr>
          <a:lstStyle/>
          <a:p>
            <a:r>
              <a:rPr lang="en-US" sz="1000">
                <a:latin typeface="+mj-lt"/>
              </a:rPr>
              <a:t>X : Yes</a:t>
            </a:r>
          </a:p>
          <a:p>
            <a:r>
              <a:rPr lang="en-US" sz="1000">
                <a:latin typeface="+mj-lt"/>
              </a:rPr>
              <a:t>‘ – ’ : data not reported/unavailable</a:t>
            </a:r>
          </a:p>
        </p:txBody>
      </p:sp>
      <p:pic>
        <p:nvPicPr>
          <p:cNvPr id="3" name="Picture 2">
            <a:extLst>
              <a:ext uri="{FF2B5EF4-FFF2-40B4-BE49-F238E27FC236}">
                <a16:creationId xmlns:a16="http://schemas.microsoft.com/office/drawing/2014/main" id="{64C773FE-0EA5-EE49-AE25-66BFAA7D8430}"/>
              </a:ext>
            </a:extLst>
          </p:cNvPr>
          <p:cNvPicPr>
            <a:picLocks noChangeAspect="1"/>
          </p:cNvPicPr>
          <p:nvPr/>
        </p:nvPicPr>
        <p:blipFill>
          <a:blip r:embed="rId3"/>
          <a:stretch>
            <a:fillRect/>
          </a:stretch>
        </p:blipFill>
        <p:spPr>
          <a:xfrm>
            <a:off x="477002" y="5773975"/>
            <a:ext cx="4467721" cy="147644"/>
          </a:xfrm>
          <a:prstGeom prst="rect">
            <a:avLst/>
          </a:prstGeom>
        </p:spPr>
      </p:pic>
      <p:sp>
        <p:nvSpPr>
          <p:cNvPr id="6" name="Rectangle 5">
            <a:extLst>
              <a:ext uri="{FF2B5EF4-FFF2-40B4-BE49-F238E27FC236}">
                <a16:creationId xmlns:a16="http://schemas.microsoft.com/office/drawing/2014/main" id="{E8402DD9-C729-3479-ADAB-450C72D63C13}"/>
              </a:ext>
            </a:extLst>
          </p:cNvPr>
          <p:cNvSpPr/>
          <p:nvPr/>
        </p:nvSpPr>
        <p:spPr>
          <a:xfrm>
            <a:off x="458573" y="5768838"/>
            <a:ext cx="4491287" cy="152782"/>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Date Placeholder 3">
            <a:extLst>
              <a:ext uri="{FF2B5EF4-FFF2-40B4-BE49-F238E27FC236}">
                <a16:creationId xmlns:a16="http://schemas.microsoft.com/office/drawing/2014/main" id="{3B465C4C-296A-5D19-323A-3A04B1BB7884}"/>
              </a:ext>
            </a:extLst>
          </p:cNvPr>
          <p:cNvSpPr txBox="1">
            <a:spLocks/>
          </p:cNvSpPr>
          <p:nvPr/>
        </p:nvSpPr>
        <p:spPr>
          <a:xfrm>
            <a:off x="575386" y="650480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July 2023</a:t>
            </a:r>
            <a:endParaRPr lang="en-US" dirty="0"/>
          </a:p>
        </p:txBody>
      </p:sp>
      <p:sp>
        <p:nvSpPr>
          <p:cNvPr id="11" name="Title 10">
            <a:extLst>
              <a:ext uri="{FF2B5EF4-FFF2-40B4-BE49-F238E27FC236}">
                <a16:creationId xmlns:a16="http://schemas.microsoft.com/office/drawing/2014/main" id="{ED870499-0865-7209-F575-18582EFF8FF4}"/>
              </a:ext>
            </a:extLst>
          </p:cNvPr>
          <p:cNvSpPr>
            <a:spLocks noGrp="1"/>
          </p:cNvSpPr>
          <p:nvPr>
            <p:ph type="title"/>
          </p:nvPr>
        </p:nvSpPr>
        <p:spPr/>
        <p:txBody>
          <a:bodyPr>
            <a:normAutofit/>
          </a:bodyPr>
          <a:lstStyle/>
          <a:p>
            <a:r>
              <a:rPr lang="en-US"/>
              <a:t>Capacity for Kidney Transplantation</a:t>
            </a:r>
          </a:p>
        </p:txBody>
      </p:sp>
      <p:sp>
        <p:nvSpPr>
          <p:cNvPr id="7" name="Footer Placeholder 4">
            <a:extLst>
              <a:ext uri="{FF2B5EF4-FFF2-40B4-BE49-F238E27FC236}">
                <a16:creationId xmlns:a16="http://schemas.microsoft.com/office/drawing/2014/main" id="{64946682-DD06-E26D-8378-539A0DC66617}"/>
              </a:ext>
            </a:extLst>
          </p:cNvPr>
          <p:cNvSpPr>
            <a:spLocks noGrp="1"/>
          </p:cNvSpPr>
          <p:nvPr>
            <p:ph type="ftr" sz="quarter" idx="3"/>
          </p:nvPr>
        </p:nvSpPr>
        <p:spPr/>
        <p:txBody>
          <a:bodyPr/>
          <a:lstStyle/>
          <a:p>
            <a:r>
              <a:rPr lang="en-US"/>
              <a:t>International Society of Nephrology</a:t>
            </a:r>
          </a:p>
        </p:txBody>
      </p:sp>
      <p:sp>
        <p:nvSpPr>
          <p:cNvPr id="10" name="Slide Number Placeholder 5">
            <a:extLst>
              <a:ext uri="{FF2B5EF4-FFF2-40B4-BE49-F238E27FC236}">
                <a16:creationId xmlns:a16="http://schemas.microsoft.com/office/drawing/2014/main" id="{C34A0718-E346-C7BE-535E-66AB83323856}"/>
              </a:ext>
            </a:extLst>
          </p:cNvPr>
          <p:cNvSpPr txBox="1">
            <a:spLocks/>
          </p:cNvSpPr>
          <p:nvPr/>
        </p:nvSpPr>
        <p:spPr>
          <a:xfrm>
            <a:off x="8347785" y="6504806"/>
            <a:ext cx="3381375" cy="365125"/>
          </a:xfrm>
          <a:prstGeom prst="rect">
            <a:avLst/>
          </a:prstGeom>
        </p:spPr>
        <p:txBody>
          <a:bodyPr vert="horz" lIns="91440" tIns="45720" rIns="91440" bIns="45720" rtlCol="0" anchor="ctr"/>
          <a:lstStyle>
            <a:defPPr>
              <a:defRPr lang="en-US"/>
            </a:defPPr>
            <a:lvl1pPr marL="0" algn="r"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9CEFBC-9863-BD47-BA2B-008170C231CB}" type="slidenum">
              <a:rPr lang="en-US" smtClean="0"/>
              <a:pPr/>
              <a:t>27</a:t>
            </a:fld>
            <a:endParaRPr lang="en-US"/>
          </a:p>
        </p:txBody>
      </p:sp>
    </p:spTree>
    <p:extLst>
      <p:ext uri="{BB962C8B-B14F-4D97-AF65-F5344CB8AC3E}">
        <p14:creationId xmlns:p14="http://schemas.microsoft.com/office/powerpoint/2010/main" val="498924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48A06E2-DEAA-4FDA-6CFD-5E27310E2487}"/>
              </a:ext>
            </a:extLst>
          </p:cNvPr>
          <p:cNvPicPr>
            <a:picLocks noChangeAspect="1"/>
          </p:cNvPicPr>
          <p:nvPr/>
        </p:nvPicPr>
        <p:blipFill>
          <a:blip r:embed="rId2"/>
          <a:stretch>
            <a:fillRect/>
          </a:stretch>
        </p:blipFill>
        <p:spPr>
          <a:xfrm>
            <a:off x="4218252" y="2354086"/>
            <a:ext cx="3933985" cy="2443703"/>
          </a:xfrm>
          <a:prstGeom prst="rect">
            <a:avLst/>
          </a:prstGeom>
        </p:spPr>
      </p:pic>
      <p:pic>
        <p:nvPicPr>
          <p:cNvPr id="3" name="Picture 2">
            <a:extLst>
              <a:ext uri="{FF2B5EF4-FFF2-40B4-BE49-F238E27FC236}">
                <a16:creationId xmlns:a16="http://schemas.microsoft.com/office/drawing/2014/main" id="{F8CC5A25-D0E3-EC50-DC75-1BDBDB0B94E3}"/>
              </a:ext>
            </a:extLst>
          </p:cNvPr>
          <p:cNvPicPr>
            <a:picLocks noChangeAspect="1"/>
          </p:cNvPicPr>
          <p:nvPr/>
        </p:nvPicPr>
        <p:blipFill>
          <a:blip r:embed="rId3"/>
          <a:stretch>
            <a:fillRect/>
          </a:stretch>
        </p:blipFill>
        <p:spPr>
          <a:xfrm>
            <a:off x="135084" y="2354087"/>
            <a:ext cx="3939062" cy="2443703"/>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166610682"/>
              </p:ext>
            </p:extLst>
          </p:nvPr>
        </p:nvGraphicFramePr>
        <p:xfrm>
          <a:off x="8291265" y="935534"/>
          <a:ext cx="3423152" cy="5512801"/>
        </p:xfrm>
        <a:graphic>
          <a:graphicData uri="http://schemas.openxmlformats.org/drawingml/2006/table">
            <a:tbl>
              <a:tblPr firstRow="1" firstCol="1" bandRow="1">
                <a:tableStyleId>{F5AB1C69-6EDB-4FF4-983F-18BD219EF322}</a:tableStyleId>
              </a:tblPr>
              <a:tblGrid>
                <a:gridCol w="918881">
                  <a:extLst>
                    <a:ext uri="{9D8B030D-6E8A-4147-A177-3AD203B41FA5}">
                      <a16:colId xmlns:a16="http://schemas.microsoft.com/office/drawing/2014/main" val="3249641723"/>
                    </a:ext>
                  </a:extLst>
                </a:gridCol>
                <a:gridCol w="667589">
                  <a:extLst>
                    <a:ext uri="{9D8B030D-6E8A-4147-A177-3AD203B41FA5}">
                      <a16:colId xmlns:a16="http://schemas.microsoft.com/office/drawing/2014/main" val="3323711056"/>
                    </a:ext>
                  </a:extLst>
                </a:gridCol>
                <a:gridCol w="660442">
                  <a:extLst>
                    <a:ext uri="{9D8B030D-6E8A-4147-A177-3AD203B41FA5}">
                      <a16:colId xmlns:a16="http://schemas.microsoft.com/office/drawing/2014/main" val="2359422102"/>
                    </a:ext>
                  </a:extLst>
                </a:gridCol>
                <a:gridCol w="438912">
                  <a:extLst>
                    <a:ext uri="{9D8B030D-6E8A-4147-A177-3AD203B41FA5}">
                      <a16:colId xmlns:a16="http://schemas.microsoft.com/office/drawing/2014/main" val="565812779"/>
                    </a:ext>
                  </a:extLst>
                </a:gridCol>
                <a:gridCol w="448056">
                  <a:extLst>
                    <a:ext uri="{9D8B030D-6E8A-4147-A177-3AD203B41FA5}">
                      <a16:colId xmlns:a16="http://schemas.microsoft.com/office/drawing/2014/main" val="524914903"/>
                    </a:ext>
                  </a:extLst>
                </a:gridCol>
                <a:gridCol w="289272">
                  <a:extLst>
                    <a:ext uri="{9D8B030D-6E8A-4147-A177-3AD203B41FA5}">
                      <a16:colId xmlns:a16="http://schemas.microsoft.com/office/drawing/2014/main" val="1751173043"/>
                    </a:ext>
                  </a:extLst>
                </a:gridCol>
              </a:tblGrid>
              <a:tr h="0">
                <a:tc rowSpan="2">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 </a:t>
                      </a:r>
                      <a:r>
                        <a:rPr lang="en-US" sz="800">
                          <a:solidFill>
                            <a:schemeClr val="bg1"/>
                          </a:solidFill>
                          <a:effectLst/>
                          <a:latin typeface="+mj-lt"/>
                        </a:rPr>
                        <a:t>Country</a:t>
                      </a:r>
                      <a:endParaRPr lang="en-US" sz="800">
                        <a:solidFill>
                          <a:schemeClr val="bg1"/>
                        </a:solidFill>
                        <a:effectLst/>
                        <a:latin typeface="+mj-lt"/>
                        <a:ea typeface="Calibri" panose="020F0502020204030204" pitchFamily="34" charset="0"/>
                        <a:cs typeface="Arial" panose="020B0604020202020204" pitchFamily="34" charset="0"/>
                      </a:endParaRPr>
                    </a:p>
                  </a:txBody>
                  <a:tcPr marL="9525" marR="9525" marT="9525" marB="0" anchor="ctr"/>
                </a:tc>
                <a:tc gridSpan="2">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Donor Type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Transplant waitlist</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31442278"/>
                  </a:ext>
                </a:extLst>
              </a:tr>
              <a:tr h="359294">
                <a:tc vMerge="1">
                  <a:txBody>
                    <a:bodyPr/>
                    <a:lstStyle/>
                    <a:p>
                      <a:endParaRPr lang="en-US"/>
                    </a:p>
                  </a:txBody>
                  <a:tcP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Live donors only</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Combination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National</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Regional only</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None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074102157"/>
                  </a:ext>
                </a:extLst>
              </a:tr>
              <a:tr h="264172">
                <a:tc>
                  <a:txBody>
                    <a:bodyPr/>
                    <a:lstStyle/>
                    <a:p>
                      <a:pPr marL="0" marR="0" algn="l">
                        <a:lnSpc>
                          <a:spcPct val="107000"/>
                        </a:lnSpc>
                        <a:spcBef>
                          <a:spcPts val="0"/>
                        </a:spcBef>
                        <a:spcAft>
                          <a:spcPts val="0"/>
                        </a:spcAft>
                      </a:pPr>
                      <a:r>
                        <a:rPr lang="en-US" sz="800">
                          <a:solidFill>
                            <a:schemeClr val="tx1">
                              <a:lumMod val="75000"/>
                              <a:lumOff val="25000"/>
                            </a:schemeClr>
                          </a:solidFill>
                          <a:effectLst/>
                          <a:latin typeface="+mj-lt"/>
                        </a:rPr>
                        <a:t>American Samoa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321483667"/>
                  </a:ext>
                </a:extLst>
              </a:tr>
              <a:tr h="264172">
                <a:tc>
                  <a:txBody>
                    <a:bodyPr/>
                    <a:lstStyle/>
                    <a:p>
                      <a:pPr marL="0" marR="0" algn="l">
                        <a:lnSpc>
                          <a:spcPct val="107000"/>
                        </a:lnSpc>
                        <a:spcBef>
                          <a:spcPts val="0"/>
                        </a:spcBef>
                        <a:spcAft>
                          <a:spcPts val="0"/>
                        </a:spcAft>
                      </a:pPr>
                      <a:r>
                        <a:rPr lang="en-US" sz="800">
                          <a:solidFill>
                            <a:schemeClr val="tx1">
                              <a:lumMod val="75000"/>
                              <a:lumOff val="25000"/>
                            </a:schemeClr>
                          </a:solidFill>
                          <a:effectLst/>
                          <a:latin typeface="+mj-lt"/>
                        </a:rPr>
                        <a:t>Australia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567470145"/>
                  </a:ext>
                </a:extLst>
              </a:tr>
              <a:tr h="264172">
                <a:tc>
                  <a:txBody>
                    <a:bodyPr/>
                    <a:lstStyle/>
                    <a:p>
                      <a:pPr marL="0" marR="0" algn="l">
                        <a:lnSpc>
                          <a:spcPct val="107000"/>
                        </a:lnSpc>
                        <a:spcBef>
                          <a:spcPts val="0"/>
                        </a:spcBef>
                        <a:spcAft>
                          <a:spcPts val="0"/>
                        </a:spcAft>
                      </a:pPr>
                      <a:r>
                        <a:rPr lang="en-US" sz="800">
                          <a:solidFill>
                            <a:schemeClr val="tx1">
                              <a:lumMod val="75000"/>
                              <a:lumOff val="25000"/>
                            </a:schemeClr>
                          </a:solidFill>
                          <a:effectLst/>
                          <a:latin typeface="+mj-lt"/>
                        </a:rPr>
                        <a:t>Brunei Darussalam</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248404443"/>
                  </a:ext>
                </a:extLst>
              </a:tr>
              <a:tr h="264172">
                <a:tc>
                  <a:txBody>
                    <a:bodyPr/>
                    <a:lstStyle/>
                    <a:p>
                      <a:pPr marL="0" marR="0" algn="l">
                        <a:lnSpc>
                          <a:spcPct val="107000"/>
                        </a:lnSpc>
                        <a:spcBef>
                          <a:spcPts val="0"/>
                        </a:spcBef>
                        <a:spcAft>
                          <a:spcPts val="0"/>
                        </a:spcAft>
                      </a:pPr>
                      <a:r>
                        <a:rPr lang="en-US" sz="800">
                          <a:solidFill>
                            <a:schemeClr val="tx1">
                              <a:lumMod val="75000"/>
                              <a:lumOff val="25000"/>
                            </a:schemeClr>
                          </a:solidFill>
                          <a:effectLst/>
                          <a:latin typeface="+mj-lt"/>
                        </a:rPr>
                        <a:t>Cambodia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85811328"/>
                  </a:ext>
                </a:extLst>
              </a:tr>
              <a:tr h="264172">
                <a:tc>
                  <a:txBody>
                    <a:bodyPr/>
                    <a:lstStyle/>
                    <a:p>
                      <a:pPr marL="0" marR="0" algn="l">
                        <a:lnSpc>
                          <a:spcPct val="107000"/>
                        </a:lnSpc>
                        <a:spcBef>
                          <a:spcPts val="0"/>
                        </a:spcBef>
                        <a:spcAft>
                          <a:spcPts val="0"/>
                        </a:spcAft>
                      </a:pPr>
                      <a:r>
                        <a:rPr lang="en-US" sz="800">
                          <a:solidFill>
                            <a:schemeClr val="tx1">
                              <a:lumMod val="75000"/>
                              <a:lumOff val="25000"/>
                            </a:schemeClr>
                          </a:solidFill>
                          <a:effectLst/>
                          <a:latin typeface="+mj-lt"/>
                        </a:rPr>
                        <a:t>Fiji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254575676"/>
                  </a:ext>
                </a:extLst>
              </a:tr>
              <a:tr h="264172">
                <a:tc>
                  <a:txBody>
                    <a:bodyPr/>
                    <a:lstStyle/>
                    <a:p>
                      <a:pPr marL="0" marR="0" algn="l">
                        <a:lnSpc>
                          <a:spcPct val="107000"/>
                        </a:lnSpc>
                        <a:spcBef>
                          <a:spcPts val="0"/>
                        </a:spcBef>
                        <a:spcAft>
                          <a:spcPts val="0"/>
                        </a:spcAft>
                      </a:pPr>
                      <a:r>
                        <a:rPr lang="en-US" sz="800">
                          <a:solidFill>
                            <a:schemeClr val="tx1">
                              <a:lumMod val="75000"/>
                              <a:lumOff val="25000"/>
                            </a:schemeClr>
                          </a:solidFill>
                          <a:effectLst/>
                          <a:latin typeface="+mj-lt"/>
                        </a:rPr>
                        <a:t>Indonesia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579957444"/>
                  </a:ext>
                </a:extLst>
              </a:tr>
              <a:tr h="264172">
                <a:tc>
                  <a:txBody>
                    <a:bodyPr/>
                    <a:lstStyle/>
                    <a:p>
                      <a:pPr marL="0" marR="0" algn="l">
                        <a:lnSpc>
                          <a:spcPct val="107000"/>
                        </a:lnSpc>
                        <a:spcBef>
                          <a:spcPts val="0"/>
                        </a:spcBef>
                        <a:spcAft>
                          <a:spcPts val="0"/>
                        </a:spcAft>
                      </a:pPr>
                      <a:r>
                        <a:rPr lang="en-US" sz="800">
                          <a:solidFill>
                            <a:schemeClr val="tx1">
                              <a:lumMod val="75000"/>
                              <a:lumOff val="25000"/>
                            </a:schemeClr>
                          </a:solidFill>
                          <a:effectLst/>
                          <a:latin typeface="+mj-lt"/>
                        </a:rPr>
                        <a:t>Lao PDR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596895047"/>
                  </a:ext>
                </a:extLst>
              </a:tr>
              <a:tr h="264172">
                <a:tc>
                  <a:txBody>
                    <a:bodyPr/>
                    <a:lstStyle/>
                    <a:p>
                      <a:pPr marL="0" marR="0" algn="l">
                        <a:lnSpc>
                          <a:spcPct val="107000"/>
                        </a:lnSpc>
                        <a:spcBef>
                          <a:spcPts val="0"/>
                        </a:spcBef>
                        <a:spcAft>
                          <a:spcPts val="0"/>
                        </a:spcAft>
                      </a:pPr>
                      <a:r>
                        <a:rPr lang="en-US" sz="800">
                          <a:solidFill>
                            <a:schemeClr val="tx1">
                              <a:lumMod val="75000"/>
                              <a:lumOff val="25000"/>
                            </a:schemeClr>
                          </a:solidFill>
                          <a:effectLst/>
                          <a:latin typeface="+mj-lt"/>
                        </a:rPr>
                        <a:t>Malaysia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27607413"/>
                  </a:ext>
                </a:extLst>
              </a:tr>
              <a:tr h="264172">
                <a:tc>
                  <a:txBody>
                    <a:bodyPr/>
                    <a:lstStyle/>
                    <a:p>
                      <a:pPr marL="0" marR="0" algn="l">
                        <a:lnSpc>
                          <a:spcPct val="107000"/>
                        </a:lnSpc>
                        <a:spcBef>
                          <a:spcPts val="0"/>
                        </a:spcBef>
                        <a:spcAft>
                          <a:spcPts val="0"/>
                        </a:spcAft>
                      </a:pPr>
                      <a:r>
                        <a:rPr lang="en-US" sz="800">
                          <a:solidFill>
                            <a:schemeClr val="tx1">
                              <a:lumMod val="75000"/>
                              <a:lumOff val="25000"/>
                            </a:schemeClr>
                          </a:solidFill>
                          <a:effectLst/>
                          <a:latin typeface="+mj-lt"/>
                        </a:rPr>
                        <a:t>Myanmar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324059179"/>
                  </a:ext>
                </a:extLst>
              </a:tr>
              <a:tr h="264172">
                <a:tc>
                  <a:txBody>
                    <a:bodyPr/>
                    <a:lstStyle/>
                    <a:p>
                      <a:pPr marL="0" marR="0" algn="l">
                        <a:lnSpc>
                          <a:spcPct val="107000"/>
                        </a:lnSpc>
                        <a:spcBef>
                          <a:spcPts val="0"/>
                        </a:spcBef>
                        <a:spcAft>
                          <a:spcPts val="0"/>
                        </a:spcAft>
                      </a:pPr>
                      <a:r>
                        <a:rPr lang="en-US" sz="800">
                          <a:solidFill>
                            <a:schemeClr val="tx1">
                              <a:lumMod val="75000"/>
                              <a:lumOff val="25000"/>
                            </a:schemeClr>
                          </a:solidFill>
                          <a:effectLst/>
                          <a:latin typeface="+mj-lt"/>
                        </a:rPr>
                        <a:t>New Caledonia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62153862"/>
                  </a:ext>
                </a:extLst>
              </a:tr>
              <a:tr h="264172">
                <a:tc>
                  <a:txBody>
                    <a:bodyPr/>
                    <a:lstStyle/>
                    <a:p>
                      <a:pPr marL="0" marR="0" algn="l">
                        <a:lnSpc>
                          <a:spcPct val="107000"/>
                        </a:lnSpc>
                        <a:spcBef>
                          <a:spcPts val="0"/>
                        </a:spcBef>
                        <a:spcAft>
                          <a:spcPts val="0"/>
                        </a:spcAft>
                      </a:pPr>
                      <a:r>
                        <a:rPr lang="en-US" sz="800">
                          <a:solidFill>
                            <a:schemeClr val="tx1">
                              <a:lumMod val="75000"/>
                              <a:lumOff val="25000"/>
                            </a:schemeClr>
                          </a:solidFill>
                          <a:effectLst/>
                          <a:latin typeface="+mj-lt"/>
                        </a:rPr>
                        <a:t>New Zealand</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114562897"/>
                  </a:ext>
                </a:extLst>
              </a:tr>
              <a:tr h="264172">
                <a:tc>
                  <a:txBody>
                    <a:bodyPr/>
                    <a:lstStyle/>
                    <a:p>
                      <a:pPr marL="0" marR="0" algn="l">
                        <a:lnSpc>
                          <a:spcPct val="107000"/>
                        </a:lnSpc>
                        <a:spcBef>
                          <a:spcPts val="0"/>
                        </a:spcBef>
                        <a:spcAft>
                          <a:spcPts val="0"/>
                        </a:spcAft>
                      </a:pPr>
                      <a:r>
                        <a:rPr lang="en-US" sz="800">
                          <a:solidFill>
                            <a:schemeClr val="tx1">
                              <a:lumMod val="75000"/>
                              <a:lumOff val="25000"/>
                            </a:schemeClr>
                          </a:solidFill>
                          <a:effectLst/>
                          <a:latin typeface="+mj-lt"/>
                        </a:rPr>
                        <a:t>Papua New Guinea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464789710"/>
                  </a:ext>
                </a:extLst>
              </a:tr>
              <a:tr h="264172">
                <a:tc>
                  <a:txBody>
                    <a:bodyPr/>
                    <a:lstStyle/>
                    <a:p>
                      <a:pPr marL="0" marR="0" algn="l">
                        <a:lnSpc>
                          <a:spcPct val="107000"/>
                        </a:lnSpc>
                        <a:spcBef>
                          <a:spcPts val="0"/>
                        </a:spcBef>
                        <a:spcAft>
                          <a:spcPts val="0"/>
                        </a:spcAft>
                      </a:pPr>
                      <a:r>
                        <a:rPr lang="en-US" sz="800">
                          <a:solidFill>
                            <a:schemeClr val="tx1">
                              <a:lumMod val="75000"/>
                              <a:lumOff val="25000"/>
                            </a:schemeClr>
                          </a:solidFill>
                          <a:effectLst/>
                          <a:latin typeface="+mj-lt"/>
                        </a:rPr>
                        <a:t>Philippines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162221895"/>
                  </a:ext>
                </a:extLst>
              </a:tr>
              <a:tr h="264172">
                <a:tc>
                  <a:txBody>
                    <a:bodyPr/>
                    <a:lstStyle/>
                    <a:p>
                      <a:pPr marL="0" marR="0" algn="l">
                        <a:lnSpc>
                          <a:spcPct val="107000"/>
                        </a:lnSpc>
                        <a:spcBef>
                          <a:spcPts val="0"/>
                        </a:spcBef>
                        <a:spcAft>
                          <a:spcPts val="0"/>
                        </a:spcAft>
                      </a:pPr>
                      <a:r>
                        <a:rPr lang="en-US" sz="800">
                          <a:solidFill>
                            <a:schemeClr val="tx1">
                              <a:lumMod val="75000"/>
                              <a:lumOff val="25000"/>
                            </a:schemeClr>
                          </a:solidFill>
                          <a:effectLst/>
                          <a:latin typeface="+mj-lt"/>
                        </a:rPr>
                        <a:t>Samoa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380690265"/>
                  </a:ext>
                </a:extLst>
              </a:tr>
              <a:tr h="264172">
                <a:tc>
                  <a:txBody>
                    <a:bodyPr/>
                    <a:lstStyle/>
                    <a:p>
                      <a:pPr marL="0" marR="0" algn="l">
                        <a:lnSpc>
                          <a:spcPct val="107000"/>
                        </a:lnSpc>
                        <a:spcBef>
                          <a:spcPts val="0"/>
                        </a:spcBef>
                        <a:spcAft>
                          <a:spcPts val="0"/>
                        </a:spcAft>
                      </a:pPr>
                      <a:r>
                        <a:rPr lang="en-US" sz="800">
                          <a:solidFill>
                            <a:schemeClr val="tx1">
                              <a:lumMod val="75000"/>
                              <a:lumOff val="25000"/>
                            </a:schemeClr>
                          </a:solidFill>
                          <a:effectLst/>
                          <a:latin typeface="+mj-lt"/>
                        </a:rPr>
                        <a:t>Singapore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107115853"/>
                  </a:ext>
                </a:extLst>
              </a:tr>
              <a:tr h="264172">
                <a:tc>
                  <a:txBody>
                    <a:bodyPr/>
                    <a:lstStyle/>
                    <a:p>
                      <a:pPr marL="0" marR="0" algn="l">
                        <a:lnSpc>
                          <a:spcPct val="107000"/>
                        </a:lnSpc>
                        <a:spcBef>
                          <a:spcPts val="0"/>
                        </a:spcBef>
                        <a:spcAft>
                          <a:spcPts val="0"/>
                        </a:spcAft>
                      </a:pPr>
                      <a:r>
                        <a:rPr lang="en-US" sz="800">
                          <a:solidFill>
                            <a:schemeClr val="tx1">
                              <a:lumMod val="75000"/>
                              <a:lumOff val="25000"/>
                            </a:schemeClr>
                          </a:solidFill>
                          <a:effectLst/>
                          <a:latin typeface="+mj-lt"/>
                        </a:rPr>
                        <a:t>Solomon Islands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56295119"/>
                  </a:ext>
                </a:extLst>
              </a:tr>
              <a:tr h="264172">
                <a:tc>
                  <a:txBody>
                    <a:bodyPr/>
                    <a:lstStyle/>
                    <a:p>
                      <a:pPr marL="0" marR="0" algn="l">
                        <a:lnSpc>
                          <a:spcPct val="107000"/>
                        </a:lnSpc>
                        <a:spcBef>
                          <a:spcPts val="0"/>
                        </a:spcBef>
                        <a:spcAft>
                          <a:spcPts val="0"/>
                        </a:spcAft>
                      </a:pPr>
                      <a:r>
                        <a:rPr lang="en-US" sz="800">
                          <a:solidFill>
                            <a:schemeClr val="tx1">
                              <a:lumMod val="75000"/>
                              <a:lumOff val="25000"/>
                            </a:schemeClr>
                          </a:solidFill>
                          <a:effectLst/>
                          <a:latin typeface="+mj-lt"/>
                        </a:rPr>
                        <a:t>Thailand</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80259271"/>
                  </a:ext>
                </a:extLst>
              </a:tr>
              <a:tr h="264172">
                <a:tc>
                  <a:txBody>
                    <a:bodyPr/>
                    <a:lstStyle/>
                    <a:p>
                      <a:pPr marL="0" marR="0" algn="l">
                        <a:lnSpc>
                          <a:spcPct val="107000"/>
                        </a:lnSpc>
                        <a:spcBef>
                          <a:spcPts val="0"/>
                        </a:spcBef>
                        <a:spcAft>
                          <a:spcPts val="0"/>
                        </a:spcAft>
                      </a:pPr>
                      <a:r>
                        <a:rPr lang="en-US" sz="800">
                          <a:solidFill>
                            <a:schemeClr val="tx1">
                              <a:lumMod val="75000"/>
                              <a:lumOff val="25000"/>
                            </a:schemeClr>
                          </a:solidFill>
                          <a:effectLst/>
                          <a:latin typeface="+mj-lt"/>
                        </a:rPr>
                        <a:t>Vanuatu</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537211167"/>
                  </a:ext>
                </a:extLst>
              </a:tr>
              <a:tr h="264172">
                <a:tc>
                  <a:txBody>
                    <a:bodyPr/>
                    <a:lstStyle/>
                    <a:p>
                      <a:pPr marL="0" marR="0" algn="l">
                        <a:lnSpc>
                          <a:spcPct val="107000"/>
                        </a:lnSpc>
                        <a:spcBef>
                          <a:spcPts val="0"/>
                        </a:spcBef>
                        <a:spcAft>
                          <a:spcPts val="0"/>
                        </a:spcAft>
                      </a:pPr>
                      <a:r>
                        <a:rPr lang="en-US" sz="800">
                          <a:solidFill>
                            <a:schemeClr val="tx1">
                              <a:lumMod val="75000"/>
                              <a:lumOff val="25000"/>
                            </a:schemeClr>
                          </a:solidFill>
                          <a:effectLst/>
                          <a:latin typeface="+mj-lt"/>
                        </a:rPr>
                        <a:t>Vietnam</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47342760"/>
                  </a:ext>
                </a:extLst>
              </a:tr>
            </a:tbl>
          </a:graphicData>
        </a:graphic>
      </p:graphicFrame>
      <p:sp>
        <p:nvSpPr>
          <p:cNvPr id="6" name="Rectangle 5"/>
          <p:cNvSpPr/>
          <p:nvPr/>
        </p:nvSpPr>
        <p:spPr>
          <a:xfrm>
            <a:off x="564649" y="1770485"/>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mj-lt"/>
                <a:ea typeface="+mn-ea"/>
                <a:cs typeface="+mn-cs"/>
              </a:rPr>
              <a:t>Transplant donor type</a:t>
            </a:r>
          </a:p>
        </p:txBody>
      </p:sp>
      <p:sp>
        <p:nvSpPr>
          <p:cNvPr id="8" name="Rectangle 7"/>
          <p:cNvSpPr/>
          <p:nvPr/>
        </p:nvSpPr>
        <p:spPr>
          <a:xfrm>
            <a:off x="4561114" y="1770485"/>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mj-lt"/>
                <a:ea typeface="+mn-ea"/>
                <a:cs typeface="+mn-cs"/>
              </a:rPr>
              <a:t>Transplant waitlist</a:t>
            </a:r>
          </a:p>
        </p:txBody>
      </p:sp>
      <p:sp>
        <p:nvSpPr>
          <p:cNvPr id="10" name="Rectangle 9"/>
          <p:cNvSpPr/>
          <p:nvPr/>
        </p:nvSpPr>
        <p:spPr>
          <a:xfrm>
            <a:off x="130004" y="2335618"/>
            <a:ext cx="3939063" cy="244370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213174" y="2335618"/>
            <a:ext cx="3939063" cy="2462172"/>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7808587" y="6291968"/>
            <a:ext cx="687299" cy="230832"/>
          </a:xfrm>
          <a:prstGeom prst="rect">
            <a:avLst/>
          </a:prstGeom>
          <a:noFill/>
        </p:spPr>
        <p:txBody>
          <a:bodyPr wrap="square" rtlCol="0">
            <a:spAutoFit/>
          </a:bodyPr>
          <a:lstStyle/>
          <a:p>
            <a:r>
              <a:rPr lang="en-US" sz="900" dirty="0">
                <a:latin typeface="+mj-lt"/>
              </a:rPr>
              <a:t>X : Yes</a:t>
            </a:r>
          </a:p>
        </p:txBody>
      </p:sp>
      <p:sp>
        <p:nvSpPr>
          <p:cNvPr id="2" name="Date Placeholder 3">
            <a:extLst>
              <a:ext uri="{FF2B5EF4-FFF2-40B4-BE49-F238E27FC236}">
                <a16:creationId xmlns:a16="http://schemas.microsoft.com/office/drawing/2014/main" id="{17F832D4-466C-E906-6E38-C6376F928054}"/>
              </a:ext>
            </a:extLst>
          </p:cNvPr>
          <p:cNvSpPr txBox="1">
            <a:spLocks/>
          </p:cNvSpPr>
          <p:nvPr/>
        </p:nvSpPr>
        <p:spPr>
          <a:xfrm>
            <a:off x="575386" y="650480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July 2023</a:t>
            </a:r>
            <a:endParaRPr lang="en-US" dirty="0"/>
          </a:p>
        </p:txBody>
      </p:sp>
      <p:sp>
        <p:nvSpPr>
          <p:cNvPr id="13" name="Title 12">
            <a:extLst>
              <a:ext uri="{FF2B5EF4-FFF2-40B4-BE49-F238E27FC236}">
                <a16:creationId xmlns:a16="http://schemas.microsoft.com/office/drawing/2014/main" id="{36ADAE57-CFAD-70EB-E796-E91D0072A571}"/>
              </a:ext>
            </a:extLst>
          </p:cNvPr>
          <p:cNvSpPr>
            <a:spLocks noGrp="1"/>
          </p:cNvSpPr>
          <p:nvPr>
            <p:ph type="title"/>
          </p:nvPr>
        </p:nvSpPr>
        <p:spPr/>
        <p:txBody>
          <a:bodyPr>
            <a:normAutofit/>
          </a:bodyPr>
          <a:lstStyle/>
          <a:p>
            <a:r>
              <a:rPr lang="en-US"/>
              <a:t>Capacity for Kidney Transplantation (cont’d)</a:t>
            </a:r>
          </a:p>
        </p:txBody>
      </p:sp>
      <p:sp>
        <p:nvSpPr>
          <p:cNvPr id="7" name="Footer Placeholder 4">
            <a:extLst>
              <a:ext uri="{FF2B5EF4-FFF2-40B4-BE49-F238E27FC236}">
                <a16:creationId xmlns:a16="http://schemas.microsoft.com/office/drawing/2014/main" id="{B78132B0-DBF9-1367-A358-8221FE795E0F}"/>
              </a:ext>
            </a:extLst>
          </p:cNvPr>
          <p:cNvSpPr>
            <a:spLocks noGrp="1"/>
          </p:cNvSpPr>
          <p:nvPr>
            <p:ph type="ftr" sz="quarter" idx="3"/>
          </p:nvPr>
        </p:nvSpPr>
        <p:spPr/>
        <p:txBody>
          <a:bodyPr/>
          <a:lstStyle/>
          <a:p>
            <a:r>
              <a:rPr lang="en-US"/>
              <a:t>International Society of Nephrology</a:t>
            </a:r>
          </a:p>
        </p:txBody>
      </p:sp>
      <p:sp>
        <p:nvSpPr>
          <p:cNvPr id="9" name="Slide Number Placeholder 5">
            <a:extLst>
              <a:ext uri="{FF2B5EF4-FFF2-40B4-BE49-F238E27FC236}">
                <a16:creationId xmlns:a16="http://schemas.microsoft.com/office/drawing/2014/main" id="{FD806C1A-F0AB-D101-5EC2-B6B870AE43AA}"/>
              </a:ext>
            </a:extLst>
          </p:cNvPr>
          <p:cNvSpPr txBox="1">
            <a:spLocks/>
          </p:cNvSpPr>
          <p:nvPr/>
        </p:nvSpPr>
        <p:spPr>
          <a:xfrm>
            <a:off x="8347785" y="6504806"/>
            <a:ext cx="3381375" cy="365125"/>
          </a:xfrm>
          <a:prstGeom prst="rect">
            <a:avLst/>
          </a:prstGeom>
        </p:spPr>
        <p:txBody>
          <a:bodyPr vert="horz" lIns="91440" tIns="45720" rIns="91440" bIns="45720" rtlCol="0" anchor="ctr"/>
          <a:lstStyle>
            <a:defPPr>
              <a:defRPr lang="en-US"/>
            </a:defPPr>
            <a:lvl1pPr marL="0" algn="r"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9CEFBC-9863-BD47-BA2B-008170C231CB}" type="slidenum">
              <a:rPr lang="en-US" smtClean="0"/>
              <a:pPr/>
              <a:t>28</a:t>
            </a:fld>
            <a:endParaRPr lang="en-US"/>
          </a:p>
        </p:txBody>
      </p:sp>
    </p:spTree>
    <p:extLst>
      <p:ext uri="{BB962C8B-B14F-4D97-AF65-F5344CB8AC3E}">
        <p14:creationId xmlns:p14="http://schemas.microsoft.com/office/powerpoint/2010/main" val="989674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9D83B35-2B53-BC06-95B9-13FCEF5EBB17}"/>
              </a:ext>
            </a:extLst>
          </p:cNvPr>
          <p:cNvPicPr>
            <a:picLocks noChangeAspect="1"/>
          </p:cNvPicPr>
          <p:nvPr/>
        </p:nvPicPr>
        <p:blipFill>
          <a:blip r:embed="rId2"/>
          <a:stretch>
            <a:fillRect/>
          </a:stretch>
        </p:blipFill>
        <p:spPr>
          <a:xfrm>
            <a:off x="697699" y="4021649"/>
            <a:ext cx="4411247" cy="2470848"/>
          </a:xfrm>
          <a:prstGeom prst="rect">
            <a:avLst/>
          </a:prstGeom>
        </p:spPr>
      </p:pic>
      <p:pic>
        <p:nvPicPr>
          <p:cNvPr id="16" name="Picture 15">
            <a:extLst>
              <a:ext uri="{FF2B5EF4-FFF2-40B4-BE49-F238E27FC236}">
                <a16:creationId xmlns:a16="http://schemas.microsoft.com/office/drawing/2014/main" id="{CD6234BC-3818-0C3F-A5C3-84EF111AFF61}"/>
              </a:ext>
            </a:extLst>
          </p:cNvPr>
          <p:cNvPicPr>
            <a:picLocks noChangeAspect="1"/>
          </p:cNvPicPr>
          <p:nvPr/>
        </p:nvPicPr>
        <p:blipFill>
          <a:blip r:embed="rId3"/>
          <a:stretch>
            <a:fillRect/>
          </a:stretch>
        </p:blipFill>
        <p:spPr>
          <a:xfrm>
            <a:off x="689138" y="1196565"/>
            <a:ext cx="4412243" cy="242632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559115872"/>
              </p:ext>
            </p:extLst>
          </p:nvPr>
        </p:nvGraphicFramePr>
        <p:xfrm>
          <a:off x="5429775" y="1350135"/>
          <a:ext cx="6578723" cy="4911530"/>
        </p:xfrm>
        <a:graphic>
          <a:graphicData uri="http://schemas.openxmlformats.org/drawingml/2006/table">
            <a:tbl>
              <a:tblPr firstRow="1" firstCol="1" bandRow="1">
                <a:tableStyleId>{F5AB1C69-6EDB-4FF4-983F-18BD219EF322}</a:tableStyleId>
              </a:tblPr>
              <a:tblGrid>
                <a:gridCol w="1047063">
                  <a:extLst>
                    <a:ext uri="{9D8B030D-6E8A-4147-A177-3AD203B41FA5}">
                      <a16:colId xmlns:a16="http://schemas.microsoft.com/office/drawing/2014/main" val="3455822833"/>
                    </a:ext>
                  </a:extLst>
                </a:gridCol>
                <a:gridCol w="553166">
                  <a:extLst>
                    <a:ext uri="{9D8B030D-6E8A-4147-A177-3AD203B41FA5}">
                      <a16:colId xmlns:a16="http://schemas.microsoft.com/office/drawing/2014/main" val="1301007673"/>
                    </a:ext>
                  </a:extLst>
                </a:gridCol>
                <a:gridCol w="553166">
                  <a:extLst>
                    <a:ext uri="{9D8B030D-6E8A-4147-A177-3AD203B41FA5}">
                      <a16:colId xmlns:a16="http://schemas.microsoft.com/office/drawing/2014/main" val="1023735256"/>
                    </a:ext>
                  </a:extLst>
                </a:gridCol>
                <a:gridCol w="553166">
                  <a:extLst>
                    <a:ext uri="{9D8B030D-6E8A-4147-A177-3AD203B41FA5}">
                      <a16:colId xmlns:a16="http://schemas.microsoft.com/office/drawing/2014/main" val="2985520462"/>
                    </a:ext>
                  </a:extLst>
                </a:gridCol>
                <a:gridCol w="553166">
                  <a:extLst>
                    <a:ext uri="{9D8B030D-6E8A-4147-A177-3AD203B41FA5}">
                      <a16:colId xmlns:a16="http://schemas.microsoft.com/office/drawing/2014/main" val="3493808095"/>
                    </a:ext>
                  </a:extLst>
                </a:gridCol>
                <a:gridCol w="553166">
                  <a:extLst>
                    <a:ext uri="{9D8B030D-6E8A-4147-A177-3AD203B41FA5}">
                      <a16:colId xmlns:a16="http://schemas.microsoft.com/office/drawing/2014/main" val="394435536"/>
                    </a:ext>
                  </a:extLst>
                </a:gridCol>
                <a:gridCol w="553166">
                  <a:extLst>
                    <a:ext uri="{9D8B030D-6E8A-4147-A177-3AD203B41FA5}">
                      <a16:colId xmlns:a16="http://schemas.microsoft.com/office/drawing/2014/main" val="1338973996"/>
                    </a:ext>
                  </a:extLst>
                </a:gridCol>
                <a:gridCol w="553166">
                  <a:extLst>
                    <a:ext uri="{9D8B030D-6E8A-4147-A177-3AD203B41FA5}">
                      <a16:colId xmlns:a16="http://schemas.microsoft.com/office/drawing/2014/main" val="3221005029"/>
                    </a:ext>
                  </a:extLst>
                </a:gridCol>
                <a:gridCol w="553166">
                  <a:extLst>
                    <a:ext uri="{9D8B030D-6E8A-4147-A177-3AD203B41FA5}">
                      <a16:colId xmlns:a16="http://schemas.microsoft.com/office/drawing/2014/main" val="1216179837"/>
                    </a:ext>
                  </a:extLst>
                </a:gridCol>
                <a:gridCol w="553166">
                  <a:extLst>
                    <a:ext uri="{9D8B030D-6E8A-4147-A177-3AD203B41FA5}">
                      <a16:colId xmlns:a16="http://schemas.microsoft.com/office/drawing/2014/main" val="2809222592"/>
                    </a:ext>
                  </a:extLst>
                </a:gridCol>
                <a:gridCol w="553166">
                  <a:extLst>
                    <a:ext uri="{9D8B030D-6E8A-4147-A177-3AD203B41FA5}">
                      <a16:colId xmlns:a16="http://schemas.microsoft.com/office/drawing/2014/main" val="3514137058"/>
                    </a:ext>
                  </a:extLst>
                </a:gridCol>
              </a:tblGrid>
              <a:tr h="401499">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a:effectLst/>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effectLst/>
                          <a:latin typeface="+mj-lt"/>
                        </a:rPr>
                        <a:t> </a:t>
                      </a:r>
                      <a:r>
                        <a:rPr lang="en-US" sz="800">
                          <a:solidFill>
                            <a:schemeClr val="bg1"/>
                          </a:solidFill>
                          <a:effectLst/>
                          <a:latin typeface="+mj-lt"/>
                        </a:rPr>
                        <a:t>Country</a:t>
                      </a:r>
                      <a:endParaRPr lang="en-US" sz="800">
                        <a:effectLst/>
                        <a:latin typeface="+mj-lt"/>
                      </a:endParaRPr>
                    </a:p>
                    <a:p>
                      <a:pPr marL="0" marR="0" algn="ctr">
                        <a:spcBef>
                          <a:spcPts val="0"/>
                        </a:spcBef>
                        <a:spcAft>
                          <a:spcPts val="0"/>
                        </a:spcAft>
                      </a:pPr>
                      <a:endParaRPr lang="en-US" sz="800">
                        <a:effectLst/>
                        <a:latin typeface="+mj-lt"/>
                        <a:ea typeface="Calibri" panose="020F0502020204030204" pitchFamily="34" charset="0"/>
                        <a:cs typeface="Arial" panose="020B0604020202020204" pitchFamily="34" charset="0"/>
                      </a:endParaRPr>
                    </a:p>
                  </a:txBody>
                  <a:tcPr marL="63395" marR="63395" marT="0" marB="0" anchor="ctr"/>
                </a:tc>
                <a:tc gridSpan="5">
                  <a:txBody>
                    <a:bodyPr/>
                    <a:lstStyle/>
                    <a:p>
                      <a:pPr marL="0" marR="0" algn="ctr">
                        <a:spcBef>
                          <a:spcPts val="0"/>
                        </a:spcBef>
                        <a:spcAft>
                          <a:spcPts val="0"/>
                        </a:spcAft>
                      </a:pPr>
                      <a:r>
                        <a:rPr lang="en-US" sz="800" b="1">
                          <a:solidFill>
                            <a:schemeClr val="tx1">
                              <a:lumMod val="75000"/>
                              <a:lumOff val="25000"/>
                            </a:schemeClr>
                          </a:solidFill>
                          <a:effectLst/>
                          <a:latin typeface="+mj-lt"/>
                        </a:rPr>
                        <a:t>HD frequency</a:t>
                      </a:r>
                    </a:p>
                    <a:p>
                      <a:pPr marL="0" marR="0" algn="ctr">
                        <a:spcBef>
                          <a:spcPts val="0"/>
                        </a:spcBef>
                        <a:spcAft>
                          <a:spcPts val="0"/>
                        </a:spcAft>
                      </a:pPr>
                      <a:r>
                        <a:rPr lang="en-US" sz="800" b="1">
                          <a:solidFill>
                            <a:schemeClr val="tx1">
                              <a:lumMod val="75000"/>
                              <a:lumOff val="25000"/>
                            </a:schemeClr>
                          </a:solidFill>
                          <a:effectLst/>
                          <a:latin typeface="+mj-lt"/>
                        </a:rPr>
                        <a:t>a center-based service that involves treatment </a:t>
                      </a:r>
                    </a:p>
                    <a:p>
                      <a:pPr marL="0" marR="0" algn="ctr">
                        <a:spcBef>
                          <a:spcPts val="0"/>
                        </a:spcBef>
                        <a:spcAft>
                          <a:spcPts val="0"/>
                        </a:spcAft>
                      </a:pPr>
                      <a:r>
                        <a:rPr lang="en-US" sz="800" b="1">
                          <a:solidFill>
                            <a:schemeClr val="tx1">
                              <a:lumMod val="75000"/>
                              <a:lumOff val="25000"/>
                            </a:schemeClr>
                          </a:solidFill>
                          <a:effectLst/>
                          <a:latin typeface="+mj-lt"/>
                        </a:rPr>
                        <a:t>3x week/3-4x hours</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spcBef>
                          <a:spcPts val="0"/>
                        </a:spcBef>
                        <a:spcAft>
                          <a:spcPts val="0"/>
                        </a:spcAft>
                      </a:pPr>
                      <a:r>
                        <a:rPr lang="en-US" sz="800" b="1">
                          <a:solidFill>
                            <a:schemeClr val="tx1">
                              <a:lumMod val="75000"/>
                              <a:lumOff val="25000"/>
                            </a:schemeClr>
                          </a:solidFill>
                          <a:effectLst/>
                          <a:latin typeface="+mj-lt"/>
                        </a:rPr>
                        <a:t>PD frequency</a:t>
                      </a:r>
                    </a:p>
                    <a:p>
                      <a:pPr marL="0" marR="0" algn="ctr">
                        <a:spcBef>
                          <a:spcPts val="0"/>
                        </a:spcBef>
                        <a:spcAft>
                          <a:spcPts val="0"/>
                        </a:spcAft>
                      </a:pPr>
                      <a:r>
                        <a:rPr lang="en-US" sz="800" b="1">
                          <a:solidFill>
                            <a:schemeClr val="tx1">
                              <a:lumMod val="75000"/>
                              <a:lumOff val="25000"/>
                            </a:schemeClr>
                          </a:solidFill>
                          <a:effectLst/>
                          <a:latin typeface="+mj-lt"/>
                        </a:rPr>
                        <a:t>ability to do adequate exchanges</a:t>
                      </a:r>
                    </a:p>
                    <a:p>
                      <a:pPr marL="0" marR="0" algn="ctr">
                        <a:spcBef>
                          <a:spcPts val="0"/>
                        </a:spcBef>
                        <a:spcAft>
                          <a:spcPts val="0"/>
                        </a:spcAft>
                      </a:pPr>
                      <a:r>
                        <a:rPr lang="en-US" sz="800" b="1">
                          <a:solidFill>
                            <a:schemeClr val="tx1">
                              <a:lumMod val="75000"/>
                              <a:lumOff val="25000"/>
                            </a:schemeClr>
                          </a:solidFill>
                          <a:effectLst/>
                          <a:latin typeface="+mj-lt"/>
                        </a:rPr>
                        <a:t>3-4x day</a:t>
                      </a:r>
                    </a:p>
                    <a:p>
                      <a:pPr marL="0" marR="0" algn="ctr">
                        <a:spcBef>
                          <a:spcPts val="0"/>
                        </a:spcBef>
                        <a:spcAft>
                          <a:spcPts val="0"/>
                        </a:spcAft>
                      </a:pPr>
                      <a:r>
                        <a:rPr lang="en-US" sz="800" b="1">
                          <a:solidFill>
                            <a:schemeClr val="tx1">
                              <a:lumMod val="75000"/>
                              <a:lumOff val="25000"/>
                            </a:schemeClr>
                          </a:solidFill>
                          <a:effectLst/>
                          <a:latin typeface="+mj-lt"/>
                        </a:rPr>
                        <a:t>(or equivalent cycles on automated PD)</a:t>
                      </a:r>
                    </a:p>
                    <a:p>
                      <a:pPr marL="0" marR="0" algn="ctr">
                        <a:spcBef>
                          <a:spcPts val="0"/>
                        </a:spcBef>
                        <a:spcAft>
                          <a:spcPts val="0"/>
                        </a:spcAft>
                      </a:pP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hMerge="1">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3395" marR="6339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3395" marR="6339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3395" marR="6339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3395" marR="6339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985594457"/>
                  </a:ext>
                </a:extLst>
              </a:tr>
              <a:tr h="394456">
                <a:tc vMerge="1">
                  <a:txBody>
                    <a:bodyPr/>
                    <a:lstStyle/>
                    <a:p>
                      <a:endParaRPr lang="en-US"/>
                    </a:p>
                  </a:txBody>
                  <a:tcPr/>
                </a:tc>
                <a:tc>
                  <a:txBody>
                    <a:bodyPr/>
                    <a:lstStyle/>
                    <a:p>
                      <a:pPr marL="0" marR="0" algn="ctr">
                        <a:spcBef>
                          <a:spcPts val="0"/>
                        </a:spcBef>
                        <a:spcAft>
                          <a:spcPts val="0"/>
                        </a:spcAft>
                      </a:pPr>
                      <a:r>
                        <a:rPr lang="en-ZA" sz="800">
                          <a:solidFill>
                            <a:schemeClr val="tx1">
                              <a:lumMod val="75000"/>
                              <a:lumOff val="25000"/>
                            </a:schemeClr>
                          </a:solidFill>
                          <a:effectLst/>
                          <a:latin typeface="+mj-lt"/>
                        </a:rPr>
                        <a:t>Generally available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lang="en-ZA" sz="800">
                          <a:solidFill>
                            <a:schemeClr val="tx1">
                              <a:lumMod val="75000"/>
                              <a:lumOff val="25000"/>
                            </a:schemeClr>
                          </a:solidFill>
                          <a:effectLst/>
                          <a:latin typeface="+mj-lt"/>
                        </a:rPr>
                        <a:t>Generally not available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Never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lang="en-ZA" sz="800">
                          <a:solidFill>
                            <a:schemeClr val="tx1">
                              <a:lumMod val="75000"/>
                              <a:lumOff val="25000"/>
                            </a:schemeClr>
                          </a:solidFill>
                          <a:effectLst/>
                          <a:latin typeface="+mj-lt"/>
                        </a:rPr>
                        <a:t>Unknown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lang="en-ZA" sz="800">
                          <a:solidFill>
                            <a:schemeClr val="tx1">
                              <a:lumMod val="75000"/>
                              <a:lumOff val="25000"/>
                            </a:schemeClr>
                          </a:solidFill>
                          <a:effectLst/>
                          <a:latin typeface="+mj-lt"/>
                        </a:rPr>
                        <a:t>N/A (dialysis not provided)</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lang="en-ZA" sz="800">
                          <a:solidFill>
                            <a:schemeClr val="tx1">
                              <a:lumMod val="75000"/>
                              <a:lumOff val="25000"/>
                            </a:schemeClr>
                          </a:solidFill>
                          <a:effectLst/>
                          <a:latin typeface="+mj-lt"/>
                        </a:rPr>
                        <a:t>Generally available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r>
                        <a:rPr lang="en-ZA" sz="800">
                          <a:solidFill>
                            <a:schemeClr val="tx1">
                              <a:lumMod val="75000"/>
                              <a:lumOff val="25000"/>
                            </a:schemeClr>
                          </a:solidFill>
                          <a:effectLst/>
                          <a:latin typeface="+mj-lt"/>
                        </a:rPr>
                        <a:t>Generally not available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Never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r>
                        <a:rPr lang="en-ZA" sz="800">
                          <a:solidFill>
                            <a:schemeClr val="tx1">
                              <a:lumMod val="75000"/>
                              <a:lumOff val="25000"/>
                            </a:schemeClr>
                          </a:solidFill>
                          <a:effectLst/>
                          <a:latin typeface="+mj-lt"/>
                        </a:rPr>
                        <a:t>Unknown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r>
                        <a:rPr lang="en-ZA" sz="800">
                          <a:solidFill>
                            <a:schemeClr val="tx1">
                              <a:lumMod val="75000"/>
                              <a:lumOff val="25000"/>
                            </a:schemeClr>
                          </a:solidFill>
                          <a:effectLst/>
                          <a:latin typeface="+mj-lt"/>
                        </a:rPr>
                        <a:t>N/A (dialysis not provided)</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extLst>
                  <a:ext uri="{0D108BD9-81ED-4DB2-BD59-A6C34878D82A}">
                    <a16:rowId xmlns:a16="http://schemas.microsoft.com/office/drawing/2014/main" val="1849336064"/>
                  </a:ext>
                </a:extLst>
              </a:tr>
              <a:tr h="200750">
                <a:tc>
                  <a:txBody>
                    <a:bodyPr/>
                    <a:lstStyle/>
                    <a:p>
                      <a:pPr marL="0" marR="0">
                        <a:spcBef>
                          <a:spcPts val="0"/>
                        </a:spcBef>
                        <a:spcAft>
                          <a:spcPts val="0"/>
                        </a:spcAft>
                      </a:pPr>
                      <a:r>
                        <a:rPr lang="en-US" sz="800">
                          <a:solidFill>
                            <a:schemeClr val="tx1">
                              <a:lumMod val="75000"/>
                              <a:lumOff val="25000"/>
                            </a:schemeClr>
                          </a:solidFill>
                          <a:effectLst/>
                          <a:latin typeface="+mj-lt"/>
                        </a:rPr>
                        <a:t>American Samoa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extLst>
                  <a:ext uri="{0D108BD9-81ED-4DB2-BD59-A6C34878D82A}">
                    <a16:rowId xmlns:a16="http://schemas.microsoft.com/office/drawing/2014/main" val="1016785933"/>
                  </a:ext>
                </a:extLst>
              </a:tr>
              <a:tr h="200750">
                <a:tc>
                  <a:txBody>
                    <a:bodyPr/>
                    <a:lstStyle/>
                    <a:p>
                      <a:pPr marL="0" marR="0">
                        <a:spcBef>
                          <a:spcPts val="0"/>
                        </a:spcBef>
                        <a:spcAft>
                          <a:spcPts val="0"/>
                        </a:spcAft>
                      </a:pPr>
                      <a:r>
                        <a:rPr lang="en-US" sz="800">
                          <a:solidFill>
                            <a:schemeClr val="tx1">
                              <a:lumMod val="75000"/>
                              <a:lumOff val="25000"/>
                            </a:schemeClr>
                          </a:solidFill>
                          <a:effectLst/>
                          <a:latin typeface="+mj-lt"/>
                        </a:rPr>
                        <a:t>Australia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extLst>
                  <a:ext uri="{0D108BD9-81ED-4DB2-BD59-A6C34878D82A}">
                    <a16:rowId xmlns:a16="http://schemas.microsoft.com/office/drawing/2014/main" val="148433679"/>
                  </a:ext>
                </a:extLst>
              </a:tr>
              <a:tr h="200750">
                <a:tc>
                  <a:txBody>
                    <a:bodyPr/>
                    <a:lstStyle/>
                    <a:p>
                      <a:pPr marL="0" marR="0">
                        <a:spcBef>
                          <a:spcPts val="0"/>
                        </a:spcBef>
                        <a:spcAft>
                          <a:spcPts val="0"/>
                        </a:spcAft>
                      </a:pPr>
                      <a:r>
                        <a:rPr lang="en-US" sz="800">
                          <a:solidFill>
                            <a:schemeClr val="tx1">
                              <a:lumMod val="75000"/>
                              <a:lumOff val="25000"/>
                            </a:schemeClr>
                          </a:solidFill>
                          <a:effectLst/>
                          <a:latin typeface="+mj-lt"/>
                        </a:rPr>
                        <a:t>Brunei Darussalam</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extLst>
                  <a:ext uri="{0D108BD9-81ED-4DB2-BD59-A6C34878D82A}">
                    <a16:rowId xmlns:a16="http://schemas.microsoft.com/office/drawing/2014/main" val="2118829033"/>
                  </a:ext>
                </a:extLst>
              </a:tr>
              <a:tr h="200750">
                <a:tc>
                  <a:txBody>
                    <a:bodyPr/>
                    <a:lstStyle/>
                    <a:p>
                      <a:pPr marL="0" marR="0">
                        <a:spcBef>
                          <a:spcPts val="0"/>
                        </a:spcBef>
                        <a:spcAft>
                          <a:spcPts val="0"/>
                        </a:spcAft>
                      </a:pPr>
                      <a:r>
                        <a:rPr lang="en-US" sz="800">
                          <a:solidFill>
                            <a:schemeClr val="tx1">
                              <a:lumMod val="75000"/>
                              <a:lumOff val="25000"/>
                            </a:schemeClr>
                          </a:solidFill>
                          <a:effectLst/>
                          <a:latin typeface="+mj-lt"/>
                        </a:rPr>
                        <a:t>Cambodia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extLst>
                  <a:ext uri="{0D108BD9-81ED-4DB2-BD59-A6C34878D82A}">
                    <a16:rowId xmlns:a16="http://schemas.microsoft.com/office/drawing/2014/main" val="2018050663"/>
                  </a:ext>
                </a:extLst>
              </a:tr>
              <a:tr h="200750">
                <a:tc>
                  <a:txBody>
                    <a:bodyPr/>
                    <a:lstStyle/>
                    <a:p>
                      <a:pPr marL="0" marR="0">
                        <a:spcBef>
                          <a:spcPts val="0"/>
                        </a:spcBef>
                        <a:spcAft>
                          <a:spcPts val="0"/>
                        </a:spcAft>
                      </a:pPr>
                      <a:r>
                        <a:rPr lang="en-US" sz="800">
                          <a:solidFill>
                            <a:schemeClr val="tx1">
                              <a:lumMod val="75000"/>
                              <a:lumOff val="25000"/>
                            </a:schemeClr>
                          </a:solidFill>
                          <a:effectLst/>
                          <a:latin typeface="+mj-lt"/>
                        </a:rPr>
                        <a:t>Fiji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extLst>
                  <a:ext uri="{0D108BD9-81ED-4DB2-BD59-A6C34878D82A}">
                    <a16:rowId xmlns:a16="http://schemas.microsoft.com/office/drawing/2014/main" val="1016281884"/>
                  </a:ext>
                </a:extLst>
              </a:tr>
              <a:tr h="200750">
                <a:tc>
                  <a:txBody>
                    <a:bodyPr/>
                    <a:lstStyle/>
                    <a:p>
                      <a:pPr marL="0" marR="0">
                        <a:spcBef>
                          <a:spcPts val="0"/>
                        </a:spcBef>
                        <a:spcAft>
                          <a:spcPts val="0"/>
                        </a:spcAft>
                      </a:pPr>
                      <a:r>
                        <a:rPr lang="en-US" sz="800">
                          <a:solidFill>
                            <a:schemeClr val="tx1">
                              <a:lumMod val="75000"/>
                              <a:lumOff val="25000"/>
                            </a:schemeClr>
                          </a:solidFill>
                          <a:effectLst/>
                          <a:latin typeface="+mj-lt"/>
                        </a:rPr>
                        <a:t>Indonesia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extLst>
                  <a:ext uri="{0D108BD9-81ED-4DB2-BD59-A6C34878D82A}">
                    <a16:rowId xmlns:a16="http://schemas.microsoft.com/office/drawing/2014/main" val="1751913930"/>
                  </a:ext>
                </a:extLst>
              </a:tr>
              <a:tr h="200750">
                <a:tc>
                  <a:txBody>
                    <a:bodyPr/>
                    <a:lstStyle/>
                    <a:p>
                      <a:pPr marL="0" marR="0">
                        <a:spcBef>
                          <a:spcPts val="0"/>
                        </a:spcBef>
                        <a:spcAft>
                          <a:spcPts val="0"/>
                        </a:spcAft>
                      </a:pPr>
                      <a:r>
                        <a:rPr lang="en-US" sz="800">
                          <a:solidFill>
                            <a:schemeClr val="tx1">
                              <a:lumMod val="75000"/>
                              <a:lumOff val="25000"/>
                            </a:schemeClr>
                          </a:solidFill>
                          <a:effectLst/>
                          <a:latin typeface="+mj-lt"/>
                        </a:rPr>
                        <a:t>Lao PDR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extLst>
                  <a:ext uri="{0D108BD9-81ED-4DB2-BD59-A6C34878D82A}">
                    <a16:rowId xmlns:a16="http://schemas.microsoft.com/office/drawing/2014/main" val="3596327431"/>
                  </a:ext>
                </a:extLst>
              </a:tr>
              <a:tr h="200750">
                <a:tc>
                  <a:txBody>
                    <a:bodyPr/>
                    <a:lstStyle/>
                    <a:p>
                      <a:pPr marL="0" marR="0">
                        <a:spcBef>
                          <a:spcPts val="0"/>
                        </a:spcBef>
                        <a:spcAft>
                          <a:spcPts val="0"/>
                        </a:spcAft>
                      </a:pPr>
                      <a:r>
                        <a:rPr lang="en-US" sz="800">
                          <a:solidFill>
                            <a:schemeClr val="tx1">
                              <a:lumMod val="75000"/>
                              <a:lumOff val="25000"/>
                            </a:schemeClr>
                          </a:solidFill>
                          <a:effectLst/>
                          <a:latin typeface="+mj-lt"/>
                        </a:rPr>
                        <a:t>Malaysia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extLst>
                  <a:ext uri="{0D108BD9-81ED-4DB2-BD59-A6C34878D82A}">
                    <a16:rowId xmlns:a16="http://schemas.microsoft.com/office/drawing/2014/main" val="3967651413"/>
                  </a:ext>
                </a:extLst>
              </a:tr>
              <a:tr h="200750">
                <a:tc>
                  <a:txBody>
                    <a:bodyPr/>
                    <a:lstStyle/>
                    <a:p>
                      <a:pPr marL="0" marR="0">
                        <a:spcBef>
                          <a:spcPts val="0"/>
                        </a:spcBef>
                        <a:spcAft>
                          <a:spcPts val="0"/>
                        </a:spcAft>
                      </a:pPr>
                      <a:r>
                        <a:rPr lang="en-US" sz="800">
                          <a:solidFill>
                            <a:schemeClr val="tx1">
                              <a:lumMod val="75000"/>
                              <a:lumOff val="25000"/>
                            </a:schemeClr>
                          </a:solidFill>
                          <a:effectLst/>
                          <a:latin typeface="+mj-lt"/>
                        </a:rPr>
                        <a:t>Myanmar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extLst>
                  <a:ext uri="{0D108BD9-81ED-4DB2-BD59-A6C34878D82A}">
                    <a16:rowId xmlns:a16="http://schemas.microsoft.com/office/drawing/2014/main" val="4247580723"/>
                  </a:ext>
                </a:extLst>
              </a:tr>
              <a:tr h="200750">
                <a:tc>
                  <a:txBody>
                    <a:bodyPr/>
                    <a:lstStyle/>
                    <a:p>
                      <a:pPr marL="0" marR="0">
                        <a:spcBef>
                          <a:spcPts val="0"/>
                        </a:spcBef>
                        <a:spcAft>
                          <a:spcPts val="0"/>
                        </a:spcAft>
                      </a:pPr>
                      <a:r>
                        <a:rPr lang="en-US" sz="800">
                          <a:solidFill>
                            <a:schemeClr val="tx1">
                              <a:lumMod val="75000"/>
                              <a:lumOff val="25000"/>
                            </a:schemeClr>
                          </a:solidFill>
                          <a:effectLst/>
                          <a:latin typeface="+mj-lt"/>
                        </a:rPr>
                        <a:t>New Caledonia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extLst>
                  <a:ext uri="{0D108BD9-81ED-4DB2-BD59-A6C34878D82A}">
                    <a16:rowId xmlns:a16="http://schemas.microsoft.com/office/drawing/2014/main" val="1542374043"/>
                  </a:ext>
                </a:extLst>
              </a:tr>
              <a:tr h="200750">
                <a:tc>
                  <a:txBody>
                    <a:bodyPr/>
                    <a:lstStyle/>
                    <a:p>
                      <a:pPr marL="0" marR="0">
                        <a:spcBef>
                          <a:spcPts val="0"/>
                        </a:spcBef>
                        <a:spcAft>
                          <a:spcPts val="0"/>
                        </a:spcAft>
                      </a:pPr>
                      <a:r>
                        <a:rPr lang="en-US" sz="800">
                          <a:solidFill>
                            <a:schemeClr val="tx1">
                              <a:lumMod val="75000"/>
                              <a:lumOff val="25000"/>
                            </a:schemeClr>
                          </a:solidFill>
                          <a:effectLst/>
                          <a:latin typeface="+mj-lt"/>
                        </a:rPr>
                        <a:t>New Zealand</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extLst>
                  <a:ext uri="{0D108BD9-81ED-4DB2-BD59-A6C34878D82A}">
                    <a16:rowId xmlns:a16="http://schemas.microsoft.com/office/drawing/2014/main" val="881522169"/>
                  </a:ext>
                </a:extLst>
              </a:tr>
              <a:tr h="200750">
                <a:tc>
                  <a:txBody>
                    <a:bodyPr/>
                    <a:lstStyle/>
                    <a:p>
                      <a:pPr marL="0" marR="0">
                        <a:spcBef>
                          <a:spcPts val="0"/>
                        </a:spcBef>
                        <a:spcAft>
                          <a:spcPts val="0"/>
                        </a:spcAft>
                      </a:pPr>
                      <a:r>
                        <a:rPr lang="en-US" sz="800">
                          <a:solidFill>
                            <a:schemeClr val="tx1">
                              <a:lumMod val="75000"/>
                              <a:lumOff val="25000"/>
                            </a:schemeClr>
                          </a:solidFill>
                          <a:effectLst/>
                          <a:latin typeface="+mj-lt"/>
                        </a:rPr>
                        <a:t>Papua New Guinea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extLst>
                  <a:ext uri="{0D108BD9-81ED-4DB2-BD59-A6C34878D82A}">
                    <a16:rowId xmlns:a16="http://schemas.microsoft.com/office/drawing/2014/main" val="462066110"/>
                  </a:ext>
                </a:extLst>
              </a:tr>
              <a:tr h="200750">
                <a:tc>
                  <a:txBody>
                    <a:bodyPr/>
                    <a:lstStyle/>
                    <a:p>
                      <a:pPr marL="0" marR="0">
                        <a:spcBef>
                          <a:spcPts val="0"/>
                        </a:spcBef>
                        <a:spcAft>
                          <a:spcPts val="0"/>
                        </a:spcAft>
                      </a:pPr>
                      <a:r>
                        <a:rPr lang="en-US" sz="800">
                          <a:solidFill>
                            <a:schemeClr val="tx1">
                              <a:lumMod val="75000"/>
                              <a:lumOff val="25000"/>
                            </a:schemeClr>
                          </a:solidFill>
                          <a:effectLst/>
                          <a:latin typeface="+mj-lt"/>
                        </a:rPr>
                        <a:t>Philippines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extLst>
                  <a:ext uri="{0D108BD9-81ED-4DB2-BD59-A6C34878D82A}">
                    <a16:rowId xmlns:a16="http://schemas.microsoft.com/office/drawing/2014/main" val="2156782854"/>
                  </a:ext>
                </a:extLst>
              </a:tr>
              <a:tr h="200750">
                <a:tc>
                  <a:txBody>
                    <a:bodyPr/>
                    <a:lstStyle/>
                    <a:p>
                      <a:pPr marL="0" marR="0">
                        <a:spcBef>
                          <a:spcPts val="0"/>
                        </a:spcBef>
                        <a:spcAft>
                          <a:spcPts val="0"/>
                        </a:spcAft>
                      </a:pPr>
                      <a:r>
                        <a:rPr lang="en-US" sz="800">
                          <a:solidFill>
                            <a:schemeClr val="tx1">
                              <a:lumMod val="75000"/>
                              <a:lumOff val="25000"/>
                            </a:schemeClr>
                          </a:solidFill>
                          <a:effectLst/>
                          <a:latin typeface="+mj-lt"/>
                        </a:rPr>
                        <a:t>Samoa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extLst>
                  <a:ext uri="{0D108BD9-81ED-4DB2-BD59-A6C34878D82A}">
                    <a16:rowId xmlns:a16="http://schemas.microsoft.com/office/drawing/2014/main" val="968294233"/>
                  </a:ext>
                </a:extLst>
              </a:tr>
              <a:tr h="200750">
                <a:tc>
                  <a:txBody>
                    <a:bodyPr/>
                    <a:lstStyle/>
                    <a:p>
                      <a:pPr marL="0" marR="0">
                        <a:spcBef>
                          <a:spcPts val="0"/>
                        </a:spcBef>
                        <a:spcAft>
                          <a:spcPts val="0"/>
                        </a:spcAft>
                      </a:pPr>
                      <a:r>
                        <a:rPr lang="en-US" sz="800">
                          <a:solidFill>
                            <a:schemeClr val="tx1">
                              <a:lumMod val="75000"/>
                              <a:lumOff val="25000"/>
                            </a:schemeClr>
                          </a:solidFill>
                          <a:effectLst/>
                          <a:latin typeface="+mj-lt"/>
                        </a:rPr>
                        <a:t>Singapore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extLst>
                  <a:ext uri="{0D108BD9-81ED-4DB2-BD59-A6C34878D82A}">
                    <a16:rowId xmlns:a16="http://schemas.microsoft.com/office/drawing/2014/main" val="203963869"/>
                  </a:ext>
                </a:extLst>
              </a:tr>
              <a:tr h="200750">
                <a:tc>
                  <a:txBody>
                    <a:bodyPr/>
                    <a:lstStyle/>
                    <a:p>
                      <a:pPr marL="0" marR="0">
                        <a:spcBef>
                          <a:spcPts val="0"/>
                        </a:spcBef>
                        <a:spcAft>
                          <a:spcPts val="0"/>
                        </a:spcAft>
                      </a:pPr>
                      <a:r>
                        <a:rPr lang="en-US" sz="800">
                          <a:solidFill>
                            <a:schemeClr val="tx1">
                              <a:lumMod val="75000"/>
                              <a:lumOff val="25000"/>
                            </a:schemeClr>
                          </a:solidFill>
                          <a:effectLst/>
                          <a:latin typeface="+mj-lt"/>
                        </a:rPr>
                        <a:t>Solomon Islands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extLst>
                  <a:ext uri="{0D108BD9-81ED-4DB2-BD59-A6C34878D82A}">
                    <a16:rowId xmlns:a16="http://schemas.microsoft.com/office/drawing/2014/main" val="1670136159"/>
                  </a:ext>
                </a:extLst>
              </a:tr>
              <a:tr h="200750">
                <a:tc>
                  <a:txBody>
                    <a:bodyPr/>
                    <a:lstStyle/>
                    <a:p>
                      <a:pPr marL="0" marR="0">
                        <a:spcBef>
                          <a:spcPts val="0"/>
                        </a:spcBef>
                        <a:spcAft>
                          <a:spcPts val="0"/>
                        </a:spcAft>
                      </a:pPr>
                      <a:r>
                        <a:rPr lang="en-US" sz="800">
                          <a:solidFill>
                            <a:schemeClr val="tx1">
                              <a:lumMod val="75000"/>
                              <a:lumOff val="25000"/>
                            </a:schemeClr>
                          </a:solidFill>
                          <a:effectLst/>
                          <a:latin typeface="+mj-lt"/>
                        </a:rPr>
                        <a:t>Thailand</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extLst>
                  <a:ext uri="{0D108BD9-81ED-4DB2-BD59-A6C34878D82A}">
                    <a16:rowId xmlns:a16="http://schemas.microsoft.com/office/drawing/2014/main" val="1472394601"/>
                  </a:ext>
                </a:extLst>
              </a:tr>
              <a:tr h="200750">
                <a:tc>
                  <a:txBody>
                    <a:bodyPr/>
                    <a:lstStyle/>
                    <a:p>
                      <a:pPr marL="0" marR="0">
                        <a:spcBef>
                          <a:spcPts val="0"/>
                        </a:spcBef>
                        <a:spcAft>
                          <a:spcPts val="0"/>
                        </a:spcAft>
                      </a:pPr>
                      <a:r>
                        <a:rPr lang="en-US" sz="800">
                          <a:solidFill>
                            <a:schemeClr val="tx1">
                              <a:lumMod val="75000"/>
                              <a:lumOff val="25000"/>
                            </a:schemeClr>
                          </a:solidFill>
                          <a:effectLst/>
                          <a:latin typeface="+mj-lt"/>
                        </a:rPr>
                        <a:t>Vanuatu</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extLst>
                  <a:ext uri="{0D108BD9-81ED-4DB2-BD59-A6C34878D82A}">
                    <a16:rowId xmlns:a16="http://schemas.microsoft.com/office/drawing/2014/main" val="521147482"/>
                  </a:ext>
                </a:extLst>
              </a:tr>
              <a:tr h="200750">
                <a:tc>
                  <a:txBody>
                    <a:bodyPr/>
                    <a:lstStyle/>
                    <a:p>
                      <a:pPr marL="0" marR="0">
                        <a:spcBef>
                          <a:spcPts val="0"/>
                        </a:spcBef>
                        <a:spcAft>
                          <a:spcPts val="0"/>
                        </a:spcAft>
                      </a:pPr>
                      <a:r>
                        <a:rPr lang="en-US" sz="800">
                          <a:solidFill>
                            <a:schemeClr val="tx1">
                              <a:lumMod val="75000"/>
                              <a:lumOff val="25000"/>
                            </a:schemeClr>
                          </a:solidFill>
                          <a:effectLst/>
                          <a:latin typeface="+mj-lt"/>
                        </a:rPr>
                        <a:t>Vietnam</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990" marR="61990" marT="0" marB="0" anchor="ctr"/>
                </a:tc>
                <a:extLst>
                  <a:ext uri="{0D108BD9-81ED-4DB2-BD59-A6C34878D82A}">
                    <a16:rowId xmlns:a16="http://schemas.microsoft.com/office/drawing/2014/main" val="3686765550"/>
                  </a:ext>
                </a:extLst>
              </a:tr>
            </a:tbl>
          </a:graphicData>
        </a:graphic>
      </p:graphicFrame>
      <p:sp>
        <p:nvSpPr>
          <p:cNvPr id="6" name="Rectangle 5"/>
          <p:cNvSpPr/>
          <p:nvPr/>
        </p:nvSpPr>
        <p:spPr>
          <a:xfrm>
            <a:off x="1356572" y="860374"/>
            <a:ext cx="306977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j-lt"/>
                <a:ea typeface="+mn-ea"/>
                <a:cs typeface="+mn-cs"/>
              </a:rPr>
              <a:t>HD frequency</a:t>
            </a:r>
          </a:p>
        </p:txBody>
      </p:sp>
      <p:sp>
        <p:nvSpPr>
          <p:cNvPr id="7" name="Rectangle 6"/>
          <p:cNvSpPr/>
          <p:nvPr/>
        </p:nvSpPr>
        <p:spPr>
          <a:xfrm>
            <a:off x="1356573" y="3674747"/>
            <a:ext cx="306977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j-lt"/>
                <a:ea typeface="+mn-ea"/>
                <a:cs typeface="+mn-cs"/>
              </a:rPr>
              <a:t>PD frequency</a:t>
            </a:r>
          </a:p>
        </p:txBody>
      </p:sp>
      <p:sp>
        <p:nvSpPr>
          <p:cNvPr id="12" name="Rectangle 11"/>
          <p:cNvSpPr/>
          <p:nvPr/>
        </p:nvSpPr>
        <p:spPr>
          <a:xfrm>
            <a:off x="684060" y="1194754"/>
            <a:ext cx="4414799" cy="249668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397760" y="1142895"/>
            <a:ext cx="2317577" cy="11541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684059" y="4016570"/>
            <a:ext cx="4414799" cy="250009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2313829" y="4036890"/>
            <a:ext cx="2273411" cy="104311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5367377" y="6261665"/>
            <a:ext cx="687299" cy="246221"/>
          </a:xfrm>
          <a:prstGeom prst="rect">
            <a:avLst/>
          </a:prstGeom>
          <a:noFill/>
        </p:spPr>
        <p:txBody>
          <a:bodyPr wrap="square" rtlCol="0">
            <a:spAutoFit/>
          </a:bodyPr>
          <a:lstStyle/>
          <a:p>
            <a:r>
              <a:rPr lang="en-US" sz="1000">
                <a:latin typeface="+mj-lt"/>
              </a:rPr>
              <a:t>X : Yes</a:t>
            </a:r>
          </a:p>
        </p:txBody>
      </p:sp>
      <p:sp>
        <p:nvSpPr>
          <p:cNvPr id="2" name="Date Placeholder 3">
            <a:extLst>
              <a:ext uri="{FF2B5EF4-FFF2-40B4-BE49-F238E27FC236}">
                <a16:creationId xmlns:a16="http://schemas.microsoft.com/office/drawing/2014/main" id="{AF646849-57FB-EF1E-E695-E926492458FB}"/>
              </a:ext>
            </a:extLst>
          </p:cNvPr>
          <p:cNvSpPr txBox="1">
            <a:spLocks/>
          </p:cNvSpPr>
          <p:nvPr/>
        </p:nvSpPr>
        <p:spPr>
          <a:xfrm>
            <a:off x="575386" y="650480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July 2023</a:t>
            </a:r>
            <a:endParaRPr lang="en-US" dirty="0"/>
          </a:p>
        </p:txBody>
      </p:sp>
      <p:sp>
        <p:nvSpPr>
          <p:cNvPr id="10" name="Title 9">
            <a:extLst>
              <a:ext uri="{FF2B5EF4-FFF2-40B4-BE49-F238E27FC236}">
                <a16:creationId xmlns:a16="http://schemas.microsoft.com/office/drawing/2014/main" id="{1EE15052-476F-E8C7-F537-EEBFCE42B2E5}"/>
              </a:ext>
            </a:extLst>
          </p:cNvPr>
          <p:cNvSpPr>
            <a:spLocks noGrp="1"/>
          </p:cNvSpPr>
          <p:nvPr>
            <p:ph type="title"/>
          </p:nvPr>
        </p:nvSpPr>
        <p:spPr/>
        <p:txBody>
          <a:bodyPr>
            <a:normAutofit/>
          </a:bodyPr>
          <a:lstStyle/>
          <a:p>
            <a:r>
              <a:rPr lang="en-US"/>
              <a:t>Availability of services within dialysis care </a:t>
            </a:r>
          </a:p>
        </p:txBody>
      </p:sp>
      <p:sp>
        <p:nvSpPr>
          <p:cNvPr id="3" name="Footer Placeholder 4">
            <a:extLst>
              <a:ext uri="{FF2B5EF4-FFF2-40B4-BE49-F238E27FC236}">
                <a16:creationId xmlns:a16="http://schemas.microsoft.com/office/drawing/2014/main" id="{9EB6352F-A1AD-C493-5D93-4677DEDDF647}"/>
              </a:ext>
            </a:extLst>
          </p:cNvPr>
          <p:cNvSpPr>
            <a:spLocks noGrp="1"/>
          </p:cNvSpPr>
          <p:nvPr>
            <p:ph type="ftr" sz="quarter" idx="3"/>
          </p:nvPr>
        </p:nvSpPr>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1167AA94-122A-3CBC-16E9-F1ED4579EBF9}"/>
              </a:ext>
            </a:extLst>
          </p:cNvPr>
          <p:cNvSpPr txBox="1">
            <a:spLocks/>
          </p:cNvSpPr>
          <p:nvPr/>
        </p:nvSpPr>
        <p:spPr>
          <a:xfrm>
            <a:off x="8347785" y="6504806"/>
            <a:ext cx="3381375" cy="365125"/>
          </a:xfrm>
          <a:prstGeom prst="rect">
            <a:avLst/>
          </a:prstGeom>
        </p:spPr>
        <p:txBody>
          <a:bodyPr vert="horz" lIns="91440" tIns="45720" rIns="91440" bIns="45720" rtlCol="0" anchor="ctr"/>
          <a:lstStyle>
            <a:defPPr>
              <a:defRPr lang="en-US"/>
            </a:defPPr>
            <a:lvl1pPr marL="0" algn="r"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9CEFBC-9863-BD47-BA2B-008170C231CB}" type="slidenum">
              <a:rPr lang="en-US" smtClean="0"/>
              <a:pPr/>
              <a:t>29</a:t>
            </a:fld>
            <a:endParaRPr lang="en-US"/>
          </a:p>
        </p:txBody>
      </p:sp>
    </p:spTree>
    <p:extLst>
      <p:ext uri="{BB962C8B-B14F-4D97-AF65-F5344CB8AC3E}">
        <p14:creationId xmlns:p14="http://schemas.microsoft.com/office/powerpoint/2010/main" val="450470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8EA5B99-FE02-487E-9753-182188E462D4}"/>
              </a:ext>
            </a:extLst>
          </p:cNvPr>
          <p:cNvSpPr txBox="1">
            <a:spLocks/>
          </p:cNvSpPr>
          <p:nvPr/>
        </p:nvSpPr>
        <p:spPr>
          <a:xfrm>
            <a:off x="770400" y="356400"/>
            <a:ext cx="8470800" cy="651600"/>
          </a:xfrm>
          <a:prstGeom prst="rect">
            <a:avLst/>
          </a:prstGeom>
        </p:spPr>
        <p:txBody>
          <a:bodyPr vert="horz" lIns="91440" tIns="45720" rIns="91440" bIns="45720" rtlCol="0" anchor="ctr">
            <a:normAutofit/>
          </a:bodyPr>
          <a:lstStyle>
            <a:lvl1pPr>
              <a:lnSpc>
                <a:spcPct val="90000"/>
              </a:lnSpc>
              <a:spcBef>
                <a:spcPct val="0"/>
              </a:spcBef>
              <a:buNone/>
              <a:defRPr sz="3200" b="0" spc="50" baseline="0">
                <a:solidFill>
                  <a:srgbClr val="283378"/>
                </a:solidFill>
                <a:latin typeface="Arial" panose="020B0604020202020204" pitchFamily="34" charset="0"/>
                <a:ea typeface="+mj-ea"/>
                <a:cs typeface="Arial" panose="020B0604020202020204" pitchFamily="34" charset="0"/>
              </a:defRPr>
            </a:lvl1pPr>
          </a:lstStyle>
          <a:p>
            <a:r>
              <a:rPr lang="en-AU"/>
              <a:t>Overview</a:t>
            </a:r>
          </a:p>
        </p:txBody>
      </p:sp>
      <p:sp>
        <p:nvSpPr>
          <p:cNvPr id="9" name="Content Placeholder 8">
            <a:extLst>
              <a:ext uri="{FF2B5EF4-FFF2-40B4-BE49-F238E27FC236}">
                <a16:creationId xmlns:a16="http://schemas.microsoft.com/office/drawing/2014/main" id="{9035A40C-5E56-4626-8C1F-1E89AD3A93F9}"/>
              </a:ext>
            </a:extLst>
          </p:cNvPr>
          <p:cNvSpPr>
            <a:spLocks noGrp="1"/>
          </p:cNvSpPr>
          <p:nvPr>
            <p:ph idx="1"/>
          </p:nvPr>
        </p:nvSpPr>
        <p:spPr>
          <a:xfrm>
            <a:off x="838200" y="2128661"/>
            <a:ext cx="10515600" cy="4048301"/>
          </a:xfrm>
        </p:spPr>
        <p:txBody>
          <a:bodyPr>
            <a:normAutofit/>
          </a:bodyPr>
          <a:lstStyle/>
          <a:p>
            <a:pPr>
              <a:lnSpc>
                <a:spcPct val="110000"/>
              </a:lnSpc>
              <a:spcBef>
                <a:spcPts val="3600"/>
              </a:spcBef>
            </a:pPr>
            <a:r>
              <a:rPr lang="en-AU" sz="2400"/>
              <a:t>Aim</a:t>
            </a:r>
          </a:p>
          <a:p>
            <a:pPr>
              <a:lnSpc>
                <a:spcPct val="110000"/>
              </a:lnSpc>
              <a:spcBef>
                <a:spcPts val="3600"/>
              </a:spcBef>
            </a:pPr>
            <a:r>
              <a:rPr lang="en-AU" sz="2400"/>
              <a:t>Methods</a:t>
            </a:r>
          </a:p>
          <a:p>
            <a:pPr>
              <a:lnSpc>
                <a:spcPct val="110000"/>
              </a:lnSpc>
              <a:spcBef>
                <a:spcPts val="3600"/>
              </a:spcBef>
            </a:pPr>
            <a:r>
              <a:rPr lang="en-AU" sz="2400"/>
              <a:t>Key Results</a:t>
            </a:r>
          </a:p>
          <a:p>
            <a:pPr marL="0" indent="0">
              <a:lnSpc>
                <a:spcPct val="110000"/>
              </a:lnSpc>
              <a:spcBef>
                <a:spcPts val="3600"/>
              </a:spcBef>
              <a:buNone/>
            </a:pPr>
            <a:endParaRPr lang="en-AU" sz="2400"/>
          </a:p>
        </p:txBody>
      </p:sp>
      <p:sp>
        <p:nvSpPr>
          <p:cNvPr id="8" name="Date Placeholder 3">
            <a:extLst>
              <a:ext uri="{FF2B5EF4-FFF2-40B4-BE49-F238E27FC236}">
                <a16:creationId xmlns:a16="http://schemas.microsoft.com/office/drawing/2014/main" id="{9EAE193B-970F-5552-EA41-7EF2EF7DD108}"/>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10" name="Footer Placeholder 4">
            <a:extLst>
              <a:ext uri="{FF2B5EF4-FFF2-40B4-BE49-F238E27FC236}">
                <a16:creationId xmlns:a16="http://schemas.microsoft.com/office/drawing/2014/main" id="{54944920-6377-E21C-EAC9-465BB3AAB5F0}"/>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1" name="Slide Number Placeholder 5">
            <a:extLst>
              <a:ext uri="{FF2B5EF4-FFF2-40B4-BE49-F238E27FC236}">
                <a16:creationId xmlns:a16="http://schemas.microsoft.com/office/drawing/2014/main" id="{839FD8FE-AB30-1FFC-AC44-AA78AB00CF81}"/>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a:t>
            </a:fld>
            <a:endParaRPr lang="en-US"/>
          </a:p>
        </p:txBody>
      </p:sp>
      <p:pic>
        <p:nvPicPr>
          <p:cNvPr id="3" name="Picture 2" descr="A group of people in white coats&#10;&#10;Description automatically generated with low confidence">
            <a:extLst>
              <a:ext uri="{FF2B5EF4-FFF2-40B4-BE49-F238E27FC236}">
                <a16:creationId xmlns:a16="http://schemas.microsoft.com/office/drawing/2014/main" id="{78A4FA98-2CA5-276E-A216-D2BD6041B933}"/>
              </a:ext>
            </a:extLst>
          </p:cNvPr>
          <p:cNvPicPr>
            <a:picLocks noChangeAspect="1"/>
          </p:cNvPicPr>
          <p:nvPr/>
        </p:nvPicPr>
        <p:blipFill>
          <a:blip r:embed="rId2"/>
          <a:stretch>
            <a:fillRect/>
          </a:stretch>
        </p:blipFill>
        <p:spPr>
          <a:xfrm>
            <a:off x="5380382" y="2076099"/>
            <a:ext cx="6460434" cy="4643437"/>
          </a:xfrm>
          <a:prstGeom prst="rect">
            <a:avLst/>
          </a:prstGeom>
        </p:spPr>
      </p:pic>
    </p:spTree>
    <p:extLst>
      <p:ext uri="{BB962C8B-B14F-4D97-AF65-F5344CB8AC3E}">
        <p14:creationId xmlns:p14="http://schemas.microsoft.com/office/powerpoint/2010/main" val="3937067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DEC28E-C38B-D98A-1A01-1C8BB23BBDC5}"/>
              </a:ext>
            </a:extLst>
          </p:cNvPr>
          <p:cNvPicPr>
            <a:picLocks noChangeAspect="1"/>
          </p:cNvPicPr>
          <p:nvPr/>
        </p:nvPicPr>
        <p:blipFill>
          <a:blip r:embed="rId2"/>
          <a:stretch>
            <a:fillRect/>
          </a:stretch>
        </p:blipFill>
        <p:spPr>
          <a:xfrm>
            <a:off x="944841" y="1687180"/>
            <a:ext cx="6148070" cy="363486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425615770"/>
              </p:ext>
            </p:extLst>
          </p:nvPr>
        </p:nvGraphicFramePr>
        <p:xfrm>
          <a:off x="7688693" y="1064022"/>
          <a:ext cx="3812893" cy="4619436"/>
        </p:xfrm>
        <a:graphic>
          <a:graphicData uri="http://schemas.openxmlformats.org/drawingml/2006/table">
            <a:tbl>
              <a:tblPr firstRow="1" firstCol="1" bandRow="1">
                <a:tableStyleId>{F5AB1C69-6EDB-4FF4-983F-18BD219EF322}</a:tableStyleId>
              </a:tblPr>
              <a:tblGrid>
                <a:gridCol w="1047063">
                  <a:extLst>
                    <a:ext uri="{9D8B030D-6E8A-4147-A177-3AD203B41FA5}">
                      <a16:colId xmlns:a16="http://schemas.microsoft.com/office/drawing/2014/main" val="3455822833"/>
                    </a:ext>
                  </a:extLst>
                </a:gridCol>
                <a:gridCol w="553166">
                  <a:extLst>
                    <a:ext uri="{9D8B030D-6E8A-4147-A177-3AD203B41FA5}">
                      <a16:colId xmlns:a16="http://schemas.microsoft.com/office/drawing/2014/main" val="2996180967"/>
                    </a:ext>
                  </a:extLst>
                </a:gridCol>
                <a:gridCol w="553166">
                  <a:extLst>
                    <a:ext uri="{9D8B030D-6E8A-4147-A177-3AD203B41FA5}">
                      <a16:colId xmlns:a16="http://schemas.microsoft.com/office/drawing/2014/main" val="1515347225"/>
                    </a:ext>
                  </a:extLst>
                </a:gridCol>
                <a:gridCol w="553166">
                  <a:extLst>
                    <a:ext uri="{9D8B030D-6E8A-4147-A177-3AD203B41FA5}">
                      <a16:colId xmlns:a16="http://schemas.microsoft.com/office/drawing/2014/main" val="3496397611"/>
                    </a:ext>
                  </a:extLst>
                </a:gridCol>
                <a:gridCol w="553166">
                  <a:extLst>
                    <a:ext uri="{9D8B030D-6E8A-4147-A177-3AD203B41FA5}">
                      <a16:colId xmlns:a16="http://schemas.microsoft.com/office/drawing/2014/main" val="583502936"/>
                    </a:ext>
                  </a:extLst>
                </a:gridCol>
                <a:gridCol w="553166">
                  <a:extLst>
                    <a:ext uri="{9D8B030D-6E8A-4147-A177-3AD203B41FA5}">
                      <a16:colId xmlns:a16="http://schemas.microsoft.com/office/drawing/2014/main" val="3815487781"/>
                    </a:ext>
                  </a:extLst>
                </a:gridCol>
              </a:tblGrid>
              <a:tr h="265572">
                <a:tc rowSpan="2">
                  <a:txBody>
                    <a:bodyPr/>
                    <a:lstStyle/>
                    <a:p>
                      <a:pPr marL="0" marR="0" algn="ctr">
                        <a:spcBef>
                          <a:spcPts val="0"/>
                        </a:spcBef>
                        <a:spcAft>
                          <a:spcPts val="0"/>
                        </a:spcAft>
                      </a:pPr>
                      <a:r>
                        <a:rPr lang="en-US" sz="900">
                          <a:solidFill>
                            <a:schemeClr val="bg1"/>
                          </a:solidFill>
                          <a:effectLst/>
                          <a:latin typeface="+mj-lt"/>
                        </a:rPr>
                        <a:t>Country</a:t>
                      </a:r>
                      <a:endParaRPr lang="en-US" sz="900">
                        <a:effectLst/>
                        <a:latin typeface="+mj-lt"/>
                        <a:ea typeface="Calibri" panose="020F0502020204030204" pitchFamily="34" charset="0"/>
                        <a:cs typeface="Arial" panose="020B0604020202020204" pitchFamily="34" charset="0"/>
                      </a:endParaRPr>
                    </a:p>
                  </a:txBody>
                  <a:tcPr marL="63395" marR="63395" marT="0" marB="0" anchor="ctr"/>
                </a:tc>
                <a:tc gridSpan="5">
                  <a:txBody>
                    <a:bodyPr/>
                    <a:lstStyle/>
                    <a:p>
                      <a:pPr marL="0" marR="0" algn="ctr">
                        <a:spcBef>
                          <a:spcPts val="0"/>
                        </a:spcBef>
                        <a:spcAft>
                          <a:spcPts val="0"/>
                        </a:spcAft>
                      </a:pPr>
                      <a:r>
                        <a:rPr lang="en-US" sz="900" b="1">
                          <a:solidFill>
                            <a:schemeClr val="tx1">
                              <a:lumMod val="75000"/>
                              <a:lumOff val="25000"/>
                            </a:schemeClr>
                          </a:solidFill>
                          <a:effectLst/>
                          <a:latin typeface="+mj-lt"/>
                        </a:rPr>
                        <a:t>Availability of Home hemodialysis</a:t>
                      </a:r>
                      <a:endParaRPr lang="en-US" sz="9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85594457"/>
                  </a:ext>
                </a:extLst>
              </a:tr>
              <a:tr h="468990">
                <a:tc vMerge="1">
                  <a:txBody>
                    <a:bodyPr/>
                    <a:lstStyle/>
                    <a:p>
                      <a:endParaRPr lang="en-US"/>
                    </a:p>
                  </a:txBody>
                  <a:tcPr/>
                </a:tc>
                <a:tc>
                  <a:txBody>
                    <a:bodyPr/>
                    <a:lstStyle/>
                    <a:p>
                      <a:pPr marL="0" marR="0" algn="ctr">
                        <a:spcBef>
                          <a:spcPts val="0"/>
                        </a:spcBef>
                        <a:spcAft>
                          <a:spcPts val="0"/>
                        </a:spcAft>
                      </a:pPr>
                      <a:r>
                        <a:rPr lang="en-ZA" sz="900">
                          <a:solidFill>
                            <a:schemeClr val="tx1">
                              <a:lumMod val="75000"/>
                              <a:lumOff val="25000"/>
                            </a:schemeClr>
                          </a:solidFill>
                          <a:effectLst/>
                          <a:latin typeface="+mj-lt"/>
                        </a:rPr>
                        <a:t>Generally available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lang="en-ZA" sz="900">
                          <a:solidFill>
                            <a:schemeClr val="tx1">
                              <a:lumMod val="75000"/>
                              <a:lumOff val="25000"/>
                            </a:schemeClr>
                          </a:solidFill>
                          <a:effectLst/>
                          <a:latin typeface="+mj-lt"/>
                        </a:rPr>
                        <a:t>Generally not available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Never</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lang="en-ZA" sz="900">
                          <a:solidFill>
                            <a:schemeClr val="tx1">
                              <a:lumMod val="75000"/>
                              <a:lumOff val="25000"/>
                            </a:schemeClr>
                          </a:solidFill>
                          <a:effectLst/>
                          <a:latin typeface="+mj-lt"/>
                        </a:rPr>
                        <a:t>Unknown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lang="en-ZA" sz="900">
                          <a:solidFill>
                            <a:schemeClr val="tx1">
                              <a:lumMod val="75000"/>
                              <a:lumOff val="25000"/>
                            </a:schemeClr>
                          </a:solidFill>
                          <a:effectLst/>
                          <a:latin typeface="+mj-lt"/>
                        </a:rPr>
                        <a:t>N/A (dialysis not provided)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extLst>
                  <a:ext uri="{0D108BD9-81ED-4DB2-BD59-A6C34878D82A}">
                    <a16:rowId xmlns:a16="http://schemas.microsoft.com/office/drawing/2014/main" val="1849336064"/>
                  </a:ext>
                </a:extLst>
              </a:tr>
              <a:tr h="193056">
                <a:tc>
                  <a:txBody>
                    <a:bodyPr/>
                    <a:lstStyle/>
                    <a:p>
                      <a:pPr marL="0" marR="0">
                        <a:spcBef>
                          <a:spcPts val="0"/>
                        </a:spcBef>
                        <a:spcAft>
                          <a:spcPts val="0"/>
                        </a:spcAft>
                      </a:pPr>
                      <a:r>
                        <a:rPr lang="en-US" sz="900">
                          <a:solidFill>
                            <a:schemeClr val="tx1">
                              <a:lumMod val="75000"/>
                              <a:lumOff val="25000"/>
                            </a:schemeClr>
                          </a:solidFill>
                          <a:effectLst/>
                          <a:latin typeface="+mj-lt"/>
                        </a:rPr>
                        <a:t>American Samoa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extLst>
                  <a:ext uri="{0D108BD9-81ED-4DB2-BD59-A6C34878D82A}">
                    <a16:rowId xmlns:a16="http://schemas.microsoft.com/office/drawing/2014/main" val="3557703279"/>
                  </a:ext>
                </a:extLst>
              </a:tr>
              <a:tr h="193056">
                <a:tc>
                  <a:txBody>
                    <a:bodyPr/>
                    <a:lstStyle/>
                    <a:p>
                      <a:pPr marL="0" marR="0">
                        <a:spcBef>
                          <a:spcPts val="0"/>
                        </a:spcBef>
                        <a:spcAft>
                          <a:spcPts val="0"/>
                        </a:spcAft>
                      </a:pPr>
                      <a:r>
                        <a:rPr lang="en-US" sz="900">
                          <a:solidFill>
                            <a:schemeClr val="tx1">
                              <a:lumMod val="75000"/>
                              <a:lumOff val="25000"/>
                            </a:schemeClr>
                          </a:solidFill>
                          <a:effectLst/>
                          <a:latin typeface="+mj-lt"/>
                        </a:rPr>
                        <a:t>Australia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extLst>
                  <a:ext uri="{0D108BD9-81ED-4DB2-BD59-A6C34878D82A}">
                    <a16:rowId xmlns:a16="http://schemas.microsoft.com/office/drawing/2014/main" val="148433679"/>
                  </a:ext>
                </a:extLst>
              </a:tr>
              <a:tr h="193056">
                <a:tc>
                  <a:txBody>
                    <a:bodyPr/>
                    <a:lstStyle/>
                    <a:p>
                      <a:pPr marL="0" marR="0">
                        <a:spcBef>
                          <a:spcPts val="0"/>
                        </a:spcBef>
                        <a:spcAft>
                          <a:spcPts val="0"/>
                        </a:spcAft>
                      </a:pPr>
                      <a:r>
                        <a:rPr lang="en-US" sz="900">
                          <a:solidFill>
                            <a:schemeClr val="tx1">
                              <a:lumMod val="75000"/>
                              <a:lumOff val="25000"/>
                            </a:schemeClr>
                          </a:solidFill>
                          <a:effectLst/>
                          <a:latin typeface="+mj-lt"/>
                        </a:rPr>
                        <a:t>Brunei Darussalam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extLst>
                  <a:ext uri="{0D108BD9-81ED-4DB2-BD59-A6C34878D82A}">
                    <a16:rowId xmlns:a16="http://schemas.microsoft.com/office/drawing/2014/main" val="2118829033"/>
                  </a:ext>
                </a:extLst>
              </a:tr>
              <a:tr h="193056">
                <a:tc>
                  <a:txBody>
                    <a:bodyPr/>
                    <a:lstStyle/>
                    <a:p>
                      <a:pPr marL="0" marR="0">
                        <a:spcBef>
                          <a:spcPts val="0"/>
                        </a:spcBef>
                        <a:spcAft>
                          <a:spcPts val="0"/>
                        </a:spcAft>
                      </a:pPr>
                      <a:r>
                        <a:rPr lang="en-US" sz="900">
                          <a:solidFill>
                            <a:schemeClr val="tx1">
                              <a:lumMod val="75000"/>
                              <a:lumOff val="25000"/>
                            </a:schemeClr>
                          </a:solidFill>
                          <a:effectLst/>
                          <a:latin typeface="+mj-lt"/>
                        </a:rPr>
                        <a:t>Cambodia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extLst>
                  <a:ext uri="{0D108BD9-81ED-4DB2-BD59-A6C34878D82A}">
                    <a16:rowId xmlns:a16="http://schemas.microsoft.com/office/drawing/2014/main" val="2018050663"/>
                  </a:ext>
                </a:extLst>
              </a:tr>
              <a:tr h="193056">
                <a:tc>
                  <a:txBody>
                    <a:bodyPr/>
                    <a:lstStyle/>
                    <a:p>
                      <a:pPr marL="0" marR="0">
                        <a:spcBef>
                          <a:spcPts val="0"/>
                        </a:spcBef>
                        <a:spcAft>
                          <a:spcPts val="0"/>
                        </a:spcAft>
                      </a:pPr>
                      <a:r>
                        <a:rPr lang="en-US" sz="900">
                          <a:solidFill>
                            <a:schemeClr val="tx1">
                              <a:lumMod val="75000"/>
                              <a:lumOff val="25000"/>
                            </a:schemeClr>
                          </a:solidFill>
                          <a:effectLst/>
                          <a:latin typeface="+mj-lt"/>
                        </a:rPr>
                        <a:t>Fiji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extLst>
                  <a:ext uri="{0D108BD9-81ED-4DB2-BD59-A6C34878D82A}">
                    <a16:rowId xmlns:a16="http://schemas.microsoft.com/office/drawing/2014/main" val="1016281884"/>
                  </a:ext>
                </a:extLst>
              </a:tr>
              <a:tr h="193056">
                <a:tc>
                  <a:txBody>
                    <a:bodyPr/>
                    <a:lstStyle/>
                    <a:p>
                      <a:pPr marL="0" marR="0">
                        <a:spcBef>
                          <a:spcPts val="0"/>
                        </a:spcBef>
                        <a:spcAft>
                          <a:spcPts val="0"/>
                        </a:spcAft>
                      </a:pPr>
                      <a:r>
                        <a:rPr lang="en-US" sz="900">
                          <a:solidFill>
                            <a:schemeClr val="tx1">
                              <a:lumMod val="75000"/>
                              <a:lumOff val="25000"/>
                            </a:schemeClr>
                          </a:solidFill>
                          <a:effectLst/>
                          <a:latin typeface="+mj-lt"/>
                        </a:rPr>
                        <a:t>Indonesia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extLst>
                  <a:ext uri="{0D108BD9-81ED-4DB2-BD59-A6C34878D82A}">
                    <a16:rowId xmlns:a16="http://schemas.microsoft.com/office/drawing/2014/main" val="1751913930"/>
                  </a:ext>
                </a:extLst>
              </a:tr>
              <a:tr h="193056">
                <a:tc>
                  <a:txBody>
                    <a:bodyPr/>
                    <a:lstStyle/>
                    <a:p>
                      <a:pPr marL="0" marR="0">
                        <a:spcBef>
                          <a:spcPts val="0"/>
                        </a:spcBef>
                        <a:spcAft>
                          <a:spcPts val="0"/>
                        </a:spcAft>
                      </a:pPr>
                      <a:r>
                        <a:rPr lang="en-US" sz="900">
                          <a:solidFill>
                            <a:schemeClr val="tx1">
                              <a:lumMod val="75000"/>
                              <a:lumOff val="25000"/>
                            </a:schemeClr>
                          </a:solidFill>
                          <a:effectLst/>
                          <a:latin typeface="+mj-lt"/>
                        </a:rPr>
                        <a:t>Lao PDR</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extLst>
                  <a:ext uri="{0D108BD9-81ED-4DB2-BD59-A6C34878D82A}">
                    <a16:rowId xmlns:a16="http://schemas.microsoft.com/office/drawing/2014/main" val="3596327431"/>
                  </a:ext>
                </a:extLst>
              </a:tr>
              <a:tr h="193056">
                <a:tc>
                  <a:txBody>
                    <a:bodyPr/>
                    <a:lstStyle/>
                    <a:p>
                      <a:pPr marL="0" marR="0">
                        <a:spcBef>
                          <a:spcPts val="0"/>
                        </a:spcBef>
                        <a:spcAft>
                          <a:spcPts val="0"/>
                        </a:spcAft>
                      </a:pPr>
                      <a:r>
                        <a:rPr lang="en-US" sz="900">
                          <a:solidFill>
                            <a:schemeClr val="tx1">
                              <a:lumMod val="75000"/>
                              <a:lumOff val="25000"/>
                            </a:schemeClr>
                          </a:solidFill>
                          <a:effectLst/>
                          <a:latin typeface="+mj-lt"/>
                        </a:rPr>
                        <a:t>Malaysia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extLst>
                  <a:ext uri="{0D108BD9-81ED-4DB2-BD59-A6C34878D82A}">
                    <a16:rowId xmlns:a16="http://schemas.microsoft.com/office/drawing/2014/main" val="3967651413"/>
                  </a:ext>
                </a:extLst>
              </a:tr>
              <a:tr h="193056">
                <a:tc>
                  <a:txBody>
                    <a:bodyPr/>
                    <a:lstStyle/>
                    <a:p>
                      <a:pPr marL="0" marR="0">
                        <a:spcBef>
                          <a:spcPts val="0"/>
                        </a:spcBef>
                        <a:spcAft>
                          <a:spcPts val="0"/>
                        </a:spcAft>
                      </a:pPr>
                      <a:r>
                        <a:rPr lang="en-US" sz="900">
                          <a:solidFill>
                            <a:schemeClr val="tx1">
                              <a:lumMod val="75000"/>
                              <a:lumOff val="25000"/>
                            </a:schemeClr>
                          </a:solidFill>
                          <a:effectLst/>
                          <a:latin typeface="+mj-lt"/>
                        </a:rPr>
                        <a:t>Myanmar</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extLst>
                  <a:ext uri="{0D108BD9-81ED-4DB2-BD59-A6C34878D82A}">
                    <a16:rowId xmlns:a16="http://schemas.microsoft.com/office/drawing/2014/main" val="4247580723"/>
                  </a:ext>
                </a:extLst>
              </a:tr>
              <a:tr h="193056">
                <a:tc>
                  <a:txBody>
                    <a:bodyPr/>
                    <a:lstStyle/>
                    <a:p>
                      <a:pPr marL="0" marR="0">
                        <a:spcBef>
                          <a:spcPts val="0"/>
                        </a:spcBef>
                        <a:spcAft>
                          <a:spcPts val="0"/>
                        </a:spcAft>
                      </a:pPr>
                      <a:r>
                        <a:rPr lang="en-US" sz="900">
                          <a:solidFill>
                            <a:schemeClr val="tx1">
                              <a:lumMod val="75000"/>
                              <a:lumOff val="25000"/>
                            </a:schemeClr>
                          </a:solidFill>
                          <a:effectLst/>
                          <a:latin typeface="+mj-lt"/>
                        </a:rPr>
                        <a:t>New Caledonia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extLst>
                  <a:ext uri="{0D108BD9-81ED-4DB2-BD59-A6C34878D82A}">
                    <a16:rowId xmlns:a16="http://schemas.microsoft.com/office/drawing/2014/main" val="1542374043"/>
                  </a:ext>
                </a:extLst>
              </a:tr>
              <a:tr h="193056">
                <a:tc>
                  <a:txBody>
                    <a:bodyPr/>
                    <a:lstStyle/>
                    <a:p>
                      <a:pPr marL="0" marR="0">
                        <a:spcBef>
                          <a:spcPts val="0"/>
                        </a:spcBef>
                        <a:spcAft>
                          <a:spcPts val="0"/>
                        </a:spcAft>
                      </a:pPr>
                      <a:r>
                        <a:rPr lang="en-US" sz="900">
                          <a:solidFill>
                            <a:schemeClr val="tx1">
                              <a:lumMod val="75000"/>
                              <a:lumOff val="25000"/>
                            </a:schemeClr>
                          </a:solidFill>
                          <a:effectLst/>
                          <a:latin typeface="+mj-lt"/>
                        </a:rPr>
                        <a:t>New Zealand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extLst>
                  <a:ext uri="{0D108BD9-81ED-4DB2-BD59-A6C34878D82A}">
                    <a16:rowId xmlns:a16="http://schemas.microsoft.com/office/drawing/2014/main" val="881522169"/>
                  </a:ext>
                </a:extLst>
              </a:tr>
              <a:tr h="193056">
                <a:tc>
                  <a:txBody>
                    <a:bodyPr/>
                    <a:lstStyle/>
                    <a:p>
                      <a:pPr marL="0" marR="0">
                        <a:spcBef>
                          <a:spcPts val="0"/>
                        </a:spcBef>
                        <a:spcAft>
                          <a:spcPts val="0"/>
                        </a:spcAft>
                      </a:pPr>
                      <a:r>
                        <a:rPr lang="en-US" sz="900">
                          <a:solidFill>
                            <a:schemeClr val="tx1">
                              <a:lumMod val="75000"/>
                              <a:lumOff val="25000"/>
                            </a:schemeClr>
                          </a:solidFill>
                          <a:effectLst/>
                          <a:latin typeface="+mj-lt"/>
                        </a:rPr>
                        <a:t>Papua New Guinea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extLst>
                  <a:ext uri="{0D108BD9-81ED-4DB2-BD59-A6C34878D82A}">
                    <a16:rowId xmlns:a16="http://schemas.microsoft.com/office/drawing/2014/main" val="3953828082"/>
                  </a:ext>
                </a:extLst>
              </a:tr>
              <a:tr h="193056">
                <a:tc>
                  <a:txBody>
                    <a:bodyPr/>
                    <a:lstStyle/>
                    <a:p>
                      <a:pPr marL="0" marR="0">
                        <a:spcBef>
                          <a:spcPts val="0"/>
                        </a:spcBef>
                        <a:spcAft>
                          <a:spcPts val="0"/>
                        </a:spcAft>
                      </a:pPr>
                      <a:r>
                        <a:rPr lang="en-US" sz="900">
                          <a:solidFill>
                            <a:schemeClr val="tx1">
                              <a:lumMod val="75000"/>
                              <a:lumOff val="25000"/>
                            </a:schemeClr>
                          </a:solidFill>
                          <a:effectLst/>
                          <a:latin typeface="+mj-lt"/>
                        </a:rPr>
                        <a:t>Philippines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extLst>
                  <a:ext uri="{0D108BD9-81ED-4DB2-BD59-A6C34878D82A}">
                    <a16:rowId xmlns:a16="http://schemas.microsoft.com/office/drawing/2014/main" val="2156782854"/>
                  </a:ext>
                </a:extLst>
              </a:tr>
              <a:tr h="193056">
                <a:tc>
                  <a:txBody>
                    <a:bodyPr/>
                    <a:lstStyle/>
                    <a:p>
                      <a:pPr marL="0" marR="0">
                        <a:spcBef>
                          <a:spcPts val="0"/>
                        </a:spcBef>
                        <a:spcAft>
                          <a:spcPts val="0"/>
                        </a:spcAft>
                      </a:pPr>
                      <a:r>
                        <a:rPr lang="en-US" sz="900">
                          <a:solidFill>
                            <a:schemeClr val="tx1">
                              <a:lumMod val="75000"/>
                              <a:lumOff val="25000"/>
                            </a:schemeClr>
                          </a:solidFill>
                          <a:effectLst/>
                          <a:latin typeface="+mj-lt"/>
                        </a:rPr>
                        <a:t>Samoa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extLst>
                  <a:ext uri="{0D108BD9-81ED-4DB2-BD59-A6C34878D82A}">
                    <a16:rowId xmlns:a16="http://schemas.microsoft.com/office/drawing/2014/main" val="968294233"/>
                  </a:ext>
                </a:extLst>
              </a:tr>
              <a:tr h="193056">
                <a:tc>
                  <a:txBody>
                    <a:bodyPr/>
                    <a:lstStyle/>
                    <a:p>
                      <a:pPr marL="0" marR="0">
                        <a:spcBef>
                          <a:spcPts val="0"/>
                        </a:spcBef>
                        <a:spcAft>
                          <a:spcPts val="0"/>
                        </a:spcAft>
                      </a:pPr>
                      <a:r>
                        <a:rPr lang="en-US" sz="900">
                          <a:solidFill>
                            <a:schemeClr val="tx1">
                              <a:lumMod val="75000"/>
                              <a:lumOff val="25000"/>
                            </a:schemeClr>
                          </a:solidFill>
                          <a:effectLst/>
                          <a:latin typeface="+mj-lt"/>
                        </a:rPr>
                        <a:t>Singapore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extLst>
                  <a:ext uri="{0D108BD9-81ED-4DB2-BD59-A6C34878D82A}">
                    <a16:rowId xmlns:a16="http://schemas.microsoft.com/office/drawing/2014/main" val="203963869"/>
                  </a:ext>
                </a:extLst>
              </a:tr>
              <a:tr h="193056">
                <a:tc>
                  <a:txBody>
                    <a:bodyPr/>
                    <a:lstStyle/>
                    <a:p>
                      <a:pPr marL="0" marR="0">
                        <a:spcBef>
                          <a:spcPts val="0"/>
                        </a:spcBef>
                        <a:spcAft>
                          <a:spcPts val="0"/>
                        </a:spcAft>
                      </a:pPr>
                      <a:r>
                        <a:rPr lang="en-US" sz="900">
                          <a:solidFill>
                            <a:schemeClr val="tx1">
                              <a:lumMod val="75000"/>
                              <a:lumOff val="25000"/>
                            </a:schemeClr>
                          </a:solidFill>
                          <a:effectLst/>
                          <a:latin typeface="+mj-lt"/>
                        </a:rPr>
                        <a:t>Solomon Islands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extLst>
                  <a:ext uri="{0D108BD9-81ED-4DB2-BD59-A6C34878D82A}">
                    <a16:rowId xmlns:a16="http://schemas.microsoft.com/office/drawing/2014/main" val="2267922910"/>
                  </a:ext>
                </a:extLst>
              </a:tr>
              <a:tr h="193056">
                <a:tc>
                  <a:txBody>
                    <a:bodyPr/>
                    <a:lstStyle/>
                    <a:p>
                      <a:pPr marL="0" marR="0">
                        <a:spcBef>
                          <a:spcPts val="0"/>
                        </a:spcBef>
                        <a:spcAft>
                          <a:spcPts val="0"/>
                        </a:spcAft>
                      </a:pPr>
                      <a:r>
                        <a:rPr lang="en-US" sz="900">
                          <a:solidFill>
                            <a:schemeClr val="tx1">
                              <a:lumMod val="75000"/>
                              <a:lumOff val="25000"/>
                            </a:schemeClr>
                          </a:solidFill>
                          <a:effectLst/>
                          <a:latin typeface="+mj-lt"/>
                        </a:rPr>
                        <a:t>Thailand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extLst>
                  <a:ext uri="{0D108BD9-81ED-4DB2-BD59-A6C34878D82A}">
                    <a16:rowId xmlns:a16="http://schemas.microsoft.com/office/drawing/2014/main" val="1472394601"/>
                  </a:ext>
                </a:extLst>
              </a:tr>
              <a:tr h="193056">
                <a:tc>
                  <a:txBody>
                    <a:bodyPr/>
                    <a:lstStyle/>
                    <a:p>
                      <a:pPr marL="0" marR="0">
                        <a:spcBef>
                          <a:spcPts val="0"/>
                        </a:spcBef>
                        <a:spcAft>
                          <a:spcPts val="0"/>
                        </a:spcAft>
                      </a:pPr>
                      <a:r>
                        <a:rPr lang="en-US" sz="900">
                          <a:solidFill>
                            <a:schemeClr val="tx1">
                              <a:lumMod val="75000"/>
                              <a:lumOff val="25000"/>
                            </a:schemeClr>
                          </a:solidFill>
                          <a:effectLst/>
                          <a:latin typeface="+mj-lt"/>
                        </a:rPr>
                        <a:t>Vanuatu</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extLst>
                  <a:ext uri="{0D108BD9-81ED-4DB2-BD59-A6C34878D82A}">
                    <a16:rowId xmlns:a16="http://schemas.microsoft.com/office/drawing/2014/main" val="3150788241"/>
                  </a:ext>
                </a:extLst>
              </a:tr>
              <a:tr h="193056">
                <a:tc>
                  <a:txBody>
                    <a:bodyPr/>
                    <a:lstStyle/>
                    <a:p>
                      <a:pPr marL="0" marR="0">
                        <a:spcBef>
                          <a:spcPts val="0"/>
                        </a:spcBef>
                        <a:spcAft>
                          <a:spcPts val="0"/>
                        </a:spcAft>
                      </a:pPr>
                      <a:r>
                        <a:rPr lang="en-US" sz="900">
                          <a:solidFill>
                            <a:schemeClr val="tx1">
                              <a:lumMod val="75000"/>
                              <a:lumOff val="25000"/>
                            </a:schemeClr>
                          </a:solidFill>
                          <a:effectLst/>
                          <a:latin typeface="+mj-lt"/>
                        </a:rPr>
                        <a:t>Vietnam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3395" marR="63395" marT="0" marB="0" anchor="ctr"/>
                </a:tc>
                <a:extLst>
                  <a:ext uri="{0D108BD9-81ED-4DB2-BD59-A6C34878D82A}">
                    <a16:rowId xmlns:a16="http://schemas.microsoft.com/office/drawing/2014/main" val="3686765550"/>
                  </a:ext>
                </a:extLst>
              </a:tr>
            </a:tbl>
          </a:graphicData>
        </a:graphic>
      </p:graphicFrame>
      <p:sp>
        <p:nvSpPr>
          <p:cNvPr id="8" name="Oval 7"/>
          <p:cNvSpPr/>
          <p:nvPr/>
        </p:nvSpPr>
        <p:spPr>
          <a:xfrm>
            <a:off x="3307080" y="1760321"/>
            <a:ext cx="2227708" cy="153908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939761" y="1682100"/>
            <a:ext cx="6153150" cy="3639948"/>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7660486" y="5781927"/>
            <a:ext cx="687299" cy="246221"/>
          </a:xfrm>
          <a:prstGeom prst="rect">
            <a:avLst/>
          </a:prstGeom>
          <a:noFill/>
        </p:spPr>
        <p:txBody>
          <a:bodyPr wrap="square" rtlCol="0">
            <a:spAutoFit/>
          </a:bodyPr>
          <a:lstStyle/>
          <a:p>
            <a:r>
              <a:rPr lang="en-US" sz="1000">
                <a:latin typeface="+mj-lt"/>
              </a:rPr>
              <a:t>X : Yes</a:t>
            </a:r>
          </a:p>
        </p:txBody>
      </p:sp>
      <p:sp>
        <p:nvSpPr>
          <p:cNvPr id="2" name="Date Placeholder 3">
            <a:extLst>
              <a:ext uri="{FF2B5EF4-FFF2-40B4-BE49-F238E27FC236}">
                <a16:creationId xmlns:a16="http://schemas.microsoft.com/office/drawing/2014/main" id="{2388B2B1-3FE2-C817-7580-08847A088569}"/>
              </a:ext>
            </a:extLst>
          </p:cNvPr>
          <p:cNvSpPr txBox="1">
            <a:spLocks/>
          </p:cNvSpPr>
          <p:nvPr/>
        </p:nvSpPr>
        <p:spPr>
          <a:xfrm>
            <a:off x="575386" y="650480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July 2023</a:t>
            </a:r>
            <a:endParaRPr lang="en-US" dirty="0"/>
          </a:p>
        </p:txBody>
      </p:sp>
      <p:sp>
        <p:nvSpPr>
          <p:cNvPr id="11" name="Title 10">
            <a:extLst>
              <a:ext uri="{FF2B5EF4-FFF2-40B4-BE49-F238E27FC236}">
                <a16:creationId xmlns:a16="http://schemas.microsoft.com/office/drawing/2014/main" id="{5582E820-5A71-C9AE-2E1B-E5679ED094D8}"/>
              </a:ext>
            </a:extLst>
          </p:cNvPr>
          <p:cNvSpPr>
            <a:spLocks noGrp="1"/>
          </p:cNvSpPr>
          <p:nvPr>
            <p:ph type="title"/>
          </p:nvPr>
        </p:nvSpPr>
        <p:spPr/>
        <p:txBody>
          <a:bodyPr>
            <a:normAutofit/>
          </a:bodyPr>
          <a:lstStyle/>
          <a:p>
            <a:r>
              <a:rPr lang="en-US"/>
              <a:t>Availability of Home hemodialysis</a:t>
            </a:r>
          </a:p>
        </p:txBody>
      </p:sp>
      <p:sp>
        <p:nvSpPr>
          <p:cNvPr id="7" name="Footer Placeholder 4">
            <a:extLst>
              <a:ext uri="{FF2B5EF4-FFF2-40B4-BE49-F238E27FC236}">
                <a16:creationId xmlns:a16="http://schemas.microsoft.com/office/drawing/2014/main" id="{320EBA22-F319-B8E6-F080-8D0B745B35D2}"/>
              </a:ext>
            </a:extLst>
          </p:cNvPr>
          <p:cNvSpPr>
            <a:spLocks noGrp="1"/>
          </p:cNvSpPr>
          <p:nvPr>
            <p:ph type="ftr" sz="quarter" idx="3"/>
          </p:nvPr>
        </p:nvSpPr>
        <p:spPr/>
        <p:txBody>
          <a:bodyPr/>
          <a:lstStyle/>
          <a:p>
            <a:r>
              <a:rPr lang="en-US"/>
              <a:t>International Society of Nephrology</a:t>
            </a:r>
          </a:p>
        </p:txBody>
      </p:sp>
      <p:sp>
        <p:nvSpPr>
          <p:cNvPr id="10" name="Slide Number Placeholder 5">
            <a:extLst>
              <a:ext uri="{FF2B5EF4-FFF2-40B4-BE49-F238E27FC236}">
                <a16:creationId xmlns:a16="http://schemas.microsoft.com/office/drawing/2014/main" id="{905C81AC-DBEA-BC7A-A07C-7BEC42CAFCC4}"/>
              </a:ext>
            </a:extLst>
          </p:cNvPr>
          <p:cNvSpPr txBox="1">
            <a:spLocks/>
          </p:cNvSpPr>
          <p:nvPr/>
        </p:nvSpPr>
        <p:spPr>
          <a:xfrm>
            <a:off x="8347785" y="6504806"/>
            <a:ext cx="3381375" cy="365125"/>
          </a:xfrm>
          <a:prstGeom prst="rect">
            <a:avLst/>
          </a:prstGeom>
        </p:spPr>
        <p:txBody>
          <a:bodyPr vert="horz" lIns="91440" tIns="45720" rIns="91440" bIns="45720" rtlCol="0" anchor="ctr"/>
          <a:lstStyle>
            <a:defPPr>
              <a:defRPr lang="en-US"/>
            </a:defPPr>
            <a:lvl1pPr marL="0" algn="r"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9CEFBC-9863-BD47-BA2B-008170C231CB}" type="slidenum">
              <a:rPr lang="en-US" smtClean="0"/>
              <a:pPr/>
              <a:t>30</a:t>
            </a:fld>
            <a:endParaRPr lang="en-US"/>
          </a:p>
        </p:txBody>
      </p:sp>
    </p:spTree>
    <p:extLst>
      <p:ext uri="{BB962C8B-B14F-4D97-AF65-F5344CB8AC3E}">
        <p14:creationId xmlns:p14="http://schemas.microsoft.com/office/powerpoint/2010/main" val="2465303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3239C7-42C4-4867-57B5-FE7670791BEF}"/>
              </a:ext>
            </a:extLst>
          </p:cNvPr>
          <p:cNvPicPr>
            <a:picLocks noChangeAspect="1"/>
          </p:cNvPicPr>
          <p:nvPr/>
        </p:nvPicPr>
        <p:blipFill>
          <a:blip r:embed="rId2"/>
          <a:stretch>
            <a:fillRect/>
          </a:stretch>
        </p:blipFill>
        <p:spPr>
          <a:xfrm>
            <a:off x="745028" y="1922699"/>
            <a:ext cx="5716732" cy="3517445"/>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797674743"/>
              </p:ext>
            </p:extLst>
          </p:nvPr>
        </p:nvGraphicFramePr>
        <p:xfrm>
          <a:off x="6945598" y="1326692"/>
          <a:ext cx="4461971" cy="4557807"/>
        </p:xfrm>
        <a:graphic>
          <a:graphicData uri="http://schemas.openxmlformats.org/drawingml/2006/table">
            <a:tbl>
              <a:tblPr firstRow="1" firstCol="1" bandRow="1">
                <a:tableStyleId>{F5AB1C69-6EDB-4FF4-983F-18BD219EF322}</a:tableStyleId>
              </a:tblPr>
              <a:tblGrid>
                <a:gridCol w="1109095">
                  <a:extLst>
                    <a:ext uri="{9D8B030D-6E8A-4147-A177-3AD203B41FA5}">
                      <a16:colId xmlns:a16="http://schemas.microsoft.com/office/drawing/2014/main" val="3767495804"/>
                    </a:ext>
                  </a:extLst>
                </a:gridCol>
                <a:gridCol w="838219">
                  <a:extLst>
                    <a:ext uri="{9D8B030D-6E8A-4147-A177-3AD203B41FA5}">
                      <a16:colId xmlns:a16="http://schemas.microsoft.com/office/drawing/2014/main" val="2019217635"/>
                    </a:ext>
                  </a:extLst>
                </a:gridCol>
                <a:gridCol w="838219">
                  <a:extLst>
                    <a:ext uri="{9D8B030D-6E8A-4147-A177-3AD203B41FA5}">
                      <a16:colId xmlns:a16="http://schemas.microsoft.com/office/drawing/2014/main" val="41757452"/>
                    </a:ext>
                  </a:extLst>
                </a:gridCol>
                <a:gridCol w="838219">
                  <a:extLst>
                    <a:ext uri="{9D8B030D-6E8A-4147-A177-3AD203B41FA5}">
                      <a16:colId xmlns:a16="http://schemas.microsoft.com/office/drawing/2014/main" val="2449749995"/>
                    </a:ext>
                  </a:extLst>
                </a:gridCol>
                <a:gridCol w="838219">
                  <a:extLst>
                    <a:ext uri="{9D8B030D-6E8A-4147-A177-3AD203B41FA5}">
                      <a16:colId xmlns:a16="http://schemas.microsoft.com/office/drawing/2014/main" val="2226212421"/>
                    </a:ext>
                  </a:extLst>
                </a:gridCol>
              </a:tblGrid>
              <a:tr h="31569">
                <a:tc rowSpan="2">
                  <a:txBody>
                    <a:bodyPr/>
                    <a:lstStyle/>
                    <a:p>
                      <a:pPr marL="0" marR="0" algn="ctr">
                        <a:spcBef>
                          <a:spcPts val="0"/>
                        </a:spcBef>
                        <a:spcAft>
                          <a:spcPts val="0"/>
                        </a:spcAft>
                      </a:pPr>
                      <a:r>
                        <a:rPr lang="en-US" sz="900">
                          <a:solidFill>
                            <a:schemeClr val="tx1">
                              <a:lumMod val="75000"/>
                              <a:lumOff val="25000"/>
                            </a:schemeClr>
                          </a:solidFill>
                          <a:effectLst/>
                          <a:latin typeface="+mj-lt"/>
                        </a:rPr>
                        <a:t> </a:t>
                      </a:r>
                      <a:r>
                        <a:rPr lang="en-US" sz="900">
                          <a:solidFill>
                            <a:schemeClr val="bg1"/>
                          </a:solidFill>
                          <a:effectLst/>
                          <a:latin typeface="+mj-lt"/>
                        </a:rPr>
                        <a:t>Country</a:t>
                      </a:r>
                      <a:endParaRPr lang="en-US" sz="900">
                        <a:solidFill>
                          <a:schemeClr val="bg1"/>
                        </a:solidFill>
                        <a:effectLst/>
                        <a:latin typeface="+mj-lt"/>
                        <a:ea typeface="Calibri" panose="020F0502020204030204" pitchFamily="34" charset="0"/>
                        <a:cs typeface="Arial" panose="020B0604020202020204" pitchFamily="34" charset="0"/>
                      </a:endParaRPr>
                    </a:p>
                  </a:txBody>
                  <a:tcPr marL="62609" marR="62609" marT="0" marB="0" anchor="ctr"/>
                </a:tc>
                <a:tc gridSpan="4">
                  <a:txBody>
                    <a:bodyPr/>
                    <a:lstStyle/>
                    <a:p>
                      <a:pPr marL="0" marR="0" algn="ctr">
                        <a:spcBef>
                          <a:spcPts val="0"/>
                        </a:spcBef>
                        <a:spcAft>
                          <a:spcPts val="0"/>
                        </a:spcAft>
                      </a:pPr>
                      <a:r>
                        <a:rPr lang="en-US" sz="900">
                          <a:solidFill>
                            <a:schemeClr val="tx1">
                              <a:lumMod val="75000"/>
                              <a:lumOff val="25000"/>
                            </a:schemeClr>
                          </a:solidFill>
                          <a:effectLst/>
                          <a:latin typeface="+mj-lt"/>
                        </a:rPr>
                        <a:t>Established conservative care that is chosen or medically advised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hMerge="1">
                  <a:txBody>
                    <a:bodyPr/>
                    <a:lstStyle/>
                    <a:p>
                      <a:endParaRPr lang="en-US"/>
                    </a:p>
                  </a:txBody>
                  <a:tcPr/>
                </a:tc>
                <a:tc hMerge="1">
                  <a:txBody>
                    <a:bodyPr/>
                    <a:lstStyle/>
                    <a:p>
                      <a:endParaRPr lang="en-US"/>
                    </a:p>
                  </a:txBody>
                  <a:tcPr>
                    <a:lnL w="12700" cap="flat" cmpd="sng" algn="ctr">
                      <a:solidFill>
                        <a:srgbClr val="00A8CB"/>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245010810"/>
                  </a:ext>
                </a:extLst>
              </a:tr>
              <a:tr h="584352">
                <a:tc vMerge="1">
                  <a:txBody>
                    <a:bodyPr/>
                    <a:lstStyle/>
                    <a:p>
                      <a:endParaRPr lang="en-US"/>
                    </a:p>
                  </a:txBody>
                  <a:tcPr/>
                </a:tc>
                <a:tc>
                  <a:txBody>
                    <a:bodyPr/>
                    <a:lstStyle/>
                    <a:p>
                      <a:pPr marL="0" marR="0" algn="ctr">
                        <a:spcBef>
                          <a:spcPts val="0"/>
                        </a:spcBef>
                        <a:spcAft>
                          <a:spcPts val="0"/>
                        </a:spcAft>
                      </a:pPr>
                      <a:r>
                        <a:rPr lang="en-ZA" sz="900">
                          <a:solidFill>
                            <a:schemeClr val="tx1">
                              <a:lumMod val="75000"/>
                              <a:lumOff val="25000"/>
                            </a:schemeClr>
                          </a:solidFill>
                          <a:effectLst/>
                          <a:latin typeface="+mj-lt"/>
                        </a:rPr>
                        <a:t>Generally available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lang="en-ZA" sz="900">
                          <a:solidFill>
                            <a:schemeClr val="tx1">
                              <a:lumMod val="75000"/>
                              <a:lumOff val="25000"/>
                            </a:schemeClr>
                          </a:solidFill>
                          <a:effectLst/>
                          <a:latin typeface="+mj-lt"/>
                        </a:rPr>
                        <a:t>Generally not available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lang="en-ZA" sz="900">
                          <a:solidFill>
                            <a:schemeClr val="tx1">
                              <a:lumMod val="75000"/>
                              <a:lumOff val="25000"/>
                            </a:schemeClr>
                          </a:solidFill>
                          <a:effectLst/>
                          <a:latin typeface="+mj-lt"/>
                        </a:rPr>
                        <a:t>Unknown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lang="en-ZA" sz="900">
                          <a:solidFill>
                            <a:schemeClr val="tx1">
                              <a:lumMod val="75000"/>
                              <a:lumOff val="25000"/>
                            </a:schemeClr>
                          </a:solidFill>
                          <a:effectLst/>
                          <a:latin typeface="+mj-lt"/>
                        </a:rPr>
                        <a:t>N/A (conservative</a:t>
                      </a:r>
                      <a:r>
                        <a:rPr lang="en-ZA" sz="900" baseline="0">
                          <a:solidFill>
                            <a:schemeClr val="tx1">
                              <a:lumMod val="75000"/>
                              <a:lumOff val="25000"/>
                            </a:schemeClr>
                          </a:solidFill>
                          <a:effectLst/>
                          <a:latin typeface="+mj-lt"/>
                        </a:rPr>
                        <a:t> care</a:t>
                      </a:r>
                      <a:r>
                        <a:rPr lang="en-ZA" sz="900">
                          <a:solidFill>
                            <a:schemeClr val="tx1">
                              <a:lumMod val="75000"/>
                              <a:lumOff val="25000"/>
                            </a:schemeClr>
                          </a:solidFill>
                          <a:effectLst/>
                          <a:latin typeface="+mj-lt"/>
                        </a:rPr>
                        <a:t> not available)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extLst>
                  <a:ext uri="{0D108BD9-81ED-4DB2-BD59-A6C34878D82A}">
                    <a16:rowId xmlns:a16="http://schemas.microsoft.com/office/drawing/2014/main" val="659628529"/>
                  </a:ext>
                </a:extLst>
              </a:tr>
              <a:tr h="198262">
                <a:tc>
                  <a:txBody>
                    <a:bodyPr/>
                    <a:lstStyle/>
                    <a:p>
                      <a:pPr marL="0" marR="0">
                        <a:spcBef>
                          <a:spcPts val="0"/>
                        </a:spcBef>
                        <a:spcAft>
                          <a:spcPts val="0"/>
                        </a:spcAft>
                      </a:pPr>
                      <a:r>
                        <a:rPr lang="en-US" sz="900">
                          <a:solidFill>
                            <a:schemeClr val="tx1">
                              <a:lumMod val="75000"/>
                              <a:lumOff val="25000"/>
                            </a:schemeClr>
                          </a:solidFill>
                          <a:effectLst/>
                          <a:latin typeface="+mj-lt"/>
                        </a:rPr>
                        <a:t>American Samoa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extLst>
                  <a:ext uri="{0D108BD9-81ED-4DB2-BD59-A6C34878D82A}">
                    <a16:rowId xmlns:a16="http://schemas.microsoft.com/office/drawing/2014/main" val="675285704"/>
                  </a:ext>
                </a:extLst>
              </a:tr>
              <a:tr h="198262">
                <a:tc>
                  <a:txBody>
                    <a:bodyPr/>
                    <a:lstStyle/>
                    <a:p>
                      <a:pPr marL="0" marR="0">
                        <a:spcBef>
                          <a:spcPts val="0"/>
                        </a:spcBef>
                        <a:spcAft>
                          <a:spcPts val="0"/>
                        </a:spcAft>
                      </a:pPr>
                      <a:r>
                        <a:rPr lang="en-US" sz="900">
                          <a:solidFill>
                            <a:schemeClr val="tx1">
                              <a:lumMod val="75000"/>
                              <a:lumOff val="25000"/>
                            </a:schemeClr>
                          </a:solidFill>
                          <a:effectLst/>
                          <a:latin typeface="+mj-lt"/>
                        </a:rPr>
                        <a:t>Australia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extLst>
                  <a:ext uri="{0D108BD9-81ED-4DB2-BD59-A6C34878D82A}">
                    <a16:rowId xmlns:a16="http://schemas.microsoft.com/office/drawing/2014/main" val="2451952864"/>
                  </a:ext>
                </a:extLst>
              </a:tr>
              <a:tr h="267579">
                <a:tc>
                  <a:txBody>
                    <a:bodyPr/>
                    <a:lstStyle/>
                    <a:p>
                      <a:pPr marL="0" marR="0">
                        <a:spcBef>
                          <a:spcPts val="0"/>
                        </a:spcBef>
                        <a:spcAft>
                          <a:spcPts val="0"/>
                        </a:spcAft>
                      </a:pPr>
                      <a:r>
                        <a:rPr lang="en-US" sz="900">
                          <a:solidFill>
                            <a:schemeClr val="tx1">
                              <a:lumMod val="75000"/>
                              <a:lumOff val="25000"/>
                            </a:schemeClr>
                          </a:solidFill>
                          <a:effectLst/>
                          <a:latin typeface="+mj-lt"/>
                        </a:rPr>
                        <a:t>Brunei Darussalam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extLst>
                  <a:ext uri="{0D108BD9-81ED-4DB2-BD59-A6C34878D82A}">
                    <a16:rowId xmlns:a16="http://schemas.microsoft.com/office/drawing/2014/main" val="335056812"/>
                  </a:ext>
                </a:extLst>
              </a:tr>
              <a:tr h="198262">
                <a:tc>
                  <a:txBody>
                    <a:bodyPr/>
                    <a:lstStyle/>
                    <a:p>
                      <a:pPr marL="0" marR="0">
                        <a:spcBef>
                          <a:spcPts val="0"/>
                        </a:spcBef>
                        <a:spcAft>
                          <a:spcPts val="0"/>
                        </a:spcAft>
                      </a:pPr>
                      <a:r>
                        <a:rPr lang="en-US" sz="900">
                          <a:solidFill>
                            <a:schemeClr val="tx1">
                              <a:lumMod val="75000"/>
                              <a:lumOff val="25000"/>
                            </a:schemeClr>
                          </a:solidFill>
                          <a:effectLst/>
                          <a:latin typeface="+mj-lt"/>
                        </a:rPr>
                        <a:t>Cambodia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extLst>
                  <a:ext uri="{0D108BD9-81ED-4DB2-BD59-A6C34878D82A}">
                    <a16:rowId xmlns:a16="http://schemas.microsoft.com/office/drawing/2014/main" val="3507655673"/>
                  </a:ext>
                </a:extLst>
              </a:tr>
              <a:tr h="198262">
                <a:tc>
                  <a:txBody>
                    <a:bodyPr/>
                    <a:lstStyle/>
                    <a:p>
                      <a:pPr marL="0" marR="0">
                        <a:spcBef>
                          <a:spcPts val="0"/>
                        </a:spcBef>
                        <a:spcAft>
                          <a:spcPts val="0"/>
                        </a:spcAft>
                      </a:pPr>
                      <a:r>
                        <a:rPr lang="en-US" sz="900">
                          <a:solidFill>
                            <a:schemeClr val="tx1">
                              <a:lumMod val="75000"/>
                              <a:lumOff val="25000"/>
                            </a:schemeClr>
                          </a:solidFill>
                          <a:effectLst/>
                          <a:latin typeface="+mj-lt"/>
                        </a:rPr>
                        <a:t>Fiji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extLst>
                  <a:ext uri="{0D108BD9-81ED-4DB2-BD59-A6C34878D82A}">
                    <a16:rowId xmlns:a16="http://schemas.microsoft.com/office/drawing/2014/main" val="273487324"/>
                  </a:ext>
                </a:extLst>
              </a:tr>
              <a:tr h="198262">
                <a:tc>
                  <a:txBody>
                    <a:bodyPr/>
                    <a:lstStyle/>
                    <a:p>
                      <a:pPr marL="0" marR="0">
                        <a:spcBef>
                          <a:spcPts val="0"/>
                        </a:spcBef>
                        <a:spcAft>
                          <a:spcPts val="0"/>
                        </a:spcAft>
                      </a:pPr>
                      <a:r>
                        <a:rPr lang="en-US" sz="900">
                          <a:solidFill>
                            <a:schemeClr val="tx1">
                              <a:lumMod val="75000"/>
                              <a:lumOff val="25000"/>
                            </a:schemeClr>
                          </a:solidFill>
                          <a:effectLst/>
                          <a:latin typeface="+mj-lt"/>
                        </a:rPr>
                        <a:t>Indonesia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extLst>
                  <a:ext uri="{0D108BD9-81ED-4DB2-BD59-A6C34878D82A}">
                    <a16:rowId xmlns:a16="http://schemas.microsoft.com/office/drawing/2014/main" val="1138691095"/>
                  </a:ext>
                </a:extLst>
              </a:tr>
              <a:tr h="198262">
                <a:tc>
                  <a:txBody>
                    <a:bodyPr/>
                    <a:lstStyle/>
                    <a:p>
                      <a:pPr marL="0" marR="0">
                        <a:spcBef>
                          <a:spcPts val="0"/>
                        </a:spcBef>
                        <a:spcAft>
                          <a:spcPts val="0"/>
                        </a:spcAft>
                      </a:pPr>
                      <a:r>
                        <a:rPr lang="en-US" sz="900">
                          <a:solidFill>
                            <a:schemeClr val="tx1">
                              <a:lumMod val="75000"/>
                              <a:lumOff val="25000"/>
                            </a:schemeClr>
                          </a:solidFill>
                          <a:effectLst/>
                          <a:latin typeface="+mj-lt"/>
                        </a:rPr>
                        <a:t>Lao PDR</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extLst>
                  <a:ext uri="{0D108BD9-81ED-4DB2-BD59-A6C34878D82A}">
                    <a16:rowId xmlns:a16="http://schemas.microsoft.com/office/drawing/2014/main" val="2071734602"/>
                  </a:ext>
                </a:extLst>
              </a:tr>
              <a:tr h="198262">
                <a:tc>
                  <a:txBody>
                    <a:bodyPr/>
                    <a:lstStyle/>
                    <a:p>
                      <a:pPr marL="0" marR="0">
                        <a:spcBef>
                          <a:spcPts val="0"/>
                        </a:spcBef>
                        <a:spcAft>
                          <a:spcPts val="0"/>
                        </a:spcAft>
                      </a:pPr>
                      <a:r>
                        <a:rPr lang="en-US" sz="900">
                          <a:solidFill>
                            <a:schemeClr val="tx1">
                              <a:lumMod val="75000"/>
                              <a:lumOff val="25000"/>
                            </a:schemeClr>
                          </a:solidFill>
                          <a:effectLst/>
                          <a:latin typeface="+mj-lt"/>
                        </a:rPr>
                        <a:t>Malaysia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extLst>
                  <a:ext uri="{0D108BD9-81ED-4DB2-BD59-A6C34878D82A}">
                    <a16:rowId xmlns:a16="http://schemas.microsoft.com/office/drawing/2014/main" val="58750358"/>
                  </a:ext>
                </a:extLst>
              </a:tr>
              <a:tr h="198262">
                <a:tc>
                  <a:txBody>
                    <a:bodyPr/>
                    <a:lstStyle/>
                    <a:p>
                      <a:pPr marL="0" marR="0">
                        <a:spcBef>
                          <a:spcPts val="0"/>
                        </a:spcBef>
                        <a:spcAft>
                          <a:spcPts val="0"/>
                        </a:spcAft>
                      </a:pPr>
                      <a:r>
                        <a:rPr lang="en-US" sz="900">
                          <a:solidFill>
                            <a:schemeClr val="tx1">
                              <a:lumMod val="75000"/>
                              <a:lumOff val="25000"/>
                            </a:schemeClr>
                          </a:solidFill>
                          <a:effectLst/>
                          <a:latin typeface="+mj-lt"/>
                        </a:rPr>
                        <a:t>Myanmar</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extLst>
                  <a:ext uri="{0D108BD9-81ED-4DB2-BD59-A6C34878D82A}">
                    <a16:rowId xmlns:a16="http://schemas.microsoft.com/office/drawing/2014/main" val="2337304408"/>
                  </a:ext>
                </a:extLst>
              </a:tr>
              <a:tr h="198262">
                <a:tc>
                  <a:txBody>
                    <a:bodyPr/>
                    <a:lstStyle/>
                    <a:p>
                      <a:pPr marL="0" marR="0">
                        <a:spcBef>
                          <a:spcPts val="0"/>
                        </a:spcBef>
                        <a:spcAft>
                          <a:spcPts val="0"/>
                        </a:spcAft>
                      </a:pPr>
                      <a:r>
                        <a:rPr lang="en-US" sz="900">
                          <a:solidFill>
                            <a:schemeClr val="tx1">
                              <a:lumMod val="75000"/>
                              <a:lumOff val="25000"/>
                            </a:schemeClr>
                          </a:solidFill>
                          <a:effectLst/>
                          <a:latin typeface="+mj-lt"/>
                        </a:rPr>
                        <a:t>New Caledonia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extLst>
                  <a:ext uri="{0D108BD9-81ED-4DB2-BD59-A6C34878D82A}">
                    <a16:rowId xmlns:a16="http://schemas.microsoft.com/office/drawing/2014/main" val="2398534027"/>
                  </a:ext>
                </a:extLst>
              </a:tr>
              <a:tr h="198262">
                <a:tc>
                  <a:txBody>
                    <a:bodyPr/>
                    <a:lstStyle/>
                    <a:p>
                      <a:pPr marL="0" marR="0">
                        <a:spcBef>
                          <a:spcPts val="0"/>
                        </a:spcBef>
                        <a:spcAft>
                          <a:spcPts val="0"/>
                        </a:spcAft>
                      </a:pPr>
                      <a:r>
                        <a:rPr lang="en-US" sz="900">
                          <a:solidFill>
                            <a:schemeClr val="tx1">
                              <a:lumMod val="75000"/>
                              <a:lumOff val="25000"/>
                            </a:schemeClr>
                          </a:solidFill>
                          <a:effectLst/>
                          <a:latin typeface="+mj-lt"/>
                        </a:rPr>
                        <a:t>New Zealand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extLst>
                  <a:ext uri="{0D108BD9-81ED-4DB2-BD59-A6C34878D82A}">
                    <a16:rowId xmlns:a16="http://schemas.microsoft.com/office/drawing/2014/main" val="3340674904"/>
                  </a:ext>
                </a:extLst>
              </a:tr>
              <a:tr h="198262">
                <a:tc>
                  <a:txBody>
                    <a:bodyPr/>
                    <a:lstStyle/>
                    <a:p>
                      <a:pPr marL="0" marR="0">
                        <a:spcBef>
                          <a:spcPts val="0"/>
                        </a:spcBef>
                        <a:spcAft>
                          <a:spcPts val="0"/>
                        </a:spcAft>
                      </a:pPr>
                      <a:r>
                        <a:rPr lang="en-US" sz="900">
                          <a:solidFill>
                            <a:schemeClr val="tx1">
                              <a:lumMod val="75000"/>
                              <a:lumOff val="25000"/>
                            </a:schemeClr>
                          </a:solidFill>
                          <a:effectLst/>
                          <a:latin typeface="+mj-lt"/>
                        </a:rPr>
                        <a:t>Papua New Guinea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extLst>
                  <a:ext uri="{0D108BD9-81ED-4DB2-BD59-A6C34878D82A}">
                    <a16:rowId xmlns:a16="http://schemas.microsoft.com/office/drawing/2014/main" val="1345006414"/>
                  </a:ext>
                </a:extLst>
              </a:tr>
              <a:tr h="198262">
                <a:tc>
                  <a:txBody>
                    <a:bodyPr/>
                    <a:lstStyle/>
                    <a:p>
                      <a:pPr marL="0" marR="0">
                        <a:spcBef>
                          <a:spcPts val="0"/>
                        </a:spcBef>
                        <a:spcAft>
                          <a:spcPts val="0"/>
                        </a:spcAft>
                      </a:pPr>
                      <a:r>
                        <a:rPr lang="en-US" sz="900">
                          <a:solidFill>
                            <a:schemeClr val="tx1">
                              <a:lumMod val="75000"/>
                              <a:lumOff val="25000"/>
                            </a:schemeClr>
                          </a:solidFill>
                          <a:effectLst/>
                          <a:latin typeface="+mj-lt"/>
                        </a:rPr>
                        <a:t>Philippines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extLst>
                  <a:ext uri="{0D108BD9-81ED-4DB2-BD59-A6C34878D82A}">
                    <a16:rowId xmlns:a16="http://schemas.microsoft.com/office/drawing/2014/main" val="26118842"/>
                  </a:ext>
                </a:extLst>
              </a:tr>
              <a:tr h="198262">
                <a:tc>
                  <a:txBody>
                    <a:bodyPr/>
                    <a:lstStyle/>
                    <a:p>
                      <a:pPr marL="0" marR="0">
                        <a:spcBef>
                          <a:spcPts val="0"/>
                        </a:spcBef>
                        <a:spcAft>
                          <a:spcPts val="0"/>
                        </a:spcAft>
                      </a:pPr>
                      <a:r>
                        <a:rPr lang="en-US" sz="900">
                          <a:solidFill>
                            <a:schemeClr val="tx1">
                              <a:lumMod val="75000"/>
                              <a:lumOff val="25000"/>
                            </a:schemeClr>
                          </a:solidFill>
                          <a:effectLst/>
                          <a:latin typeface="+mj-lt"/>
                        </a:rPr>
                        <a:t>Samoa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extLst>
                  <a:ext uri="{0D108BD9-81ED-4DB2-BD59-A6C34878D82A}">
                    <a16:rowId xmlns:a16="http://schemas.microsoft.com/office/drawing/2014/main" val="3473401163"/>
                  </a:ext>
                </a:extLst>
              </a:tr>
              <a:tr h="198262">
                <a:tc>
                  <a:txBody>
                    <a:bodyPr/>
                    <a:lstStyle/>
                    <a:p>
                      <a:pPr marL="0" marR="0">
                        <a:spcBef>
                          <a:spcPts val="0"/>
                        </a:spcBef>
                        <a:spcAft>
                          <a:spcPts val="0"/>
                        </a:spcAft>
                      </a:pPr>
                      <a:r>
                        <a:rPr lang="en-US" sz="900">
                          <a:solidFill>
                            <a:schemeClr val="tx1">
                              <a:lumMod val="75000"/>
                              <a:lumOff val="25000"/>
                            </a:schemeClr>
                          </a:solidFill>
                          <a:effectLst/>
                          <a:latin typeface="+mj-lt"/>
                        </a:rPr>
                        <a:t>Singapore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extLst>
                  <a:ext uri="{0D108BD9-81ED-4DB2-BD59-A6C34878D82A}">
                    <a16:rowId xmlns:a16="http://schemas.microsoft.com/office/drawing/2014/main" val="2957272925"/>
                  </a:ext>
                </a:extLst>
              </a:tr>
              <a:tr h="198262">
                <a:tc>
                  <a:txBody>
                    <a:bodyPr/>
                    <a:lstStyle/>
                    <a:p>
                      <a:pPr marL="0" marR="0">
                        <a:spcBef>
                          <a:spcPts val="0"/>
                        </a:spcBef>
                        <a:spcAft>
                          <a:spcPts val="0"/>
                        </a:spcAft>
                      </a:pPr>
                      <a:r>
                        <a:rPr lang="en-US" sz="900">
                          <a:solidFill>
                            <a:schemeClr val="tx1">
                              <a:lumMod val="75000"/>
                              <a:lumOff val="25000"/>
                            </a:schemeClr>
                          </a:solidFill>
                          <a:effectLst/>
                          <a:latin typeface="+mj-lt"/>
                        </a:rPr>
                        <a:t>Solomon Islands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extLst>
                  <a:ext uri="{0D108BD9-81ED-4DB2-BD59-A6C34878D82A}">
                    <a16:rowId xmlns:a16="http://schemas.microsoft.com/office/drawing/2014/main" val="1284460238"/>
                  </a:ext>
                </a:extLst>
              </a:tr>
              <a:tr h="198262">
                <a:tc>
                  <a:txBody>
                    <a:bodyPr/>
                    <a:lstStyle/>
                    <a:p>
                      <a:pPr marL="0" marR="0">
                        <a:spcBef>
                          <a:spcPts val="0"/>
                        </a:spcBef>
                        <a:spcAft>
                          <a:spcPts val="0"/>
                        </a:spcAft>
                      </a:pPr>
                      <a:r>
                        <a:rPr lang="en-US" sz="900">
                          <a:solidFill>
                            <a:schemeClr val="tx1">
                              <a:lumMod val="75000"/>
                              <a:lumOff val="25000"/>
                            </a:schemeClr>
                          </a:solidFill>
                          <a:effectLst/>
                          <a:latin typeface="+mj-lt"/>
                        </a:rPr>
                        <a:t>Thailand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extLst>
                  <a:ext uri="{0D108BD9-81ED-4DB2-BD59-A6C34878D82A}">
                    <a16:rowId xmlns:a16="http://schemas.microsoft.com/office/drawing/2014/main" val="4124162670"/>
                  </a:ext>
                </a:extLst>
              </a:tr>
              <a:tr h="198262">
                <a:tc>
                  <a:txBody>
                    <a:bodyPr/>
                    <a:lstStyle/>
                    <a:p>
                      <a:pPr marL="0" marR="0">
                        <a:spcBef>
                          <a:spcPts val="0"/>
                        </a:spcBef>
                        <a:spcAft>
                          <a:spcPts val="0"/>
                        </a:spcAft>
                      </a:pPr>
                      <a:r>
                        <a:rPr lang="en-US" sz="900">
                          <a:solidFill>
                            <a:schemeClr val="tx1">
                              <a:lumMod val="75000"/>
                              <a:lumOff val="25000"/>
                            </a:schemeClr>
                          </a:solidFill>
                          <a:effectLst/>
                          <a:latin typeface="+mj-lt"/>
                        </a:rPr>
                        <a:t>Vanuatu</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extLst>
                  <a:ext uri="{0D108BD9-81ED-4DB2-BD59-A6C34878D82A}">
                    <a16:rowId xmlns:a16="http://schemas.microsoft.com/office/drawing/2014/main" val="690375127"/>
                  </a:ext>
                </a:extLst>
              </a:tr>
              <a:tr h="198262">
                <a:tc>
                  <a:txBody>
                    <a:bodyPr/>
                    <a:lstStyle/>
                    <a:p>
                      <a:pPr marL="0" marR="0">
                        <a:spcBef>
                          <a:spcPts val="0"/>
                        </a:spcBef>
                        <a:spcAft>
                          <a:spcPts val="0"/>
                        </a:spcAft>
                      </a:pPr>
                      <a:r>
                        <a:rPr lang="en-US" sz="900">
                          <a:solidFill>
                            <a:schemeClr val="tx1">
                              <a:lumMod val="75000"/>
                              <a:lumOff val="25000"/>
                            </a:schemeClr>
                          </a:solidFill>
                          <a:effectLst/>
                          <a:latin typeface="+mj-lt"/>
                        </a:rPr>
                        <a:t>Vietnam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extLst>
                  <a:ext uri="{0D108BD9-81ED-4DB2-BD59-A6C34878D82A}">
                    <a16:rowId xmlns:a16="http://schemas.microsoft.com/office/drawing/2014/main" val="4058880364"/>
                  </a:ext>
                </a:extLst>
              </a:tr>
            </a:tbl>
          </a:graphicData>
        </a:graphic>
      </p:graphicFrame>
      <p:sp>
        <p:nvSpPr>
          <p:cNvPr id="13" name="Rectangle 12"/>
          <p:cNvSpPr/>
          <p:nvPr/>
        </p:nvSpPr>
        <p:spPr>
          <a:xfrm>
            <a:off x="739950" y="1888274"/>
            <a:ext cx="5716729" cy="3517445"/>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2900680" y="2001520"/>
            <a:ext cx="2423160" cy="142747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6945598" y="5963820"/>
            <a:ext cx="687299" cy="246221"/>
          </a:xfrm>
          <a:prstGeom prst="rect">
            <a:avLst/>
          </a:prstGeom>
          <a:noFill/>
        </p:spPr>
        <p:txBody>
          <a:bodyPr wrap="square" rtlCol="0">
            <a:spAutoFit/>
          </a:bodyPr>
          <a:lstStyle/>
          <a:p>
            <a:r>
              <a:rPr lang="en-US" sz="1000">
                <a:latin typeface="+mj-lt"/>
              </a:rPr>
              <a:t>X : Yes</a:t>
            </a:r>
          </a:p>
        </p:txBody>
      </p:sp>
      <p:sp>
        <p:nvSpPr>
          <p:cNvPr id="2" name="Date Placeholder 3">
            <a:extLst>
              <a:ext uri="{FF2B5EF4-FFF2-40B4-BE49-F238E27FC236}">
                <a16:creationId xmlns:a16="http://schemas.microsoft.com/office/drawing/2014/main" id="{C6837524-5C36-FB0A-A94B-014F23FEDCE3}"/>
              </a:ext>
            </a:extLst>
          </p:cNvPr>
          <p:cNvSpPr txBox="1">
            <a:spLocks/>
          </p:cNvSpPr>
          <p:nvPr/>
        </p:nvSpPr>
        <p:spPr>
          <a:xfrm>
            <a:off x="575386" y="650480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July 2023</a:t>
            </a:r>
            <a:endParaRPr lang="en-US" dirty="0"/>
          </a:p>
        </p:txBody>
      </p:sp>
      <p:sp>
        <p:nvSpPr>
          <p:cNvPr id="8" name="Title 7">
            <a:extLst>
              <a:ext uri="{FF2B5EF4-FFF2-40B4-BE49-F238E27FC236}">
                <a16:creationId xmlns:a16="http://schemas.microsoft.com/office/drawing/2014/main" id="{2B68E842-21B0-C42B-94B1-D4F3C1849E7E}"/>
              </a:ext>
            </a:extLst>
          </p:cNvPr>
          <p:cNvSpPr>
            <a:spLocks noGrp="1"/>
          </p:cNvSpPr>
          <p:nvPr>
            <p:ph type="title"/>
          </p:nvPr>
        </p:nvSpPr>
        <p:spPr>
          <a:xfrm>
            <a:off x="771524" y="357725"/>
            <a:ext cx="9286876" cy="650875"/>
          </a:xfrm>
        </p:spPr>
        <p:txBody>
          <a:bodyPr>
            <a:normAutofit fontScale="90000"/>
          </a:bodyPr>
          <a:lstStyle/>
          <a:p>
            <a:r>
              <a:rPr lang="en-US"/>
              <a:t>Capacity for conservative kidney management (CKM)</a:t>
            </a:r>
          </a:p>
        </p:txBody>
      </p:sp>
      <p:sp>
        <p:nvSpPr>
          <p:cNvPr id="5" name="Footer Placeholder 4">
            <a:extLst>
              <a:ext uri="{FF2B5EF4-FFF2-40B4-BE49-F238E27FC236}">
                <a16:creationId xmlns:a16="http://schemas.microsoft.com/office/drawing/2014/main" id="{0D33E67D-84C4-44B3-7344-5D586313ADFA}"/>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07DF42F4-D53D-AAD9-8D19-EF1A5B6143EA}"/>
              </a:ext>
            </a:extLst>
          </p:cNvPr>
          <p:cNvSpPr txBox="1">
            <a:spLocks/>
          </p:cNvSpPr>
          <p:nvPr/>
        </p:nvSpPr>
        <p:spPr>
          <a:xfrm>
            <a:off x="8347785" y="6504806"/>
            <a:ext cx="3381375" cy="365125"/>
          </a:xfrm>
          <a:prstGeom prst="rect">
            <a:avLst/>
          </a:prstGeom>
        </p:spPr>
        <p:txBody>
          <a:bodyPr vert="horz" lIns="91440" tIns="45720" rIns="91440" bIns="45720" rtlCol="0" anchor="ctr"/>
          <a:lstStyle>
            <a:defPPr>
              <a:defRPr lang="en-US"/>
            </a:defPPr>
            <a:lvl1pPr marL="0" algn="r"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9CEFBC-9863-BD47-BA2B-008170C231CB}" type="slidenum">
              <a:rPr lang="en-US" smtClean="0"/>
              <a:pPr/>
              <a:t>31</a:t>
            </a:fld>
            <a:endParaRPr lang="en-US"/>
          </a:p>
        </p:txBody>
      </p:sp>
    </p:spTree>
    <p:extLst>
      <p:ext uri="{BB962C8B-B14F-4D97-AF65-F5344CB8AC3E}">
        <p14:creationId xmlns:p14="http://schemas.microsoft.com/office/powerpoint/2010/main" val="4155309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492383A-1610-60FA-D9CE-3907834C4D06}"/>
              </a:ext>
            </a:extLst>
          </p:cNvPr>
          <p:cNvPicPr>
            <a:picLocks noChangeAspect="1"/>
          </p:cNvPicPr>
          <p:nvPr/>
        </p:nvPicPr>
        <p:blipFill>
          <a:blip r:embed="rId2"/>
          <a:stretch>
            <a:fillRect/>
          </a:stretch>
        </p:blipFill>
        <p:spPr>
          <a:xfrm>
            <a:off x="611300" y="4124179"/>
            <a:ext cx="4380556" cy="2490040"/>
          </a:xfrm>
          <a:prstGeom prst="rect">
            <a:avLst/>
          </a:prstGeom>
        </p:spPr>
      </p:pic>
      <p:pic>
        <p:nvPicPr>
          <p:cNvPr id="18" name="Picture 17">
            <a:extLst>
              <a:ext uri="{FF2B5EF4-FFF2-40B4-BE49-F238E27FC236}">
                <a16:creationId xmlns:a16="http://schemas.microsoft.com/office/drawing/2014/main" id="{D2FC13FA-5965-9B1E-E729-DF9AA3F610D3}"/>
              </a:ext>
            </a:extLst>
          </p:cNvPr>
          <p:cNvPicPr>
            <a:picLocks noChangeAspect="1"/>
          </p:cNvPicPr>
          <p:nvPr/>
        </p:nvPicPr>
        <p:blipFill>
          <a:blip r:embed="rId3"/>
          <a:stretch>
            <a:fillRect/>
          </a:stretch>
        </p:blipFill>
        <p:spPr>
          <a:xfrm>
            <a:off x="575386" y="1360297"/>
            <a:ext cx="4409346" cy="2492377"/>
          </a:xfrm>
          <a:prstGeom prst="rect">
            <a:avLst/>
          </a:prstGeom>
        </p:spPr>
      </p:pic>
      <p:sp>
        <p:nvSpPr>
          <p:cNvPr id="4" name="Rectangle 3"/>
          <p:cNvSpPr/>
          <p:nvPr/>
        </p:nvSpPr>
        <p:spPr>
          <a:xfrm>
            <a:off x="-212449" y="209483"/>
            <a:ext cx="11728578" cy="584775"/>
          </a:xfrm>
          <a:prstGeom prst="rect">
            <a:avLst/>
          </a:prstGeom>
        </p:spPr>
        <p:txBody>
          <a:bodyPr wrap="square">
            <a:spAutoFit/>
          </a:bodyPr>
          <a:lstStyle/>
          <a:p>
            <a:pPr lvl="0" algn="ctr">
              <a:defRPr/>
            </a:pPr>
            <a:endParaRPr kumimoji="0" lang="en-US" sz="3200" b="0" i="0" u="none" strike="noStrike" kern="1200" cap="none" spc="0" normalizeH="0" baseline="0" noProof="0">
              <a:ln>
                <a:noFill/>
              </a:ln>
              <a:solidFill>
                <a:srgbClr val="25408E"/>
              </a:solidFill>
              <a:effectLst/>
              <a:uLnTx/>
              <a:uFillTx/>
              <a:latin typeface="Gill Sans MT" panose="020B0502020104020203" pitchFamily="34" charset="0"/>
              <a:ea typeface="+mn-ea"/>
              <a:cs typeface="Helvetica"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059990960"/>
              </p:ext>
            </p:extLst>
          </p:nvPr>
        </p:nvGraphicFramePr>
        <p:xfrm>
          <a:off x="5866169" y="1383755"/>
          <a:ext cx="5837015" cy="4625650"/>
        </p:xfrm>
        <a:graphic>
          <a:graphicData uri="http://schemas.openxmlformats.org/drawingml/2006/table">
            <a:tbl>
              <a:tblPr firstRow="1" firstCol="1" bandRow="1">
                <a:tableStyleId>{F5AB1C69-6EDB-4FF4-983F-18BD219EF322}</a:tableStyleId>
              </a:tblPr>
              <a:tblGrid>
                <a:gridCol w="1134603">
                  <a:extLst>
                    <a:ext uri="{9D8B030D-6E8A-4147-A177-3AD203B41FA5}">
                      <a16:colId xmlns:a16="http://schemas.microsoft.com/office/drawing/2014/main" val="3767495804"/>
                    </a:ext>
                  </a:extLst>
                </a:gridCol>
                <a:gridCol w="571548">
                  <a:extLst>
                    <a:ext uri="{9D8B030D-6E8A-4147-A177-3AD203B41FA5}">
                      <a16:colId xmlns:a16="http://schemas.microsoft.com/office/drawing/2014/main" val="2470178615"/>
                    </a:ext>
                  </a:extLst>
                </a:gridCol>
                <a:gridCol w="571548">
                  <a:extLst>
                    <a:ext uri="{9D8B030D-6E8A-4147-A177-3AD203B41FA5}">
                      <a16:colId xmlns:a16="http://schemas.microsoft.com/office/drawing/2014/main" val="4021217392"/>
                    </a:ext>
                  </a:extLst>
                </a:gridCol>
                <a:gridCol w="530929">
                  <a:extLst>
                    <a:ext uri="{9D8B030D-6E8A-4147-A177-3AD203B41FA5}">
                      <a16:colId xmlns:a16="http://schemas.microsoft.com/office/drawing/2014/main" val="3014135037"/>
                    </a:ext>
                  </a:extLst>
                </a:gridCol>
                <a:gridCol w="674666">
                  <a:extLst>
                    <a:ext uri="{9D8B030D-6E8A-4147-A177-3AD203B41FA5}">
                      <a16:colId xmlns:a16="http://schemas.microsoft.com/office/drawing/2014/main" val="1331764972"/>
                    </a:ext>
                  </a:extLst>
                </a:gridCol>
                <a:gridCol w="571548">
                  <a:extLst>
                    <a:ext uri="{9D8B030D-6E8A-4147-A177-3AD203B41FA5}">
                      <a16:colId xmlns:a16="http://schemas.microsoft.com/office/drawing/2014/main" val="2019217635"/>
                    </a:ext>
                  </a:extLst>
                </a:gridCol>
                <a:gridCol w="571548">
                  <a:extLst>
                    <a:ext uri="{9D8B030D-6E8A-4147-A177-3AD203B41FA5}">
                      <a16:colId xmlns:a16="http://schemas.microsoft.com/office/drawing/2014/main" val="41757452"/>
                    </a:ext>
                  </a:extLst>
                </a:gridCol>
                <a:gridCol w="532738">
                  <a:extLst>
                    <a:ext uri="{9D8B030D-6E8A-4147-A177-3AD203B41FA5}">
                      <a16:colId xmlns:a16="http://schemas.microsoft.com/office/drawing/2014/main" val="2449749995"/>
                    </a:ext>
                  </a:extLst>
                </a:gridCol>
                <a:gridCol w="677887">
                  <a:extLst>
                    <a:ext uri="{9D8B030D-6E8A-4147-A177-3AD203B41FA5}">
                      <a16:colId xmlns:a16="http://schemas.microsoft.com/office/drawing/2014/main" val="2226212421"/>
                    </a:ext>
                  </a:extLst>
                </a:gridCol>
              </a:tblGrid>
              <a:tr h="31569">
                <a:tc rowSpan="2">
                  <a:txBody>
                    <a:bodyPr/>
                    <a:lstStyle/>
                    <a:p>
                      <a:pPr marL="0" marR="0" algn="ctr">
                        <a:spcBef>
                          <a:spcPts val="0"/>
                        </a:spcBef>
                        <a:spcAft>
                          <a:spcPts val="0"/>
                        </a:spcAft>
                      </a:pPr>
                      <a:r>
                        <a:rPr lang="en-US" sz="900">
                          <a:solidFill>
                            <a:schemeClr val="tx1">
                              <a:lumMod val="75000"/>
                              <a:lumOff val="25000"/>
                            </a:schemeClr>
                          </a:solidFill>
                          <a:effectLst/>
                          <a:latin typeface="+mj-lt"/>
                        </a:rPr>
                        <a:t> </a:t>
                      </a:r>
                      <a:r>
                        <a:rPr lang="en-US" sz="900">
                          <a:solidFill>
                            <a:schemeClr val="bg1"/>
                          </a:solidFill>
                          <a:effectLst/>
                          <a:latin typeface="+mj-lt"/>
                        </a:rPr>
                        <a:t>Country</a:t>
                      </a:r>
                      <a:endParaRPr lang="en-US" sz="900">
                        <a:solidFill>
                          <a:schemeClr val="bg1"/>
                        </a:solidFill>
                        <a:effectLst/>
                        <a:latin typeface="+mj-lt"/>
                        <a:ea typeface="Calibri" panose="020F0502020204030204" pitchFamily="34" charset="0"/>
                        <a:cs typeface="Arial" panose="020B0604020202020204" pitchFamily="34" charset="0"/>
                      </a:endParaRPr>
                    </a:p>
                  </a:txBody>
                  <a:tcPr marL="62609" marR="62609" marT="0" marB="0" anchor="ct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solidFill>
                            <a:schemeClr val="tx1"/>
                          </a:solidFill>
                          <a:latin typeface="+mj-lt"/>
                        </a:rPr>
                        <a:t>where resource constraints to prevent or limit access to KRT</a:t>
                      </a:r>
                      <a:endParaRPr kumimoji="0" lang="en-US" sz="900" b="0" i="0" u="none" strike="noStrike" kern="1200" cap="none" spc="0" normalizeH="0" baseline="0" noProof="0">
                        <a:ln>
                          <a:noFill/>
                        </a:ln>
                        <a:solidFill>
                          <a:schemeClr val="tx1"/>
                        </a:solidFill>
                        <a:effectLst/>
                        <a:uLnTx/>
                        <a:uFillTx/>
                        <a:latin typeface="+mj-lt"/>
                        <a:ea typeface="+mn-ea"/>
                        <a:cs typeface="+mn-cs"/>
                      </a:endParaRPr>
                    </a:p>
                  </a:txBody>
                  <a:tcPr marL="62609" marR="62609" marT="0" marB="0" anchor="ctr"/>
                </a:tc>
                <a:tc hMerge="1">
                  <a:txBody>
                    <a:bodyPr/>
                    <a:lstStyle/>
                    <a:p>
                      <a:endParaRPr lang="en-US"/>
                    </a:p>
                  </a:txBody>
                  <a:tcPr/>
                </a:tc>
                <a:tc hMerge="1">
                  <a:txBody>
                    <a:bodyPr/>
                    <a:lstStyle/>
                    <a:p>
                      <a:endParaRPr lang="en-US"/>
                    </a:p>
                  </a:txBody>
                  <a:tcPr>
                    <a:lnL w="12700" cap="flat" cmpd="sng" algn="ctr">
                      <a:solidFill>
                        <a:srgbClr val="00A8CB"/>
                      </a:solidFill>
                      <a:prstDash val="solid"/>
                      <a:round/>
                      <a:headEnd type="none" w="med" len="med"/>
                      <a:tailEnd type="none" w="med" len="med"/>
                    </a:lnL>
                  </a:tcPr>
                </a:tc>
                <a:tc hMerge="1">
                  <a:txBody>
                    <a:bodyPr/>
                    <a:lstStyle/>
                    <a:p>
                      <a:endParaRPr 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solidFill>
                            <a:schemeClr val="tx1"/>
                          </a:solidFill>
                          <a:latin typeface="+mj-lt"/>
                        </a:rPr>
                        <a:t>where there are no resource constraints to prevent or limit access to KRT</a:t>
                      </a:r>
                      <a:endParaRPr kumimoji="0" lang="en-US" sz="900" b="0" i="0" u="none" strike="noStrike" kern="1200" cap="none" spc="0" normalizeH="0" baseline="0" noProof="0">
                        <a:ln>
                          <a:noFill/>
                        </a:ln>
                        <a:solidFill>
                          <a:schemeClr val="tx1"/>
                        </a:solidFill>
                        <a:effectLst/>
                        <a:uLnTx/>
                        <a:uFillTx/>
                        <a:latin typeface="+mj-lt"/>
                        <a:ea typeface="+mn-ea"/>
                        <a:cs typeface="+mn-cs"/>
                      </a:endParaRPr>
                    </a:p>
                  </a:txBody>
                  <a:tcPr marL="62609" marR="62609" marT="0" marB="0" anchor="ctr"/>
                </a:tc>
                <a:tc hMerge="1">
                  <a:txBody>
                    <a:bodyPr/>
                    <a:lstStyle/>
                    <a:p>
                      <a:endParaRPr lang="en-US"/>
                    </a:p>
                  </a:txBody>
                  <a:tcPr/>
                </a:tc>
                <a:tc hMerge="1">
                  <a:txBody>
                    <a:bodyPr/>
                    <a:lstStyle/>
                    <a:p>
                      <a:endParaRPr lang="en-US"/>
                    </a:p>
                  </a:txBody>
                  <a:tcPr>
                    <a:lnL w="12700" cap="flat" cmpd="sng" algn="ctr">
                      <a:solidFill>
                        <a:srgbClr val="00A8CB"/>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245010810"/>
                  </a:ext>
                </a:extLst>
              </a:tr>
              <a:tr h="584352">
                <a:tc vMerge="1">
                  <a:txBody>
                    <a:bodyPr/>
                    <a:lstStyle/>
                    <a:p>
                      <a:endParaRPr lang="en-US"/>
                    </a:p>
                  </a:txBody>
                  <a:tcPr/>
                </a:tc>
                <a:tc>
                  <a:txBody>
                    <a:bodyPr/>
                    <a:lstStyle/>
                    <a:p>
                      <a:pPr marL="0" marR="0" algn="ctr">
                        <a:spcBef>
                          <a:spcPts val="0"/>
                        </a:spcBef>
                        <a:spcAft>
                          <a:spcPts val="0"/>
                        </a:spcAft>
                      </a:pPr>
                      <a:r>
                        <a:rPr lang="en-ZA" sz="900">
                          <a:solidFill>
                            <a:schemeClr val="tx1">
                              <a:lumMod val="75000"/>
                              <a:lumOff val="25000"/>
                            </a:schemeClr>
                          </a:solidFill>
                          <a:effectLst/>
                          <a:latin typeface="+mj-lt"/>
                        </a:rPr>
                        <a:t>Generally available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lang="en-ZA" sz="900">
                          <a:solidFill>
                            <a:schemeClr val="tx1">
                              <a:lumMod val="75000"/>
                              <a:lumOff val="25000"/>
                            </a:schemeClr>
                          </a:solidFill>
                          <a:effectLst/>
                          <a:latin typeface="+mj-lt"/>
                        </a:rPr>
                        <a:t>Generally not available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lang="en-ZA" sz="900">
                          <a:solidFill>
                            <a:schemeClr val="tx1">
                              <a:lumMod val="75000"/>
                              <a:lumOff val="25000"/>
                            </a:schemeClr>
                          </a:solidFill>
                          <a:effectLst/>
                          <a:latin typeface="+mj-lt"/>
                        </a:rPr>
                        <a:t>Unknown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lang="en-ZA" sz="900">
                          <a:solidFill>
                            <a:schemeClr val="tx1">
                              <a:lumMod val="75000"/>
                              <a:lumOff val="25000"/>
                            </a:schemeClr>
                          </a:solidFill>
                          <a:effectLst/>
                          <a:latin typeface="+mj-lt"/>
                        </a:rPr>
                        <a:t>N/A (conservative</a:t>
                      </a:r>
                      <a:r>
                        <a:rPr lang="en-ZA" sz="900" baseline="0">
                          <a:solidFill>
                            <a:schemeClr val="tx1">
                              <a:lumMod val="75000"/>
                              <a:lumOff val="25000"/>
                            </a:schemeClr>
                          </a:solidFill>
                          <a:effectLst/>
                          <a:latin typeface="+mj-lt"/>
                        </a:rPr>
                        <a:t> care</a:t>
                      </a:r>
                      <a:r>
                        <a:rPr lang="en-ZA" sz="900">
                          <a:solidFill>
                            <a:schemeClr val="tx1">
                              <a:lumMod val="75000"/>
                              <a:lumOff val="25000"/>
                            </a:schemeClr>
                          </a:solidFill>
                          <a:effectLst/>
                          <a:latin typeface="+mj-lt"/>
                        </a:rPr>
                        <a:t> not available)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lang="en-ZA" sz="900">
                          <a:solidFill>
                            <a:schemeClr val="tx1">
                              <a:lumMod val="75000"/>
                              <a:lumOff val="25000"/>
                            </a:schemeClr>
                          </a:solidFill>
                          <a:effectLst/>
                          <a:latin typeface="+mj-lt"/>
                        </a:rPr>
                        <a:t>Generally available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lang="en-ZA" sz="900">
                          <a:solidFill>
                            <a:schemeClr val="tx1">
                              <a:lumMod val="75000"/>
                              <a:lumOff val="25000"/>
                            </a:schemeClr>
                          </a:solidFill>
                          <a:effectLst/>
                          <a:latin typeface="+mj-lt"/>
                        </a:rPr>
                        <a:t>Generally not available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lang="en-ZA" sz="900">
                          <a:solidFill>
                            <a:schemeClr val="tx1">
                              <a:lumMod val="75000"/>
                              <a:lumOff val="25000"/>
                            </a:schemeClr>
                          </a:solidFill>
                          <a:effectLst/>
                          <a:latin typeface="+mj-lt"/>
                        </a:rPr>
                        <a:t>Unknown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lang="en-ZA" sz="900">
                          <a:solidFill>
                            <a:schemeClr val="tx1">
                              <a:lumMod val="75000"/>
                              <a:lumOff val="25000"/>
                            </a:schemeClr>
                          </a:solidFill>
                          <a:effectLst/>
                          <a:latin typeface="+mj-lt"/>
                        </a:rPr>
                        <a:t>N/A (conservative</a:t>
                      </a:r>
                      <a:r>
                        <a:rPr lang="en-ZA" sz="900" baseline="0">
                          <a:solidFill>
                            <a:schemeClr val="tx1">
                              <a:lumMod val="75000"/>
                              <a:lumOff val="25000"/>
                            </a:schemeClr>
                          </a:solidFill>
                          <a:effectLst/>
                          <a:latin typeface="+mj-lt"/>
                        </a:rPr>
                        <a:t> care</a:t>
                      </a:r>
                      <a:r>
                        <a:rPr lang="en-ZA" sz="900">
                          <a:solidFill>
                            <a:schemeClr val="tx1">
                              <a:lumMod val="75000"/>
                              <a:lumOff val="25000"/>
                            </a:schemeClr>
                          </a:solidFill>
                          <a:effectLst/>
                          <a:latin typeface="+mj-lt"/>
                        </a:rPr>
                        <a:t> not available)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extLst>
                  <a:ext uri="{0D108BD9-81ED-4DB2-BD59-A6C34878D82A}">
                    <a16:rowId xmlns:a16="http://schemas.microsoft.com/office/drawing/2014/main" val="659628529"/>
                  </a:ext>
                </a:extLst>
              </a:tr>
              <a:tr h="198262">
                <a:tc>
                  <a:txBody>
                    <a:bodyPr/>
                    <a:lstStyle/>
                    <a:p>
                      <a:pPr marL="0" marR="0">
                        <a:spcBef>
                          <a:spcPts val="0"/>
                        </a:spcBef>
                        <a:spcAft>
                          <a:spcPts val="0"/>
                        </a:spcAft>
                      </a:pPr>
                      <a:r>
                        <a:rPr lang="en-US" sz="900">
                          <a:solidFill>
                            <a:schemeClr val="tx1">
                              <a:lumMod val="75000"/>
                              <a:lumOff val="25000"/>
                            </a:schemeClr>
                          </a:solidFill>
                          <a:effectLst/>
                          <a:latin typeface="+mj-lt"/>
                        </a:rPr>
                        <a:t>American Samoa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extLst>
                  <a:ext uri="{0D108BD9-81ED-4DB2-BD59-A6C34878D82A}">
                    <a16:rowId xmlns:a16="http://schemas.microsoft.com/office/drawing/2014/main" val="675285704"/>
                  </a:ext>
                </a:extLst>
              </a:tr>
              <a:tr h="198262">
                <a:tc>
                  <a:txBody>
                    <a:bodyPr/>
                    <a:lstStyle/>
                    <a:p>
                      <a:pPr marL="0" marR="0">
                        <a:spcBef>
                          <a:spcPts val="0"/>
                        </a:spcBef>
                        <a:spcAft>
                          <a:spcPts val="0"/>
                        </a:spcAft>
                      </a:pPr>
                      <a:r>
                        <a:rPr lang="en-US" sz="900">
                          <a:solidFill>
                            <a:schemeClr val="tx1">
                              <a:lumMod val="75000"/>
                              <a:lumOff val="25000"/>
                            </a:schemeClr>
                          </a:solidFill>
                          <a:effectLst/>
                          <a:latin typeface="+mj-lt"/>
                        </a:rPr>
                        <a:t>Australia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extLst>
                  <a:ext uri="{0D108BD9-81ED-4DB2-BD59-A6C34878D82A}">
                    <a16:rowId xmlns:a16="http://schemas.microsoft.com/office/drawing/2014/main" val="2451952864"/>
                  </a:ext>
                </a:extLst>
              </a:tr>
              <a:tr h="198262">
                <a:tc>
                  <a:txBody>
                    <a:bodyPr/>
                    <a:lstStyle/>
                    <a:p>
                      <a:pPr marL="0" marR="0">
                        <a:spcBef>
                          <a:spcPts val="0"/>
                        </a:spcBef>
                        <a:spcAft>
                          <a:spcPts val="0"/>
                        </a:spcAft>
                      </a:pPr>
                      <a:r>
                        <a:rPr lang="en-US" sz="900">
                          <a:solidFill>
                            <a:schemeClr val="tx1">
                              <a:lumMod val="75000"/>
                              <a:lumOff val="25000"/>
                            </a:schemeClr>
                          </a:solidFill>
                          <a:effectLst/>
                          <a:latin typeface="+mj-lt"/>
                        </a:rPr>
                        <a:t>Brunei Darussalam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extLst>
                  <a:ext uri="{0D108BD9-81ED-4DB2-BD59-A6C34878D82A}">
                    <a16:rowId xmlns:a16="http://schemas.microsoft.com/office/drawing/2014/main" val="335056812"/>
                  </a:ext>
                </a:extLst>
              </a:tr>
              <a:tr h="198262">
                <a:tc>
                  <a:txBody>
                    <a:bodyPr/>
                    <a:lstStyle/>
                    <a:p>
                      <a:pPr marL="0" marR="0">
                        <a:spcBef>
                          <a:spcPts val="0"/>
                        </a:spcBef>
                        <a:spcAft>
                          <a:spcPts val="0"/>
                        </a:spcAft>
                      </a:pPr>
                      <a:r>
                        <a:rPr lang="en-US" sz="900">
                          <a:solidFill>
                            <a:schemeClr val="tx1">
                              <a:lumMod val="75000"/>
                              <a:lumOff val="25000"/>
                            </a:schemeClr>
                          </a:solidFill>
                          <a:effectLst/>
                          <a:latin typeface="+mj-lt"/>
                        </a:rPr>
                        <a:t>Cambodia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extLst>
                  <a:ext uri="{0D108BD9-81ED-4DB2-BD59-A6C34878D82A}">
                    <a16:rowId xmlns:a16="http://schemas.microsoft.com/office/drawing/2014/main" val="3507655673"/>
                  </a:ext>
                </a:extLst>
              </a:tr>
              <a:tr h="198262">
                <a:tc>
                  <a:txBody>
                    <a:bodyPr/>
                    <a:lstStyle/>
                    <a:p>
                      <a:pPr marL="0" marR="0">
                        <a:spcBef>
                          <a:spcPts val="0"/>
                        </a:spcBef>
                        <a:spcAft>
                          <a:spcPts val="0"/>
                        </a:spcAft>
                      </a:pPr>
                      <a:r>
                        <a:rPr lang="en-US" sz="900">
                          <a:solidFill>
                            <a:schemeClr val="tx1">
                              <a:lumMod val="75000"/>
                              <a:lumOff val="25000"/>
                            </a:schemeClr>
                          </a:solidFill>
                          <a:effectLst/>
                          <a:latin typeface="+mj-lt"/>
                        </a:rPr>
                        <a:t>Fiji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extLst>
                  <a:ext uri="{0D108BD9-81ED-4DB2-BD59-A6C34878D82A}">
                    <a16:rowId xmlns:a16="http://schemas.microsoft.com/office/drawing/2014/main" val="273487324"/>
                  </a:ext>
                </a:extLst>
              </a:tr>
              <a:tr h="198262">
                <a:tc>
                  <a:txBody>
                    <a:bodyPr/>
                    <a:lstStyle/>
                    <a:p>
                      <a:pPr marL="0" marR="0">
                        <a:spcBef>
                          <a:spcPts val="0"/>
                        </a:spcBef>
                        <a:spcAft>
                          <a:spcPts val="0"/>
                        </a:spcAft>
                      </a:pPr>
                      <a:r>
                        <a:rPr lang="en-US" sz="900">
                          <a:solidFill>
                            <a:schemeClr val="tx1">
                              <a:lumMod val="75000"/>
                              <a:lumOff val="25000"/>
                            </a:schemeClr>
                          </a:solidFill>
                          <a:effectLst/>
                          <a:latin typeface="+mj-lt"/>
                        </a:rPr>
                        <a:t>Indonesia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extLst>
                  <a:ext uri="{0D108BD9-81ED-4DB2-BD59-A6C34878D82A}">
                    <a16:rowId xmlns:a16="http://schemas.microsoft.com/office/drawing/2014/main" val="1138691095"/>
                  </a:ext>
                </a:extLst>
              </a:tr>
              <a:tr h="198262">
                <a:tc>
                  <a:txBody>
                    <a:bodyPr/>
                    <a:lstStyle/>
                    <a:p>
                      <a:pPr marL="0" marR="0">
                        <a:spcBef>
                          <a:spcPts val="0"/>
                        </a:spcBef>
                        <a:spcAft>
                          <a:spcPts val="0"/>
                        </a:spcAft>
                      </a:pPr>
                      <a:r>
                        <a:rPr lang="en-US" sz="900">
                          <a:solidFill>
                            <a:schemeClr val="tx1">
                              <a:lumMod val="75000"/>
                              <a:lumOff val="25000"/>
                            </a:schemeClr>
                          </a:solidFill>
                          <a:effectLst/>
                          <a:latin typeface="+mj-lt"/>
                        </a:rPr>
                        <a:t>Lao PDR</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extLst>
                  <a:ext uri="{0D108BD9-81ED-4DB2-BD59-A6C34878D82A}">
                    <a16:rowId xmlns:a16="http://schemas.microsoft.com/office/drawing/2014/main" val="2071734602"/>
                  </a:ext>
                </a:extLst>
              </a:tr>
              <a:tr h="198262">
                <a:tc>
                  <a:txBody>
                    <a:bodyPr/>
                    <a:lstStyle/>
                    <a:p>
                      <a:pPr marL="0" marR="0">
                        <a:spcBef>
                          <a:spcPts val="0"/>
                        </a:spcBef>
                        <a:spcAft>
                          <a:spcPts val="0"/>
                        </a:spcAft>
                      </a:pPr>
                      <a:r>
                        <a:rPr lang="en-US" sz="900">
                          <a:solidFill>
                            <a:schemeClr val="tx1">
                              <a:lumMod val="75000"/>
                              <a:lumOff val="25000"/>
                            </a:schemeClr>
                          </a:solidFill>
                          <a:effectLst/>
                          <a:latin typeface="+mj-lt"/>
                        </a:rPr>
                        <a:t>Malaysia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extLst>
                  <a:ext uri="{0D108BD9-81ED-4DB2-BD59-A6C34878D82A}">
                    <a16:rowId xmlns:a16="http://schemas.microsoft.com/office/drawing/2014/main" val="58750358"/>
                  </a:ext>
                </a:extLst>
              </a:tr>
              <a:tr h="198262">
                <a:tc>
                  <a:txBody>
                    <a:bodyPr/>
                    <a:lstStyle/>
                    <a:p>
                      <a:pPr marL="0" marR="0">
                        <a:spcBef>
                          <a:spcPts val="0"/>
                        </a:spcBef>
                        <a:spcAft>
                          <a:spcPts val="0"/>
                        </a:spcAft>
                      </a:pPr>
                      <a:r>
                        <a:rPr lang="en-US" sz="900">
                          <a:solidFill>
                            <a:schemeClr val="tx1">
                              <a:lumMod val="75000"/>
                              <a:lumOff val="25000"/>
                            </a:schemeClr>
                          </a:solidFill>
                          <a:effectLst/>
                          <a:latin typeface="+mj-lt"/>
                        </a:rPr>
                        <a:t>Myanmar</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extLst>
                  <a:ext uri="{0D108BD9-81ED-4DB2-BD59-A6C34878D82A}">
                    <a16:rowId xmlns:a16="http://schemas.microsoft.com/office/drawing/2014/main" val="2337304408"/>
                  </a:ext>
                </a:extLst>
              </a:tr>
              <a:tr h="198262">
                <a:tc>
                  <a:txBody>
                    <a:bodyPr/>
                    <a:lstStyle/>
                    <a:p>
                      <a:pPr marL="0" marR="0">
                        <a:spcBef>
                          <a:spcPts val="0"/>
                        </a:spcBef>
                        <a:spcAft>
                          <a:spcPts val="0"/>
                        </a:spcAft>
                      </a:pPr>
                      <a:r>
                        <a:rPr lang="en-US" sz="900">
                          <a:solidFill>
                            <a:schemeClr val="tx1">
                              <a:lumMod val="75000"/>
                              <a:lumOff val="25000"/>
                            </a:schemeClr>
                          </a:solidFill>
                          <a:effectLst/>
                          <a:latin typeface="+mj-lt"/>
                        </a:rPr>
                        <a:t>New Caledonia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extLst>
                  <a:ext uri="{0D108BD9-81ED-4DB2-BD59-A6C34878D82A}">
                    <a16:rowId xmlns:a16="http://schemas.microsoft.com/office/drawing/2014/main" val="2398534027"/>
                  </a:ext>
                </a:extLst>
              </a:tr>
              <a:tr h="198262">
                <a:tc>
                  <a:txBody>
                    <a:bodyPr/>
                    <a:lstStyle/>
                    <a:p>
                      <a:pPr marL="0" marR="0">
                        <a:spcBef>
                          <a:spcPts val="0"/>
                        </a:spcBef>
                        <a:spcAft>
                          <a:spcPts val="0"/>
                        </a:spcAft>
                      </a:pPr>
                      <a:r>
                        <a:rPr lang="en-US" sz="900">
                          <a:solidFill>
                            <a:schemeClr val="tx1">
                              <a:lumMod val="75000"/>
                              <a:lumOff val="25000"/>
                            </a:schemeClr>
                          </a:solidFill>
                          <a:effectLst/>
                          <a:latin typeface="+mj-lt"/>
                        </a:rPr>
                        <a:t>New Zealand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extLst>
                  <a:ext uri="{0D108BD9-81ED-4DB2-BD59-A6C34878D82A}">
                    <a16:rowId xmlns:a16="http://schemas.microsoft.com/office/drawing/2014/main" val="3340674904"/>
                  </a:ext>
                </a:extLst>
              </a:tr>
              <a:tr h="198262">
                <a:tc>
                  <a:txBody>
                    <a:bodyPr/>
                    <a:lstStyle/>
                    <a:p>
                      <a:pPr marL="0" marR="0">
                        <a:spcBef>
                          <a:spcPts val="0"/>
                        </a:spcBef>
                        <a:spcAft>
                          <a:spcPts val="0"/>
                        </a:spcAft>
                      </a:pPr>
                      <a:r>
                        <a:rPr lang="en-US" sz="900">
                          <a:solidFill>
                            <a:schemeClr val="tx1">
                              <a:lumMod val="75000"/>
                              <a:lumOff val="25000"/>
                            </a:schemeClr>
                          </a:solidFill>
                          <a:effectLst/>
                          <a:latin typeface="+mj-lt"/>
                        </a:rPr>
                        <a:t>Papua New Guinea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extLst>
                  <a:ext uri="{0D108BD9-81ED-4DB2-BD59-A6C34878D82A}">
                    <a16:rowId xmlns:a16="http://schemas.microsoft.com/office/drawing/2014/main" val="1345006414"/>
                  </a:ext>
                </a:extLst>
              </a:tr>
              <a:tr h="198262">
                <a:tc>
                  <a:txBody>
                    <a:bodyPr/>
                    <a:lstStyle/>
                    <a:p>
                      <a:pPr marL="0" marR="0">
                        <a:spcBef>
                          <a:spcPts val="0"/>
                        </a:spcBef>
                        <a:spcAft>
                          <a:spcPts val="0"/>
                        </a:spcAft>
                      </a:pPr>
                      <a:r>
                        <a:rPr lang="en-US" sz="900">
                          <a:solidFill>
                            <a:schemeClr val="tx1">
                              <a:lumMod val="75000"/>
                              <a:lumOff val="25000"/>
                            </a:schemeClr>
                          </a:solidFill>
                          <a:effectLst/>
                          <a:latin typeface="+mj-lt"/>
                        </a:rPr>
                        <a:t>Philippines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extLst>
                  <a:ext uri="{0D108BD9-81ED-4DB2-BD59-A6C34878D82A}">
                    <a16:rowId xmlns:a16="http://schemas.microsoft.com/office/drawing/2014/main" val="26118842"/>
                  </a:ext>
                </a:extLst>
              </a:tr>
              <a:tr h="198262">
                <a:tc>
                  <a:txBody>
                    <a:bodyPr/>
                    <a:lstStyle/>
                    <a:p>
                      <a:pPr marL="0" marR="0">
                        <a:spcBef>
                          <a:spcPts val="0"/>
                        </a:spcBef>
                        <a:spcAft>
                          <a:spcPts val="0"/>
                        </a:spcAft>
                      </a:pPr>
                      <a:r>
                        <a:rPr lang="en-US" sz="900">
                          <a:solidFill>
                            <a:schemeClr val="tx1">
                              <a:lumMod val="75000"/>
                              <a:lumOff val="25000"/>
                            </a:schemeClr>
                          </a:solidFill>
                          <a:effectLst/>
                          <a:latin typeface="+mj-lt"/>
                        </a:rPr>
                        <a:t>Samoa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extLst>
                  <a:ext uri="{0D108BD9-81ED-4DB2-BD59-A6C34878D82A}">
                    <a16:rowId xmlns:a16="http://schemas.microsoft.com/office/drawing/2014/main" val="3473401163"/>
                  </a:ext>
                </a:extLst>
              </a:tr>
              <a:tr h="198262">
                <a:tc>
                  <a:txBody>
                    <a:bodyPr/>
                    <a:lstStyle/>
                    <a:p>
                      <a:pPr marL="0" marR="0">
                        <a:spcBef>
                          <a:spcPts val="0"/>
                        </a:spcBef>
                        <a:spcAft>
                          <a:spcPts val="0"/>
                        </a:spcAft>
                      </a:pPr>
                      <a:r>
                        <a:rPr lang="en-US" sz="900">
                          <a:solidFill>
                            <a:schemeClr val="tx1">
                              <a:lumMod val="75000"/>
                              <a:lumOff val="25000"/>
                            </a:schemeClr>
                          </a:solidFill>
                          <a:effectLst/>
                          <a:latin typeface="+mj-lt"/>
                        </a:rPr>
                        <a:t>Singapore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extLst>
                  <a:ext uri="{0D108BD9-81ED-4DB2-BD59-A6C34878D82A}">
                    <a16:rowId xmlns:a16="http://schemas.microsoft.com/office/drawing/2014/main" val="2957272925"/>
                  </a:ext>
                </a:extLst>
              </a:tr>
              <a:tr h="198262">
                <a:tc>
                  <a:txBody>
                    <a:bodyPr/>
                    <a:lstStyle/>
                    <a:p>
                      <a:pPr marL="0" marR="0">
                        <a:spcBef>
                          <a:spcPts val="0"/>
                        </a:spcBef>
                        <a:spcAft>
                          <a:spcPts val="0"/>
                        </a:spcAft>
                      </a:pPr>
                      <a:r>
                        <a:rPr lang="en-US" sz="900">
                          <a:solidFill>
                            <a:schemeClr val="tx1">
                              <a:lumMod val="75000"/>
                              <a:lumOff val="25000"/>
                            </a:schemeClr>
                          </a:solidFill>
                          <a:effectLst/>
                          <a:latin typeface="+mj-lt"/>
                        </a:rPr>
                        <a:t>Solomon Islands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extLst>
                  <a:ext uri="{0D108BD9-81ED-4DB2-BD59-A6C34878D82A}">
                    <a16:rowId xmlns:a16="http://schemas.microsoft.com/office/drawing/2014/main" val="1284460238"/>
                  </a:ext>
                </a:extLst>
              </a:tr>
              <a:tr h="198262">
                <a:tc>
                  <a:txBody>
                    <a:bodyPr/>
                    <a:lstStyle/>
                    <a:p>
                      <a:pPr marL="0" marR="0">
                        <a:spcBef>
                          <a:spcPts val="0"/>
                        </a:spcBef>
                        <a:spcAft>
                          <a:spcPts val="0"/>
                        </a:spcAft>
                      </a:pPr>
                      <a:r>
                        <a:rPr lang="en-US" sz="900">
                          <a:solidFill>
                            <a:schemeClr val="tx1">
                              <a:lumMod val="75000"/>
                              <a:lumOff val="25000"/>
                            </a:schemeClr>
                          </a:solidFill>
                          <a:effectLst/>
                          <a:latin typeface="+mj-lt"/>
                        </a:rPr>
                        <a:t>Thailand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extLst>
                  <a:ext uri="{0D108BD9-81ED-4DB2-BD59-A6C34878D82A}">
                    <a16:rowId xmlns:a16="http://schemas.microsoft.com/office/drawing/2014/main" val="4124162670"/>
                  </a:ext>
                </a:extLst>
              </a:tr>
              <a:tr h="198262">
                <a:tc>
                  <a:txBody>
                    <a:bodyPr/>
                    <a:lstStyle/>
                    <a:p>
                      <a:pPr marL="0" marR="0">
                        <a:spcBef>
                          <a:spcPts val="0"/>
                        </a:spcBef>
                        <a:spcAft>
                          <a:spcPts val="0"/>
                        </a:spcAft>
                      </a:pPr>
                      <a:r>
                        <a:rPr lang="en-US" sz="900">
                          <a:solidFill>
                            <a:schemeClr val="tx1">
                              <a:lumMod val="75000"/>
                              <a:lumOff val="25000"/>
                            </a:schemeClr>
                          </a:solidFill>
                          <a:effectLst/>
                          <a:latin typeface="+mj-lt"/>
                        </a:rPr>
                        <a:t>Vanuatu</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extLst>
                  <a:ext uri="{0D108BD9-81ED-4DB2-BD59-A6C34878D82A}">
                    <a16:rowId xmlns:a16="http://schemas.microsoft.com/office/drawing/2014/main" val="690375127"/>
                  </a:ext>
                </a:extLst>
              </a:tr>
              <a:tr h="198262">
                <a:tc>
                  <a:txBody>
                    <a:bodyPr/>
                    <a:lstStyle/>
                    <a:p>
                      <a:pPr marL="0" marR="0">
                        <a:spcBef>
                          <a:spcPts val="0"/>
                        </a:spcBef>
                        <a:spcAft>
                          <a:spcPts val="0"/>
                        </a:spcAft>
                      </a:pPr>
                      <a:r>
                        <a:rPr lang="en-US" sz="900">
                          <a:solidFill>
                            <a:schemeClr val="tx1">
                              <a:lumMod val="75000"/>
                              <a:lumOff val="25000"/>
                            </a:schemeClr>
                          </a:solidFill>
                          <a:effectLst/>
                          <a:latin typeface="+mj-lt"/>
                        </a:rPr>
                        <a:t>Vietnam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2609" marR="62609" marT="0" marB="0" anchor="ctr"/>
                </a:tc>
                <a:extLst>
                  <a:ext uri="{0D108BD9-81ED-4DB2-BD59-A6C34878D82A}">
                    <a16:rowId xmlns:a16="http://schemas.microsoft.com/office/drawing/2014/main" val="4058880364"/>
                  </a:ext>
                </a:extLst>
              </a:tr>
            </a:tbl>
          </a:graphicData>
        </a:graphic>
      </p:graphicFrame>
      <p:sp>
        <p:nvSpPr>
          <p:cNvPr id="12" name="Oval 11"/>
          <p:cNvSpPr/>
          <p:nvPr/>
        </p:nvSpPr>
        <p:spPr>
          <a:xfrm>
            <a:off x="2177773" y="4206065"/>
            <a:ext cx="1886227" cy="97443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577430" y="1183184"/>
            <a:ext cx="4414426" cy="2498156"/>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77430" y="4115212"/>
            <a:ext cx="4414426" cy="2497788"/>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2214880" y="1232758"/>
            <a:ext cx="2453640" cy="106340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5800559" y="5978925"/>
            <a:ext cx="687299" cy="246221"/>
          </a:xfrm>
          <a:prstGeom prst="rect">
            <a:avLst/>
          </a:prstGeom>
          <a:noFill/>
        </p:spPr>
        <p:txBody>
          <a:bodyPr wrap="square" rtlCol="0">
            <a:spAutoFit/>
          </a:bodyPr>
          <a:lstStyle/>
          <a:p>
            <a:r>
              <a:rPr lang="en-US" sz="1000">
                <a:latin typeface="+mj-lt"/>
              </a:rPr>
              <a:t>X : Yes</a:t>
            </a:r>
          </a:p>
        </p:txBody>
      </p:sp>
      <p:sp>
        <p:nvSpPr>
          <p:cNvPr id="2" name="Rectangle 1">
            <a:extLst>
              <a:ext uri="{FF2B5EF4-FFF2-40B4-BE49-F238E27FC236}">
                <a16:creationId xmlns:a16="http://schemas.microsoft.com/office/drawing/2014/main" id="{97D78023-1087-3651-5DCC-D2FE816DD9F4}"/>
              </a:ext>
            </a:extLst>
          </p:cNvPr>
          <p:cNvSpPr/>
          <p:nvPr/>
        </p:nvSpPr>
        <p:spPr>
          <a:xfrm>
            <a:off x="479336" y="848092"/>
            <a:ext cx="461061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Where resource constraints to prevent or limit access to KRT</a:t>
            </a:r>
            <a:endParaRPr kumimoji="0" lang="en-US" sz="1200" b="0" i="0" u="none" strike="noStrike" kern="1200" cap="none" spc="0" normalizeH="0" baseline="0" noProof="0">
              <a:ln>
                <a:noFill/>
              </a:ln>
              <a:solidFill>
                <a:prstClr val="black"/>
              </a:solidFill>
              <a:effectLst/>
              <a:uLnTx/>
              <a:uFillTx/>
              <a:latin typeface="Gill Sans MT" panose="020B0502020104020203" pitchFamily="34" charset="0"/>
              <a:ea typeface="+mn-ea"/>
              <a:cs typeface="+mn-cs"/>
            </a:endParaRPr>
          </a:p>
        </p:txBody>
      </p:sp>
      <p:sp>
        <p:nvSpPr>
          <p:cNvPr id="3" name="Rectangle 2">
            <a:extLst>
              <a:ext uri="{FF2B5EF4-FFF2-40B4-BE49-F238E27FC236}">
                <a16:creationId xmlns:a16="http://schemas.microsoft.com/office/drawing/2014/main" id="{AFCC7181-69ED-74A7-3E62-FFDCDC17A32D}"/>
              </a:ext>
            </a:extLst>
          </p:cNvPr>
          <p:cNvSpPr/>
          <p:nvPr/>
        </p:nvSpPr>
        <p:spPr>
          <a:xfrm>
            <a:off x="384811" y="3829223"/>
            <a:ext cx="483353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Where there are no resource constraints to prevent or limit access to KRT</a:t>
            </a:r>
            <a:endParaRPr kumimoji="0" lang="en-US" sz="1200" b="0" i="0" u="none" strike="noStrike" kern="1200" cap="none" spc="0" normalizeH="0" baseline="0" noProof="0">
              <a:ln>
                <a:noFill/>
              </a:ln>
              <a:solidFill>
                <a:prstClr val="black"/>
              </a:solidFill>
              <a:effectLst/>
              <a:uLnTx/>
              <a:uFillTx/>
              <a:latin typeface="Gill Sans MT" panose="020B0502020104020203" pitchFamily="34" charset="0"/>
              <a:ea typeface="+mn-ea"/>
              <a:cs typeface="+mn-cs"/>
            </a:endParaRPr>
          </a:p>
        </p:txBody>
      </p:sp>
      <p:sp>
        <p:nvSpPr>
          <p:cNvPr id="5" name="Date Placeholder 3">
            <a:extLst>
              <a:ext uri="{FF2B5EF4-FFF2-40B4-BE49-F238E27FC236}">
                <a16:creationId xmlns:a16="http://schemas.microsoft.com/office/drawing/2014/main" id="{D1216357-9F23-72AE-EB58-D21A01826A70}"/>
              </a:ext>
            </a:extLst>
          </p:cNvPr>
          <p:cNvSpPr txBox="1">
            <a:spLocks/>
          </p:cNvSpPr>
          <p:nvPr/>
        </p:nvSpPr>
        <p:spPr>
          <a:xfrm>
            <a:off x="575386" y="650480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July 2023</a:t>
            </a:r>
            <a:endParaRPr lang="en-US" dirty="0"/>
          </a:p>
        </p:txBody>
      </p:sp>
      <p:sp>
        <p:nvSpPr>
          <p:cNvPr id="9" name="Title 8">
            <a:extLst>
              <a:ext uri="{FF2B5EF4-FFF2-40B4-BE49-F238E27FC236}">
                <a16:creationId xmlns:a16="http://schemas.microsoft.com/office/drawing/2014/main" id="{482A5079-E610-6CCD-22F5-0D0B6377ED0A}"/>
              </a:ext>
            </a:extLst>
          </p:cNvPr>
          <p:cNvSpPr>
            <a:spLocks noGrp="1"/>
          </p:cNvSpPr>
          <p:nvPr>
            <p:ph type="title"/>
          </p:nvPr>
        </p:nvSpPr>
        <p:spPr>
          <a:xfrm>
            <a:off x="771524" y="357725"/>
            <a:ext cx="9722974" cy="650875"/>
          </a:xfrm>
        </p:spPr>
        <p:txBody>
          <a:bodyPr>
            <a:normAutofit fontScale="90000"/>
          </a:bodyPr>
          <a:lstStyle/>
          <a:p>
            <a:r>
              <a:rPr lang="en-US"/>
              <a:t>Capacity for conservative kidney management (CKM)</a:t>
            </a:r>
          </a:p>
        </p:txBody>
      </p:sp>
      <p:sp>
        <p:nvSpPr>
          <p:cNvPr id="6" name="Footer Placeholder 4">
            <a:extLst>
              <a:ext uri="{FF2B5EF4-FFF2-40B4-BE49-F238E27FC236}">
                <a16:creationId xmlns:a16="http://schemas.microsoft.com/office/drawing/2014/main" id="{8A31A84E-6334-BDD9-CC37-7649B67F4081}"/>
              </a:ext>
            </a:extLst>
          </p:cNvPr>
          <p:cNvSpPr>
            <a:spLocks noGrp="1"/>
          </p:cNvSpPr>
          <p:nvPr>
            <p:ph type="ftr" sz="quarter" idx="3"/>
          </p:nvPr>
        </p:nvSpPr>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FEB32D74-ABDD-DBA7-DC35-A766B862F6C3}"/>
              </a:ext>
            </a:extLst>
          </p:cNvPr>
          <p:cNvSpPr txBox="1">
            <a:spLocks/>
          </p:cNvSpPr>
          <p:nvPr/>
        </p:nvSpPr>
        <p:spPr>
          <a:xfrm>
            <a:off x="8347785" y="6504806"/>
            <a:ext cx="3381375" cy="365125"/>
          </a:xfrm>
          <a:prstGeom prst="rect">
            <a:avLst/>
          </a:prstGeom>
        </p:spPr>
        <p:txBody>
          <a:bodyPr vert="horz" lIns="91440" tIns="45720" rIns="91440" bIns="45720" rtlCol="0" anchor="ctr"/>
          <a:lstStyle>
            <a:defPPr>
              <a:defRPr lang="en-US"/>
            </a:defPPr>
            <a:lvl1pPr marL="0" algn="r"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9CEFBC-9863-BD47-BA2B-008170C231CB}" type="slidenum">
              <a:rPr lang="en-US" smtClean="0"/>
              <a:pPr/>
              <a:t>32</a:t>
            </a:fld>
            <a:endParaRPr lang="en-US"/>
          </a:p>
        </p:txBody>
      </p:sp>
    </p:spTree>
    <p:extLst>
      <p:ext uri="{BB962C8B-B14F-4D97-AF65-F5344CB8AC3E}">
        <p14:creationId xmlns:p14="http://schemas.microsoft.com/office/powerpoint/2010/main" val="1860477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DA90791-75A5-CB77-BA4C-43BC18E15AD6}"/>
              </a:ext>
            </a:extLst>
          </p:cNvPr>
          <p:cNvPicPr>
            <a:picLocks noChangeAspect="1"/>
          </p:cNvPicPr>
          <p:nvPr/>
        </p:nvPicPr>
        <p:blipFill>
          <a:blip r:embed="rId2"/>
          <a:stretch>
            <a:fillRect/>
          </a:stretch>
        </p:blipFill>
        <p:spPr>
          <a:xfrm>
            <a:off x="269759" y="1833052"/>
            <a:ext cx="5178025" cy="3406458"/>
          </a:xfrm>
          <a:prstGeom prst="rect">
            <a:avLst/>
          </a:prstGeom>
        </p:spPr>
      </p:pic>
      <p:sp>
        <p:nvSpPr>
          <p:cNvPr id="8" name="Rectangle 7"/>
          <p:cNvSpPr/>
          <p:nvPr/>
        </p:nvSpPr>
        <p:spPr>
          <a:xfrm>
            <a:off x="242328" y="1827973"/>
            <a:ext cx="5202861" cy="3411537"/>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260601" y="1833053"/>
            <a:ext cx="1955800" cy="15095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600902" y="6109723"/>
            <a:ext cx="687299" cy="246221"/>
          </a:xfrm>
          <a:prstGeom prst="rect">
            <a:avLst/>
          </a:prstGeom>
          <a:noFill/>
        </p:spPr>
        <p:txBody>
          <a:bodyPr wrap="square" rtlCol="0">
            <a:spAutoFit/>
          </a:bodyPr>
          <a:lstStyle/>
          <a:p>
            <a:r>
              <a:rPr lang="en-US" sz="1000">
                <a:latin typeface="+mj-lt"/>
              </a:rPr>
              <a:t>X : Yes</a:t>
            </a:r>
          </a:p>
        </p:txBody>
      </p:sp>
      <p:sp>
        <p:nvSpPr>
          <p:cNvPr id="2" name="Date Placeholder 3">
            <a:extLst>
              <a:ext uri="{FF2B5EF4-FFF2-40B4-BE49-F238E27FC236}">
                <a16:creationId xmlns:a16="http://schemas.microsoft.com/office/drawing/2014/main" id="{A1F9C34F-39FD-8A37-8ACE-C485352C5331}"/>
              </a:ext>
            </a:extLst>
          </p:cNvPr>
          <p:cNvSpPr txBox="1">
            <a:spLocks/>
          </p:cNvSpPr>
          <p:nvPr/>
        </p:nvSpPr>
        <p:spPr>
          <a:xfrm>
            <a:off x="575386" y="650480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July 2023</a:t>
            </a:r>
            <a:endParaRPr lang="en-US" dirty="0"/>
          </a:p>
        </p:txBody>
      </p:sp>
      <p:sp>
        <p:nvSpPr>
          <p:cNvPr id="10" name="Title 9">
            <a:extLst>
              <a:ext uri="{FF2B5EF4-FFF2-40B4-BE49-F238E27FC236}">
                <a16:creationId xmlns:a16="http://schemas.microsoft.com/office/drawing/2014/main" id="{C93804F4-439C-3052-08B1-3297A907475C}"/>
              </a:ext>
            </a:extLst>
          </p:cNvPr>
          <p:cNvSpPr>
            <a:spLocks noGrp="1"/>
          </p:cNvSpPr>
          <p:nvPr>
            <p:ph type="title"/>
          </p:nvPr>
        </p:nvSpPr>
        <p:spPr/>
        <p:txBody>
          <a:bodyPr>
            <a:normAutofit fontScale="90000"/>
          </a:bodyPr>
          <a:lstStyle/>
          <a:p>
            <a:r>
              <a:rPr lang="en-US" dirty="0"/>
              <a:t>Funding for medications in CKD patients not on dialysis</a:t>
            </a:r>
          </a:p>
        </p:txBody>
      </p:sp>
      <p:sp>
        <p:nvSpPr>
          <p:cNvPr id="3" name="Footer Placeholder 4">
            <a:extLst>
              <a:ext uri="{FF2B5EF4-FFF2-40B4-BE49-F238E27FC236}">
                <a16:creationId xmlns:a16="http://schemas.microsoft.com/office/drawing/2014/main" id="{7378FA67-6E8C-1D5F-D198-2D508F715AAA}"/>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240EBA2D-80D5-6AC1-3360-4545460D4DEC}"/>
              </a:ext>
            </a:extLst>
          </p:cNvPr>
          <p:cNvSpPr txBox="1">
            <a:spLocks/>
          </p:cNvSpPr>
          <p:nvPr/>
        </p:nvSpPr>
        <p:spPr>
          <a:xfrm>
            <a:off x="8347785" y="6504806"/>
            <a:ext cx="3381375" cy="365125"/>
          </a:xfrm>
          <a:prstGeom prst="rect">
            <a:avLst/>
          </a:prstGeom>
        </p:spPr>
        <p:txBody>
          <a:bodyPr vert="horz" lIns="91440" tIns="45720" rIns="91440" bIns="45720" rtlCol="0" anchor="ctr"/>
          <a:lstStyle>
            <a:defPPr>
              <a:defRPr lang="en-US"/>
            </a:defPPr>
            <a:lvl1pPr marL="0" algn="r"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9CEFBC-9863-BD47-BA2B-008170C231CB}" type="slidenum">
              <a:rPr lang="en-US" smtClean="0"/>
              <a:pPr/>
              <a:t>33</a:t>
            </a:fld>
            <a:endParaRPr lang="en-US"/>
          </a:p>
        </p:txBody>
      </p:sp>
      <p:graphicFrame>
        <p:nvGraphicFramePr>
          <p:cNvPr id="4" name="Table 3">
            <a:extLst>
              <a:ext uri="{FF2B5EF4-FFF2-40B4-BE49-F238E27FC236}">
                <a16:creationId xmlns:a16="http://schemas.microsoft.com/office/drawing/2014/main" id="{B0CD6E7F-78C5-EAC0-D14A-72102F962638}"/>
              </a:ext>
            </a:extLst>
          </p:cNvPr>
          <p:cNvGraphicFramePr>
            <a:graphicFrameLocks noGrp="1"/>
          </p:cNvGraphicFramePr>
          <p:nvPr>
            <p:extLst>
              <p:ext uri="{D42A27DB-BD31-4B8C-83A1-F6EECF244321}">
                <p14:modId xmlns:p14="http://schemas.microsoft.com/office/powerpoint/2010/main" val="430721343"/>
              </p:ext>
            </p:extLst>
          </p:nvPr>
        </p:nvGraphicFramePr>
        <p:xfrm>
          <a:off x="5600902" y="1085585"/>
          <a:ext cx="6260597" cy="5024138"/>
        </p:xfrm>
        <a:graphic>
          <a:graphicData uri="http://schemas.openxmlformats.org/drawingml/2006/table">
            <a:tbl>
              <a:tblPr firstRow="1" firstCol="1" bandRow="1">
                <a:tableStyleId>{F5AB1C69-6EDB-4FF4-983F-18BD219EF322}</a:tableStyleId>
              </a:tblPr>
              <a:tblGrid>
                <a:gridCol w="1064168">
                  <a:extLst>
                    <a:ext uri="{9D8B030D-6E8A-4147-A177-3AD203B41FA5}">
                      <a16:colId xmlns:a16="http://schemas.microsoft.com/office/drawing/2014/main" val="4020972492"/>
                    </a:ext>
                  </a:extLst>
                </a:gridCol>
                <a:gridCol w="742347">
                  <a:extLst>
                    <a:ext uri="{9D8B030D-6E8A-4147-A177-3AD203B41FA5}">
                      <a16:colId xmlns:a16="http://schemas.microsoft.com/office/drawing/2014/main" val="2349314764"/>
                    </a:ext>
                  </a:extLst>
                </a:gridCol>
                <a:gridCol w="742347">
                  <a:extLst>
                    <a:ext uri="{9D8B030D-6E8A-4147-A177-3AD203B41FA5}">
                      <a16:colId xmlns:a16="http://schemas.microsoft.com/office/drawing/2014/main" val="2203240315"/>
                    </a:ext>
                  </a:extLst>
                </a:gridCol>
                <a:gridCol w="742347">
                  <a:extLst>
                    <a:ext uri="{9D8B030D-6E8A-4147-A177-3AD203B41FA5}">
                      <a16:colId xmlns:a16="http://schemas.microsoft.com/office/drawing/2014/main" val="2540915164"/>
                    </a:ext>
                  </a:extLst>
                </a:gridCol>
                <a:gridCol w="742347">
                  <a:extLst>
                    <a:ext uri="{9D8B030D-6E8A-4147-A177-3AD203B41FA5}">
                      <a16:colId xmlns:a16="http://schemas.microsoft.com/office/drawing/2014/main" val="2185157362"/>
                    </a:ext>
                  </a:extLst>
                </a:gridCol>
                <a:gridCol w="742347">
                  <a:extLst>
                    <a:ext uri="{9D8B030D-6E8A-4147-A177-3AD203B41FA5}">
                      <a16:colId xmlns:a16="http://schemas.microsoft.com/office/drawing/2014/main" val="2098414288"/>
                    </a:ext>
                  </a:extLst>
                </a:gridCol>
                <a:gridCol w="742347">
                  <a:extLst>
                    <a:ext uri="{9D8B030D-6E8A-4147-A177-3AD203B41FA5}">
                      <a16:colId xmlns:a16="http://schemas.microsoft.com/office/drawing/2014/main" val="2075348647"/>
                    </a:ext>
                  </a:extLst>
                </a:gridCol>
                <a:gridCol w="742347">
                  <a:extLst>
                    <a:ext uri="{9D8B030D-6E8A-4147-A177-3AD203B41FA5}">
                      <a16:colId xmlns:a16="http://schemas.microsoft.com/office/drawing/2014/main" val="1310644718"/>
                    </a:ext>
                  </a:extLst>
                </a:gridCol>
              </a:tblGrid>
              <a:tr h="427073">
                <a:tc>
                  <a:txBody>
                    <a:bodyPr/>
                    <a:lstStyle/>
                    <a:p>
                      <a:pPr marL="0" marR="0" algn="ctr">
                        <a:lnSpc>
                          <a:spcPct val="107000"/>
                        </a:lnSpc>
                        <a:spcBef>
                          <a:spcPts val="0"/>
                        </a:spcBef>
                        <a:spcAft>
                          <a:spcPts val="0"/>
                        </a:spcAft>
                      </a:pPr>
                      <a:r>
                        <a:rPr lang="en-US" sz="800" dirty="0">
                          <a:solidFill>
                            <a:schemeClr val="bg1"/>
                          </a:solidFill>
                          <a:effectLst/>
                        </a:rPr>
                        <a:t>Country</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Publicly funded by </a:t>
                      </a:r>
                      <a:r>
                        <a:rPr lang="en-US" sz="800" dirty="0" err="1">
                          <a:solidFill>
                            <a:schemeClr val="tx1">
                              <a:lumMod val="75000"/>
                              <a:lumOff val="25000"/>
                            </a:schemeClr>
                          </a:solidFill>
                          <a:effectLst/>
                        </a:rPr>
                        <a:t>govt</a:t>
                      </a:r>
                      <a:r>
                        <a:rPr lang="en-US" sz="800" dirty="0">
                          <a:solidFill>
                            <a:schemeClr val="tx1">
                              <a:lumMod val="75000"/>
                              <a:lumOff val="25000"/>
                            </a:schemeClr>
                          </a:solidFill>
                          <a:effectLst/>
                        </a:rPr>
                        <a:t>; free at the point of delivery</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Publicly funded by </a:t>
                      </a:r>
                      <a:r>
                        <a:rPr lang="en-US" sz="800" dirty="0" err="1">
                          <a:solidFill>
                            <a:schemeClr val="tx1">
                              <a:lumMod val="75000"/>
                              <a:lumOff val="25000"/>
                            </a:schemeClr>
                          </a:solidFill>
                          <a:effectLst/>
                        </a:rPr>
                        <a:t>govt</a:t>
                      </a:r>
                      <a:r>
                        <a:rPr lang="en-US" sz="800" dirty="0">
                          <a:solidFill>
                            <a:schemeClr val="tx1">
                              <a:lumMod val="75000"/>
                              <a:lumOff val="25000"/>
                            </a:schemeClr>
                          </a:solidFill>
                          <a:effectLst/>
                        </a:rPr>
                        <a:t> but with some fees at the point of delivery</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Mix of public and private funding systems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Solely private and out-of-pocket</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Solely private through health insurance providers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Multiple systems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Other</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1278671770"/>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American Samoa</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1606495035"/>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Australia</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2809738716"/>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Brunei Darussalam</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588474191"/>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Cambodia</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1117320625"/>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Fiji</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491946099"/>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Indonesia</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3654381819"/>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Lao PDR</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2939940046"/>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Malaysia</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1792068748"/>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Myanmar</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 </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900913144"/>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New Caledonia</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 </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1049405154"/>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New Zealand</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 </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108550823"/>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Papua New Guinea</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3794877353"/>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Philippines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 </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1715565531"/>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Samoa</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262526452"/>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Singapore</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1268057613"/>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Solomon Islands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3507872111"/>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Thailand</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 </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3438333449"/>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Vanuatu</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2525468500"/>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Vietnam</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 </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1770831200"/>
                  </a:ext>
                </a:extLst>
              </a:tr>
            </a:tbl>
          </a:graphicData>
        </a:graphic>
      </p:graphicFrame>
    </p:spTree>
    <p:extLst>
      <p:ext uri="{BB962C8B-B14F-4D97-AF65-F5344CB8AC3E}">
        <p14:creationId xmlns:p14="http://schemas.microsoft.com/office/powerpoint/2010/main" val="1203910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E6F622-EBA7-3352-484C-4CE25943915C}"/>
              </a:ext>
            </a:extLst>
          </p:cNvPr>
          <p:cNvPicPr>
            <a:picLocks noChangeAspect="1"/>
          </p:cNvPicPr>
          <p:nvPr/>
        </p:nvPicPr>
        <p:blipFill>
          <a:blip r:embed="rId2"/>
          <a:stretch>
            <a:fillRect/>
          </a:stretch>
        </p:blipFill>
        <p:spPr>
          <a:xfrm>
            <a:off x="269760" y="1833052"/>
            <a:ext cx="5162888" cy="3406458"/>
          </a:xfrm>
          <a:prstGeom prst="rect">
            <a:avLst/>
          </a:prstGeom>
        </p:spPr>
      </p:pic>
      <p:sp>
        <p:nvSpPr>
          <p:cNvPr id="8" name="Rectangle 7"/>
          <p:cNvSpPr/>
          <p:nvPr/>
        </p:nvSpPr>
        <p:spPr>
          <a:xfrm>
            <a:off x="242328" y="1827973"/>
            <a:ext cx="5202861" cy="3411537"/>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291081" y="1864359"/>
            <a:ext cx="1757679" cy="151384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600902" y="6109723"/>
            <a:ext cx="687299" cy="246221"/>
          </a:xfrm>
          <a:prstGeom prst="rect">
            <a:avLst/>
          </a:prstGeom>
          <a:noFill/>
        </p:spPr>
        <p:txBody>
          <a:bodyPr wrap="square" rtlCol="0">
            <a:spAutoFit/>
          </a:bodyPr>
          <a:lstStyle/>
          <a:p>
            <a:r>
              <a:rPr lang="en-US" sz="1000">
                <a:latin typeface="+mj-lt"/>
              </a:rPr>
              <a:t>X : Yes</a:t>
            </a:r>
          </a:p>
        </p:txBody>
      </p:sp>
      <p:sp>
        <p:nvSpPr>
          <p:cNvPr id="2" name="Date Placeholder 3">
            <a:extLst>
              <a:ext uri="{FF2B5EF4-FFF2-40B4-BE49-F238E27FC236}">
                <a16:creationId xmlns:a16="http://schemas.microsoft.com/office/drawing/2014/main" id="{E4BECAB5-6743-8754-C970-15E3774EBED8}"/>
              </a:ext>
            </a:extLst>
          </p:cNvPr>
          <p:cNvSpPr txBox="1">
            <a:spLocks/>
          </p:cNvSpPr>
          <p:nvPr/>
        </p:nvSpPr>
        <p:spPr>
          <a:xfrm>
            <a:off x="575386" y="650480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July 2023</a:t>
            </a:r>
            <a:endParaRPr lang="en-US" dirty="0"/>
          </a:p>
        </p:txBody>
      </p:sp>
      <p:sp>
        <p:nvSpPr>
          <p:cNvPr id="11" name="Title 10">
            <a:extLst>
              <a:ext uri="{FF2B5EF4-FFF2-40B4-BE49-F238E27FC236}">
                <a16:creationId xmlns:a16="http://schemas.microsoft.com/office/drawing/2014/main" id="{8ED96ECE-B9E3-B473-E606-DF05185E4BA1}"/>
              </a:ext>
            </a:extLst>
          </p:cNvPr>
          <p:cNvSpPr>
            <a:spLocks noGrp="1"/>
          </p:cNvSpPr>
          <p:nvPr>
            <p:ph type="title"/>
          </p:nvPr>
        </p:nvSpPr>
        <p:spPr/>
        <p:txBody>
          <a:bodyPr>
            <a:normAutofit fontScale="90000"/>
          </a:bodyPr>
          <a:lstStyle/>
          <a:p>
            <a:r>
              <a:rPr lang="en-US"/>
              <a:t>Funding for medications in all dialysis patients</a:t>
            </a:r>
          </a:p>
        </p:txBody>
      </p:sp>
      <p:sp>
        <p:nvSpPr>
          <p:cNvPr id="6" name="Footer Placeholder 4">
            <a:extLst>
              <a:ext uri="{FF2B5EF4-FFF2-40B4-BE49-F238E27FC236}">
                <a16:creationId xmlns:a16="http://schemas.microsoft.com/office/drawing/2014/main" id="{DB7525B8-EAEC-2919-041F-E237DE8D1A8E}"/>
              </a:ext>
            </a:extLst>
          </p:cNvPr>
          <p:cNvSpPr>
            <a:spLocks noGrp="1"/>
          </p:cNvSpPr>
          <p:nvPr>
            <p:ph type="ftr" sz="quarter" idx="3"/>
          </p:nvPr>
        </p:nvSpPr>
        <p:spPr/>
        <p:txBody>
          <a:bodyPr/>
          <a:lstStyle/>
          <a:p>
            <a:r>
              <a:rPr lang="en-US"/>
              <a:t>International Society of Nephrology</a:t>
            </a:r>
          </a:p>
        </p:txBody>
      </p:sp>
      <p:sp>
        <p:nvSpPr>
          <p:cNvPr id="10" name="Slide Number Placeholder 5">
            <a:extLst>
              <a:ext uri="{FF2B5EF4-FFF2-40B4-BE49-F238E27FC236}">
                <a16:creationId xmlns:a16="http://schemas.microsoft.com/office/drawing/2014/main" id="{5ECD2146-ABD1-5ED5-E912-CF7C7E353692}"/>
              </a:ext>
            </a:extLst>
          </p:cNvPr>
          <p:cNvSpPr txBox="1">
            <a:spLocks/>
          </p:cNvSpPr>
          <p:nvPr/>
        </p:nvSpPr>
        <p:spPr>
          <a:xfrm>
            <a:off x="8347785" y="6504806"/>
            <a:ext cx="3381375" cy="365125"/>
          </a:xfrm>
          <a:prstGeom prst="rect">
            <a:avLst/>
          </a:prstGeom>
        </p:spPr>
        <p:txBody>
          <a:bodyPr vert="horz" lIns="91440" tIns="45720" rIns="91440" bIns="45720" rtlCol="0" anchor="ctr"/>
          <a:lstStyle>
            <a:defPPr>
              <a:defRPr lang="en-US"/>
            </a:defPPr>
            <a:lvl1pPr marL="0" algn="r"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9CEFBC-9863-BD47-BA2B-008170C231CB}" type="slidenum">
              <a:rPr lang="en-US" smtClean="0"/>
              <a:pPr/>
              <a:t>34</a:t>
            </a:fld>
            <a:endParaRPr lang="en-US"/>
          </a:p>
        </p:txBody>
      </p:sp>
      <p:graphicFrame>
        <p:nvGraphicFramePr>
          <p:cNvPr id="4" name="Table 3">
            <a:extLst>
              <a:ext uri="{FF2B5EF4-FFF2-40B4-BE49-F238E27FC236}">
                <a16:creationId xmlns:a16="http://schemas.microsoft.com/office/drawing/2014/main" id="{91F598CA-E091-181F-2436-44E080DA10E1}"/>
              </a:ext>
            </a:extLst>
          </p:cNvPr>
          <p:cNvGraphicFramePr>
            <a:graphicFrameLocks noGrp="1"/>
          </p:cNvGraphicFramePr>
          <p:nvPr>
            <p:extLst>
              <p:ext uri="{D42A27DB-BD31-4B8C-83A1-F6EECF244321}">
                <p14:modId xmlns:p14="http://schemas.microsoft.com/office/powerpoint/2010/main" val="3756187184"/>
              </p:ext>
            </p:extLst>
          </p:nvPr>
        </p:nvGraphicFramePr>
        <p:xfrm>
          <a:off x="5600902" y="1085585"/>
          <a:ext cx="6260597" cy="5024138"/>
        </p:xfrm>
        <a:graphic>
          <a:graphicData uri="http://schemas.openxmlformats.org/drawingml/2006/table">
            <a:tbl>
              <a:tblPr firstRow="1" firstCol="1" bandRow="1">
                <a:tableStyleId>{F5AB1C69-6EDB-4FF4-983F-18BD219EF322}</a:tableStyleId>
              </a:tblPr>
              <a:tblGrid>
                <a:gridCol w="1064168">
                  <a:extLst>
                    <a:ext uri="{9D8B030D-6E8A-4147-A177-3AD203B41FA5}">
                      <a16:colId xmlns:a16="http://schemas.microsoft.com/office/drawing/2014/main" val="4020972492"/>
                    </a:ext>
                  </a:extLst>
                </a:gridCol>
                <a:gridCol w="742347">
                  <a:extLst>
                    <a:ext uri="{9D8B030D-6E8A-4147-A177-3AD203B41FA5}">
                      <a16:colId xmlns:a16="http://schemas.microsoft.com/office/drawing/2014/main" val="2349314764"/>
                    </a:ext>
                  </a:extLst>
                </a:gridCol>
                <a:gridCol w="742347">
                  <a:extLst>
                    <a:ext uri="{9D8B030D-6E8A-4147-A177-3AD203B41FA5}">
                      <a16:colId xmlns:a16="http://schemas.microsoft.com/office/drawing/2014/main" val="2203240315"/>
                    </a:ext>
                  </a:extLst>
                </a:gridCol>
                <a:gridCol w="742347">
                  <a:extLst>
                    <a:ext uri="{9D8B030D-6E8A-4147-A177-3AD203B41FA5}">
                      <a16:colId xmlns:a16="http://schemas.microsoft.com/office/drawing/2014/main" val="2540915164"/>
                    </a:ext>
                  </a:extLst>
                </a:gridCol>
                <a:gridCol w="742347">
                  <a:extLst>
                    <a:ext uri="{9D8B030D-6E8A-4147-A177-3AD203B41FA5}">
                      <a16:colId xmlns:a16="http://schemas.microsoft.com/office/drawing/2014/main" val="2185157362"/>
                    </a:ext>
                  </a:extLst>
                </a:gridCol>
                <a:gridCol w="742347">
                  <a:extLst>
                    <a:ext uri="{9D8B030D-6E8A-4147-A177-3AD203B41FA5}">
                      <a16:colId xmlns:a16="http://schemas.microsoft.com/office/drawing/2014/main" val="2098414288"/>
                    </a:ext>
                  </a:extLst>
                </a:gridCol>
                <a:gridCol w="742347">
                  <a:extLst>
                    <a:ext uri="{9D8B030D-6E8A-4147-A177-3AD203B41FA5}">
                      <a16:colId xmlns:a16="http://schemas.microsoft.com/office/drawing/2014/main" val="2075348647"/>
                    </a:ext>
                  </a:extLst>
                </a:gridCol>
                <a:gridCol w="742347">
                  <a:extLst>
                    <a:ext uri="{9D8B030D-6E8A-4147-A177-3AD203B41FA5}">
                      <a16:colId xmlns:a16="http://schemas.microsoft.com/office/drawing/2014/main" val="1310644718"/>
                    </a:ext>
                  </a:extLst>
                </a:gridCol>
              </a:tblGrid>
              <a:tr h="427073">
                <a:tc>
                  <a:txBody>
                    <a:bodyPr/>
                    <a:lstStyle/>
                    <a:p>
                      <a:pPr marL="0" marR="0" algn="ctr">
                        <a:lnSpc>
                          <a:spcPct val="107000"/>
                        </a:lnSpc>
                        <a:spcBef>
                          <a:spcPts val="0"/>
                        </a:spcBef>
                        <a:spcAft>
                          <a:spcPts val="0"/>
                        </a:spcAft>
                      </a:pPr>
                      <a:r>
                        <a:rPr lang="en-US" sz="800" dirty="0">
                          <a:solidFill>
                            <a:schemeClr val="bg1"/>
                          </a:solidFill>
                          <a:effectLst/>
                        </a:rPr>
                        <a:t>Country</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Publicly funded by </a:t>
                      </a:r>
                      <a:r>
                        <a:rPr lang="en-US" sz="800" dirty="0" err="1">
                          <a:solidFill>
                            <a:schemeClr val="tx1">
                              <a:lumMod val="75000"/>
                              <a:lumOff val="25000"/>
                            </a:schemeClr>
                          </a:solidFill>
                          <a:effectLst/>
                        </a:rPr>
                        <a:t>govt</a:t>
                      </a:r>
                      <a:r>
                        <a:rPr lang="en-US" sz="800" dirty="0">
                          <a:solidFill>
                            <a:schemeClr val="tx1">
                              <a:lumMod val="75000"/>
                              <a:lumOff val="25000"/>
                            </a:schemeClr>
                          </a:solidFill>
                          <a:effectLst/>
                        </a:rPr>
                        <a:t>; free at the point of delivery</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Publicly funded by </a:t>
                      </a:r>
                      <a:r>
                        <a:rPr lang="en-US" sz="800" dirty="0" err="1">
                          <a:solidFill>
                            <a:schemeClr val="tx1">
                              <a:lumMod val="75000"/>
                              <a:lumOff val="25000"/>
                            </a:schemeClr>
                          </a:solidFill>
                          <a:effectLst/>
                        </a:rPr>
                        <a:t>govt</a:t>
                      </a:r>
                      <a:r>
                        <a:rPr lang="en-US" sz="800" dirty="0">
                          <a:solidFill>
                            <a:schemeClr val="tx1">
                              <a:lumMod val="75000"/>
                              <a:lumOff val="25000"/>
                            </a:schemeClr>
                          </a:solidFill>
                          <a:effectLst/>
                        </a:rPr>
                        <a:t> but with some fees at the point of delivery</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Mix of public and private funding systems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Solely private and out-of-pocket</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Solely private through health insurance providers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Multiple systems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Other</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1278671770"/>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American Samoa</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1606495035"/>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Australia</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2809738716"/>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Brunei Darussalam</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588474191"/>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Cambodia</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1117320625"/>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Fiji</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491946099"/>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Indonesia</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3654381819"/>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Lao PDR</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2939940046"/>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Malaysia</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1792068748"/>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Myanmar</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 </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900913144"/>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New Caledonia</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 </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1049405154"/>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New Zealand</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 </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108550823"/>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Papua New Guinea</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3794877353"/>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Philippines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 </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1715565531"/>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Samoa</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262526452"/>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Singapore</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1268057613"/>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Solomon Islands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3507872111"/>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Thailand</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 </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3438333449"/>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Vanuatu</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2525468500"/>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Vietnam</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 </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1770831200"/>
                  </a:ext>
                </a:extLst>
              </a:tr>
            </a:tbl>
          </a:graphicData>
        </a:graphic>
      </p:graphicFrame>
    </p:spTree>
    <p:extLst>
      <p:ext uri="{BB962C8B-B14F-4D97-AF65-F5344CB8AC3E}">
        <p14:creationId xmlns:p14="http://schemas.microsoft.com/office/powerpoint/2010/main" val="1150992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B73FC0-6F36-0417-9854-939C164B7534}"/>
              </a:ext>
            </a:extLst>
          </p:cNvPr>
          <p:cNvPicPr>
            <a:picLocks noChangeAspect="1"/>
          </p:cNvPicPr>
          <p:nvPr/>
        </p:nvPicPr>
        <p:blipFill>
          <a:blip r:embed="rId2"/>
          <a:stretch>
            <a:fillRect/>
          </a:stretch>
        </p:blipFill>
        <p:spPr>
          <a:xfrm>
            <a:off x="269760" y="1838133"/>
            <a:ext cx="5175093" cy="3401377"/>
          </a:xfrm>
          <a:prstGeom prst="rect">
            <a:avLst/>
          </a:prstGeom>
        </p:spPr>
      </p:pic>
      <p:sp>
        <p:nvSpPr>
          <p:cNvPr id="8" name="Rectangle 7"/>
          <p:cNvSpPr/>
          <p:nvPr/>
        </p:nvSpPr>
        <p:spPr>
          <a:xfrm>
            <a:off x="242328" y="1827973"/>
            <a:ext cx="5202861" cy="3411537"/>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306321" y="1838132"/>
            <a:ext cx="1681480" cy="15908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646622" y="6040979"/>
            <a:ext cx="687299" cy="246221"/>
          </a:xfrm>
          <a:prstGeom prst="rect">
            <a:avLst/>
          </a:prstGeom>
          <a:noFill/>
        </p:spPr>
        <p:txBody>
          <a:bodyPr wrap="square" rtlCol="0">
            <a:spAutoFit/>
          </a:bodyPr>
          <a:lstStyle/>
          <a:p>
            <a:r>
              <a:rPr lang="en-US" sz="1000">
                <a:latin typeface="+mj-lt"/>
              </a:rPr>
              <a:t>X : Yes</a:t>
            </a:r>
          </a:p>
        </p:txBody>
      </p:sp>
      <p:sp>
        <p:nvSpPr>
          <p:cNvPr id="2" name="Date Placeholder 3">
            <a:extLst>
              <a:ext uri="{FF2B5EF4-FFF2-40B4-BE49-F238E27FC236}">
                <a16:creationId xmlns:a16="http://schemas.microsoft.com/office/drawing/2014/main" id="{8F220F1F-0E72-FDAE-CD0E-03D4E5498B3E}"/>
              </a:ext>
            </a:extLst>
          </p:cNvPr>
          <p:cNvSpPr txBox="1">
            <a:spLocks/>
          </p:cNvSpPr>
          <p:nvPr/>
        </p:nvSpPr>
        <p:spPr>
          <a:xfrm>
            <a:off x="575386" y="650480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July 2023</a:t>
            </a:r>
            <a:endParaRPr lang="en-US" dirty="0"/>
          </a:p>
        </p:txBody>
      </p:sp>
      <p:sp>
        <p:nvSpPr>
          <p:cNvPr id="11" name="Title 10">
            <a:extLst>
              <a:ext uri="{FF2B5EF4-FFF2-40B4-BE49-F238E27FC236}">
                <a16:creationId xmlns:a16="http://schemas.microsoft.com/office/drawing/2014/main" id="{5CCBECB8-2479-C1C6-A127-A9041B3FE4B9}"/>
              </a:ext>
            </a:extLst>
          </p:cNvPr>
          <p:cNvSpPr>
            <a:spLocks noGrp="1"/>
          </p:cNvSpPr>
          <p:nvPr>
            <p:ph type="title"/>
          </p:nvPr>
        </p:nvSpPr>
        <p:spPr/>
        <p:txBody>
          <a:bodyPr>
            <a:normAutofit fontScale="90000"/>
          </a:bodyPr>
          <a:lstStyle/>
          <a:p>
            <a:r>
              <a:rPr lang="en-US"/>
              <a:t>Funding for medications in all transplant patients</a:t>
            </a:r>
          </a:p>
        </p:txBody>
      </p:sp>
      <p:sp>
        <p:nvSpPr>
          <p:cNvPr id="6" name="Footer Placeholder 4">
            <a:extLst>
              <a:ext uri="{FF2B5EF4-FFF2-40B4-BE49-F238E27FC236}">
                <a16:creationId xmlns:a16="http://schemas.microsoft.com/office/drawing/2014/main" id="{C2451B20-B209-0704-5AED-139BAFD3D981}"/>
              </a:ext>
            </a:extLst>
          </p:cNvPr>
          <p:cNvSpPr>
            <a:spLocks noGrp="1"/>
          </p:cNvSpPr>
          <p:nvPr>
            <p:ph type="ftr" sz="quarter" idx="3"/>
          </p:nvPr>
        </p:nvSpPr>
        <p:spPr/>
        <p:txBody>
          <a:bodyPr/>
          <a:lstStyle/>
          <a:p>
            <a:r>
              <a:rPr lang="en-US"/>
              <a:t>International Society of Nephrology</a:t>
            </a:r>
          </a:p>
        </p:txBody>
      </p:sp>
      <p:sp>
        <p:nvSpPr>
          <p:cNvPr id="10" name="Slide Number Placeholder 5">
            <a:extLst>
              <a:ext uri="{FF2B5EF4-FFF2-40B4-BE49-F238E27FC236}">
                <a16:creationId xmlns:a16="http://schemas.microsoft.com/office/drawing/2014/main" id="{391A6267-ABD0-FBB9-100F-AD281A81A8A3}"/>
              </a:ext>
            </a:extLst>
          </p:cNvPr>
          <p:cNvSpPr txBox="1">
            <a:spLocks/>
          </p:cNvSpPr>
          <p:nvPr/>
        </p:nvSpPr>
        <p:spPr>
          <a:xfrm>
            <a:off x="8347785" y="6504806"/>
            <a:ext cx="3381375" cy="365125"/>
          </a:xfrm>
          <a:prstGeom prst="rect">
            <a:avLst/>
          </a:prstGeom>
        </p:spPr>
        <p:txBody>
          <a:bodyPr vert="horz" lIns="91440" tIns="45720" rIns="91440" bIns="45720" rtlCol="0" anchor="ctr"/>
          <a:lstStyle>
            <a:defPPr>
              <a:defRPr lang="en-US"/>
            </a:defPPr>
            <a:lvl1pPr marL="0" algn="r"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9CEFBC-9863-BD47-BA2B-008170C231CB}" type="slidenum">
              <a:rPr lang="en-US" smtClean="0"/>
              <a:pPr/>
              <a:t>35</a:t>
            </a:fld>
            <a:endParaRPr lang="en-US"/>
          </a:p>
        </p:txBody>
      </p:sp>
      <p:graphicFrame>
        <p:nvGraphicFramePr>
          <p:cNvPr id="4" name="Table 3">
            <a:extLst>
              <a:ext uri="{FF2B5EF4-FFF2-40B4-BE49-F238E27FC236}">
                <a16:creationId xmlns:a16="http://schemas.microsoft.com/office/drawing/2014/main" id="{50FA783A-3C74-0482-E2C0-E737BDA64500}"/>
              </a:ext>
            </a:extLst>
          </p:cNvPr>
          <p:cNvGraphicFramePr>
            <a:graphicFrameLocks noGrp="1"/>
          </p:cNvGraphicFramePr>
          <p:nvPr>
            <p:extLst>
              <p:ext uri="{D42A27DB-BD31-4B8C-83A1-F6EECF244321}">
                <p14:modId xmlns:p14="http://schemas.microsoft.com/office/powerpoint/2010/main" val="3366477395"/>
              </p:ext>
            </p:extLst>
          </p:nvPr>
        </p:nvGraphicFramePr>
        <p:xfrm>
          <a:off x="5646622" y="1016841"/>
          <a:ext cx="6260597" cy="5024138"/>
        </p:xfrm>
        <a:graphic>
          <a:graphicData uri="http://schemas.openxmlformats.org/drawingml/2006/table">
            <a:tbl>
              <a:tblPr firstRow="1" firstCol="1" bandRow="1">
                <a:tableStyleId>{F5AB1C69-6EDB-4FF4-983F-18BD219EF322}</a:tableStyleId>
              </a:tblPr>
              <a:tblGrid>
                <a:gridCol w="1064168">
                  <a:extLst>
                    <a:ext uri="{9D8B030D-6E8A-4147-A177-3AD203B41FA5}">
                      <a16:colId xmlns:a16="http://schemas.microsoft.com/office/drawing/2014/main" val="4020972492"/>
                    </a:ext>
                  </a:extLst>
                </a:gridCol>
                <a:gridCol w="742347">
                  <a:extLst>
                    <a:ext uri="{9D8B030D-6E8A-4147-A177-3AD203B41FA5}">
                      <a16:colId xmlns:a16="http://schemas.microsoft.com/office/drawing/2014/main" val="2349314764"/>
                    </a:ext>
                  </a:extLst>
                </a:gridCol>
                <a:gridCol w="742347">
                  <a:extLst>
                    <a:ext uri="{9D8B030D-6E8A-4147-A177-3AD203B41FA5}">
                      <a16:colId xmlns:a16="http://schemas.microsoft.com/office/drawing/2014/main" val="2203240315"/>
                    </a:ext>
                  </a:extLst>
                </a:gridCol>
                <a:gridCol w="742347">
                  <a:extLst>
                    <a:ext uri="{9D8B030D-6E8A-4147-A177-3AD203B41FA5}">
                      <a16:colId xmlns:a16="http://schemas.microsoft.com/office/drawing/2014/main" val="2540915164"/>
                    </a:ext>
                  </a:extLst>
                </a:gridCol>
                <a:gridCol w="742347">
                  <a:extLst>
                    <a:ext uri="{9D8B030D-6E8A-4147-A177-3AD203B41FA5}">
                      <a16:colId xmlns:a16="http://schemas.microsoft.com/office/drawing/2014/main" val="2185157362"/>
                    </a:ext>
                  </a:extLst>
                </a:gridCol>
                <a:gridCol w="742347">
                  <a:extLst>
                    <a:ext uri="{9D8B030D-6E8A-4147-A177-3AD203B41FA5}">
                      <a16:colId xmlns:a16="http://schemas.microsoft.com/office/drawing/2014/main" val="2098414288"/>
                    </a:ext>
                  </a:extLst>
                </a:gridCol>
                <a:gridCol w="742347">
                  <a:extLst>
                    <a:ext uri="{9D8B030D-6E8A-4147-A177-3AD203B41FA5}">
                      <a16:colId xmlns:a16="http://schemas.microsoft.com/office/drawing/2014/main" val="2075348647"/>
                    </a:ext>
                  </a:extLst>
                </a:gridCol>
                <a:gridCol w="742347">
                  <a:extLst>
                    <a:ext uri="{9D8B030D-6E8A-4147-A177-3AD203B41FA5}">
                      <a16:colId xmlns:a16="http://schemas.microsoft.com/office/drawing/2014/main" val="1310644718"/>
                    </a:ext>
                  </a:extLst>
                </a:gridCol>
              </a:tblGrid>
              <a:tr h="427073">
                <a:tc>
                  <a:txBody>
                    <a:bodyPr/>
                    <a:lstStyle/>
                    <a:p>
                      <a:pPr marL="0" marR="0" algn="ctr">
                        <a:lnSpc>
                          <a:spcPct val="107000"/>
                        </a:lnSpc>
                        <a:spcBef>
                          <a:spcPts val="0"/>
                        </a:spcBef>
                        <a:spcAft>
                          <a:spcPts val="0"/>
                        </a:spcAft>
                      </a:pPr>
                      <a:r>
                        <a:rPr lang="en-US" sz="800" dirty="0">
                          <a:solidFill>
                            <a:schemeClr val="bg1"/>
                          </a:solidFill>
                          <a:effectLst/>
                        </a:rPr>
                        <a:t>Country</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Publicly funded by </a:t>
                      </a:r>
                      <a:r>
                        <a:rPr lang="en-US" sz="800" dirty="0" err="1">
                          <a:solidFill>
                            <a:schemeClr val="tx1">
                              <a:lumMod val="75000"/>
                              <a:lumOff val="25000"/>
                            </a:schemeClr>
                          </a:solidFill>
                          <a:effectLst/>
                        </a:rPr>
                        <a:t>govt</a:t>
                      </a:r>
                      <a:r>
                        <a:rPr lang="en-US" sz="800" dirty="0">
                          <a:solidFill>
                            <a:schemeClr val="tx1">
                              <a:lumMod val="75000"/>
                              <a:lumOff val="25000"/>
                            </a:schemeClr>
                          </a:solidFill>
                          <a:effectLst/>
                        </a:rPr>
                        <a:t>; free at the point of delivery</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Publicly funded by </a:t>
                      </a:r>
                      <a:r>
                        <a:rPr lang="en-US" sz="800" dirty="0" err="1">
                          <a:solidFill>
                            <a:schemeClr val="tx1">
                              <a:lumMod val="75000"/>
                              <a:lumOff val="25000"/>
                            </a:schemeClr>
                          </a:solidFill>
                          <a:effectLst/>
                        </a:rPr>
                        <a:t>govt</a:t>
                      </a:r>
                      <a:r>
                        <a:rPr lang="en-US" sz="800" dirty="0">
                          <a:solidFill>
                            <a:schemeClr val="tx1">
                              <a:lumMod val="75000"/>
                              <a:lumOff val="25000"/>
                            </a:schemeClr>
                          </a:solidFill>
                          <a:effectLst/>
                        </a:rPr>
                        <a:t> but with some fees at the point of delivery</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Mix of public and private funding systems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Solely private and out-of-pocket</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Solely private through health insurance providers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Multiple systems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Other</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1278671770"/>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American Samoa</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1606495035"/>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Australia</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2809738716"/>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Brunei Darussalam</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588474191"/>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Cambodia</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1117320625"/>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Fiji</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491946099"/>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Indonesia</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3654381819"/>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Lao PDR</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2939940046"/>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Malaysia</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1792068748"/>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Myanmar</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 </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900913144"/>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New Caledonia</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 </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1049405154"/>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New Zealand</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 </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108550823"/>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Papua New Guinea</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3794877353"/>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Philippines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 </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1715565531"/>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Samoa</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 </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262526452"/>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Singapore</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 </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1268057613"/>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Solomon Islands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3507872111"/>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Thailand</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 </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3438333449"/>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Vanuatu</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2525468500"/>
                  </a:ext>
                </a:extLst>
              </a:tr>
              <a:tr h="223541">
                <a:tc>
                  <a:txBody>
                    <a:bodyPr/>
                    <a:lstStyle/>
                    <a:p>
                      <a:pPr marL="0" marR="0">
                        <a:lnSpc>
                          <a:spcPct val="107000"/>
                        </a:lnSpc>
                        <a:spcBef>
                          <a:spcPts val="0"/>
                        </a:spcBef>
                        <a:spcAft>
                          <a:spcPts val="0"/>
                        </a:spcAft>
                      </a:pPr>
                      <a:r>
                        <a:rPr lang="en-US" sz="800" dirty="0">
                          <a:solidFill>
                            <a:schemeClr val="tx1">
                              <a:lumMod val="75000"/>
                              <a:lumOff val="25000"/>
                            </a:schemeClr>
                          </a:solidFill>
                          <a:effectLst/>
                        </a:rPr>
                        <a:t>Vietnam</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 </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1745" marR="61745" marT="0" marB="0" anchor="ctr"/>
                </a:tc>
                <a:extLst>
                  <a:ext uri="{0D108BD9-81ED-4DB2-BD59-A6C34878D82A}">
                    <a16:rowId xmlns:a16="http://schemas.microsoft.com/office/drawing/2014/main" val="1770831200"/>
                  </a:ext>
                </a:extLst>
              </a:tr>
            </a:tbl>
          </a:graphicData>
        </a:graphic>
      </p:graphicFrame>
    </p:spTree>
    <p:extLst>
      <p:ext uri="{BB962C8B-B14F-4D97-AF65-F5344CB8AC3E}">
        <p14:creationId xmlns:p14="http://schemas.microsoft.com/office/powerpoint/2010/main" val="1754346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60614984"/>
              </p:ext>
            </p:extLst>
          </p:nvPr>
        </p:nvGraphicFramePr>
        <p:xfrm>
          <a:off x="3276600" y="1153159"/>
          <a:ext cx="5782995" cy="4647211"/>
        </p:xfrm>
        <a:graphic>
          <a:graphicData uri="http://schemas.openxmlformats.org/drawingml/2006/table">
            <a:tbl>
              <a:tblPr firstRow="1" firstCol="1" bandRow="1">
                <a:tableStyleId>{F5AB1C69-6EDB-4FF4-983F-18BD219EF322}</a:tableStyleId>
              </a:tblPr>
              <a:tblGrid>
                <a:gridCol w="1093120">
                  <a:extLst>
                    <a:ext uri="{9D8B030D-6E8A-4147-A177-3AD203B41FA5}">
                      <a16:colId xmlns:a16="http://schemas.microsoft.com/office/drawing/2014/main" val="1235014108"/>
                    </a:ext>
                  </a:extLst>
                </a:gridCol>
                <a:gridCol w="937975">
                  <a:extLst>
                    <a:ext uri="{9D8B030D-6E8A-4147-A177-3AD203B41FA5}">
                      <a16:colId xmlns:a16="http://schemas.microsoft.com/office/drawing/2014/main" val="121136488"/>
                    </a:ext>
                  </a:extLst>
                </a:gridCol>
                <a:gridCol w="937975">
                  <a:extLst>
                    <a:ext uri="{9D8B030D-6E8A-4147-A177-3AD203B41FA5}">
                      <a16:colId xmlns:a16="http://schemas.microsoft.com/office/drawing/2014/main" val="731163460"/>
                    </a:ext>
                  </a:extLst>
                </a:gridCol>
                <a:gridCol w="937975">
                  <a:extLst>
                    <a:ext uri="{9D8B030D-6E8A-4147-A177-3AD203B41FA5}">
                      <a16:colId xmlns:a16="http://schemas.microsoft.com/office/drawing/2014/main" val="1849217415"/>
                    </a:ext>
                  </a:extLst>
                </a:gridCol>
                <a:gridCol w="937975">
                  <a:extLst>
                    <a:ext uri="{9D8B030D-6E8A-4147-A177-3AD203B41FA5}">
                      <a16:colId xmlns:a16="http://schemas.microsoft.com/office/drawing/2014/main" val="1409099811"/>
                    </a:ext>
                  </a:extLst>
                </a:gridCol>
                <a:gridCol w="937975">
                  <a:extLst>
                    <a:ext uri="{9D8B030D-6E8A-4147-A177-3AD203B41FA5}">
                      <a16:colId xmlns:a16="http://schemas.microsoft.com/office/drawing/2014/main" val="438247697"/>
                    </a:ext>
                  </a:extLst>
                </a:gridCol>
              </a:tblGrid>
              <a:tr h="130675">
                <a:tc rowSpan="2">
                  <a:txBody>
                    <a:bodyPr/>
                    <a:lstStyle/>
                    <a:p>
                      <a:pPr marL="0" marR="0" algn="ctr">
                        <a:lnSpc>
                          <a:spcPct val="107000"/>
                        </a:lnSpc>
                        <a:spcBef>
                          <a:spcPts val="0"/>
                        </a:spcBef>
                        <a:spcAft>
                          <a:spcPts val="0"/>
                        </a:spcAft>
                      </a:pPr>
                      <a:r>
                        <a:rPr lang="en-US" sz="800">
                          <a:solidFill>
                            <a:schemeClr val="tx1">
                              <a:lumMod val="75000"/>
                              <a:lumOff val="25000"/>
                            </a:schemeClr>
                          </a:solidFill>
                          <a:effectLst/>
                        </a:rPr>
                        <a:t> </a:t>
                      </a:r>
                      <a:r>
                        <a:rPr lang="en-US" sz="800">
                          <a:solidFill>
                            <a:schemeClr val="bg1"/>
                          </a:solidFill>
                          <a:effectLst/>
                        </a:rPr>
                        <a:t>Country</a:t>
                      </a:r>
                      <a:endParaRPr lang="en-US" sz="800">
                        <a:solidFill>
                          <a:schemeClr val="bg1"/>
                        </a:solidFill>
                        <a:effectLst/>
                        <a:latin typeface="+mj-lt"/>
                        <a:ea typeface="Calibri" panose="020F0502020204030204" pitchFamily="34" charset="0"/>
                        <a:cs typeface="Arial" panose="020B0604020202020204" pitchFamily="34" charset="0"/>
                      </a:endParaRPr>
                    </a:p>
                  </a:txBody>
                  <a:tcPr marL="68580" marR="68580" marT="0" marB="0" anchor="ctr"/>
                </a:tc>
                <a:tc gridSpan="5">
                  <a:txBody>
                    <a:bodyPr/>
                    <a:lstStyle/>
                    <a:p>
                      <a:pPr marL="0" marR="0" algn="ctr">
                        <a:lnSpc>
                          <a:spcPct val="107000"/>
                        </a:lnSpc>
                        <a:spcBef>
                          <a:spcPts val="0"/>
                        </a:spcBef>
                        <a:spcAft>
                          <a:spcPts val="0"/>
                        </a:spcAft>
                      </a:pPr>
                      <a:r>
                        <a:rPr lang="en-US" sz="800">
                          <a:solidFill>
                            <a:schemeClr val="tx1">
                              <a:lumMod val="75000"/>
                              <a:lumOff val="25000"/>
                            </a:schemeClr>
                          </a:solidFill>
                          <a:effectLst/>
                        </a:rPr>
                        <a:t>Official Registry</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extLst>
                  <a:ext uri="{0D108BD9-81ED-4DB2-BD59-A6C34878D82A}">
                    <a16:rowId xmlns:a16="http://schemas.microsoft.com/office/drawing/2014/main" val="952521085"/>
                  </a:ext>
                </a:extLst>
              </a:tr>
              <a:tr h="130675">
                <a:tc vMerge="1">
                  <a:txBody>
                    <a:bodyPr/>
                    <a:lstStyle/>
                    <a:p>
                      <a:endParaRPr lang="en-US"/>
                    </a:p>
                  </a:txBody>
                  <a:tcP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CKD</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Dialysis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Transplant</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AKI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Conservative care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63549759"/>
                  </a:ext>
                </a:extLst>
              </a:tr>
              <a:tr h="224405">
                <a:tc>
                  <a:txBody>
                    <a:bodyPr/>
                    <a:lstStyle/>
                    <a:p>
                      <a:pPr marL="0" marR="0">
                        <a:lnSpc>
                          <a:spcPct val="107000"/>
                        </a:lnSpc>
                        <a:spcBef>
                          <a:spcPts val="0"/>
                        </a:spcBef>
                        <a:spcAft>
                          <a:spcPts val="0"/>
                        </a:spcAft>
                      </a:pPr>
                      <a:r>
                        <a:rPr lang="en-US" sz="800">
                          <a:solidFill>
                            <a:schemeClr val="tx1">
                              <a:lumMod val="75000"/>
                              <a:lumOff val="25000"/>
                            </a:schemeClr>
                          </a:solidFill>
                          <a:effectLst/>
                        </a:rPr>
                        <a:t>American Samoa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78479106"/>
                  </a:ext>
                </a:extLst>
              </a:tr>
              <a:tr h="224405">
                <a:tc>
                  <a:txBody>
                    <a:bodyPr/>
                    <a:lstStyle/>
                    <a:p>
                      <a:pPr marL="0" marR="0">
                        <a:lnSpc>
                          <a:spcPct val="107000"/>
                        </a:lnSpc>
                        <a:spcBef>
                          <a:spcPts val="0"/>
                        </a:spcBef>
                        <a:spcAft>
                          <a:spcPts val="0"/>
                        </a:spcAft>
                      </a:pPr>
                      <a:r>
                        <a:rPr lang="en-US" sz="800">
                          <a:solidFill>
                            <a:schemeClr val="tx1">
                              <a:lumMod val="75000"/>
                              <a:lumOff val="25000"/>
                            </a:schemeClr>
                          </a:solidFill>
                          <a:effectLst/>
                        </a:rPr>
                        <a:t>Australia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37923343"/>
                  </a:ext>
                </a:extLst>
              </a:tr>
              <a:tr h="224405">
                <a:tc>
                  <a:txBody>
                    <a:bodyPr/>
                    <a:lstStyle/>
                    <a:p>
                      <a:pPr marL="0" marR="0">
                        <a:lnSpc>
                          <a:spcPct val="107000"/>
                        </a:lnSpc>
                        <a:spcBef>
                          <a:spcPts val="0"/>
                        </a:spcBef>
                        <a:spcAft>
                          <a:spcPts val="0"/>
                        </a:spcAft>
                      </a:pPr>
                      <a:r>
                        <a:rPr lang="en-US" sz="800">
                          <a:solidFill>
                            <a:schemeClr val="tx1">
                              <a:lumMod val="75000"/>
                              <a:lumOff val="25000"/>
                            </a:schemeClr>
                          </a:solidFill>
                          <a:effectLst/>
                        </a:rPr>
                        <a:t>Brunei Darussalam</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92482572"/>
                  </a:ext>
                </a:extLst>
              </a:tr>
              <a:tr h="224405">
                <a:tc>
                  <a:txBody>
                    <a:bodyPr/>
                    <a:lstStyle/>
                    <a:p>
                      <a:pPr marL="0" marR="0">
                        <a:lnSpc>
                          <a:spcPct val="107000"/>
                        </a:lnSpc>
                        <a:spcBef>
                          <a:spcPts val="0"/>
                        </a:spcBef>
                        <a:spcAft>
                          <a:spcPts val="0"/>
                        </a:spcAft>
                      </a:pPr>
                      <a:r>
                        <a:rPr lang="en-US" sz="800">
                          <a:solidFill>
                            <a:schemeClr val="tx1">
                              <a:lumMod val="75000"/>
                              <a:lumOff val="25000"/>
                            </a:schemeClr>
                          </a:solidFill>
                          <a:effectLst/>
                        </a:rPr>
                        <a:t>Cambodia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75658434"/>
                  </a:ext>
                </a:extLst>
              </a:tr>
              <a:tr h="224405">
                <a:tc>
                  <a:txBody>
                    <a:bodyPr/>
                    <a:lstStyle/>
                    <a:p>
                      <a:pPr marL="0" marR="0">
                        <a:lnSpc>
                          <a:spcPct val="107000"/>
                        </a:lnSpc>
                        <a:spcBef>
                          <a:spcPts val="0"/>
                        </a:spcBef>
                        <a:spcAft>
                          <a:spcPts val="0"/>
                        </a:spcAft>
                      </a:pPr>
                      <a:r>
                        <a:rPr lang="en-US" sz="800">
                          <a:solidFill>
                            <a:schemeClr val="tx1">
                              <a:lumMod val="75000"/>
                              <a:lumOff val="25000"/>
                            </a:schemeClr>
                          </a:solidFill>
                          <a:effectLst/>
                        </a:rPr>
                        <a:t>Fiji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67184015"/>
                  </a:ext>
                </a:extLst>
              </a:tr>
              <a:tr h="224405">
                <a:tc>
                  <a:txBody>
                    <a:bodyPr/>
                    <a:lstStyle/>
                    <a:p>
                      <a:pPr marL="0" marR="0">
                        <a:lnSpc>
                          <a:spcPct val="107000"/>
                        </a:lnSpc>
                        <a:spcBef>
                          <a:spcPts val="0"/>
                        </a:spcBef>
                        <a:spcAft>
                          <a:spcPts val="0"/>
                        </a:spcAft>
                      </a:pPr>
                      <a:r>
                        <a:rPr lang="en-US" sz="800">
                          <a:solidFill>
                            <a:schemeClr val="tx1">
                              <a:lumMod val="75000"/>
                              <a:lumOff val="25000"/>
                            </a:schemeClr>
                          </a:solidFill>
                          <a:effectLst/>
                        </a:rPr>
                        <a:t>Indonesia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47164858"/>
                  </a:ext>
                </a:extLst>
              </a:tr>
              <a:tr h="224405">
                <a:tc>
                  <a:txBody>
                    <a:bodyPr/>
                    <a:lstStyle/>
                    <a:p>
                      <a:pPr marL="0" marR="0">
                        <a:lnSpc>
                          <a:spcPct val="107000"/>
                        </a:lnSpc>
                        <a:spcBef>
                          <a:spcPts val="0"/>
                        </a:spcBef>
                        <a:spcAft>
                          <a:spcPts val="0"/>
                        </a:spcAft>
                      </a:pPr>
                      <a:r>
                        <a:rPr lang="en-US" sz="800">
                          <a:solidFill>
                            <a:schemeClr val="tx1">
                              <a:lumMod val="75000"/>
                              <a:lumOff val="25000"/>
                            </a:schemeClr>
                          </a:solidFill>
                          <a:effectLst/>
                        </a:rPr>
                        <a:t>Lao PDR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30400595"/>
                  </a:ext>
                </a:extLst>
              </a:tr>
              <a:tr h="335767">
                <a:tc>
                  <a:txBody>
                    <a:bodyPr/>
                    <a:lstStyle/>
                    <a:p>
                      <a:pPr marL="0" marR="0">
                        <a:lnSpc>
                          <a:spcPct val="107000"/>
                        </a:lnSpc>
                        <a:spcBef>
                          <a:spcPts val="0"/>
                        </a:spcBef>
                        <a:spcAft>
                          <a:spcPts val="0"/>
                        </a:spcAft>
                      </a:pPr>
                      <a:r>
                        <a:rPr lang="en-US" sz="800">
                          <a:solidFill>
                            <a:schemeClr val="tx1">
                              <a:lumMod val="75000"/>
                              <a:lumOff val="25000"/>
                            </a:schemeClr>
                          </a:solidFill>
                          <a:effectLst/>
                        </a:rPr>
                        <a:t>Malaysia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55964670"/>
                  </a:ext>
                </a:extLst>
              </a:tr>
              <a:tr h="224405">
                <a:tc>
                  <a:txBody>
                    <a:bodyPr/>
                    <a:lstStyle/>
                    <a:p>
                      <a:pPr marL="0" marR="0">
                        <a:lnSpc>
                          <a:spcPct val="107000"/>
                        </a:lnSpc>
                        <a:spcBef>
                          <a:spcPts val="0"/>
                        </a:spcBef>
                        <a:spcAft>
                          <a:spcPts val="0"/>
                        </a:spcAft>
                      </a:pPr>
                      <a:r>
                        <a:rPr lang="en-US" sz="800">
                          <a:solidFill>
                            <a:schemeClr val="tx1">
                              <a:lumMod val="75000"/>
                              <a:lumOff val="25000"/>
                            </a:schemeClr>
                          </a:solidFill>
                          <a:effectLst/>
                        </a:rPr>
                        <a:t>Myanmar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92731360"/>
                  </a:ext>
                </a:extLst>
              </a:tr>
              <a:tr h="224405">
                <a:tc>
                  <a:txBody>
                    <a:bodyPr/>
                    <a:lstStyle/>
                    <a:p>
                      <a:pPr marL="0" marR="0">
                        <a:lnSpc>
                          <a:spcPct val="107000"/>
                        </a:lnSpc>
                        <a:spcBef>
                          <a:spcPts val="0"/>
                        </a:spcBef>
                        <a:spcAft>
                          <a:spcPts val="0"/>
                        </a:spcAft>
                      </a:pPr>
                      <a:r>
                        <a:rPr lang="en-US" sz="800">
                          <a:solidFill>
                            <a:schemeClr val="tx1">
                              <a:lumMod val="75000"/>
                              <a:lumOff val="25000"/>
                            </a:schemeClr>
                          </a:solidFill>
                          <a:effectLst/>
                        </a:rPr>
                        <a:t>New Caledonia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15509205"/>
                  </a:ext>
                </a:extLst>
              </a:tr>
              <a:tr h="224405">
                <a:tc>
                  <a:txBody>
                    <a:bodyPr/>
                    <a:lstStyle/>
                    <a:p>
                      <a:pPr marL="0" marR="0">
                        <a:lnSpc>
                          <a:spcPct val="107000"/>
                        </a:lnSpc>
                        <a:spcBef>
                          <a:spcPts val="0"/>
                        </a:spcBef>
                        <a:spcAft>
                          <a:spcPts val="0"/>
                        </a:spcAft>
                      </a:pPr>
                      <a:r>
                        <a:rPr lang="en-US" sz="800">
                          <a:solidFill>
                            <a:schemeClr val="tx1">
                              <a:lumMod val="75000"/>
                              <a:lumOff val="25000"/>
                            </a:schemeClr>
                          </a:solidFill>
                          <a:effectLst/>
                        </a:rPr>
                        <a:t>New Zealand</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4943719"/>
                  </a:ext>
                </a:extLst>
              </a:tr>
              <a:tr h="224405">
                <a:tc>
                  <a:txBody>
                    <a:bodyPr/>
                    <a:lstStyle/>
                    <a:p>
                      <a:pPr marL="0" marR="0">
                        <a:lnSpc>
                          <a:spcPct val="107000"/>
                        </a:lnSpc>
                        <a:spcBef>
                          <a:spcPts val="0"/>
                        </a:spcBef>
                        <a:spcAft>
                          <a:spcPts val="0"/>
                        </a:spcAft>
                      </a:pPr>
                      <a:r>
                        <a:rPr lang="en-US" sz="800">
                          <a:solidFill>
                            <a:schemeClr val="tx1">
                              <a:lumMod val="75000"/>
                              <a:lumOff val="25000"/>
                            </a:schemeClr>
                          </a:solidFill>
                          <a:effectLst/>
                        </a:rPr>
                        <a:t>Papua New Guinea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65987454"/>
                  </a:ext>
                </a:extLst>
              </a:tr>
              <a:tr h="224405">
                <a:tc>
                  <a:txBody>
                    <a:bodyPr/>
                    <a:lstStyle/>
                    <a:p>
                      <a:pPr marL="0" marR="0">
                        <a:lnSpc>
                          <a:spcPct val="107000"/>
                        </a:lnSpc>
                        <a:spcBef>
                          <a:spcPts val="0"/>
                        </a:spcBef>
                        <a:spcAft>
                          <a:spcPts val="0"/>
                        </a:spcAft>
                      </a:pPr>
                      <a:r>
                        <a:rPr lang="en-US" sz="800">
                          <a:solidFill>
                            <a:schemeClr val="tx1">
                              <a:lumMod val="75000"/>
                              <a:lumOff val="25000"/>
                            </a:schemeClr>
                          </a:solidFill>
                          <a:effectLst/>
                        </a:rPr>
                        <a:t>Philippines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4064970"/>
                  </a:ext>
                </a:extLst>
              </a:tr>
              <a:tr h="224405">
                <a:tc>
                  <a:txBody>
                    <a:bodyPr/>
                    <a:lstStyle/>
                    <a:p>
                      <a:pPr marL="0" marR="0">
                        <a:lnSpc>
                          <a:spcPct val="107000"/>
                        </a:lnSpc>
                        <a:spcBef>
                          <a:spcPts val="0"/>
                        </a:spcBef>
                        <a:spcAft>
                          <a:spcPts val="0"/>
                        </a:spcAft>
                      </a:pPr>
                      <a:r>
                        <a:rPr lang="en-US" sz="800">
                          <a:solidFill>
                            <a:schemeClr val="tx1">
                              <a:lumMod val="75000"/>
                              <a:lumOff val="25000"/>
                            </a:schemeClr>
                          </a:solidFill>
                          <a:effectLst/>
                        </a:rPr>
                        <a:t>Samoa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01679074"/>
                  </a:ext>
                </a:extLst>
              </a:tr>
              <a:tr h="224405">
                <a:tc>
                  <a:txBody>
                    <a:bodyPr/>
                    <a:lstStyle/>
                    <a:p>
                      <a:pPr marL="0" marR="0">
                        <a:lnSpc>
                          <a:spcPct val="107000"/>
                        </a:lnSpc>
                        <a:spcBef>
                          <a:spcPts val="0"/>
                        </a:spcBef>
                        <a:spcAft>
                          <a:spcPts val="0"/>
                        </a:spcAft>
                      </a:pPr>
                      <a:r>
                        <a:rPr lang="en-US" sz="800">
                          <a:solidFill>
                            <a:schemeClr val="tx1">
                              <a:lumMod val="75000"/>
                              <a:lumOff val="25000"/>
                            </a:schemeClr>
                          </a:solidFill>
                          <a:effectLst/>
                        </a:rPr>
                        <a:t>Singapore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87789265"/>
                  </a:ext>
                </a:extLst>
              </a:tr>
              <a:tr h="224405">
                <a:tc>
                  <a:txBody>
                    <a:bodyPr/>
                    <a:lstStyle/>
                    <a:p>
                      <a:pPr marL="0" marR="0">
                        <a:lnSpc>
                          <a:spcPct val="107000"/>
                        </a:lnSpc>
                        <a:spcBef>
                          <a:spcPts val="0"/>
                        </a:spcBef>
                        <a:spcAft>
                          <a:spcPts val="0"/>
                        </a:spcAft>
                      </a:pPr>
                      <a:r>
                        <a:rPr lang="en-US" sz="800">
                          <a:solidFill>
                            <a:schemeClr val="tx1">
                              <a:lumMod val="75000"/>
                              <a:lumOff val="25000"/>
                            </a:schemeClr>
                          </a:solidFill>
                          <a:effectLst/>
                        </a:rPr>
                        <a:t>Solomon Islands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5578306"/>
                  </a:ext>
                </a:extLst>
              </a:tr>
              <a:tr h="224405">
                <a:tc>
                  <a:txBody>
                    <a:bodyPr/>
                    <a:lstStyle/>
                    <a:p>
                      <a:pPr marL="0" marR="0">
                        <a:lnSpc>
                          <a:spcPct val="107000"/>
                        </a:lnSpc>
                        <a:spcBef>
                          <a:spcPts val="0"/>
                        </a:spcBef>
                        <a:spcAft>
                          <a:spcPts val="0"/>
                        </a:spcAft>
                      </a:pPr>
                      <a:r>
                        <a:rPr lang="en-US" sz="800">
                          <a:solidFill>
                            <a:schemeClr val="tx1">
                              <a:lumMod val="75000"/>
                              <a:lumOff val="25000"/>
                            </a:schemeClr>
                          </a:solidFill>
                          <a:effectLst/>
                        </a:rPr>
                        <a:t>Thailand</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83039823"/>
                  </a:ext>
                </a:extLst>
              </a:tr>
              <a:tr h="224405">
                <a:tc>
                  <a:txBody>
                    <a:bodyPr/>
                    <a:lstStyle/>
                    <a:p>
                      <a:pPr marL="0" marR="0">
                        <a:lnSpc>
                          <a:spcPct val="107000"/>
                        </a:lnSpc>
                        <a:spcBef>
                          <a:spcPts val="0"/>
                        </a:spcBef>
                        <a:spcAft>
                          <a:spcPts val="0"/>
                        </a:spcAft>
                      </a:pPr>
                      <a:r>
                        <a:rPr lang="en-US" sz="800">
                          <a:solidFill>
                            <a:schemeClr val="tx1">
                              <a:lumMod val="75000"/>
                              <a:lumOff val="25000"/>
                            </a:schemeClr>
                          </a:solidFill>
                          <a:effectLst/>
                        </a:rPr>
                        <a:t>Vanuatu</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52643700"/>
                  </a:ext>
                </a:extLst>
              </a:tr>
              <a:tr h="235209">
                <a:tc>
                  <a:txBody>
                    <a:bodyPr/>
                    <a:lstStyle/>
                    <a:p>
                      <a:pPr marL="0" marR="0">
                        <a:lnSpc>
                          <a:spcPct val="107000"/>
                        </a:lnSpc>
                        <a:spcBef>
                          <a:spcPts val="0"/>
                        </a:spcBef>
                        <a:spcAft>
                          <a:spcPts val="0"/>
                        </a:spcAft>
                      </a:pPr>
                      <a:r>
                        <a:rPr lang="en-US" sz="800">
                          <a:solidFill>
                            <a:schemeClr val="tx1">
                              <a:lumMod val="75000"/>
                              <a:lumOff val="25000"/>
                            </a:schemeClr>
                          </a:solidFill>
                          <a:effectLst/>
                        </a:rPr>
                        <a:t>Vietnam</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70204439"/>
                  </a:ext>
                </a:extLst>
              </a:tr>
            </a:tbl>
          </a:graphicData>
        </a:graphic>
      </p:graphicFrame>
      <p:sp>
        <p:nvSpPr>
          <p:cNvPr id="9" name="TextBox 8"/>
          <p:cNvSpPr txBox="1"/>
          <p:nvPr/>
        </p:nvSpPr>
        <p:spPr>
          <a:xfrm>
            <a:off x="3276600" y="5800377"/>
            <a:ext cx="687299" cy="246221"/>
          </a:xfrm>
          <a:prstGeom prst="rect">
            <a:avLst/>
          </a:prstGeom>
          <a:noFill/>
        </p:spPr>
        <p:txBody>
          <a:bodyPr wrap="square" rtlCol="0">
            <a:spAutoFit/>
          </a:bodyPr>
          <a:lstStyle/>
          <a:p>
            <a:r>
              <a:rPr lang="en-US" sz="1000">
                <a:latin typeface="+mj-lt"/>
              </a:rPr>
              <a:t>X : Yes</a:t>
            </a:r>
          </a:p>
        </p:txBody>
      </p:sp>
      <p:sp>
        <p:nvSpPr>
          <p:cNvPr id="2" name="Date Placeholder 3">
            <a:extLst>
              <a:ext uri="{FF2B5EF4-FFF2-40B4-BE49-F238E27FC236}">
                <a16:creationId xmlns:a16="http://schemas.microsoft.com/office/drawing/2014/main" id="{A7146106-EFA0-EEB3-7713-A023EC562524}"/>
              </a:ext>
            </a:extLst>
          </p:cNvPr>
          <p:cNvSpPr txBox="1">
            <a:spLocks/>
          </p:cNvSpPr>
          <p:nvPr/>
        </p:nvSpPr>
        <p:spPr>
          <a:xfrm>
            <a:off x="575386" y="650480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July 2023</a:t>
            </a:r>
            <a:endParaRPr lang="en-US" dirty="0"/>
          </a:p>
        </p:txBody>
      </p:sp>
      <p:sp>
        <p:nvSpPr>
          <p:cNvPr id="7" name="Title 6">
            <a:extLst>
              <a:ext uri="{FF2B5EF4-FFF2-40B4-BE49-F238E27FC236}">
                <a16:creationId xmlns:a16="http://schemas.microsoft.com/office/drawing/2014/main" id="{8B394E14-3AD4-6969-E0CC-B61AA29E8D24}"/>
              </a:ext>
            </a:extLst>
          </p:cNvPr>
          <p:cNvSpPr>
            <a:spLocks noGrp="1"/>
          </p:cNvSpPr>
          <p:nvPr>
            <p:ph type="title"/>
          </p:nvPr>
        </p:nvSpPr>
        <p:spPr/>
        <p:txBody>
          <a:bodyPr>
            <a:normAutofit/>
          </a:bodyPr>
          <a:lstStyle/>
          <a:p>
            <a:r>
              <a:rPr lang="en-US"/>
              <a:t>Availability of official registry</a:t>
            </a:r>
          </a:p>
        </p:txBody>
      </p:sp>
      <p:sp>
        <p:nvSpPr>
          <p:cNvPr id="3" name="Footer Placeholder 4">
            <a:extLst>
              <a:ext uri="{FF2B5EF4-FFF2-40B4-BE49-F238E27FC236}">
                <a16:creationId xmlns:a16="http://schemas.microsoft.com/office/drawing/2014/main" id="{8E4320ED-33E1-B785-A759-1BD439426B5E}"/>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671BA2B8-394E-C948-FE7C-BC18A2349905}"/>
              </a:ext>
            </a:extLst>
          </p:cNvPr>
          <p:cNvSpPr txBox="1">
            <a:spLocks/>
          </p:cNvSpPr>
          <p:nvPr/>
        </p:nvSpPr>
        <p:spPr>
          <a:xfrm>
            <a:off x="8347785" y="6504806"/>
            <a:ext cx="3381375" cy="365125"/>
          </a:xfrm>
          <a:prstGeom prst="rect">
            <a:avLst/>
          </a:prstGeom>
        </p:spPr>
        <p:txBody>
          <a:bodyPr vert="horz" lIns="91440" tIns="45720" rIns="91440" bIns="45720" rtlCol="0" anchor="ctr"/>
          <a:lstStyle>
            <a:defPPr>
              <a:defRPr lang="en-US"/>
            </a:defPPr>
            <a:lvl1pPr marL="0" algn="r" defTabSz="914400" rtl="0" eaLnBrk="1" latinLnBrk="0" hangingPunct="1">
              <a:defRPr sz="11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9CEFBC-9863-BD47-BA2B-008170C231CB}" type="slidenum">
              <a:rPr lang="en-US" smtClean="0"/>
              <a:pPr/>
              <a:t>36</a:t>
            </a:fld>
            <a:endParaRPr lang="en-US"/>
          </a:p>
        </p:txBody>
      </p:sp>
    </p:spTree>
    <p:extLst>
      <p:ext uri="{BB962C8B-B14F-4D97-AF65-F5344CB8AC3E}">
        <p14:creationId xmlns:p14="http://schemas.microsoft.com/office/powerpoint/2010/main" val="36816638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02C4-399C-EE6E-47A1-AB62598D0C70}"/>
              </a:ext>
            </a:extLst>
          </p:cNvPr>
          <p:cNvSpPr>
            <a:spLocks noGrp="1"/>
          </p:cNvSpPr>
          <p:nvPr>
            <p:ph type="title"/>
          </p:nvPr>
        </p:nvSpPr>
        <p:spPr/>
        <p:txBody>
          <a:bodyPr/>
          <a:lstStyle/>
          <a:p>
            <a:r>
              <a:rPr lang="en-CA" dirty="0"/>
              <a:t>Summary of Findings</a:t>
            </a:r>
          </a:p>
        </p:txBody>
      </p:sp>
      <p:sp>
        <p:nvSpPr>
          <p:cNvPr id="3" name="Content Placeholder 2">
            <a:extLst>
              <a:ext uri="{FF2B5EF4-FFF2-40B4-BE49-F238E27FC236}">
                <a16:creationId xmlns:a16="http://schemas.microsoft.com/office/drawing/2014/main" id="{15FA87E5-2E34-9E5A-FE97-2D9B7881E8C9}"/>
              </a:ext>
            </a:extLst>
          </p:cNvPr>
          <p:cNvSpPr>
            <a:spLocks noGrp="1"/>
          </p:cNvSpPr>
          <p:nvPr>
            <p:ph idx="1"/>
          </p:nvPr>
        </p:nvSpPr>
        <p:spPr>
          <a:xfrm>
            <a:off x="771524" y="968762"/>
            <a:ext cx="10582276" cy="4920476"/>
          </a:xfrm>
        </p:spPr>
        <p:txBody>
          <a:bodyPr>
            <a:noAutofit/>
          </a:bodyPr>
          <a:lstStyle/>
          <a:p>
            <a:pPr marL="0" indent="0">
              <a:lnSpc>
                <a:spcPct val="150000"/>
              </a:lnSpc>
              <a:spcAft>
                <a:spcPts val="800"/>
              </a:spcAft>
              <a:buNone/>
            </a:pPr>
            <a:r>
              <a:rPr lang="en-CA" sz="1100" kern="0" dirty="0">
                <a:effectLst/>
                <a:latin typeface="+mj-lt"/>
                <a:ea typeface="Calibri" panose="020F0502020204030204" pitchFamily="34" charset="0"/>
                <a:cs typeface="Times New Roman" panose="02020603050405020304" pitchFamily="18" charset="0"/>
              </a:rPr>
              <a:t>In summary, the 2023 ISN-GKHA highlights several important findings for </a:t>
            </a:r>
            <a:r>
              <a:rPr lang="en-CA" sz="1100" kern="0" dirty="0">
                <a:latin typeface="+mj-lt"/>
                <a:ea typeface="Calibri" panose="020F0502020204030204" pitchFamily="34" charset="0"/>
                <a:cs typeface="Times New Roman" panose="02020603050405020304" pitchFamily="18" charset="0"/>
              </a:rPr>
              <a:t>OSEA</a:t>
            </a:r>
            <a:r>
              <a:rPr lang="en-CA" sz="1100" kern="0" dirty="0">
                <a:effectLst/>
                <a:latin typeface="+mj-lt"/>
                <a:ea typeface="Calibri" panose="020F0502020204030204" pitchFamily="34" charset="0"/>
                <a:cs typeface="Times New Roman" panose="02020603050405020304" pitchFamily="18" charset="0"/>
              </a:rPr>
              <a:t>.</a:t>
            </a:r>
            <a:endParaRPr lang="en-CA" sz="1100" kern="100" dirty="0">
              <a:effectLst/>
              <a:latin typeface="+mj-lt"/>
              <a:ea typeface="Calibri" panose="020F0502020204030204" pitchFamily="34" charset="0"/>
              <a:cs typeface="Times New Roman" panose="02020603050405020304" pitchFamily="18" charset="0"/>
            </a:endParaRPr>
          </a:p>
          <a:p>
            <a:pPr marL="0" indent="0">
              <a:lnSpc>
                <a:spcPct val="150000"/>
              </a:lnSpc>
              <a:spcAft>
                <a:spcPts val="800"/>
              </a:spcAft>
              <a:buNone/>
            </a:pPr>
            <a:r>
              <a:rPr lang="en-CA" sz="1100" b="1" i="1" kern="0" dirty="0">
                <a:effectLst/>
                <a:latin typeface="+mj-lt"/>
                <a:ea typeface="Calibri" panose="020F0502020204030204" pitchFamily="34" charset="0"/>
                <a:cs typeface="Times New Roman" panose="02020603050405020304" pitchFamily="18" charset="0"/>
              </a:rPr>
              <a:t>KRT availability, access, and quality is high.</a:t>
            </a:r>
            <a:endParaRPr lang="en-CA" sz="11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Only Solomon Islands and Vanuatu do not have HD services. PD and KT services were variably available.</a:t>
            </a:r>
          </a:p>
          <a:p>
            <a:pPr marL="800100" lvl="1" indent="-342900">
              <a:lnSpc>
                <a:spcPct val="150000"/>
              </a:lnSpc>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Capacity to provide adequate frequency of HD i.e., three times weekly for 3 – 4 hours per session, was available in 67% of countries.</a:t>
            </a:r>
          </a:p>
          <a:p>
            <a:pPr marL="800100" lvl="1" indent="-342900">
              <a:lnSpc>
                <a:spcPct val="150000"/>
              </a:lnSpc>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Capacity to provide adequate PD exchanges i.e., three to four exchanges per day was available in 56% of countries. </a:t>
            </a:r>
          </a:p>
          <a:p>
            <a:pPr marL="800100" lvl="1" indent="-342900">
              <a:lnSpc>
                <a:spcPct val="150000"/>
              </a:lnSpc>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Home HD was only available in Australia, New Zealand, and Philippines.</a:t>
            </a:r>
          </a:p>
          <a:p>
            <a:pPr marL="0" indent="0">
              <a:lnSpc>
                <a:spcPct val="150000"/>
              </a:lnSpc>
              <a:spcAft>
                <a:spcPts val="800"/>
              </a:spcAft>
              <a:buNone/>
            </a:pPr>
            <a:r>
              <a:rPr lang="en-CA" sz="1100" b="1" i="1" kern="0" dirty="0">
                <a:effectLst/>
                <a:latin typeface="+mj-lt"/>
                <a:ea typeface="Calibri" panose="020F0502020204030204" pitchFamily="34" charset="0"/>
                <a:cs typeface="Times New Roman" panose="02020603050405020304" pitchFamily="18" charset="0"/>
              </a:rPr>
              <a:t>CKM is available and predominately chosen or medically advised.</a:t>
            </a:r>
            <a:endParaRPr lang="en-CA" sz="11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Conservative kidney management (CKM) established through shared-decision making was available in 7 (39%) countries.</a:t>
            </a:r>
          </a:p>
          <a:p>
            <a:pPr marL="800100" lvl="1" indent="-342900">
              <a:lnSpc>
                <a:spcPct val="150000"/>
              </a:lnSpc>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Choice restricted CKM (where resource constraints prevent or limit access) was only available in 11 (61%) countries.</a:t>
            </a:r>
          </a:p>
          <a:p>
            <a:pPr marL="800100" lvl="1" indent="-342900">
              <a:lnSpc>
                <a:spcPct val="150000"/>
              </a:lnSpc>
              <a:spcAft>
                <a:spcPts val="800"/>
              </a:spcAft>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Choice restricted CKM (where no resource constraints prevent or limit access) was available in 6 (33%) of countries.</a:t>
            </a:r>
          </a:p>
          <a:p>
            <a:pPr marL="0" indent="0">
              <a:lnSpc>
                <a:spcPct val="150000"/>
              </a:lnSpc>
              <a:spcAft>
                <a:spcPts val="800"/>
              </a:spcAft>
              <a:buNone/>
            </a:pPr>
            <a:r>
              <a:rPr lang="en-CA" sz="1100" b="1" i="1" kern="0" dirty="0">
                <a:effectLst/>
                <a:latin typeface="+mj-lt"/>
                <a:ea typeface="Calibri" panose="020F0502020204030204" pitchFamily="34" charset="0"/>
                <a:cs typeface="Times New Roman" panose="02020603050405020304" pitchFamily="18" charset="0"/>
              </a:rPr>
              <a:t>Government funding for kidney care services and medication is low.</a:t>
            </a:r>
            <a:endParaRPr lang="en-CA" sz="11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Medications for ND-CKD are funded publicly and free in 2 (17%) countries (Brunei and Solomon Islands).</a:t>
            </a:r>
          </a:p>
          <a:p>
            <a:pPr marL="800100" lvl="1" indent="-342900">
              <a:lnSpc>
                <a:spcPct val="150000"/>
              </a:lnSpc>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Medications for dialysis patients (HD or PD) are free in only Brunei Darussalam, while publicly funded with some fees was used in 6 (33%) countries.</a:t>
            </a:r>
          </a:p>
          <a:p>
            <a:pPr marL="800100" lvl="1" indent="-342900">
              <a:lnSpc>
                <a:spcPct val="150000"/>
              </a:lnSpc>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KT medications are funded through public funds and free in 2 (11%) (Brunei and Indonesia)</a:t>
            </a:r>
          </a:p>
          <a:p>
            <a:pPr marL="800100" lvl="1" indent="-342900">
              <a:lnSpc>
                <a:spcPct val="150000"/>
              </a:lnSpc>
              <a:spcAft>
                <a:spcPts val="800"/>
              </a:spcAft>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Reimbursement that is free for acute dialysis, chronic HD, and chronic PD were available in 5 (26.3%), 3 (15.8%), and 2 (13.3%) countries, respectively.</a:t>
            </a:r>
          </a:p>
        </p:txBody>
      </p:sp>
      <p:sp>
        <p:nvSpPr>
          <p:cNvPr id="4" name="Date Placeholder 3">
            <a:extLst>
              <a:ext uri="{FF2B5EF4-FFF2-40B4-BE49-F238E27FC236}">
                <a16:creationId xmlns:a16="http://schemas.microsoft.com/office/drawing/2014/main" id="{6760A8E2-9FEF-88E7-11DA-9890AF7D87AB}"/>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BB82669A-A805-D8C4-E37D-F07CF0C36DDF}"/>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EDA842A6-024F-0F09-C08D-C3DF3592287A}"/>
              </a:ext>
            </a:extLst>
          </p:cNvPr>
          <p:cNvSpPr>
            <a:spLocks noGrp="1"/>
          </p:cNvSpPr>
          <p:nvPr>
            <p:ph type="sldNum" sz="quarter" idx="4"/>
          </p:nvPr>
        </p:nvSpPr>
        <p:spPr/>
        <p:txBody>
          <a:bodyPr/>
          <a:lstStyle/>
          <a:p>
            <a:fld id="{4A9CEFBC-9863-BD47-BA2B-008170C231CB}" type="slidenum">
              <a:rPr lang="en-US" smtClean="0"/>
              <a:pPr/>
              <a:t>37</a:t>
            </a:fld>
            <a:endParaRPr lang="en-US"/>
          </a:p>
        </p:txBody>
      </p:sp>
    </p:spTree>
    <p:extLst>
      <p:ext uri="{BB962C8B-B14F-4D97-AF65-F5344CB8AC3E}">
        <p14:creationId xmlns:p14="http://schemas.microsoft.com/office/powerpoint/2010/main" val="35002567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C4D25-04B2-EE18-631F-CC907A5C5356}"/>
              </a:ext>
            </a:extLst>
          </p:cNvPr>
          <p:cNvSpPr>
            <a:spLocks noGrp="1"/>
          </p:cNvSpPr>
          <p:nvPr>
            <p:ph type="title"/>
          </p:nvPr>
        </p:nvSpPr>
        <p:spPr/>
        <p:txBody>
          <a:bodyPr/>
          <a:lstStyle/>
          <a:p>
            <a:r>
              <a:rPr lang="en-CA" dirty="0"/>
              <a:t>Summary of Findings (cont’d)</a:t>
            </a:r>
          </a:p>
        </p:txBody>
      </p:sp>
      <p:sp>
        <p:nvSpPr>
          <p:cNvPr id="3" name="Content Placeholder 2">
            <a:extLst>
              <a:ext uri="{FF2B5EF4-FFF2-40B4-BE49-F238E27FC236}">
                <a16:creationId xmlns:a16="http://schemas.microsoft.com/office/drawing/2014/main" id="{C5E6694C-B5C3-5B3F-6DF0-D22A8479518E}"/>
              </a:ext>
            </a:extLst>
          </p:cNvPr>
          <p:cNvSpPr>
            <a:spLocks noGrp="1"/>
          </p:cNvSpPr>
          <p:nvPr>
            <p:ph idx="1"/>
          </p:nvPr>
        </p:nvSpPr>
        <p:spPr>
          <a:xfrm>
            <a:off x="771524" y="1172082"/>
            <a:ext cx="10582276" cy="4920476"/>
          </a:xfrm>
        </p:spPr>
        <p:txBody>
          <a:bodyPr>
            <a:noAutofit/>
          </a:bodyPr>
          <a:lstStyle/>
          <a:p>
            <a:pPr marL="0" indent="0">
              <a:lnSpc>
                <a:spcPct val="150000"/>
              </a:lnSpc>
              <a:spcAft>
                <a:spcPts val="800"/>
              </a:spcAft>
              <a:buNone/>
            </a:pPr>
            <a:r>
              <a:rPr lang="en-CA" sz="1200" b="1" i="1" kern="0" dirty="0">
                <a:effectLst/>
                <a:latin typeface="+mj-lt"/>
                <a:ea typeface="Calibri" panose="020F0502020204030204" pitchFamily="34" charset="0"/>
                <a:cs typeface="Times New Roman" panose="02020603050405020304" pitchFamily="18" charset="0"/>
              </a:rPr>
              <a:t>Most have registries for advanced kidney disease, few for CKD or AKI</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200" kern="0" dirty="0">
                <a:effectLst/>
                <a:latin typeface="+mj-lt"/>
                <a:ea typeface="Calibri" panose="020F0502020204030204" pitchFamily="34" charset="0"/>
                <a:cs typeface="Times New Roman" panose="02020603050405020304" pitchFamily="18" charset="0"/>
              </a:rPr>
              <a:t>Availability of kidney registries varied across countries in the region.</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ND-CKD registry was not available in the region. However, 11 (57.9%) and 9 (47.4%) countries, respectively, have a dialysis and KT registries. Acute dialysis and CKM registries are not available in the region.</a:t>
            </a:r>
          </a:p>
          <a:p>
            <a:pPr marL="0" indent="0">
              <a:lnSpc>
                <a:spcPct val="150000"/>
              </a:lnSpc>
              <a:spcAft>
                <a:spcPts val="800"/>
              </a:spcAft>
              <a:buNone/>
            </a:pPr>
            <a:r>
              <a:rPr lang="en-CA" sz="1200" b="1" i="1" kern="0" dirty="0">
                <a:effectLst/>
                <a:latin typeface="+mj-lt"/>
                <a:ea typeface="Calibri" panose="020F0502020204030204" pitchFamily="34" charset="0"/>
                <a:cs typeface="Times New Roman" panose="02020603050405020304" pitchFamily="18" charset="0"/>
              </a:rPr>
              <a:t>Some workforce limitations are present.</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The median prevalence of nephrologists in OSEA was 3.2 </a:t>
            </a:r>
            <a:r>
              <a:rPr lang="en-CA" sz="1200" kern="100" dirty="0" err="1">
                <a:effectLst/>
                <a:latin typeface="+mj-lt"/>
                <a:ea typeface="Calibri" panose="020F0502020204030204" pitchFamily="34" charset="0"/>
                <a:cs typeface="Times New Roman" panose="02020603050405020304" pitchFamily="18" charset="0"/>
              </a:rPr>
              <a:t>pmp</a:t>
            </a:r>
            <a:r>
              <a:rPr lang="en-CA" sz="1200" kern="100" dirty="0">
                <a:effectLst/>
                <a:latin typeface="+mj-lt"/>
                <a:ea typeface="Calibri" panose="020F0502020204030204" pitchFamily="34" charset="0"/>
                <a:cs typeface="Times New Roman" panose="02020603050405020304" pitchFamily="18" charset="0"/>
              </a:rPr>
              <a:t> (global median of 11.75 </a:t>
            </a:r>
            <a:r>
              <a:rPr lang="en-CA" sz="1200" kern="100" dirty="0" err="1">
                <a:effectLst/>
                <a:latin typeface="+mj-lt"/>
                <a:ea typeface="Calibri" panose="020F0502020204030204" pitchFamily="34" charset="0"/>
                <a:cs typeface="Times New Roman" panose="02020603050405020304" pitchFamily="18" charset="0"/>
              </a:rPr>
              <a:t>pmp</a:t>
            </a:r>
            <a:r>
              <a:rPr lang="en-CA" sz="1200" kern="100" dirty="0">
                <a:effectLst/>
                <a:latin typeface="+mj-lt"/>
                <a:ea typeface="Calibri" panose="020F0502020204030204" pitchFamily="34" charset="0"/>
                <a:cs typeface="Times New Roman" panose="02020603050405020304" pitchFamily="18" charset="0"/>
              </a:rPr>
              <a:t>). New Caledonia had the highest density of nephrologists (33.7 </a:t>
            </a:r>
            <a:r>
              <a:rPr lang="en-CA" sz="1200" kern="100" dirty="0" err="1">
                <a:effectLst/>
                <a:latin typeface="+mj-lt"/>
                <a:ea typeface="Calibri" panose="020F0502020204030204" pitchFamily="34" charset="0"/>
                <a:cs typeface="Times New Roman" panose="02020603050405020304" pitchFamily="18" charset="0"/>
              </a:rPr>
              <a:t>pmp</a:t>
            </a:r>
            <a:r>
              <a:rPr lang="en-CA" sz="1200" kern="100" dirty="0">
                <a:effectLst/>
                <a:latin typeface="+mj-lt"/>
                <a:ea typeface="Calibri" panose="020F0502020204030204" pitchFamily="34" charset="0"/>
                <a:cs typeface="Times New Roman" panose="02020603050405020304" pitchFamily="18" charset="0"/>
              </a:rPr>
              <a:t>) while Papua New Guinea had the lowest (0.1 </a:t>
            </a:r>
            <a:r>
              <a:rPr lang="en-CA" sz="1200" kern="100" dirty="0" err="1">
                <a:effectLst/>
                <a:latin typeface="+mj-lt"/>
                <a:ea typeface="Calibri" panose="020F0502020204030204" pitchFamily="34" charset="0"/>
                <a:cs typeface="Times New Roman" panose="02020603050405020304" pitchFamily="18" charset="0"/>
              </a:rPr>
              <a:t>pmp</a:t>
            </a:r>
            <a:r>
              <a:rPr lang="en-CA" sz="1200" kern="100" dirty="0">
                <a:effectLst/>
                <a:latin typeface="+mj-lt"/>
                <a:ea typeface="Calibri" panose="020F0502020204030204" pitchFamily="34" charset="0"/>
                <a:cs typeface="Times New Roman" panose="02020603050405020304" pitchFamily="18" charset="0"/>
              </a:rPr>
              <a:t>). Samoa, Solomon Islands, and Vanuatu do not have nephrologists.</a:t>
            </a:r>
          </a:p>
          <a:p>
            <a:pPr marL="800100" lvl="1" indent="-342900">
              <a:lnSpc>
                <a:spcPct val="150000"/>
              </a:lnSpc>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Overall, median prevalence of nephrology trainees was 0.96 </a:t>
            </a:r>
            <a:r>
              <a:rPr lang="en-CA" sz="1200" kern="100" dirty="0" err="1">
                <a:effectLst/>
                <a:latin typeface="+mj-lt"/>
                <a:ea typeface="Calibri" panose="020F0502020204030204" pitchFamily="34" charset="0"/>
                <a:cs typeface="Times New Roman" panose="02020603050405020304" pitchFamily="18" charset="0"/>
              </a:rPr>
              <a:t>pmp</a:t>
            </a:r>
            <a:r>
              <a:rPr lang="en-CA" sz="1200" kern="100" dirty="0">
                <a:effectLst/>
                <a:latin typeface="+mj-lt"/>
                <a:ea typeface="Calibri" panose="020F0502020204030204" pitchFamily="34" charset="0"/>
                <a:cs typeface="Times New Roman" panose="02020603050405020304" pitchFamily="18" charset="0"/>
              </a:rPr>
              <a:t>; New Caledonia had the highest density of nephrology trainees (6.73 </a:t>
            </a:r>
            <a:r>
              <a:rPr lang="en-CA" sz="1200" kern="100" dirty="0" err="1">
                <a:effectLst/>
                <a:latin typeface="+mj-lt"/>
                <a:ea typeface="Calibri" panose="020F0502020204030204" pitchFamily="34" charset="0"/>
                <a:cs typeface="Times New Roman" panose="02020603050405020304" pitchFamily="18" charset="0"/>
              </a:rPr>
              <a:t>pmp</a:t>
            </a:r>
            <a:r>
              <a:rPr lang="en-CA" sz="1200" kern="100" dirty="0">
                <a:effectLst/>
                <a:latin typeface="+mj-lt"/>
                <a:ea typeface="Calibri" panose="020F0502020204030204" pitchFamily="34" charset="0"/>
                <a:cs typeface="Times New Roman" panose="02020603050405020304" pitchFamily="18" charset="0"/>
              </a:rPr>
              <a:t>) while Papua New Guinea had the lowest (0.10 </a:t>
            </a:r>
            <a:r>
              <a:rPr lang="en-CA" sz="1200" kern="100" dirty="0" err="1">
                <a:effectLst/>
                <a:latin typeface="+mj-lt"/>
                <a:ea typeface="Calibri" panose="020F0502020204030204" pitchFamily="34" charset="0"/>
                <a:cs typeface="Times New Roman" panose="02020603050405020304" pitchFamily="18" charset="0"/>
              </a:rPr>
              <a:t>pmp</a:t>
            </a:r>
            <a:r>
              <a:rPr lang="en-CA" sz="1200" kern="100" dirty="0">
                <a:effectLst/>
                <a:latin typeface="+mj-lt"/>
                <a:ea typeface="Calibri" panose="020F0502020204030204" pitchFamily="34" charset="0"/>
                <a:cs typeface="Times New Roman" panose="02020603050405020304" pitchFamily="18" charset="0"/>
              </a:rPr>
              <a:t>).</a:t>
            </a: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Approximately three quarters of countries reported shortages across different cadres of healthcare workers. Such shortages were reported for nephrologists (74%), paediatric nephrologists (79%), transplant surgeons (79%), transplant coordinators (74%), dialysis nurses (74%), and kidney supportive care nurses (74%).</a:t>
            </a:r>
          </a:p>
          <a:p>
            <a:pPr marL="0" indent="0">
              <a:lnSpc>
                <a:spcPct val="150000"/>
              </a:lnSpc>
              <a:spcAft>
                <a:spcPts val="800"/>
              </a:spcAft>
              <a:buNone/>
            </a:pPr>
            <a:r>
              <a:rPr lang="en-CA" sz="1200" b="1" i="1" kern="0" dirty="0">
                <a:effectLst/>
                <a:latin typeface="+mj-lt"/>
                <a:ea typeface="Calibri" panose="020F0502020204030204" pitchFamily="34" charset="0"/>
                <a:cs typeface="Times New Roman" panose="02020603050405020304" pitchFamily="18" charset="0"/>
              </a:rPr>
              <a:t>Moderate advocacy for kidney disease in OSEA.</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Advocacy groups for CKD, kidney failure and KRT remains low in the region.</a:t>
            </a:r>
          </a:p>
          <a:p>
            <a:endParaRPr lang="en-CA" sz="1200" dirty="0">
              <a:latin typeface="+mj-lt"/>
            </a:endParaRPr>
          </a:p>
        </p:txBody>
      </p:sp>
      <p:sp>
        <p:nvSpPr>
          <p:cNvPr id="4" name="Date Placeholder 3">
            <a:extLst>
              <a:ext uri="{FF2B5EF4-FFF2-40B4-BE49-F238E27FC236}">
                <a16:creationId xmlns:a16="http://schemas.microsoft.com/office/drawing/2014/main" id="{9DFD9A62-C52B-5509-E269-9274935AB6EC}"/>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41FAC409-AEEC-2EE2-8BD3-1BB5A7590C46}"/>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9E65C1E7-FD85-3C71-40AC-09B3B53B386D}"/>
              </a:ext>
            </a:extLst>
          </p:cNvPr>
          <p:cNvSpPr>
            <a:spLocks noGrp="1"/>
          </p:cNvSpPr>
          <p:nvPr>
            <p:ph type="sldNum" sz="quarter" idx="4"/>
          </p:nvPr>
        </p:nvSpPr>
        <p:spPr/>
        <p:txBody>
          <a:bodyPr/>
          <a:lstStyle/>
          <a:p>
            <a:fld id="{4A9CEFBC-9863-BD47-BA2B-008170C231CB}" type="slidenum">
              <a:rPr lang="en-US" smtClean="0"/>
              <a:pPr/>
              <a:t>38</a:t>
            </a:fld>
            <a:endParaRPr lang="en-US"/>
          </a:p>
        </p:txBody>
      </p:sp>
    </p:spTree>
    <p:extLst>
      <p:ext uri="{BB962C8B-B14F-4D97-AF65-F5344CB8AC3E}">
        <p14:creationId xmlns:p14="http://schemas.microsoft.com/office/powerpoint/2010/main" val="3657139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5187-D1D5-772F-6506-682744F4B094}"/>
              </a:ext>
            </a:extLst>
          </p:cNvPr>
          <p:cNvSpPr>
            <a:spLocks noGrp="1"/>
          </p:cNvSpPr>
          <p:nvPr>
            <p:ph type="title"/>
          </p:nvPr>
        </p:nvSpPr>
        <p:spPr/>
        <p:txBody>
          <a:bodyPr/>
          <a:lstStyle/>
          <a:p>
            <a:r>
              <a:rPr lang="en-CA" dirty="0"/>
              <a:t>Implications</a:t>
            </a:r>
          </a:p>
        </p:txBody>
      </p:sp>
      <p:sp>
        <p:nvSpPr>
          <p:cNvPr id="3" name="Content Placeholder 2">
            <a:extLst>
              <a:ext uri="{FF2B5EF4-FFF2-40B4-BE49-F238E27FC236}">
                <a16:creationId xmlns:a16="http://schemas.microsoft.com/office/drawing/2014/main" id="{39CDB8CE-05DE-6086-A64B-D15367664DED}"/>
              </a:ext>
            </a:extLst>
          </p:cNvPr>
          <p:cNvSpPr>
            <a:spLocks noGrp="1"/>
          </p:cNvSpPr>
          <p:nvPr>
            <p:ph idx="1"/>
          </p:nvPr>
        </p:nvSpPr>
        <p:spPr/>
        <p:txBody>
          <a:bodyPr>
            <a:normAutofit/>
          </a:bodyPr>
          <a:lstStyle/>
          <a:p>
            <a:pPr marL="0" indent="0">
              <a:buNone/>
            </a:pPr>
            <a:r>
              <a:rPr lang="en-CA" sz="1400" kern="100" dirty="0">
                <a:effectLst/>
                <a:latin typeface="+mj-lt"/>
                <a:ea typeface="Calibri" panose="020F0502020204030204" pitchFamily="34" charset="0"/>
                <a:cs typeface="Times New Roman" panose="02020603050405020304" pitchFamily="18" charset="0"/>
              </a:rPr>
              <a:t>There are important implications to consider. Based on these survey findings, key recommendations to drive future activities for optimizing kidney care globally are proposed:</a:t>
            </a:r>
          </a:p>
          <a:p>
            <a:pPr marL="0" indent="0">
              <a:lnSpc>
                <a:spcPct val="150000"/>
              </a:lnSpc>
              <a:spcAft>
                <a:spcPts val="800"/>
              </a:spcAft>
              <a:buNone/>
            </a:pPr>
            <a:r>
              <a:rPr lang="en-CA" sz="1400" b="1" i="1" kern="100" dirty="0">
                <a:effectLst/>
                <a:latin typeface="+mj-lt"/>
                <a:ea typeface="Calibri" panose="020F0502020204030204" pitchFamily="34" charset="0"/>
                <a:cs typeface="Times New Roman" panose="02020603050405020304" pitchFamily="18" charset="0"/>
              </a:rPr>
              <a:t>Increase health care financing for kidney failure prevention and management.</a:t>
            </a:r>
            <a:endParaRPr lang="en-CA" sz="14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400" kern="100" dirty="0">
                <a:effectLst/>
                <a:latin typeface="+mj-lt"/>
                <a:ea typeface="Calibri" panose="020F0502020204030204" pitchFamily="34" charset="0"/>
                <a:cs typeface="Times New Roman" panose="02020603050405020304" pitchFamily="18" charset="0"/>
              </a:rPr>
              <a:t>While resource limitations are an obvious barrier, focusing on preventing kidney failure through appropriate hypertension and diabetes management may be more cost-effective overall. Government funding to cover medication costs may allow more patients to treat earlier stage CKD, thereby preventing the need for more costly kidney failure treatment and the obvious burden this has on patients’ wellbeing.</a:t>
            </a:r>
          </a:p>
          <a:p>
            <a:pPr marL="0" indent="0">
              <a:lnSpc>
                <a:spcPct val="150000"/>
              </a:lnSpc>
              <a:spcAft>
                <a:spcPts val="800"/>
              </a:spcAft>
              <a:buNone/>
            </a:pPr>
            <a:r>
              <a:rPr lang="en-CA" sz="1400" b="1" i="1" kern="100" dirty="0">
                <a:effectLst/>
                <a:latin typeface="+mj-lt"/>
                <a:ea typeface="Calibri" panose="020F0502020204030204" pitchFamily="34" charset="0"/>
                <a:cs typeface="Times New Roman" panose="02020603050405020304" pitchFamily="18" charset="0"/>
              </a:rPr>
              <a:t>Address workforce shortages through multidisciplinary teams and telemedicine</a:t>
            </a:r>
            <a:endParaRPr lang="en-CA" sz="14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400" kern="100" dirty="0">
                <a:effectLst/>
                <a:latin typeface="+mj-lt"/>
                <a:ea typeface="Calibri" panose="020F0502020204030204" pitchFamily="34" charset="0"/>
                <a:cs typeface="Times New Roman" panose="02020603050405020304" pitchFamily="18" charset="0"/>
              </a:rPr>
              <a:t>Shortages of nephrologists, surgeons, dialysis nurses, and other key allied health professionals were noted across most countries. Similarly, simply producing more nephrologists may not be feasible or appropriate, and sharing the workload across multiple providers will not only promote the use of multidisciplinary teams but further, allow for more and better care delivery across more patients. Telemedicine may help particularly in addressing gaps in care among rural patients and enhancing capacity through training programs such as ISN Fellowship, visiting ambassador programs, etc.</a:t>
            </a:r>
          </a:p>
          <a:p>
            <a:endParaRPr lang="en-CA" sz="1600" dirty="0">
              <a:latin typeface="+mj-lt"/>
            </a:endParaRPr>
          </a:p>
        </p:txBody>
      </p:sp>
      <p:sp>
        <p:nvSpPr>
          <p:cNvPr id="4" name="Date Placeholder 3">
            <a:extLst>
              <a:ext uri="{FF2B5EF4-FFF2-40B4-BE49-F238E27FC236}">
                <a16:creationId xmlns:a16="http://schemas.microsoft.com/office/drawing/2014/main" id="{C5B7B3DB-5B79-73A4-2CD0-45E827F6BF93}"/>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BF0A5E7A-4945-88DF-E48B-4E69824FF299}"/>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EB715E66-7D8F-ED18-779D-61B910F87D03}"/>
              </a:ext>
            </a:extLst>
          </p:cNvPr>
          <p:cNvSpPr>
            <a:spLocks noGrp="1"/>
          </p:cNvSpPr>
          <p:nvPr>
            <p:ph type="sldNum" sz="quarter" idx="4"/>
          </p:nvPr>
        </p:nvSpPr>
        <p:spPr/>
        <p:txBody>
          <a:bodyPr/>
          <a:lstStyle/>
          <a:p>
            <a:fld id="{4A9CEFBC-9863-BD47-BA2B-008170C231CB}" type="slidenum">
              <a:rPr lang="en-US" smtClean="0"/>
              <a:pPr/>
              <a:t>39</a:t>
            </a:fld>
            <a:endParaRPr lang="en-US"/>
          </a:p>
        </p:txBody>
      </p:sp>
    </p:spTree>
    <p:extLst>
      <p:ext uri="{BB962C8B-B14F-4D97-AF65-F5344CB8AC3E}">
        <p14:creationId xmlns:p14="http://schemas.microsoft.com/office/powerpoint/2010/main" val="3397777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400" y="355236"/>
            <a:ext cx="8470800" cy="651600"/>
          </a:xfrm>
        </p:spPr>
        <p:txBody>
          <a:bodyPr vert="horz" lIns="91440" tIns="45720" rIns="91440" bIns="45720" rtlCol="0" anchor="ctr">
            <a:normAutofit/>
          </a:bodyPr>
          <a:lstStyle/>
          <a:p>
            <a:r>
              <a:rPr lang="en-AU"/>
              <a:t>Aim of the ISN-Global Kidney Health Atlas</a:t>
            </a:r>
          </a:p>
        </p:txBody>
      </p:sp>
      <p:sp>
        <p:nvSpPr>
          <p:cNvPr id="3" name="Content Placeholder 2"/>
          <p:cNvSpPr>
            <a:spLocks noGrp="1"/>
          </p:cNvSpPr>
          <p:nvPr>
            <p:ph idx="1"/>
          </p:nvPr>
        </p:nvSpPr>
        <p:spPr>
          <a:xfrm>
            <a:off x="5090246" y="1582278"/>
            <a:ext cx="6162675" cy="2877362"/>
          </a:xfrm>
        </p:spPr>
        <p:txBody>
          <a:bodyPr>
            <a:noAutofit/>
          </a:bodyPr>
          <a:lstStyle/>
          <a:p>
            <a:pPr marL="0" indent="0">
              <a:lnSpc>
                <a:spcPct val="150000"/>
              </a:lnSpc>
              <a:buNone/>
            </a:pPr>
            <a:r>
              <a:rPr lang="en-US" sz="1800">
                <a:latin typeface="+mn-lt"/>
              </a:rPr>
              <a:t>To understand, compare and monitor how different countries around the world detect, treat, monitor and advocate for people with kidney disease (AKI or CKD).</a:t>
            </a:r>
            <a:endParaRPr lang="en-AU" sz="1800">
              <a:latin typeface="+mn-lt"/>
            </a:endParaRPr>
          </a:p>
        </p:txBody>
      </p:sp>
      <p:sp>
        <p:nvSpPr>
          <p:cNvPr id="4" name="TextBox 3">
            <a:extLst>
              <a:ext uri="{FF2B5EF4-FFF2-40B4-BE49-F238E27FC236}">
                <a16:creationId xmlns:a16="http://schemas.microsoft.com/office/drawing/2014/main" id="{62CE3717-C9BE-4E7C-A333-5A60A46B87EE}"/>
              </a:ext>
            </a:extLst>
          </p:cNvPr>
          <p:cNvSpPr txBox="1"/>
          <p:nvPr/>
        </p:nvSpPr>
        <p:spPr>
          <a:xfrm>
            <a:off x="3688773" y="4517062"/>
            <a:ext cx="7000058" cy="954107"/>
          </a:xfrm>
          <a:prstGeom prst="rect">
            <a:avLst/>
          </a:prstGeom>
          <a:noFill/>
        </p:spPr>
        <p:txBody>
          <a:bodyPr wrap="none" lIns="91440" tIns="45720" rIns="91440" bIns="45720" rtlCol="0" anchor="t">
            <a:spAutoFit/>
          </a:bodyPr>
          <a:lstStyle/>
          <a:p>
            <a:r>
              <a:rPr lang="en-AU" sz="2800" b="1" dirty="0">
                <a:solidFill>
                  <a:schemeClr val="accent4"/>
                </a:solidFill>
              </a:rPr>
              <a:t>Key focus on availability, accessibility, </a:t>
            </a:r>
            <a:br>
              <a:rPr lang="en-AU" sz="2800" b="1" dirty="0"/>
            </a:br>
            <a:r>
              <a:rPr lang="en-AU" sz="2800" b="1">
                <a:solidFill>
                  <a:schemeClr val="accent4"/>
                </a:solidFill>
              </a:rPr>
              <a:t>affordability and quality of kidney failure care</a:t>
            </a:r>
          </a:p>
        </p:txBody>
      </p:sp>
      <p:sp>
        <p:nvSpPr>
          <p:cNvPr id="5" name="Date Placeholder 3">
            <a:extLst>
              <a:ext uri="{FF2B5EF4-FFF2-40B4-BE49-F238E27FC236}">
                <a16:creationId xmlns:a16="http://schemas.microsoft.com/office/drawing/2014/main" id="{70AF2746-0772-6677-9693-4E7119041C1F}"/>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6" name="Footer Placeholder 4">
            <a:extLst>
              <a:ext uri="{FF2B5EF4-FFF2-40B4-BE49-F238E27FC236}">
                <a16:creationId xmlns:a16="http://schemas.microsoft.com/office/drawing/2014/main" id="{91CDBB09-06EF-E780-A74A-87B47CF2A0E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36E559F1-AD00-7370-CBB8-9E018EEA0642}"/>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4</a:t>
            </a:fld>
            <a:endParaRPr lang="en-US"/>
          </a:p>
        </p:txBody>
      </p:sp>
      <p:pic>
        <p:nvPicPr>
          <p:cNvPr id="9" name="Picture 8" descr="A close-up of a book&#10;&#10;Description automatically generated with low confidence">
            <a:extLst>
              <a:ext uri="{FF2B5EF4-FFF2-40B4-BE49-F238E27FC236}">
                <a16:creationId xmlns:a16="http://schemas.microsoft.com/office/drawing/2014/main" id="{9192DDD3-89EA-76F2-A7BC-4D4C4D483207}"/>
              </a:ext>
            </a:extLst>
          </p:cNvPr>
          <p:cNvPicPr>
            <a:picLocks noChangeAspect="1"/>
          </p:cNvPicPr>
          <p:nvPr/>
        </p:nvPicPr>
        <p:blipFill>
          <a:blip r:embed="rId2"/>
          <a:stretch>
            <a:fillRect/>
          </a:stretch>
        </p:blipFill>
        <p:spPr>
          <a:xfrm>
            <a:off x="316923" y="1291673"/>
            <a:ext cx="4773323" cy="3000374"/>
          </a:xfrm>
          <a:prstGeom prst="rect">
            <a:avLst/>
          </a:prstGeom>
        </p:spPr>
      </p:pic>
      <p:sp>
        <p:nvSpPr>
          <p:cNvPr id="10" name="Arrow: Right 9">
            <a:extLst>
              <a:ext uri="{FF2B5EF4-FFF2-40B4-BE49-F238E27FC236}">
                <a16:creationId xmlns:a16="http://schemas.microsoft.com/office/drawing/2014/main" id="{5FDB74C3-0702-7DBA-8629-F1D28017C8E6}"/>
              </a:ext>
            </a:extLst>
          </p:cNvPr>
          <p:cNvSpPr/>
          <p:nvPr/>
        </p:nvSpPr>
        <p:spPr>
          <a:xfrm>
            <a:off x="2770259" y="4576884"/>
            <a:ext cx="666750" cy="365125"/>
          </a:xfrm>
          <a:prstGeom prst="right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210177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8E522-40FC-11B1-F319-2CC08DD3D608}"/>
              </a:ext>
            </a:extLst>
          </p:cNvPr>
          <p:cNvSpPr>
            <a:spLocks noGrp="1"/>
          </p:cNvSpPr>
          <p:nvPr>
            <p:ph type="title"/>
          </p:nvPr>
        </p:nvSpPr>
        <p:spPr/>
        <p:txBody>
          <a:bodyPr/>
          <a:lstStyle/>
          <a:p>
            <a:r>
              <a:rPr lang="en-CA" dirty="0"/>
              <a:t>Implications (cont’d)</a:t>
            </a:r>
          </a:p>
        </p:txBody>
      </p:sp>
      <p:sp>
        <p:nvSpPr>
          <p:cNvPr id="3" name="Content Placeholder 2">
            <a:extLst>
              <a:ext uri="{FF2B5EF4-FFF2-40B4-BE49-F238E27FC236}">
                <a16:creationId xmlns:a16="http://schemas.microsoft.com/office/drawing/2014/main" id="{CDA2D34C-AEB0-FDD0-ABD5-4B4DA1984F4E}"/>
              </a:ext>
            </a:extLst>
          </p:cNvPr>
          <p:cNvSpPr>
            <a:spLocks noGrp="1"/>
          </p:cNvSpPr>
          <p:nvPr>
            <p:ph idx="1"/>
          </p:nvPr>
        </p:nvSpPr>
        <p:spPr/>
        <p:txBody>
          <a:bodyPr>
            <a:normAutofit lnSpcReduction="10000"/>
          </a:bodyPr>
          <a:lstStyle/>
          <a:p>
            <a:pPr marL="0" indent="0">
              <a:lnSpc>
                <a:spcPct val="150000"/>
              </a:lnSpc>
              <a:spcAft>
                <a:spcPts val="800"/>
              </a:spcAft>
              <a:buNone/>
            </a:pPr>
            <a:r>
              <a:rPr lang="en-CA" sz="1200" b="1" i="1" kern="100" dirty="0">
                <a:effectLst/>
                <a:latin typeface="+mj-lt"/>
                <a:ea typeface="Calibri" panose="020F0502020204030204" pitchFamily="34" charset="0"/>
                <a:cs typeface="Times New Roman" panose="02020603050405020304" pitchFamily="18" charset="0"/>
              </a:rPr>
              <a:t>Incorporate the collection and reporting of quality indicators in kidney failure care.</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Measuring and reporting on key quality indicators is an important driver in healthcare improvement. Ensuring facilities are supported with information systems that allow for the systematic measurement and reporting of indicators is a first key step to increasing the rate of monitoring among countries. Further, understanding if or how the collection and reporting of indicators are being used to improve care is needed.</a:t>
            </a:r>
          </a:p>
          <a:p>
            <a:pPr marL="0" indent="0">
              <a:lnSpc>
                <a:spcPct val="150000"/>
              </a:lnSpc>
              <a:spcAft>
                <a:spcPts val="800"/>
              </a:spcAft>
              <a:buNone/>
            </a:pPr>
            <a:r>
              <a:rPr lang="en-CA" sz="1200" b="1" i="1" kern="100" dirty="0">
                <a:effectLst/>
                <a:latin typeface="+mj-lt"/>
                <a:ea typeface="Calibri" panose="020F0502020204030204" pitchFamily="34" charset="0"/>
                <a:cs typeface="Times New Roman" panose="02020603050405020304" pitchFamily="18" charset="0"/>
              </a:rPr>
              <a:t>Expand health information systems to prevent and manage kidney failure.</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Similarly, good quality HIS are vital for kidney disease management within a country. A lack of data on disease prevalence, incidence, resource use, and quality of care limits government and provider ability to monitor and evaluate the care provided as well as predicts appropriate resource allocation so that sufficient facilities, medicines, and healthcare professionals are trained and available.</a:t>
            </a:r>
          </a:p>
          <a:p>
            <a:pPr marL="0" indent="0">
              <a:lnSpc>
                <a:spcPct val="150000"/>
              </a:lnSpc>
              <a:spcAft>
                <a:spcPts val="800"/>
              </a:spcAft>
              <a:buNone/>
            </a:pPr>
            <a:r>
              <a:rPr lang="en-CA" sz="1200" b="1" i="1" kern="100" dirty="0">
                <a:effectLst/>
                <a:latin typeface="+mj-lt"/>
                <a:ea typeface="Calibri" panose="020F0502020204030204" pitchFamily="34" charset="0"/>
                <a:cs typeface="Times New Roman" panose="02020603050405020304" pitchFamily="18" charset="0"/>
              </a:rPr>
              <a:t>Promote kidney failure prevention and treatment by implementing policies, strategies, and advocacy, and mitigating barriers.</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Lastly, policies and strategies are important for consistent approaches within a country for optimal care delivery, as well as for accountability, leadership, and knowledge exchange. Advocacy may help promote the increase of government prioritization and further, public awareness of how to prevent and manage kidney disease. Without acknowledging and mitigating barriers, it would be a challenge to achieve of successes out of these recommendations. Competing priorities and needs (for example, clean water supply and basic sanitation, maternal and child health, malnutrition, etc.) represent formidable barriers that can limit implementation of the recommended strategies in the region.</a:t>
            </a:r>
          </a:p>
          <a:p>
            <a:endParaRPr lang="en-CA" sz="1200" dirty="0">
              <a:latin typeface="+mj-lt"/>
            </a:endParaRPr>
          </a:p>
        </p:txBody>
      </p:sp>
      <p:sp>
        <p:nvSpPr>
          <p:cNvPr id="4" name="Date Placeholder 3">
            <a:extLst>
              <a:ext uri="{FF2B5EF4-FFF2-40B4-BE49-F238E27FC236}">
                <a16:creationId xmlns:a16="http://schemas.microsoft.com/office/drawing/2014/main" id="{8D798FEF-61DB-CAE5-3046-54D9AFD10DF1}"/>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685AFD82-AED7-5FD5-AB22-05573032CDB6}"/>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173E3BBD-1969-2683-B47A-39831F480AA3}"/>
              </a:ext>
            </a:extLst>
          </p:cNvPr>
          <p:cNvSpPr>
            <a:spLocks noGrp="1"/>
          </p:cNvSpPr>
          <p:nvPr>
            <p:ph type="sldNum" sz="quarter" idx="4"/>
          </p:nvPr>
        </p:nvSpPr>
        <p:spPr/>
        <p:txBody>
          <a:bodyPr/>
          <a:lstStyle/>
          <a:p>
            <a:fld id="{4A9CEFBC-9863-BD47-BA2B-008170C231CB}" type="slidenum">
              <a:rPr lang="en-US" smtClean="0"/>
              <a:pPr/>
              <a:t>40</a:t>
            </a:fld>
            <a:endParaRPr lang="en-US"/>
          </a:p>
        </p:txBody>
      </p:sp>
    </p:spTree>
    <p:extLst>
      <p:ext uri="{BB962C8B-B14F-4D97-AF65-F5344CB8AC3E}">
        <p14:creationId xmlns:p14="http://schemas.microsoft.com/office/powerpoint/2010/main" val="2816312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B5AC7A5-75DE-EA77-7BFA-61415D71B9CA}"/>
              </a:ext>
            </a:extLst>
          </p:cNvPr>
          <p:cNvSpPr/>
          <p:nvPr/>
        </p:nvSpPr>
        <p:spPr>
          <a:xfrm>
            <a:off x="6911165" y="1378108"/>
            <a:ext cx="2562753" cy="523220"/>
          </a:xfrm>
          <a:prstGeom prst="rect">
            <a:avLst/>
          </a:prstGeom>
        </p:spPr>
        <p:txBody>
          <a:bodyPr wrap="none">
            <a:spAutoFit/>
          </a:bodyPr>
          <a:lstStyle/>
          <a:p>
            <a:r>
              <a:rPr lang="en-US" sz="2800" b="1">
                <a:solidFill>
                  <a:srgbClr val="FE7055"/>
                </a:solidFill>
                <a:hlinkClick r:id="rId3">
                  <a:extLst>
                    <a:ext uri="{A12FA001-AC4F-418D-AE19-62706E023703}">
                      <ahyp:hlinkClr xmlns:ahyp="http://schemas.microsoft.com/office/drawing/2018/hyperlinkcolor" val="tx"/>
                    </a:ext>
                  </a:extLst>
                </a:hlinkClick>
              </a:rPr>
              <a:t>www.theisn.org</a:t>
            </a:r>
            <a:endParaRPr lang="en-US" sz="2800" b="1">
              <a:solidFill>
                <a:srgbClr val="FE7055"/>
              </a:solidFill>
            </a:endParaRPr>
          </a:p>
        </p:txBody>
      </p:sp>
      <p:sp>
        <p:nvSpPr>
          <p:cNvPr id="28" name="Rectangle 27">
            <a:extLst>
              <a:ext uri="{FF2B5EF4-FFF2-40B4-BE49-F238E27FC236}">
                <a16:creationId xmlns:a16="http://schemas.microsoft.com/office/drawing/2014/main" id="{06C43CF2-BFF2-AB42-E09B-C066B3CCD8D8}"/>
              </a:ext>
            </a:extLst>
          </p:cNvPr>
          <p:cNvSpPr/>
          <p:nvPr/>
        </p:nvSpPr>
        <p:spPr>
          <a:xfrm>
            <a:off x="715181" y="2792638"/>
            <a:ext cx="2601097" cy="369332"/>
          </a:xfrm>
          <a:prstGeom prst="rect">
            <a:avLst/>
          </a:prstGeom>
        </p:spPr>
        <p:txBody>
          <a:bodyPr wrap="none">
            <a:spAutoFit/>
          </a:bodyPr>
          <a:lstStyle/>
          <a:p>
            <a:r>
              <a:rPr lang="en-US" b="1">
                <a:solidFill>
                  <a:srgbClr val="3C3A9A"/>
                </a:solidFill>
              </a:rPr>
              <a:t>Global Operations Center</a:t>
            </a:r>
            <a:endParaRPr lang="en-US">
              <a:solidFill>
                <a:srgbClr val="3C3A9A"/>
              </a:solidFill>
            </a:endParaRPr>
          </a:p>
        </p:txBody>
      </p:sp>
      <p:pic>
        <p:nvPicPr>
          <p:cNvPr id="29" name="Picture 28">
            <a:extLst>
              <a:ext uri="{FF2B5EF4-FFF2-40B4-BE49-F238E27FC236}">
                <a16:creationId xmlns:a16="http://schemas.microsoft.com/office/drawing/2014/main" id="{F83BC615-8A46-6C29-FB3A-FD09F5946711}"/>
              </a:ext>
            </a:extLst>
          </p:cNvPr>
          <p:cNvPicPr>
            <a:picLocks noChangeAspect="1"/>
          </p:cNvPicPr>
          <p:nvPr/>
        </p:nvPicPr>
        <p:blipFill>
          <a:blip r:embed="rId4">
            <a:duotone>
              <a:schemeClr val="bg2">
                <a:shade val="45000"/>
                <a:satMod val="135000"/>
              </a:schemeClr>
              <a:prstClr val="white"/>
            </a:duotone>
          </a:blip>
          <a:stretch>
            <a:fillRect/>
          </a:stretch>
        </p:blipFill>
        <p:spPr>
          <a:xfrm>
            <a:off x="715181" y="3301230"/>
            <a:ext cx="460697" cy="460697"/>
          </a:xfrm>
          <a:prstGeom prst="rect">
            <a:avLst/>
          </a:prstGeom>
        </p:spPr>
      </p:pic>
      <p:sp>
        <p:nvSpPr>
          <p:cNvPr id="30" name="Rectangle 29">
            <a:extLst>
              <a:ext uri="{FF2B5EF4-FFF2-40B4-BE49-F238E27FC236}">
                <a16:creationId xmlns:a16="http://schemas.microsoft.com/office/drawing/2014/main" id="{CCCE92AC-EF74-EFAF-3341-966991951479}"/>
              </a:ext>
            </a:extLst>
          </p:cNvPr>
          <p:cNvSpPr/>
          <p:nvPr/>
        </p:nvSpPr>
        <p:spPr>
          <a:xfrm>
            <a:off x="1175878" y="3301228"/>
            <a:ext cx="2101857" cy="584775"/>
          </a:xfrm>
          <a:prstGeom prst="rect">
            <a:avLst/>
          </a:prstGeom>
        </p:spPr>
        <p:txBody>
          <a:bodyPr wrap="none">
            <a:spAutoFit/>
          </a:bodyPr>
          <a:lstStyle/>
          <a:p>
            <a:r>
              <a:rPr lang="en-US" sz="1600"/>
              <a:t>Avenue des Arts 1-2</a:t>
            </a:r>
          </a:p>
          <a:p>
            <a:r>
              <a:rPr lang="en-US" sz="1600"/>
              <a:t>1210 Brussels, Belgium</a:t>
            </a:r>
          </a:p>
        </p:txBody>
      </p:sp>
      <p:pic>
        <p:nvPicPr>
          <p:cNvPr id="31" name="Picture 30">
            <a:extLst>
              <a:ext uri="{FF2B5EF4-FFF2-40B4-BE49-F238E27FC236}">
                <a16:creationId xmlns:a16="http://schemas.microsoft.com/office/drawing/2014/main" id="{FDA4AE0D-05E2-AA60-3C96-AF0D98B6135C}"/>
              </a:ext>
            </a:extLst>
          </p:cNvPr>
          <p:cNvPicPr>
            <a:picLocks noChangeAspect="1"/>
          </p:cNvPicPr>
          <p:nvPr/>
        </p:nvPicPr>
        <p:blipFill>
          <a:blip r:embed="rId5">
            <a:duotone>
              <a:schemeClr val="bg2">
                <a:shade val="45000"/>
                <a:satMod val="135000"/>
              </a:schemeClr>
              <a:prstClr val="white"/>
            </a:duotone>
          </a:blip>
          <a:stretch>
            <a:fillRect/>
          </a:stretch>
        </p:blipFill>
        <p:spPr>
          <a:xfrm>
            <a:off x="695124" y="4081511"/>
            <a:ext cx="500809" cy="500809"/>
          </a:xfrm>
          <a:prstGeom prst="rect">
            <a:avLst/>
          </a:prstGeom>
        </p:spPr>
      </p:pic>
      <p:sp>
        <p:nvSpPr>
          <p:cNvPr id="32" name="Rectangle 31">
            <a:extLst>
              <a:ext uri="{FF2B5EF4-FFF2-40B4-BE49-F238E27FC236}">
                <a16:creationId xmlns:a16="http://schemas.microsoft.com/office/drawing/2014/main" id="{E29BDE89-7A20-BC78-48CA-67D1F180ED59}"/>
              </a:ext>
            </a:extLst>
          </p:cNvPr>
          <p:cNvSpPr/>
          <p:nvPr/>
        </p:nvSpPr>
        <p:spPr>
          <a:xfrm>
            <a:off x="1175878" y="4202218"/>
            <a:ext cx="1568058" cy="369332"/>
          </a:xfrm>
          <a:prstGeom prst="rect">
            <a:avLst/>
          </a:prstGeom>
        </p:spPr>
        <p:txBody>
          <a:bodyPr wrap="none">
            <a:spAutoFit/>
          </a:bodyPr>
          <a:lstStyle/>
          <a:p>
            <a:r>
              <a:rPr lang="en-US" sz="1600">
                <a:latin typeface="Calibri" panose="020F0502020204030204" pitchFamily="34" charset="0"/>
                <a:cs typeface="Calibri" panose="020F0502020204030204" pitchFamily="34" charset="0"/>
              </a:rPr>
              <a:t>+</a:t>
            </a:r>
            <a:r>
              <a:rPr lang="en-US" b="1"/>
              <a:t> </a:t>
            </a:r>
            <a:r>
              <a:rPr lang="en-US" sz="1600"/>
              <a:t>32 2 808 04 20</a:t>
            </a:r>
          </a:p>
        </p:txBody>
      </p:sp>
      <p:sp>
        <p:nvSpPr>
          <p:cNvPr id="33" name="Rectangle 32">
            <a:extLst>
              <a:ext uri="{FF2B5EF4-FFF2-40B4-BE49-F238E27FC236}">
                <a16:creationId xmlns:a16="http://schemas.microsoft.com/office/drawing/2014/main" id="{80073FF3-5476-3402-3AEA-EB33C8619CAB}"/>
              </a:ext>
            </a:extLst>
          </p:cNvPr>
          <p:cNvSpPr/>
          <p:nvPr/>
        </p:nvSpPr>
        <p:spPr>
          <a:xfrm>
            <a:off x="1164977" y="4886419"/>
            <a:ext cx="1526059" cy="338554"/>
          </a:xfrm>
          <a:prstGeom prst="rect">
            <a:avLst/>
          </a:prstGeom>
        </p:spPr>
        <p:txBody>
          <a:bodyPr wrap="none">
            <a:spAutoFit/>
          </a:bodyPr>
          <a:lstStyle/>
          <a:p>
            <a:r>
              <a:rPr lang="en-US" sz="1600" err="1">
                <a:hlinkClick r:id="rId6"/>
              </a:rPr>
              <a:t>info@theisn.org</a:t>
            </a:r>
            <a:endParaRPr lang="en-US" sz="1600"/>
          </a:p>
        </p:txBody>
      </p:sp>
      <p:pic>
        <p:nvPicPr>
          <p:cNvPr id="34" name="Picture 33">
            <a:extLst>
              <a:ext uri="{FF2B5EF4-FFF2-40B4-BE49-F238E27FC236}">
                <a16:creationId xmlns:a16="http://schemas.microsoft.com/office/drawing/2014/main" id="{765FCAF2-4401-A007-C8E8-3E4ACBF7C017}"/>
              </a:ext>
            </a:extLst>
          </p:cNvPr>
          <p:cNvPicPr>
            <a:picLocks noChangeAspect="1"/>
          </p:cNvPicPr>
          <p:nvPr/>
        </p:nvPicPr>
        <p:blipFill>
          <a:blip r:embed="rId7">
            <a:lum bright="70000" contrast="-70000"/>
          </a:blip>
          <a:stretch>
            <a:fillRect/>
          </a:stretch>
        </p:blipFill>
        <p:spPr>
          <a:xfrm>
            <a:off x="681504" y="4808102"/>
            <a:ext cx="528048" cy="528048"/>
          </a:xfrm>
          <a:prstGeom prst="rect">
            <a:avLst/>
          </a:prstGeom>
        </p:spPr>
      </p:pic>
      <p:sp>
        <p:nvSpPr>
          <p:cNvPr id="35" name="Rectangle 34">
            <a:extLst>
              <a:ext uri="{FF2B5EF4-FFF2-40B4-BE49-F238E27FC236}">
                <a16:creationId xmlns:a16="http://schemas.microsoft.com/office/drawing/2014/main" id="{1CE9B699-4050-419C-BF18-2DD5A31DE2EE}"/>
              </a:ext>
            </a:extLst>
          </p:cNvPr>
          <p:cNvSpPr/>
          <p:nvPr/>
        </p:nvSpPr>
        <p:spPr>
          <a:xfrm>
            <a:off x="5331502" y="2792638"/>
            <a:ext cx="2861040" cy="369332"/>
          </a:xfrm>
          <a:prstGeom prst="rect">
            <a:avLst/>
          </a:prstGeom>
        </p:spPr>
        <p:txBody>
          <a:bodyPr wrap="none">
            <a:spAutoFit/>
          </a:bodyPr>
          <a:lstStyle/>
          <a:p>
            <a:r>
              <a:rPr lang="en-US" b="1">
                <a:solidFill>
                  <a:srgbClr val="3C3A9A"/>
                </a:solidFill>
              </a:rPr>
              <a:t>Americas Operations Center</a:t>
            </a:r>
            <a:endParaRPr lang="en-US">
              <a:solidFill>
                <a:srgbClr val="3C3A9A"/>
              </a:solidFill>
            </a:endParaRPr>
          </a:p>
        </p:txBody>
      </p:sp>
      <p:sp>
        <p:nvSpPr>
          <p:cNvPr id="36" name="Rectangle 35">
            <a:extLst>
              <a:ext uri="{FF2B5EF4-FFF2-40B4-BE49-F238E27FC236}">
                <a16:creationId xmlns:a16="http://schemas.microsoft.com/office/drawing/2014/main" id="{0355B209-5D61-1D3E-C0D6-B7EBF54BB1F3}"/>
              </a:ext>
            </a:extLst>
          </p:cNvPr>
          <p:cNvSpPr/>
          <p:nvPr/>
        </p:nvSpPr>
        <p:spPr>
          <a:xfrm>
            <a:off x="5765134" y="3301229"/>
            <a:ext cx="3465500" cy="584775"/>
          </a:xfrm>
          <a:prstGeom prst="rect">
            <a:avLst/>
          </a:prstGeom>
        </p:spPr>
        <p:txBody>
          <a:bodyPr wrap="none">
            <a:spAutoFit/>
          </a:bodyPr>
          <a:lstStyle/>
          <a:p>
            <a:r>
              <a:rPr lang="en-US" sz="1600"/>
              <a:t>340 North Avenue 3rd Floor</a:t>
            </a:r>
            <a:br>
              <a:rPr lang="en-US" sz="1600"/>
            </a:br>
            <a:r>
              <a:rPr lang="en-US" sz="1600"/>
              <a:t>Cranford, NJ 07016-2496, United States</a:t>
            </a:r>
          </a:p>
        </p:txBody>
      </p:sp>
      <p:sp>
        <p:nvSpPr>
          <p:cNvPr id="37" name="Rectangle 36">
            <a:extLst>
              <a:ext uri="{FF2B5EF4-FFF2-40B4-BE49-F238E27FC236}">
                <a16:creationId xmlns:a16="http://schemas.microsoft.com/office/drawing/2014/main" id="{3062AAC6-0A0D-FD86-5B42-CA8D30FFF566}"/>
              </a:ext>
            </a:extLst>
          </p:cNvPr>
          <p:cNvSpPr/>
          <p:nvPr/>
        </p:nvSpPr>
        <p:spPr>
          <a:xfrm>
            <a:off x="5862928" y="4886419"/>
            <a:ext cx="1526059" cy="338554"/>
          </a:xfrm>
          <a:prstGeom prst="rect">
            <a:avLst/>
          </a:prstGeom>
        </p:spPr>
        <p:txBody>
          <a:bodyPr wrap="none">
            <a:spAutoFit/>
          </a:bodyPr>
          <a:lstStyle/>
          <a:p>
            <a:r>
              <a:rPr lang="en-US" sz="1600">
                <a:hlinkClick r:id="rId6"/>
              </a:rPr>
              <a:t>info@theisn.org</a:t>
            </a:r>
            <a:endParaRPr lang="en-US" sz="1600"/>
          </a:p>
        </p:txBody>
      </p:sp>
      <p:pic>
        <p:nvPicPr>
          <p:cNvPr id="38" name="Picture 37">
            <a:extLst>
              <a:ext uri="{FF2B5EF4-FFF2-40B4-BE49-F238E27FC236}">
                <a16:creationId xmlns:a16="http://schemas.microsoft.com/office/drawing/2014/main" id="{C538213E-20DC-AE68-4BFB-FEBB644F853E}"/>
              </a:ext>
            </a:extLst>
          </p:cNvPr>
          <p:cNvPicPr>
            <a:picLocks noChangeAspect="1"/>
          </p:cNvPicPr>
          <p:nvPr/>
        </p:nvPicPr>
        <p:blipFill>
          <a:blip r:embed="rId4">
            <a:duotone>
              <a:schemeClr val="bg2">
                <a:shade val="45000"/>
                <a:satMod val="135000"/>
              </a:schemeClr>
              <a:prstClr val="white"/>
            </a:duotone>
          </a:blip>
          <a:stretch>
            <a:fillRect/>
          </a:stretch>
        </p:blipFill>
        <p:spPr>
          <a:xfrm>
            <a:off x="5249826" y="3301230"/>
            <a:ext cx="460697" cy="460697"/>
          </a:xfrm>
          <a:prstGeom prst="rect">
            <a:avLst/>
          </a:prstGeom>
        </p:spPr>
      </p:pic>
      <p:pic>
        <p:nvPicPr>
          <p:cNvPr id="39" name="Picture 38">
            <a:extLst>
              <a:ext uri="{FF2B5EF4-FFF2-40B4-BE49-F238E27FC236}">
                <a16:creationId xmlns:a16="http://schemas.microsoft.com/office/drawing/2014/main" id="{BD401AB0-1667-3604-1FEA-F56D00F0E3AC}"/>
              </a:ext>
            </a:extLst>
          </p:cNvPr>
          <p:cNvPicPr>
            <a:picLocks noChangeAspect="1"/>
          </p:cNvPicPr>
          <p:nvPr/>
        </p:nvPicPr>
        <p:blipFill>
          <a:blip r:embed="rId7">
            <a:lum bright="70000" contrast="-70000"/>
          </a:blip>
          <a:stretch>
            <a:fillRect/>
          </a:stretch>
        </p:blipFill>
        <p:spPr>
          <a:xfrm>
            <a:off x="5273831" y="4806528"/>
            <a:ext cx="528048" cy="528048"/>
          </a:xfrm>
          <a:prstGeom prst="rect">
            <a:avLst/>
          </a:prstGeom>
        </p:spPr>
      </p:pic>
      <p:pic>
        <p:nvPicPr>
          <p:cNvPr id="40" name="Picture 39">
            <a:hlinkClick r:id="rId8"/>
            <a:extLst>
              <a:ext uri="{FF2B5EF4-FFF2-40B4-BE49-F238E27FC236}">
                <a16:creationId xmlns:a16="http://schemas.microsoft.com/office/drawing/2014/main" id="{783D5CD9-3481-BB08-0702-558A40770A59}"/>
              </a:ext>
            </a:extLst>
          </p:cNvPr>
          <p:cNvPicPr>
            <a:picLocks noChangeAspect="1"/>
          </p:cNvPicPr>
          <p:nvPr/>
        </p:nvPicPr>
        <p:blipFill>
          <a:blip r:embed="rId9"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414253" y="6028959"/>
            <a:ext cx="360000" cy="360000"/>
          </a:xfrm>
          <a:prstGeom prst="rect">
            <a:avLst/>
          </a:prstGeom>
        </p:spPr>
      </p:pic>
      <p:pic>
        <p:nvPicPr>
          <p:cNvPr id="41" name="Picture 40">
            <a:hlinkClick r:id="rId10"/>
            <a:extLst>
              <a:ext uri="{FF2B5EF4-FFF2-40B4-BE49-F238E27FC236}">
                <a16:creationId xmlns:a16="http://schemas.microsoft.com/office/drawing/2014/main" id="{BA621DCD-F370-FEE4-BA0A-7E7C0FBBFFEC}"/>
              </a:ext>
            </a:extLst>
          </p:cNvPr>
          <p:cNvPicPr>
            <a:picLocks noChangeAspect="1"/>
          </p:cNvPicPr>
          <p:nvPr/>
        </p:nvPicPr>
        <p:blipFill>
          <a:blip r:embed="rId11"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943271" y="6017587"/>
            <a:ext cx="360000" cy="360000"/>
          </a:xfrm>
          <a:prstGeom prst="rect">
            <a:avLst/>
          </a:prstGeom>
        </p:spPr>
      </p:pic>
      <p:pic>
        <p:nvPicPr>
          <p:cNvPr id="42" name="Picture 41">
            <a:hlinkClick r:id="rId12"/>
            <a:extLst>
              <a:ext uri="{FF2B5EF4-FFF2-40B4-BE49-F238E27FC236}">
                <a16:creationId xmlns:a16="http://schemas.microsoft.com/office/drawing/2014/main" id="{98F7BE78-F4F5-FCB6-3EF4-0596C508A416}"/>
              </a:ext>
            </a:extLst>
          </p:cNvPr>
          <p:cNvPicPr>
            <a:picLocks noChangeAspect="1"/>
          </p:cNvPicPr>
          <p:nvPr/>
        </p:nvPicPr>
        <p:blipFill>
          <a:blip r:embed="rId13"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472289" y="6036059"/>
            <a:ext cx="360000" cy="360000"/>
          </a:xfrm>
          <a:prstGeom prst="rect">
            <a:avLst/>
          </a:prstGeom>
        </p:spPr>
      </p:pic>
      <p:pic>
        <p:nvPicPr>
          <p:cNvPr id="43" name="Picture 42">
            <a:hlinkClick r:id="rId14"/>
            <a:extLst>
              <a:ext uri="{FF2B5EF4-FFF2-40B4-BE49-F238E27FC236}">
                <a16:creationId xmlns:a16="http://schemas.microsoft.com/office/drawing/2014/main" id="{7E1DC0A6-5322-D3EC-DB6D-46E7EDBADC30}"/>
              </a:ext>
            </a:extLst>
          </p:cNvPr>
          <p:cNvPicPr>
            <a:picLocks noChangeAspect="1"/>
          </p:cNvPicPr>
          <p:nvPr/>
        </p:nvPicPr>
        <p:blipFill>
          <a:blip r:embed="rId15"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968405" y="6068144"/>
            <a:ext cx="360000" cy="360000"/>
          </a:xfrm>
          <a:prstGeom prst="rect">
            <a:avLst/>
          </a:prstGeom>
        </p:spPr>
      </p:pic>
      <p:pic>
        <p:nvPicPr>
          <p:cNvPr id="44" name="Picture 43">
            <a:hlinkClick r:id="rId16"/>
            <a:extLst>
              <a:ext uri="{FF2B5EF4-FFF2-40B4-BE49-F238E27FC236}">
                <a16:creationId xmlns:a16="http://schemas.microsoft.com/office/drawing/2014/main" id="{3E721B49-EE51-4645-5D23-72D24DF4CD10}"/>
              </a:ext>
            </a:extLst>
          </p:cNvPr>
          <p:cNvPicPr>
            <a:picLocks noChangeAspect="1"/>
          </p:cNvPicPr>
          <p:nvPr/>
        </p:nvPicPr>
        <p:blipFill>
          <a:blip r:embed="rId17"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001305" y="6036059"/>
            <a:ext cx="360000" cy="370617"/>
          </a:xfrm>
          <a:prstGeom prst="rect">
            <a:avLst/>
          </a:prstGeom>
        </p:spPr>
      </p:pic>
      <p:sp>
        <p:nvSpPr>
          <p:cNvPr id="45" name="Rectangle 44">
            <a:extLst>
              <a:ext uri="{FF2B5EF4-FFF2-40B4-BE49-F238E27FC236}">
                <a16:creationId xmlns:a16="http://schemas.microsoft.com/office/drawing/2014/main" id="{662AAB53-A432-2352-BA52-484650389AF7}"/>
              </a:ext>
            </a:extLst>
          </p:cNvPr>
          <p:cNvSpPr/>
          <p:nvPr/>
        </p:nvSpPr>
        <p:spPr>
          <a:xfrm>
            <a:off x="681504" y="6044249"/>
            <a:ext cx="1138389" cy="369332"/>
          </a:xfrm>
          <a:prstGeom prst="rect">
            <a:avLst/>
          </a:prstGeom>
        </p:spPr>
        <p:txBody>
          <a:bodyPr wrap="none">
            <a:spAutoFit/>
          </a:bodyPr>
          <a:lstStyle/>
          <a:p>
            <a:r>
              <a:rPr lang="en-US" b="1">
                <a:solidFill>
                  <a:srgbClr val="3C3A9A"/>
                </a:solidFill>
              </a:rPr>
              <a:t>Follow us </a:t>
            </a:r>
            <a:endParaRPr lang="en-US">
              <a:solidFill>
                <a:srgbClr val="3C3A9A"/>
              </a:solidFill>
            </a:endParaRPr>
          </a:p>
        </p:txBody>
      </p:sp>
      <p:pic>
        <p:nvPicPr>
          <p:cNvPr id="46" name="Picture 45">
            <a:extLst>
              <a:ext uri="{FF2B5EF4-FFF2-40B4-BE49-F238E27FC236}">
                <a16:creationId xmlns:a16="http://schemas.microsoft.com/office/drawing/2014/main" id="{4E35D73D-C9B2-1FC5-D8A4-A9FA53E11811}"/>
              </a:ext>
            </a:extLst>
          </p:cNvPr>
          <p:cNvPicPr>
            <a:picLocks noChangeAspect="1"/>
          </p:cNvPicPr>
          <p:nvPr/>
        </p:nvPicPr>
        <p:blipFill>
          <a:blip r:embed="rId5">
            <a:duotone>
              <a:schemeClr val="bg2">
                <a:shade val="45000"/>
                <a:satMod val="135000"/>
              </a:schemeClr>
              <a:prstClr val="white"/>
            </a:duotone>
          </a:blip>
          <a:stretch>
            <a:fillRect/>
          </a:stretch>
        </p:blipFill>
        <p:spPr>
          <a:xfrm>
            <a:off x="5273831" y="4081511"/>
            <a:ext cx="500809" cy="500809"/>
          </a:xfrm>
          <a:prstGeom prst="rect">
            <a:avLst/>
          </a:prstGeom>
        </p:spPr>
      </p:pic>
      <p:sp>
        <p:nvSpPr>
          <p:cNvPr id="47" name="Rectangle 46">
            <a:extLst>
              <a:ext uri="{FF2B5EF4-FFF2-40B4-BE49-F238E27FC236}">
                <a16:creationId xmlns:a16="http://schemas.microsoft.com/office/drawing/2014/main" id="{78260598-C4E6-EE1A-45DA-99D783D87BBA}"/>
              </a:ext>
            </a:extLst>
          </p:cNvPr>
          <p:cNvSpPr/>
          <p:nvPr/>
        </p:nvSpPr>
        <p:spPr>
          <a:xfrm>
            <a:off x="5754585" y="4202218"/>
            <a:ext cx="1619354" cy="338554"/>
          </a:xfrm>
          <a:prstGeom prst="rect">
            <a:avLst/>
          </a:prstGeom>
        </p:spPr>
        <p:txBody>
          <a:bodyPr wrap="none">
            <a:spAutoFit/>
          </a:bodyPr>
          <a:lstStyle/>
          <a:p>
            <a:r>
              <a:rPr lang="en-US" sz="1600"/>
              <a:t>+1 904 345 0866 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a:t>ISN-Global Kidney Health Atlas Survey</a:t>
            </a:r>
          </a:p>
        </p:txBody>
      </p:sp>
      <p:graphicFrame>
        <p:nvGraphicFramePr>
          <p:cNvPr id="5" name="Content Placeholder 4"/>
          <p:cNvGraphicFramePr>
            <a:graphicFrameLocks noGrp="1"/>
          </p:cNvGraphicFramePr>
          <p:nvPr>
            <p:ph idx="1"/>
          </p:nvPr>
        </p:nvGraphicFramePr>
        <p:xfrm>
          <a:off x="838200" y="1825625"/>
          <a:ext cx="10515600" cy="435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6381428" y="3459074"/>
            <a:ext cx="2083431" cy="1084439"/>
          </a:xfrm>
          <a:prstGeom prst="ellipse">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Date Placeholder 3">
            <a:extLst>
              <a:ext uri="{FF2B5EF4-FFF2-40B4-BE49-F238E27FC236}">
                <a16:creationId xmlns:a16="http://schemas.microsoft.com/office/drawing/2014/main" id="{CD306572-9FBC-0727-076F-8126A1F34AA3}"/>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4" name="Footer Placeholder 4">
            <a:extLst>
              <a:ext uri="{FF2B5EF4-FFF2-40B4-BE49-F238E27FC236}">
                <a16:creationId xmlns:a16="http://schemas.microsoft.com/office/drawing/2014/main" id="{3CD0397F-C033-03DC-BF32-BE0F317AFC9B}"/>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22737E03-A9C0-D6E8-FC27-AFF3A44D93D8}"/>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5</a:t>
            </a:fld>
            <a:endParaRPr lang="en-US"/>
          </a:p>
        </p:txBody>
      </p:sp>
    </p:spTree>
    <p:extLst>
      <p:ext uri="{BB962C8B-B14F-4D97-AF65-F5344CB8AC3E}">
        <p14:creationId xmlns:p14="http://schemas.microsoft.com/office/powerpoint/2010/main" val="427697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AU"/>
              <a:t>Design and Scope </a:t>
            </a:r>
          </a:p>
        </p:txBody>
      </p:sp>
      <p:sp>
        <p:nvSpPr>
          <p:cNvPr id="3" name="Content Placeholder 2"/>
          <p:cNvSpPr>
            <a:spLocks noGrp="1"/>
          </p:cNvSpPr>
          <p:nvPr>
            <p:ph sz="half" idx="1"/>
          </p:nvPr>
        </p:nvSpPr>
        <p:spPr>
          <a:xfrm>
            <a:off x="838201" y="1676946"/>
            <a:ext cx="5181600" cy="4862513"/>
          </a:xfrm>
        </p:spPr>
        <p:txBody>
          <a:bodyPr>
            <a:noAutofit/>
          </a:bodyPr>
          <a:lstStyle/>
          <a:p>
            <a:r>
              <a:rPr lang="en-ZA" sz="2400" b="1">
                <a:solidFill>
                  <a:schemeClr val="accent1"/>
                </a:solidFill>
              </a:rPr>
              <a:t>Desk research (across countries and regions)</a:t>
            </a:r>
          </a:p>
          <a:p>
            <a:pPr lvl="1"/>
            <a:r>
              <a:rPr lang="en-ZA" sz="2000"/>
              <a:t>Published and grey literature review</a:t>
            </a:r>
          </a:p>
          <a:p>
            <a:pPr lvl="1"/>
            <a:r>
              <a:rPr lang="en-ZA" sz="2000"/>
              <a:t>Systematic review of kidney failure burden and outcomes</a:t>
            </a:r>
          </a:p>
          <a:p>
            <a:pPr lvl="1"/>
            <a:r>
              <a:rPr lang="en-ZA" sz="2000"/>
              <a:t>Data extraction from major kidney registries (USRDS, ERA-EDTA) and relevant national registries where available </a:t>
            </a:r>
          </a:p>
          <a:p>
            <a:pPr lvl="1"/>
            <a:r>
              <a:rPr lang="en-ZA" sz="2000"/>
              <a:t>Scoping review of KRT cost estimates</a:t>
            </a:r>
            <a:endParaRPr lang="en-AU" sz="2000"/>
          </a:p>
          <a:p>
            <a:endParaRPr lang="en-AU" sz="2000" b="1"/>
          </a:p>
          <a:p>
            <a:pPr marL="0" indent="0">
              <a:buNone/>
            </a:pPr>
            <a:endParaRPr lang="en-AU" sz="2400"/>
          </a:p>
        </p:txBody>
      </p:sp>
      <p:sp>
        <p:nvSpPr>
          <p:cNvPr id="7" name="Content Placeholder 6">
            <a:extLst>
              <a:ext uri="{FF2B5EF4-FFF2-40B4-BE49-F238E27FC236}">
                <a16:creationId xmlns:a16="http://schemas.microsoft.com/office/drawing/2014/main" id="{715E630F-844A-6C0D-7794-ED3E2E206F01}"/>
              </a:ext>
            </a:extLst>
          </p:cNvPr>
          <p:cNvSpPr>
            <a:spLocks noGrp="1"/>
          </p:cNvSpPr>
          <p:nvPr>
            <p:ph sz="half" idx="2"/>
          </p:nvPr>
        </p:nvSpPr>
        <p:spPr/>
        <p:txBody>
          <a:bodyPr/>
          <a:lstStyle/>
          <a:p>
            <a:r>
              <a:rPr lang="en-AU" sz="2400" b="1">
                <a:solidFill>
                  <a:schemeClr val="accent1"/>
                </a:solidFill>
              </a:rPr>
              <a:t>Online </a:t>
            </a:r>
            <a:r>
              <a:rPr lang="en-AU" sz="2400" b="1" err="1">
                <a:solidFill>
                  <a:schemeClr val="accent1"/>
                </a:solidFill>
              </a:rPr>
              <a:t>questionnary</a:t>
            </a:r>
            <a:r>
              <a:rPr lang="en-AU" sz="2400" b="1">
                <a:solidFill>
                  <a:schemeClr val="accent1"/>
                </a:solidFill>
              </a:rPr>
              <a:t>-based survey July – September 2022</a:t>
            </a:r>
          </a:p>
          <a:p>
            <a:pPr lvl="1"/>
            <a:r>
              <a:rPr lang="fr-BE" sz="2000"/>
              <a:t>3 </a:t>
            </a:r>
            <a:r>
              <a:rPr lang="en-ZA" sz="2000"/>
              <a:t>languages</a:t>
            </a:r>
            <a:r>
              <a:rPr lang="fr-BE" sz="2000"/>
              <a:t> (English, French, </a:t>
            </a:r>
            <a:r>
              <a:rPr lang="en-ZA" sz="2000"/>
              <a:t>Spanish</a:t>
            </a:r>
            <a:r>
              <a:rPr lang="fr-BE" sz="2000"/>
              <a:t>)</a:t>
            </a:r>
          </a:p>
          <a:p>
            <a:pPr lvl="1"/>
            <a:r>
              <a:rPr lang="fr-BE" sz="2000"/>
              <a:t>191 countries </a:t>
            </a:r>
            <a:r>
              <a:rPr lang="fr-BE" sz="2000" err="1"/>
              <a:t>contacted</a:t>
            </a:r>
            <a:endParaRPr lang="en-US" sz="2000"/>
          </a:p>
          <a:p>
            <a:pPr lvl="1"/>
            <a:r>
              <a:rPr lang="fr-BE" sz="2000"/>
              <a:t>≥3 </a:t>
            </a:r>
            <a:r>
              <a:rPr lang="en-ZA" sz="2000"/>
              <a:t>stakeholders</a:t>
            </a:r>
            <a:r>
              <a:rPr lang="fr-BE" sz="2000"/>
              <a:t> per country</a:t>
            </a:r>
            <a:endParaRPr lang="en-ZA" sz="2000"/>
          </a:p>
          <a:p>
            <a:pPr lvl="2"/>
            <a:r>
              <a:rPr lang="en-ZA" sz="1400"/>
              <a:t>National nephrology society leadership</a:t>
            </a:r>
          </a:p>
          <a:p>
            <a:pPr lvl="2"/>
            <a:r>
              <a:rPr lang="en-ZA" sz="1400"/>
              <a:t>Healthcare policymakers</a:t>
            </a:r>
          </a:p>
          <a:p>
            <a:pPr lvl="2"/>
            <a:r>
              <a:rPr lang="en-ZA" sz="1400"/>
              <a:t>Patients / patient advocacy groups</a:t>
            </a:r>
          </a:p>
          <a:p>
            <a:pPr lvl="1"/>
            <a:r>
              <a:rPr lang="en-ZA" sz="2000"/>
              <a:t>Discrepancies resolved by follow-up conferences with regional board chairs and country nephrology leaders</a:t>
            </a:r>
          </a:p>
          <a:p>
            <a:pPr lvl="1"/>
            <a:endParaRPr lang="en-ZA" sz="2000"/>
          </a:p>
          <a:p>
            <a:endParaRPr lang="LID4096"/>
          </a:p>
        </p:txBody>
      </p:sp>
      <p:sp>
        <p:nvSpPr>
          <p:cNvPr id="4" name="Date Placeholder 3">
            <a:extLst>
              <a:ext uri="{FF2B5EF4-FFF2-40B4-BE49-F238E27FC236}">
                <a16:creationId xmlns:a16="http://schemas.microsoft.com/office/drawing/2014/main" id="{E3D39FE1-7E33-1B60-DBD9-CC8DD8CBD39B}"/>
              </a:ext>
            </a:extLst>
          </p:cNvPr>
          <p:cNvSpPr>
            <a:spLocks noGrp="1"/>
          </p:cNvSpPr>
          <p:nvPr>
            <p:ph type="dt" sz="half" idx="10"/>
          </p:nvPr>
        </p:nvSpPr>
        <p:spPr/>
        <p:txBody>
          <a:bodyPr/>
          <a:lstStyle/>
          <a:p>
            <a:r>
              <a:rPr lang="en-GB" dirty="0"/>
              <a:t>July 2023</a:t>
            </a:r>
            <a:endParaRPr lang="en-US" dirty="0"/>
          </a:p>
        </p:txBody>
      </p:sp>
      <p:sp>
        <p:nvSpPr>
          <p:cNvPr id="5" name="Footer Placeholder 4">
            <a:extLst>
              <a:ext uri="{FF2B5EF4-FFF2-40B4-BE49-F238E27FC236}">
                <a16:creationId xmlns:a16="http://schemas.microsoft.com/office/drawing/2014/main" id="{0065D606-8FAC-41EB-6041-319110E2513F}"/>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5E1A252D-C033-EA98-E31A-21D6642E04B9}"/>
              </a:ext>
            </a:extLst>
          </p:cNvPr>
          <p:cNvSpPr>
            <a:spLocks noGrp="1"/>
          </p:cNvSpPr>
          <p:nvPr>
            <p:ph type="sldNum" sz="quarter" idx="4"/>
          </p:nvPr>
        </p:nvSpPr>
        <p:spPr/>
        <p:txBody>
          <a:bodyPr/>
          <a:lstStyle/>
          <a:p>
            <a:fld id="{4A9CEFBC-9863-BD47-BA2B-008170C231CB}" type="slidenum">
              <a:rPr lang="en-US" smtClean="0"/>
              <a:pPr/>
              <a:t>6</a:t>
            </a:fld>
            <a:endParaRPr lang="en-US"/>
          </a:p>
        </p:txBody>
      </p:sp>
    </p:spTree>
    <p:extLst>
      <p:ext uri="{BB962C8B-B14F-4D97-AF65-F5344CB8AC3E}">
        <p14:creationId xmlns:p14="http://schemas.microsoft.com/office/powerpoint/2010/main" val="846394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3" name="Picture 2"/>
          <p:cNvPicPr>
            <a:picLocks noChangeAspect="1"/>
          </p:cNvPicPr>
          <p:nvPr/>
        </p:nvPicPr>
        <p:blipFill>
          <a:blip r:embed="rId2"/>
          <a:stretch>
            <a:fillRect/>
          </a:stretch>
        </p:blipFill>
        <p:spPr>
          <a:xfrm>
            <a:off x="2279714" y="1008000"/>
            <a:ext cx="7655170" cy="5839778"/>
          </a:xfrm>
          <a:prstGeom prst="rect">
            <a:avLst/>
          </a:prstGeom>
        </p:spPr>
      </p:pic>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a:t>Overall Survey Components</a:t>
            </a:r>
          </a:p>
        </p:txBody>
      </p:sp>
      <p:sp>
        <p:nvSpPr>
          <p:cNvPr id="2" name="Date Placeholder 3">
            <a:extLst>
              <a:ext uri="{FF2B5EF4-FFF2-40B4-BE49-F238E27FC236}">
                <a16:creationId xmlns:a16="http://schemas.microsoft.com/office/drawing/2014/main" id="{CE09CED7-3C42-8235-01B8-9ED2A00F6745}"/>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4" name="Footer Placeholder 4">
            <a:extLst>
              <a:ext uri="{FF2B5EF4-FFF2-40B4-BE49-F238E27FC236}">
                <a16:creationId xmlns:a16="http://schemas.microsoft.com/office/drawing/2014/main" id="{D5FB313F-31FE-CA63-0380-732A96D1589A}"/>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85A26D48-4566-8B9B-64C8-BB88E3DFEEF6}"/>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7</a:t>
            </a:fld>
            <a:endParaRPr lang="en-US"/>
          </a:p>
        </p:txBody>
      </p:sp>
    </p:spTree>
    <p:extLst>
      <p:ext uri="{BB962C8B-B14F-4D97-AF65-F5344CB8AC3E}">
        <p14:creationId xmlns:p14="http://schemas.microsoft.com/office/powerpoint/2010/main" val="2329349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a:t>Overall ISN-GKHA response</a:t>
            </a:r>
          </a:p>
        </p:txBody>
      </p:sp>
      <p:pic>
        <p:nvPicPr>
          <p:cNvPr id="2" name="Picture 1">
            <a:extLst>
              <a:ext uri="{FF2B5EF4-FFF2-40B4-BE49-F238E27FC236}">
                <a16:creationId xmlns:a16="http://schemas.microsoft.com/office/drawing/2014/main" id="{5A1AD84F-1CC4-85A3-8A40-49376FCCE24B}"/>
              </a:ext>
            </a:extLst>
          </p:cNvPr>
          <p:cNvPicPr>
            <a:picLocks noChangeAspect="1"/>
          </p:cNvPicPr>
          <p:nvPr/>
        </p:nvPicPr>
        <p:blipFill>
          <a:blip r:embed="rId2"/>
          <a:stretch>
            <a:fillRect/>
          </a:stretch>
        </p:blipFill>
        <p:spPr>
          <a:xfrm>
            <a:off x="479782" y="1029848"/>
            <a:ext cx="8393630" cy="5352884"/>
          </a:xfrm>
          <a:prstGeom prst="rect">
            <a:avLst/>
          </a:prstGeom>
        </p:spPr>
      </p:pic>
      <p:sp>
        <p:nvSpPr>
          <p:cNvPr id="4" name="TextBox 3">
            <a:extLst>
              <a:ext uri="{FF2B5EF4-FFF2-40B4-BE49-F238E27FC236}">
                <a16:creationId xmlns:a16="http://schemas.microsoft.com/office/drawing/2014/main" id="{2F41DA9F-DC1B-B32D-3570-512D1A5747BC}"/>
              </a:ext>
            </a:extLst>
          </p:cNvPr>
          <p:cNvSpPr txBox="1"/>
          <p:nvPr/>
        </p:nvSpPr>
        <p:spPr>
          <a:xfrm>
            <a:off x="7001781" y="891387"/>
            <a:ext cx="2427203" cy="646331"/>
          </a:xfrm>
          <a:prstGeom prst="rect">
            <a:avLst/>
          </a:prstGeom>
          <a:noFill/>
        </p:spPr>
        <p:txBody>
          <a:bodyPr wrap="none" rtlCol="0">
            <a:spAutoFit/>
          </a:bodyPr>
          <a:lstStyle/>
          <a:p>
            <a:r>
              <a:rPr lang="en-AU" sz="3600" b="1">
                <a:solidFill>
                  <a:schemeClr val="accent4"/>
                </a:solidFill>
              </a:rPr>
              <a:t>167</a:t>
            </a:r>
            <a:r>
              <a:rPr lang="en-AU" b="1">
                <a:solidFill>
                  <a:schemeClr val="accent1"/>
                </a:solidFill>
              </a:rPr>
              <a:t> countries (92%)</a:t>
            </a:r>
          </a:p>
        </p:txBody>
      </p:sp>
      <p:sp>
        <p:nvSpPr>
          <p:cNvPr id="5" name="TextBox 4">
            <a:extLst>
              <a:ext uri="{FF2B5EF4-FFF2-40B4-BE49-F238E27FC236}">
                <a16:creationId xmlns:a16="http://schemas.microsoft.com/office/drawing/2014/main" id="{AEE00B4C-2EDA-83EF-CA47-7D698B77DC24}"/>
              </a:ext>
            </a:extLst>
          </p:cNvPr>
          <p:cNvSpPr txBox="1"/>
          <p:nvPr/>
        </p:nvSpPr>
        <p:spPr>
          <a:xfrm>
            <a:off x="9026752" y="5043283"/>
            <a:ext cx="2711948" cy="923330"/>
          </a:xfrm>
          <a:prstGeom prst="rect">
            <a:avLst/>
          </a:prstGeom>
          <a:noFill/>
        </p:spPr>
        <p:txBody>
          <a:bodyPr wrap="square" rtlCol="0">
            <a:spAutoFit/>
          </a:bodyPr>
          <a:lstStyle/>
          <a:p>
            <a:r>
              <a:rPr lang="en-AU">
                <a:solidFill>
                  <a:schemeClr val="accent1"/>
                </a:solidFill>
              </a:rPr>
              <a:t>108 countries participated in the 2017, 2019, and 2023 GKHA surveys</a:t>
            </a:r>
          </a:p>
        </p:txBody>
      </p:sp>
      <p:sp>
        <p:nvSpPr>
          <p:cNvPr id="6" name="Date Placeholder 3">
            <a:extLst>
              <a:ext uri="{FF2B5EF4-FFF2-40B4-BE49-F238E27FC236}">
                <a16:creationId xmlns:a16="http://schemas.microsoft.com/office/drawing/2014/main" id="{10DEB5DC-2D01-46AE-30A2-D918789D2A4C}"/>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FC24DCAF-CB2E-30AE-7F7F-D07D6BBF8DAF}"/>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367EF862-6601-125C-6BEA-A138E742637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8</a:t>
            </a:fld>
            <a:endParaRPr lang="en-US"/>
          </a:p>
        </p:txBody>
      </p:sp>
      <p:sp>
        <p:nvSpPr>
          <p:cNvPr id="9" name="TextBox 8">
            <a:extLst>
              <a:ext uri="{FF2B5EF4-FFF2-40B4-BE49-F238E27FC236}">
                <a16:creationId xmlns:a16="http://schemas.microsoft.com/office/drawing/2014/main" id="{83CB1316-A2E1-F483-43D6-1499C39BA801}"/>
              </a:ext>
            </a:extLst>
          </p:cNvPr>
          <p:cNvSpPr txBox="1"/>
          <p:nvPr/>
        </p:nvSpPr>
        <p:spPr>
          <a:xfrm>
            <a:off x="8301552" y="1608161"/>
            <a:ext cx="3221467" cy="646331"/>
          </a:xfrm>
          <a:prstGeom prst="rect">
            <a:avLst/>
          </a:prstGeom>
          <a:noFill/>
        </p:spPr>
        <p:txBody>
          <a:bodyPr wrap="square">
            <a:spAutoFit/>
          </a:bodyPr>
          <a:lstStyle/>
          <a:p>
            <a:r>
              <a:rPr lang="en-AU" sz="3600" b="1">
                <a:solidFill>
                  <a:schemeClr val="accent4"/>
                </a:solidFill>
              </a:rPr>
              <a:t>97% </a:t>
            </a:r>
            <a:r>
              <a:rPr lang="en-AU" b="1">
                <a:solidFill>
                  <a:schemeClr val="accent1"/>
                </a:solidFill>
              </a:rPr>
              <a:t>world’s population</a:t>
            </a:r>
          </a:p>
        </p:txBody>
      </p:sp>
      <p:sp>
        <p:nvSpPr>
          <p:cNvPr id="11" name="TextBox 10">
            <a:extLst>
              <a:ext uri="{FF2B5EF4-FFF2-40B4-BE49-F238E27FC236}">
                <a16:creationId xmlns:a16="http://schemas.microsoft.com/office/drawing/2014/main" id="{A94CB617-3326-9A3C-1E9D-C6A521AA3EE9}"/>
              </a:ext>
            </a:extLst>
          </p:cNvPr>
          <p:cNvSpPr txBox="1"/>
          <p:nvPr/>
        </p:nvSpPr>
        <p:spPr>
          <a:xfrm>
            <a:off x="8610599" y="2434035"/>
            <a:ext cx="3135406" cy="923330"/>
          </a:xfrm>
          <a:prstGeom prst="rect">
            <a:avLst/>
          </a:prstGeom>
          <a:noFill/>
        </p:spPr>
        <p:txBody>
          <a:bodyPr wrap="square">
            <a:spAutoFit/>
          </a:bodyPr>
          <a:lstStyle/>
          <a:p>
            <a:pPr>
              <a:tabLst>
                <a:tab pos="806450" algn="l"/>
              </a:tabLst>
            </a:pPr>
            <a:r>
              <a:rPr lang="en-AU" sz="3600" b="1">
                <a:solidFill>
                  <a:schemeClr val="accent4"/>
                </a:solidFill>
              </a:rPr>
              <a:t>329	</a:t>
            </a:r>
            <a:r>
              <a:rPr lang="en-AU" b="1">
                <a:solidFill>
                  <a:schemeClr val="accent1"/>
                </a:solidFill>
              </a:rPr>
              <a:t>individuals (63%) 	response</a:t>
            </a:r>
          </a:p>
        </p:txBody>
      </p:sp>
      <p:sp>
        <p:nvSpPr>
          <p:cNvPr id="13" name="TextBox 12">
            <a:extLst>
              <a:ext uri="{FF2B5EF4-FFF2-40B4-BE49-F238E27FC236}">
                <a16:creationId xmlns:a16="http://schemas.microsoft.com/office/drawing/2014/main" id="{756559F1-AA47-55A3-6D90-C65675C4A1A0}"/>
              </a:ext>
            </a:extLst>
          </p:cNvPr>
          <p:cNvSpPr txBox="1"/>
          <p:nvPr/>
        </p:nvSpPr>
        <p:spPr>
          <a:xfrm>
            <a:off x="8577273" y="3485053"/>
            <a:ext cx="3241885" cy="923330"/>
          </a:xfrm>
          <a:prstGeom prst="rect">
            <a:avLst/>
          </a:prstGeom>
          <a:noFill/>
        </p:spPr>
        <p:txBody>
          <a:bodyPr wrap="square">
            <a:spAutoFit/>
          </a:bodyPr>
          <a:lstStyle/>
          <a:p>
            <a:pPr>
              <a:tabLst>
                <a:tab pos="358775" algn="l"/>
              </a:tabLst>
            </a:pPr>
            <a:r>
              <a:rPr lang="en-AU" sz="3600" b="1">
                <a:solidFill>
                  <a:schemeClr val="accent4"/>
                </a:solidFill>
              </a:rPr>
              <a:t>2</a:t>
            </a:r>
            <a:r>
              <a:rPr lang="en-AU" sz="3600" b="1">
                <a:solidFill>
                  <a:schemeClr val="accent1"/>
                </a:solidFill>
              </a:rPr>
              <a:t>	</a:t>
            </a:r>
            <a:r>
              <a:rPr lang="en-AU" b="1">
                <a:solidFill>
                  <a:schemeClr val="accent1"/>
                </a:solidFill>
              </a:rPr>
              <a:t>respondents/country</a:t>
            </a:r>
            <a:br>
              <a:rPr lang="en-AU" b="1">
                <a:solidFill>
                  <a:schemeClr val="accent1"/>
                </a:solidFill>
              </a:rPr>
            </a:br>
            <a:r>
              <a:rPr lang="en-AU" b="1">
                <a:solidFill>
                  <a:schemeClr val="accent1"/>
                </a:solidFill>
              </a:rPr>
              <a:t> 	(IQR 2-3)</a:t>
            </a:r>
          </a:p>
        </p:txBody>
      </p:sp>
    </p:spTree>
    <p:extLst>
      <p:ext uri="{BB962C8B-B14F-4D97-AF65-F5344CB8AC3E}">
        <p14:creationId xmlns:p14="http://schemas.microsoft.com/office/powerpoint/2010/main" val="229829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US" sz="3200">
                <a:solidFill>
                  <a:srgbClr val="283378"/>
                </a:solidFill>
                <a:latin typeface="Arial" panose="020B0604020202020204" pitchFamily="34" charset="0"/>
                <a:cs typeface="Arial" panose="020B0604020202020204" pitchFamily="34" charset="0"/>
              </a:rPr>
              <a:t>Results presented by ISN regions </a:t>
            </a:r>
          </a:p>
        </p:txBody>
      </p:sp>
      <p:pic>
        <p:nvPicPr>
          <p:cNvPr id="3" name="Picture 2">
            <a:extLst>
              <a:ext uri="{FF2B5EF4-FFF2-40B4-BE49-F238E27FC236}">
                <a16:creationId xmlns:a16="http://schemas.microsoft.com/office/drawing/2014/main" id="{160C45C6-0925-01DC-E14E-D23600101E74}"/>
              </a:ext>
            </a:extLst>
          </p:cNvPr>
          <p:cNvPicPr>
            <a:picLocks noChangeAspect="1"/>
          </p:cNvPicPr>
          <p:nvPr/>
        </p:nvPicPr>
        <p:blipFill>
          <a:blip r:embed="rId2"/>
          <a:stretch>
            <a:fillRect/>
          </a:stretch>
        </p:blipFill>
        <p:spPr>
          <a:xfrm>
            <a:off x="2371878" y="988226"/>
            <a:ext cx="7718846" cy="5505750"/>
          </a:xfrm>
          <a:prstGeom prst="rect">
            <a:avLst/>
          </a:prstGeom>
        </p:spPr>
      </p:pic>
      <p:sp>
        <p:nvSpPr>
          <p:cNvPr id="6" name="Date Placeholder 3">
            <a:extLst>
              <a:ext uri="{FF2B5EF4-FFF2-40B4-BE49-F238E27FC236}">
                <a16:creationId xmlns:a16="http://schemas.microsoft.com/office/drawing/2014/main" id="{C533B567-71F5-4D33-C212-D4F91E0E04CD}"/>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BE6ACC80-9216-EB9A-0033-0AAA33F17617}"/>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25F3AB59-0C61-686E-CE6A-0DE893F28A18}"/>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9</a:t>
            </a:fld>
            <a:endParaRPr lang="en-US"/>
          </a:p>
        </p:txBody>
      </p:sp>
    </p:spTree>
    <p:extLst>
      <p:ext uri="{BB962C8B-B14F-4D97-AF65-F5344CB8AC3E}">
        <p14:creationId xmlns:p14="http://schemas.microsoft.com/office/powerpoint/2010/main" val="3463863073"/>
      </p:ext>
    </p:extLst>
  </p:cSld>
  <p:clrMapOvr>
    <a:masterClrMapping/>
  </p:clrMapOvr>
</p:sld>
</file>

<file path=ppt/theme/theme1.xml><?xml version="1.0" encoding="utf-8"?>
<a:theme xmlns:a="http://schemas.openxmlformats.org/drawingml/2006/main" name="Office Theme">
  <a:themeElements>
    <a:clrScheme name="ISN 2022">
      <a:dk1>
        <a:srgbClr val="000000"/>
      </a:dk1>
      <a:lt1>
        <a:srgbClr val="FFFFFF"/>
      </a:lt1>
      <a:dk2>
        <a:srgbClr val="44546A"/>
      </a:dk2>
      <a:lt2>
        <a:srgbClr val="E7E6E6"/>
      </a:lt2>
      <a:accent1>
        <a:srgbClr val="3C4596"/>
      </a:accent1>
      <a:accent2>
        <a:srgbClr val="283378"/>
      </a:accent2>
      <a:accent3>
        <a:srgbClr val="72C3B9"/>
      </a:accent3>
      <a:accent4>
        <a:srgbClr val="EF7962"/>
      </a:accent4>
      <a:accent5>
        <a:srgbClr val="FFDA76"/>
      </a:accent5>
      <a:accent6>
        <a:srgbClr val="D5D5D5"/>
      </a:accent6>
      <a:hlink>
        <a:srgbClr val="4248A9"/>
      </a:hlink>
      <a:folHlink>
        <a:srgbClr val="FD705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09 ISN Activities SlideDeck 2022 .pptx" id="{C0D468F0-1A5C-4FCC-9B7C-C591EBB6F70D}" vid="{CF6BFF4D-DCAE-4F77-B319-4BF2B5AF1F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5bb30524-c5cc-4ab6-b3e3-7acb34e1d48a" xsi:nil="true"/>
    <_ip_UnifiedCompliancePolicyUIAction xmlns="http://schemas.microsoft.com/sharepoint/v3" xsi:nil="true"/>
    <_ip_UnifiedCompliancePolicyProperties xmlns="http://schemas.microsoft.com/sharepoint/v3" xsi:nil="true"/>
    <lcf76f155ced4ddcb4097134ff3c332f xmlns="5bb30524-c5cc-4ab6-b3e3-7acb34e1d48a">
      <Terms xmlns="http://schemas.microsoft.com/office/infopath/2007/PartnerControls"/>
    </lcf76f155ced4ddcb4097134ff3c332f>
    <TaxCatchAll xmlns="8d39dae6-3a04-4f8f-91ef-910acbbf4883" xsi:nil="true"/>
    <_Forma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52EFDB3CC569C4C8709EF2E2FCD4DD1" ma:contentTypeVersion="21" ma:contentTypeDescription="Create a new document." ma:contentTypeScope="" ma:versionID="d58ac3fdedd9ad1ab0a77315264ff983">
  <xsd:schema xmlns:xsd="http://www.w3.org/2001/XMLSchema" xmlns:xs="http://www.w3.org/2001/XMLSchema" xmlns:p="http://schemas.microsoft.com/office/2006/metadata/properties" xmlns:ns1="http://schemas.microsoft.com/sharepoint/v3" xmlns:ns2="5bb30524-c5cc-4ab6-b3e3-7acb34e1d48a" xmlns:ns3="8d39dae6-3a04-4f8f-91ef-910acbbf4883" xmlns:ns4="http://schemas.microsoft.com/sharepoint/v3/fields" targetNamespace="http://schemas.microsoft.com/office/2006/metadata/properties" ma:root="true" ma:fieldsID="f7bb827dacb319c1e726d7e652f64458" ns1:_="" ns2:_="" ns3:_="" ns4:_="">
    <xsd:import namespace="http://schemas.microsoft.com/sharepoint/v3"/>
    <xsd:import namespace="5bb30524-c5cc-4ab6-b3e3-7acb34e1d48a"/>
    <xsd:import namespace="8d39dae6-3a04-4f8f-91ef-910acbbf4883"/>
    <xsd:import namespace="http://schemas.microsoft.com/sharepoint/v3/fields"/>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Status"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4:_Format"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b30524-c5cc-4ab6-b3e3-7acb34e1d4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Status" ma:index="16" nillable="true" ma:displayName="Status" ma:format="Dropdown" ma:internalName="Status">
      <xsd:simpleType>
        <xsd:restriction base="dms:Text">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3f1b091-0422-4f9c-b31b-6eb16863af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39dae6-3a04-4f8f-91ef-910acbbf488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37f5380c-2a5e-41a0-9e8f-614032ea020b}" ma:internalName="TaxCatchAll" ma:showField="CatchAllData" ma:web="8d39dae6-3a04-4f8f-91ef-910acbbf48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Format" ma:index="27" nillable="true" ma:displayName="Format" ma:description="Media-type, file format or dimensions" ma:internalName="_Forma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DFD074-5C6F-487D-957C-68B223AF912B}">
  <ds:schemaRefs>
    <ds:schemaRef ds:uri="http://schemas.microsoft.com/sharepoint/v3/contenttype/forms"/>
  </ds:schemaRefs>
</ds:datastoreItem>
</file>

<file path=customXml/itemProps2.xml><?xml version="1.0" encoding="utf-8"?>
<ds:datastoreItem xmlns:ds="http://schemas.openxmlformats.org/officeDocument/2006/customXml" ds:itemID="{D4924C01-0F0A-47E2-901A-F34A987E3F61}">
  <ds:schemaRefs>
    <ds:schemaRef ds:uri="http://schemas.microsoft.com/office/infopath/2007/PartnerControls"/>
    <ds:schemaRef ds:uri="http://schemas.microsoft.com/office/2006/documentManagement/types"/>
    <ds:schemaRef ds:uri="8d39dae6-3a04-4f8f-91ef-910acbbf4883"/>
    <ds:schemaRef ds:uri="http://schemas.microsoft.com/office/2006/metadata/properties"/>
    <ds:schemaRef ds:uri="http://purl.org/dc/elements/1.1/"/>
    <ds:schemaRef ds:uri="http://schemas.microsoft.com/sharepoint/v3"/>
    <ds:schemaRef ds:uri="http://purl.org/dc/terms/"/>
    <ds:schemaRef ds:uri="http://schemas.openxmlformats.org/package/2006/metadata/core-properties"/>
    <ds:schemaRef ds:uri="5bb30524-c5cc-4ab6-b3e3-7acb34e1d48a"/>
    <ds:schemaRef ds:uri="http://schemas.microsoft.com/sharepoint/v3/fields"/>
    <ds:schemaRef ds:uri="http://www.w3.org/XML/1998/namespace"/>
    <ds:schemaRef ds:uri="http://purl.org/dc/dcmitype/"/>
  </ds:schemaRefs>
</ds:datastoreItem>
</file>

<file path=customXml/itemProps3.xml><?xml version="1.0" encoding="utf-8"?>
<ds:datastoreItem xmlns:ds="http://schemas.openxmlformats.org/officeDocument/2006/customXml" ds:itemID="{CEE31C91-ADB6-4D01-AC51-94CA697C8F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bb30524-c5cc-4ab6-b3e3-7acb34e1d48a"/>
    <ds:schemaRef ds:uri="8d39dae6-3a04-4f8f-91ef-910acbbf4883"/>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2023 ISN-GKHA_Regional Slides_OSEA_V0.1</Template>
  <TotalTime>196</TotalTime>
  <Words>6232</Words>
  <Application>Microsoft Office PowerPoint</Application>
  <PresentationFormat>Widescreen</PresentationFormat>
  <Paragraphs>2781</Paragraphs>
  <Slides>41</Slides>
  <Notes>5</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2023 ISN-GLOBAL  KIDNEY HEALTH ATLAS  (ISN-GKHA)  ISN OCEANIA AND SOUTH EAST ASIA REGION</vt:lpstr>
      <vt:lpstr>PowerPoint Presentation</vt:lpstr>
      <vt:lpstr>Aim of the ISN-Global Kidney Health Atlas</vt:lpstr>
      <vt:lpstr>ISN-Global Kidney Health Atlas Survey</vt:lpstr>
      <vt:lpstr>Design and Scope </vt:lpstr>
      <vt:lpstr>Overall Survey Components</vt:lpstr>
      <vt:lpstr>Overall ISN-GKHA response</vt:lpstr>
      <vt:lpstr>Results presented by ISN regions </vt:lpstr>
      <vt:lpstr>ISN Region: Oceania and South East Asia</vt:lpstr>
      <vt:lpstr>Demographics</vt:lpstr>
      <vt:lpstr>Demographics</vt:lpstr>
      <vt:lpstr>CKD and its risk factors burden</vt:lpstr>
      <vt:lpstr>Burden of kidney failure</vt:lpstr>
      <vt:lpstr>Burden of kidney failure (cont’d)</vt:lpstr>
      <vt:lpstr>Annual cost of kidney replacement therapy components</vt:lpstr>
      <vt:lpstr>Country level scorecard</vt:lpstr>
      <vt:lpstr>Country level scorecard</vt:lpstr>
      <vt:lpstr>Funding for non-dialysis CKD</vt:lpstr>
      <vt:lpstr>Funding for kidney replacement therapy (KRT)</vt:lpstr>
      <vt:lpstr>Providers primarily responsible for kidney failure care</vt:lpstr>
      <vt:lpstr>Shortage of kidney failure care providers</vt:lpstr>
      <vt:lpstr>Shortage of kidney failure care providers</vt:lpstr>
      <vt:lpstr>Prevalence of nephrologists and trainees </vt:lpstr>
      <vt:lpstr>Capacity for chronic dialysis (HD)</vt:lpstr>
      <vt:lpstr>Capacity for chronic dialysis (PD)</vt:lpstr>
      <vt:lpstr>Capacity for Kidney Transplantation</vt:lpstr>
      <vt:lpstr>Capacity for Kidney Transplantation (cont’d)</vt:lpstr>
      <vt:lpstr>Availability of services within dialysis care </vt:lpstr>
      <vt:lpstr>Availability of Home hemodialysis</vt:lpstr>
      <vt:lpstr>Capacity for conservative kidney management (CKM)</vt:lpstr>
      <vt:lpstr>Capacity for conservative kidney management (CKM)</vt:lpstr>
      <vt:lpstr>Funding for medications in CKD patients not on dialysis</vt:lpstr>
      <vt:lpstr>Funding for medications in all dialysis patients</vt:lpstr>
      <vt:lpstr>Funding for medications in all transplant patients</vt:lpstr>
      <vt:lpstr>Availability of official registry</vt:lpstr>
      <vt:lpstr>Summary of Findings</vt:lpstr>
      <vt:lpstr>Summary of Findings (cont’d)</vt:lpstr>
      <vt:lpstr>Implications</vt:lpstr>
      <vt:lpstr>Implications (cont’d)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Silvia ARRUEBO</dc:creator>
  <cp:lastModifiedBy>Sophanny Tiv</cp:lastModifiedBy>
  <cp:revision>12</cp:revision>
  <cp:lastPrinted>2021-05-20T09:07:26Z</cp:lastPrinted>
  <dcterms:created xsi:type="dcterms:W3CDTF">2023-06-23T14:25:45Z</dcterms:created>
  <dcterms:modified xsi:type="dcterms:W3CDTF">2024-01-24T11:39:46Z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0x010100952EFDB3CC569C4C8709EF2E2FCD4DD1</vt:lpwstr>
  </property>
  <property fmtid="{D5CDD505-2E9C-101B-9397-08002B2CF9AE}" pid="3" name="MediaServiceImageTags">
    <vt:lpwstr/>
  </property>
</Properties>
</file>