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7"/>
  </p:notesMasterIdLst>
  <p:sldIdLst>
    <p:sldId id="258" r:id="rId5"/>
    <p:sldId id="434" r:id="rId6"/>
    <p:sldId id="435" r:id="rId7"/>
    <p:sldId id="436" r:id="rId8"/>
    <p:sldId id="437" r:id="rId9"/>
    <p:sldId id="462" r:id="rId10"/>
    <p:sldId id="438" r:id="rId11"/>
    <p:sldId id="439" r:id="rId12"/>
    <p:sldId id="440" r:id="rId13"/>
    <p:sldId id="433" r:id="rId14"/>
    <p:sldId id="256" r:id="rId15"/>
    <p:sldId id="380" r:id="rId16"/>
    <p:sldId id="257" r:id="rId17"/>
    <p:sldId id="381" r:id="rId18"/>
    <p:sldId id="259" r:id="rId19"/>
    <p:sldId id="260" r:id="rId20"/>
    <p:sldId id="466" r:id="rId21"/>
    <p:sldId id="467" r:id="rId22"/>
    <p:sldId id="468" r:id="rId23"/>
    <p:sldId id="264" r:id="rId24"/>
    <p:sldId id="395" r:id="rId25"/>
    <p:sldId id="266" r:id="rId26"/>
    <p:sldId id="396" r:id="rId27"/>
    <p:sldId id="382" r:id="rId28"/>
    <p:sldId id="267" r:id="rId29"/>
    <p:sldId id="269" r:id="rId30"/>
    <p:sldId id="285" r:id="rId31"/>
    <p:sldId id="270" r:id="rId32"/>
    <p:sldId id="286" r:id="rId33"/>
    <p:sldId id="271" r:id="rId34"/>
    <p:sldId id="272" r:id="rId35"/>
    <p:sldId id="273" r:id="rId36"/>
    <p:sldId id="379" r:id="rId37"/>
    <p:sldId id="397" r:id="rId38"/>
    <p:sldId id="390" r:id="rId39"/>
    <p:sldId id="389" r:id="rId40"/>
    <p:sldId id="276" r:id="rId41"/>
    <p:sldId id="465" r:id="rId42"/>
    <p:sldId id="443" r:id="rId43"/>
    <p:sldId id="444" r:id="rId44"/>
    <p:sldId id="445" r:id="rId45"/>
    <p:sldId id="27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CB"/>
    <a:srgbClr val="FF8585"/>
    <a:srgbClr val="C5E0B4"/>
    <a:srgbClr val="E42012"/>
    <a:srgbClr val="800000"/>
    <a:srgbClr val="EF7962"/>
    <a:srgbClr val="F7F326"/>
    <a:srgbClr val="E12728"/>
    <a:srgbClr val="2A5CAE"/>
    <a:srgbClr val="DF2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B6311-2E37-4A87-97CE-F3DD5C476757}" v="8" dt="2024-01-24T11:39:01.93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8" y="2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Syed" userId="afc29d7a40d45ac4" providerId="LiveId" clId="{88CDACD8-B1BE-47C5-8465-CF1130D7E21F}"/>
    <pc:docChg chg="modSld">
      <pc:chgData name="Saad Syed" userId="afc29d7a40d45ac4" providerId="LiveId" clId="{88CDACD8-B1BE-47C5-8465-CF1130D7E21F}" dt="2023-07-26T21:16:17.103" v="27" actId="20577"/>
      <pc:docMkLst>
        <pc:docMk/>
      </pc:docMkLst>
      <pc:sldChg chg="modSp mod">
        <pc:chgData name="Saad Syed" userId="afc29d7a40d45ac4" providerId="LiveId" clId="{88CDACD8-B1BE-47C5-8465-CF1130D7E21F}" dt="2023-07-26T20:26:53.129" v="0" actId="1076"/>
        <pc:sldMkLst>
          <pc:docMk/>
          <pc:sldMk cId="3080129919" sldId="382"/>
        </pc:sldMkLst>
        <pc:graphicFrameChg chg="mod">
          <ac:chgData name="Saad Syed" userId="afc29d7a40d45ac4" providerId="LiveId" clId="{88CDACD8-B1BE-47C5-8465-CF1130D7E21F}" dt="2023-07-26T20:26:53.129" v="0" actId="1076"/>
          <ac:graphicFrameMkLst>
            <pc:docMk/>
            <pc:sldMk cId="3080129919" sldId="382"/>
            <ac:graphicFrameMk id="4" creationId="{00000000-0000-0000-0000-000000000000}"/>
          </ac:graphicFrameMkLst>
        </pc:graphicFrameChg>
      </pc:sldChg>
      <pc:sldChg chg="modSp mod">
        <pc:chgData name="Saad Syed" userId="afc29d7a40d45ac4" providerId="LiveId" clId="{88CDACD8-B1BE-47C5-8465-CF1130D7E21F}" dt="2023-07-26T20:27:21.759" v="4" actId="1076"/>
        <pc:sldMkLst>
          <pc:docMk/>
          <pc:sldMk cId="961210503" sldId="387"/>
        </pc:sldMkLst>
        <pc:spChg chg="mod">
          <ac:chgData name="Saad Syed" userId="afc29d7a40d45ac4" providerId="LiveId" clId="{88CDACD8-B1BE-47C5-8465-CF1130D7E21F}" dt="2023-07-26T20:27:21.759" v="4" actId="1076"/>
          <ac:spMkLst>
            <pc:docMk/>
            <pc:sldMk cId="961210503" sldId="387"/>
            <ac:spMk id="2" creationId="{C828CE28-A884-458E-085D-E90D42BE8F47}"/>
          </ac:spMkLst>
        </pc:spChg>
      </pc:sldChg>
      <pc:sldChg chg="modSp mod">
        <pc:chgData name="Saad Syed" userId="afc29d7a40d45ac4" providerId="LiveId" clId="{88CDACD8-B1BE-47C5-8465-CF1130D7E21F}" dt="2023-07-26T20:27:07.417" v="3" actId="1035"/>
        <pc:sldMkLst>
          <pc:docMk/>
          <pc:sldMk cId="3680642862" sldId="396"/>
        </pc:sldMkLst>
        <pc:graphicFrameChg chg="mod">
          <ac:chgData name="Saad Syed" userId="afc29d7a40d45ac4" providerId="LiveId" clId="{88CDACD8-B1BE-47C5-8465-CF1130D7E21F}" dt="2023-07-26T20:27:07.417" v="3" actId="1035"/>
          <ac:graphicFrameMkLst>
            <pc:docMk/>
            <pc:sldMk cId="3680642862" sldId="396"/>
            <ac:graphicFrameMk id="4" creationId="{00000000-0000-0000-0000-000000000000}"/>
          </ac:graphicFrameMkLst>
        </pc:graphicFrameChg>
      </pc:sldChg>
      <pc:sldChg chg="modSp mod">
        <pc:chgData name="Saad Syed" userId="afc29d7a40d45ac4" providerId="LiveId" clId="{88CDACD8-B1BE-47C5-8465-CF1130D7E21F}" dt="2023-07-26T21:16:17.103" v="27" actId="20577"/>
        <pc:sldMkLst>
          <pc:docMk/>
          <pc:sldMk cId="3657139268" sldId="443"/>
        </pc:sldMkLst>
        <pc:spChg chg="mod">
          <ac:chgData name="Saad Syed" userId="afc29d7a40d45ac4" providerId="LiveId" clId="{88CDACD8-B1BE-47C5-8465-CF1130D7E21F}" dt="2023-07-26T21:16:17.103" v="27" actId="20577"/>
          <ac:spMkLst>
            <pc:docMk/>
            <pc:sldMk cId="3657139268" sldId="443"/>
            <ac:spMk id="3" creationId="{C5E6694C-B5C3-5B3F-6DF0-D22A8479518E}"/>
          </ac:spMkLst>
        </pc:spChg>
      </pc:sldChg>
      <pc:sldChg chg="modSp mod">
        <pc:chgData name="Saad Syed" userId="afc29d7a40d45ac4" providerId="LiveId" clId="{88CDACD8-B1BE-47C5-8465-CF1130D7E21F}" dt="2023-07-26T21:16:07.937" v="15" actId="20577"/>
        <pc:sldMkLst>
          <pc:docMk/>
          <pc:sldMk cId="3500256732" sldId="465"/>
        </pc:sldMkLst>
        <pc:spChg chg="mod">
          <ac:chgData name="Saad Syed" userId="afc29d7a40d45ac4" providerId="LiveId" clId="{88CDACD8-B1BE-47C5-8465-CF1130D7E21F}" dt="2023-07-26T21:16:07.937" v="15" actId="20577"/>
          <ac:spMkLst>
            <pc:docMk/>
            <pc:sldMk cId="3500256732" sldId="465"/>
            <ac:spMk id="3" creationId="{15FA87E5-2E34-9E5A-FE97-2D9B7881E8C9}"/>
          </ac:spMkLst>
        </pc:spChg>
      </pc:sldChg>
    </pc:docChg>
  </pc:docChgLst>
  <pc:docChgLst>
    <pc:chgData name="silvia arruebo" clId="Web-{286B6311-2E37-4A87-97CE-F3DD5C476757}"/>
    <pc:docChg chg="modSld">
      <pc:chgData name="silvia arruebo" userId="" providerId="" clId="Web-{286B6311-2E37-4A87-97CE-F3DD5C476757}" dt="2024-01-24T11:39:01.930" v="4" actId="20577"/>
      <pc:docMkLst>
        <pc:docMk/>
      </pc:docMkLst>
      <pc:sldChg chg="modSp">
        <pc:chgData name="silvia arruebo" userId="" providerId="" clId="Web-{286B6311-2E37-4A87-97CE-F3DD5C476757}" dt="2024-01-24T11:39:01.930" v="4" actId="20577"/>
        <pc:sldMkLst>
          <pc:docMk/>
          <pc:sldMk cId="2101775061" sldId="436"/>
        </pc:sldMkLst>
        <pc:spChg chg="mod">
          <ac:chgData name="silvia arruebo" userId="" providerId="" clId="Web-{286B6311-2E37-4A87-97CE-F3DD5C476757}" dt="2024-01-24T11:39:01.930" v="4" actId="20577"/>
          <ac:spMkLst>
            <pc:docMk/>
            <pc:sldMk cId="2101775061" sldId="436"/>
            <ac:spMk id="4" creationId="{62CE3717-C9BE-4E7C-A333-5A60A46B87EE}"/>
          </ac:spMkLst>
        </pc:spChg>
      </pc:sldChg>
    </pc:docChg>
  </pc:docChgLst>
  <pc:docChgLst>
    <pc:chgData name="Silvia ARRUEBO" userId="e9aba99f-2561-4cc4-9a75-fbf1b25c1b57" providerId="ADAL" clId="{FCC95A13-8D48-47E9-8313-BBEE16B011CA}"/>
    <pc:docChg chg="custSel modSld">
      <pc:chgData name="Silvia ARRUEBO" userId="e9aba99f-2561-4cc4-9a75-fbf1b25c1b57" providerId="ADAL" clId="{FCC95A13-8D48-47E9-8313-BBEE16B011CA}" dt="2023-08-01T12:04:21.186" v="6" actId="27636"/>
      <pc:docMkLst>
        <pc:docMk/>
      </pc:docMkLst>
      <pc:sldChg chg="modSp mod">
        <pc:chgData name="Silvia ARRUEBO" userId="e9aba99f-2561-4cc4-9a75-fbf1b25c1b57" providerId="ADAL" clId="{FCC95A13-8D48-47E9-8313-BBEE16B011CA}" dt="2023-08-01T12:04:09.167" v="3" actId="2711"/>
        <pc:sldMkLst>
          <pc:docMk/>
          <pc:sldMk cId="3657139268" sldId="443"/>
        </pc:sldMkLst>
        <pc:spChg chg="mod">
          <ac:chgData name="Silvia ARRUEBO" userId="e9aba99f-2561-4cc4-9a75-fbf1b25c1b57" providerId="ADAL" clId="{FCC95A13-8D48-47E9-8313-BBEE16B011CA}" dt="2023-08-01T12:04:09.167" v="3" actId="2711"/>
          <ac:spMkLst>
            <pc:docMk/>
            <pc:sldMk cId="3657139268" sldId="443"/>
            <ac:spMk id="3" creationId="{C5E6694C-B5C3-5B3F-6DF0-D22A8479518E}"/>
          </ac:spMkLst>
        </pc:spChg>
      </pc:sldChg>
      <pc:sldChg chg="modSp mod">
        <pc:chgData name="Silvia ARRUEBO" userId="e9aba99f-2561-4cc4-9a75-fbf1b25c1b57" providerId="ADAL" clId="{FCC95A13-8D48-47E9-8313-BBEE16B011CA}" dt="2023-08-01T12:04:15.250" v="4" actId="2711"/>
        <pc:sldMkLst>
          <pc:docMk/>
          <pc:sldMk cId="3397777398" sldId="444"/>
        </pc:sldMkLst>
        <pc:spChg chg="mod">
          <ac:chgData name="Silvia ARRUEBO" userId="e9aba99f-2561-4cc4-9a75-fbf1b25c1b57" providerId="ADAL" clId="{FCC95A13-8D48-47E9-8313-BBEE16B011CA}" dt="2023-08-01T12:04:15.250" v="4" actId="2711"/>
          <ac:spMkLst>
            <pc:docMk/>
            <pc:sldMk cId="3397777398" sldId="444"/>
            <ac:spMk id="3" creationId="{39CDB8CE-05DE-6086-A64B-D15367664DED}"/>
          </ac:spMkLst>
        </pc:spChg>
      </pc:sldChg>
      <pc:sldChg chg="modSp mod">
        <pc:chgData name="Silvia ARRUEBO" userId="e9aba99f-2561-4cc4-9a75-fbf1b25c1b57" providerId="ADAL" clId="{FCC95A13-8D48-47E9-8313-BBEE16B011CA}" dt="2023-08-01T12:04:21.186" v="6" actId="27636"/>
        <pc:sldMkLst>
          <pc:docMk/>
          <pc:sldMk cId="2816312712" sldId="445"/>
        </pc:sldMkLst>
        <pc:spChg chg="mod">
          <ac:chgData name="Silvia ARRUEBO" userId="e9aba99f-2561-4cc4-9a75-fbf1b25c1b57" providerId="ADAL" clId="{FCC95A13-8D48-47E9-8313-BBEE16B011CA}" dt="2023-08-01T12:04:21.186" v="6" actId="27636"/>
          <ac:spMkLst>
            <pc:docMk/>
            <pc:sldMk cId="2816312712" sldId="445"/>
            <ac:spMk id="3" creationId="{CDA2D34C-AEB0-FDD0-ABD5-4B4DA1984F4E}"/>
          </ac:spMkLst>
        </pc:spChg>
      </pc:sldChg>
      <pc:sldChg chg="modSp mod">
        <pc:chgData name="Silvia ARRUEBO" userId="e9aba99f-2561-4cc4-9a75-fbf1b25c1b57" providerId="ADAL" clId="{FCC95A13-8D48-47E9-8313-BBEE16B011CA}" dt="2023-08-01T12:04:00.432" v="2" actId="1076"/>
        <pc:sldMkLst>
          <pc:docMk/>
          <pc:sldMk cId="3500256732" sldId="465"/>
        </pc:sldMkLst>
        <pc:spChg chg="mod">
          <ac:chgData name="Silvia ARRUEBO" userId="e9aba99f-2561-4cc4-9a75-fbf1b25c1b57" providerId="ADAL" clId="{FCC95A13-8D48-47E9-8313-BBEE16B011CA}" dt="2023-08-01T12:04:00.432" v="2" actId="1076"/>
          <ac:spMkLst>
            <pc:docMk/>
            <pc:sldMk cId="3500256732" sldId="465"/>
            <ac:spMk id="3" creationId="{15FA87E5-2E34-9E5A-FE97-2D9B7881E8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17</a:t>
            </a:fld>
            <a:endParaRPr lang="en-US"/>
          </a:p>
        </p:txBody>
      </p:sp>
    </p:spTree>
    <p:extLst>
      <p:ext uri="{BB962C8B-B14F-4D97-AF65-F5344CB8AC3E}">
        <p14:creationId xmlns:p14="http://schemas.microsoft.com/office/powerpoint/2010/main" val="105970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18</a:t>
            </a:fld>
            <a:endParaRPr lang="en-US"/>
          </a:p>
        </p:txBody>
      </p:sp>
    </p:spTree>
    <p:extLst>
      <p:ext uri="{BB962C8B-B14F-4D97-AF65-F5344CB8AC3E}">
        <p14:creationId xmlns:p14="http://schemas.microsoft.com/office/powerpoint/2010/main" val="65762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19</a:t>
            </a:fld>
            <a:endParaRPr lang="en-US"/>
          </a:p>
        </p:txBody>
      </p:sp>
    </p:spTree>
    <p:extLst>
      <p:ext uri="{BB962C8B-B14F-4D97-AF65-F5344CB8AC3E}">
        <p14:creationId xmlns:p14="http://schemas.microsoft.com/office/powerpoint/2010/main" val="373486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42</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9.png"/><Relationship Id="rId3" Type="http://schemas.openxmlformats.org/officeDocument/2006/relationships/hyperlink" Target="http://www.theisn.org/" TargetMode="External"/><Relationship Id="rId7" Type="http://schemas.openxmlformats.org/officeDocument/2006/relationships/image" Target="../media/image46.png"/><Relationship Id="rId12" Type="http://schemas.openxmlformats.org/officeDocument/2006/relationships/hyperlink" Target="https://www.youtube.com/channel/UC5uy7AD8L1TYfHb38WUX5Hg" TargetMode="External"/><Relationship Id="rId17" Type="http://schemas.openxmlformats.org/officeDocument/2006/relationships/image" Target="../media/image51.emf"/><Relationship Id="rId2" Type="http://schemas.openxmlformats.org/officeDocument/2006/relationships/notesSlide" Target="../notesSlides/notesSlide7.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hyperlink" Target="https://www.linkedin.com/company/isnkidneycare/" TargetMode="External"/><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ISN Region: </a:t>
            </a:r>
            <a:r>
              <a:rPr lang="en-US"/>
              <a:t>Western Europe</a:t>
            </a:r>
            <a:endParaRPr lang="en-US" sz="3200">
              <a:solidFill>
                <a:srgbClr val="283378"/>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a:p>
        </p:txBody>
      </p:sp>
      <p:pic>
        <p:nvPicPr>
          <p:cNvPr id="7" name="Picture 6" descr="A person in a white coat looking at a globe&#10;&#10;Description automatically generated with medium confidence">
            <a:extLst>
              <a:ext uri="{FF2B5EF4-FFF2-40B4-BE49-F238E27FC236}">
                <a16:creationId xmlns:a16="http://schemas.microsoft.com/office/drawing/2014/main" id="{0DFE4F4A-6B47-CCFC-6924-582CF08A97B7}"/>
              </a:ext>
            </a:extLst>
          </p:cNvPr>
          <p:cNvPicPr>
            <a:picLocks noChangeAspect="1"/>
          </p:cNvPicPr>
          <p:nvPr/>
        </p:nvPicPr>
        <p:blipFill>
          <a:blip r:embed="rId2"/>
          <a:stretch>
            <a:fillRect/>
          </a:stretch>
        </p:blipFill>
        <p:spPr>
          <a:xfrm>
            <a:off x="2715065" y="604910"/>
            <a:ext cx="5932063" cy="5932063"/>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86039715"/>
              </p:ext>
            </p:extLst>
          </p:nvPr>
        </p:nvGraphicFramePr>
        <p:xfrm>
          <a:off x="4720032" y="1105069"/>
          <a:ext cx="6964617" cy="4382388"/>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155130">
                  <a:extLst>
                    <a:ext uri="{9D8B030D-6E8A-4147-A177-3AD203B41FA5}">
                      <a16:colId xmlns:a16="http://schemas.microsoft.com/office/drawing/2014/main" val="2352489177"/>
                    </a:ext>
                  </a:extLst>
                </a:gridCol>
                <a:gridCol w="1155130">
                  <a:extLst>
                    <a:ext uri="{9D8B030D-6E8A-4147-A177-3AD203B41FA5}">
                      <a16:colId xmlns:a16="http://schemas.microsoft.com/office/drawing/2014/main" val="3565250742"/>
                    </a:ext>
                  </a:extLst>
                </a:gridCol>
                <a:gridCol w="1155130">
                  <a:extLst>
                    <a:ext uri="{9D8B030D-6E8A-4147-A177-3AD203B41FA5}">
                      <a16:colId xmlns:a16="http://schemas.microsoft.com/office/drawing/2014/main" val="3896265834"/>
                    </a:ext>
                  </a:extLst>
                </a:gridCol>
                <a:gridCol w="1155130">
                  <a:extLst>
                    <a:ext uri="{9D8B030D-6E8A-4147-A177-3AD203B41FA5}">
                      <a16:colId xmlns:a16="http://schemas.microsoft.com/office/drawing/2014/main" val="1806330581"/>
                    </a:ext>
                  </a:extLst>
                </a:gridCol>
                <a:gridCol w="1155130">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spcBef>
                          <a:spcPts val="0"/>
                        </a:spcBef>
                        <a:spcAft>
                          <a:spcPts val="0"/>
                        </a:spcAft>
                      </a:pPr>
                      <a:r>
                        <a:rPr lang="en-US" sz="1000">
                          <a:solidFill>
                            <a:schemeClr val="tx1">
                              <a:lumMod val="75000"/>
                              <a:lumOff val="25000"/>
                            </a:schemeClr>
                          </a:solidFill>
                          <a:effectLst/>
                        </a:rPr>
                        <a:t>Andorra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468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85,560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359232008"/>
                  </a:ext>
                </a:extLst>
              </a:tr>
              <a:tr h="168439">
                <a:tc>
                  <a:txBody>
                    <a:bodyPr/>
                    <a:lstStyle/>
                    <a:p>
                      <a:pPr marL="0" marR="0">
                        <a:spcBef>
                          <a:spcPts val="0"/>
                        </a:spcBef>
                        <a:spcAft>
                          <a:spcPts val="0"/>
                        </a:spcAft>
                      </a:pPr>
                      <a:r>
                        <a:rPr lang="en-ZA" sz="1000">
                          <a:solidFill>
                            <a:schemeClr val="tx1">
                              <a:lumMod val="75000"/>
                              <a:lumOff val="25000"/>
                            </a:schemeClr>
                          </a:solidFill>
                          <a:effectLst/>
                        </a:rPr>
                        <a:t>Austria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83,871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8,913,088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523.3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10.4</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026649586"/>
                  </a:ext>
                </a:extLst>
              </a:tr>
              <a:tr h="199487">
                <a:tc>
                  <a:txBody>
                    <a:bodyPr/>
                    <a:lstStyle/>
                    <a:p>
                      <a:pPr marL="0" marR="0">
                        <a:spcBef>
                          <a:spcPts val="0"/>
                        </a:spcBef>
                        <a:spcAft>
                          <a:spcPts val="0"/>
                        </a:spcAft>
                      </a:pPr>
                      <a:r>
                        <a:rPr lang="en-ZA" sz="1000">
                          <a:solidFill>
                            <a:schemeClr val="tx1">
                              <a:lumMod val="75000"/>
                              <a:lumOff val="25000"/>
                            </a:schemeClr>
                          </a:solidFill>
                          <a:effectLst/>
                        </a:rPr>
                        <a:t>Belgium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30,528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11,847,338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682.9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556839665"/>
                  </a:ext>
                </a:extLst>
              </a:tr>
              <a:tr h="168439">
                <a:tc>
                  <a:txBody>
                    <a:bodyPr/>
                    <a:lstStyle/>
                    <a:p>
                      <a:pPr marL="0" marR="0">
                        <a:spcBef>
                          <a:spcPts val="0"/>
                        </a:spcBef>
                        <a:spcAft>
                          <a:spcPts val="0"/>
                        </a:spcAft>
                      </a:pPr>
                      <a:r>
                        <a:rPr lang="en-ZA" sz="1000">
                          <a:solidFill>
                            <a:schemeClr val="tx1">
                              <a:lumMod val="75000"/>
                              <a:lumOff val="25000"/>
                            </a:schemeClr>
                          </a:solidFill>
                          <a:effectLst/>
                        </a:rPr>
                        <a:t>Denmark</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43,094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5,920,767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378.6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866436107"/>
                  </a:ext>
                </a:extLst>
              </a:tr>
              <a:tr h="168439">
                <a:tc>
                  <a:txBody>
                    <a:bodyPr/>
                    <a:lstStyle/>
                    <a:p>
                      <a:pPr marL="0" marR="0">
                        <a:spcBef>
                          <a:spcPts val="0"/>
                        </a:spcBef>
                        <a:spcAft>
                          <a:spcPts val="0"/>
                        </a:spcAft>
                      </a:pPr>
                      <a:r>
                        <a:rPr lang="en-ZA" sz="1000">
                          <a:solidFill>
                            <a:schemeClr val="tx1">
                              <a:lumMod val="75000"/>
                              <a:lumOff val="25000"/>
                            </a:schemeClr>
                          </a:solidFill>
                          <a:effectLst/>
                        </a:rPr>
                        <a:t>Finland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5,601,547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304.8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9.2</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251837373"/>
                  </a:ext>
                </a:extLst>
              </a:tr>
              <a:tr h="168439">
                <a:tc>
                  <a:txBody>
                    <a:bodyPr/>
                    <a:lstStyle/>
                    <a:p>
                      <a:pPr marL="0" marR="0">
                        <a:spcBef>
                          <a:spcPts val="0"/>
                        </a:spcBef>
                        <a:spcAft>
                          <a:spcPts val="0"/>
                        </a:spcAft>
                      </a:pPr>
                      <a:r>
                        <a:rPr lang="en-ZA" sz="1000">
                          <a:solidFill>
                            <a:schemeClr val="tx1">
                              <a:lumMod val="75000"/>
                              <a:lumOff val="25000"/>
                            </a:schemeClr>
                          </a:solidFill>
                          <a:effectLst/>
                        </a:rPr>
                        <a:t>France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643,801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68,305,148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3424.2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48336489"/>
                  </a:ext>
                </a:extLst>
              </a:tr>
              <a:tr h="168439">
                <a:tc>
                  <a:txBody>
                    <a:bodyPr/>
                    <a:lstStyle/>
                    <a:p>
                      <a:pPr marL="0" marR="0">
                        <a:spcBef>
                          <a:spcPts val="0"/>
                        </a:spcBef>
                        <a:spcAft>
                          <a:spcPts val="0"/>
                        </a:spcAft>
                      </a:pPr>
                      <a:r>
                        <a:rPr lang="en-ZA" sz="1000">
                          <a:solidFill>
                            <a:schemeClr val="tx1">
                              <a:lumMod val="75000"/>
                              <a:lumOff val="25000"/>
                            </a:schemeClr>
                          </a:solidFill>
                          <a:effectLst/>
                        </a:rPr>
                        <a:t>Germany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84,316,622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4815.5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584713390"/>
                  </a:ext>
                </a:extLst>
              </a:tr>
              <a:tr h="168439">
                <a:tc>
                  <a:txBody>
                    <a:bodyPr/>
                    <a:lstStyle/>
                    <a:p>
                      <a:pPr marL="0" marR="0">
                        <a:spcBef>
                          <a:spcPts val="0"/>
                        </a:spcBef>
                        <a:spcAft>
                          <a:spcPts val="0"/>
                        </a:spcAft>
                      </a:pPr>
                      <a:r>
                        <a:rPr lang="en-ZA" sz="1000">
                          <a:solidFill>
                            <a:schemeClr val="tx1">
                              <a:lumMod val="75000"/>
                              <a:lumOff val="25000"/>
                            </a:schemeClr>
                          </a:solidFill>
                          <a:effectLst/>
                        </a:rPr>
                        <a:t>Greece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131,957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10,533,871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333.7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7.8</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290162626"/>
                  </a:ext>
                </a:extLst>
              </a:tr>
              <a:tr h="168439">
                <a:tc>
                  <a:txBody>
                    <a:bodyPr/>
                    <a:lstStyle/>
                    <a:p>
                      <a:pPr marL="0" marR="0">
                        <a:spcBef>
                          <a:spcPts val="0"/>
                        </a:spcBef>
                        <a:spcAft>
                          <a:spcPts val="0"/>
                        </a:spcAft>
                      </a:pPr>
                      <a:r>
                        <a:rPr lang="en-ZA" sz="1000">
                          <a:solidFill>
                            <a:schemeClr val="tx1">
                              <a:lumMod val="75000"/>
                              <a:lumOff val="25000"/>
                            </a:schemeClr>
                          </a:solidFill>
                          <a:effectLst/>
                        </a:rPr>
                        <a:t>Iceland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572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357,603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21.5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919817351"/>
                  </a:ext>
                </a:extLst>
              </a:tr>
              <a:tr h="168439">
                <a:tc>
                  <a:txBody>
                    <a:bodyPr/>
                    <a:lstStyle/>
                    <a:p>
                      <a:pPr marL="0" marR="0">
                        <a:spcBef>
                          <a:spcPts val="0"/>
                        </a:spcBef>
                        <a:spcAft>
                          <a:spcPts val="0"/>
                        </a:spcAft>
                      </a:pPr>
                      <a:r>
                        <a:rPr lang="en-ZA" sz="1000">
                          <a:solidFill>
                            <a:schemeClr val="tx1">
                              <a:lumMod val="75000"/>
                              <a:lumOff val="25000"/>
                            </a:schemeClr>
                          </a:solidFill>
                          <a:effectLst/>
                        </a:rPr>
                        <a:t>Ireland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70,723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5,275,004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535.3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91025403"/>
                  </a:ext>
                </a:extLst>
              </a:tr>
              <a:tr h="168439">
                <a:tc>
                  <a:txBody>
                    <a:bodyPr/>
                    <a:lstStyle/>
                    <a:p>
                      <a:pPr marL="0" marR="0">
                        <a:spcBef>
                          <a:spcPts val="0"/>
                        </a:spcBef>
                        <a:spcAft>
                          <a:spcPts val="0"/>
                        </a:spcAft>
                      </a:pPr>
                      <a:r>
                        <a:rPr lang="en-ZA" sz="1000">
                          <a:solidFill>
                            <a:schemeClr val="tx1">
                              <a:lumMod val="75000"/>
                              <a:lumOff val="25000"/>
                            </a:schemeClr>
                          </a:solidFill>
                          <a:effectLst/>
                        </a:rPr>
                        <a:t>Israel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20,770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8,914,885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409.4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89060127"/>
                  </a:ext>
                </a:extLst>
              </a:tr>
              <a:tr h="168439">
                <a:tc>
                  <a:txBody>
                    <a:bodyPr/>
                    <a:lstStyle/>
                    <a:p>
                      <a:pPr marL="0" marR="0">
                        <a:spcBef>
                          <a:spcPts val="0"/>
                        </a:spcBef>
                        <a:spcAft>
                          <a:spcPts val="0"/>
                        </a:spcAft>
                      </a:pPr>
                      <a:r>
                        <a:rPr lang="en-ZA" sz="1000">
                          <a:solidFill>
                            <a:schemeClr val="tx1">
                              <a:lumMod val="75000"/>
                              <a:lumOff val="25000"/>
                            </a:schemeClr>
                          </a:solidFill>
                          <a:effectLst/>
                        </a:rPr>
                        <a:t>Italy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61,095,551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2713.3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53569623"/>
                  </a:ext>
                </a:extLst>
              </a:tr>
              <a:tr h="168439">
                <a:tc>
                  <a:txBody>
                    <a:bodyPr/>
                    <a:lstStyle/>
                    <a:p>
                      <a:pPr marL="0" marR="0">
                        <a:spcBef>
                          <a:spcPts val="0"/>
                        </a:spcBef>
                        <a:spcAft>
                          <a:spcPts val="0"/>
                        </a:spcAft>
                      </a:pPr>
                      <a:r>
                        <a:rPr lang="en-ZA" sz="1000">
                          <a:solidFill>
                            <a:schemeClr val="tx1">
                              <a:lumMod val="75000"/>
                              <a:lumOff val="25000"/>
                            </a:schemeClr>
                          </a:solidFill>
                          <a:effectLst/>
                        </a:rPr>
                        <a:t>Liechtenstein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160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39,711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NA</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04128235"/>
                  </a:ext>
                </a:extLst>
              </a:tr>
              <a:tr h="168439">
                <a:tc>
                  <a:txBody>
                    <a:bodyPr/>
                    <a:lstStyle/>
                    <a:p>
                      <a:pPr marL="0" marR="0">
                        <a:spcBef>
                          <a:spcPts val="0"/>
                        </a:spcBef>
                        <a:spcAft>
                          <a:spcPts val="0"/>
                        </a:spcAft>
                      </a:pPr>
                      <a:r>
                        <a:rPr lang="en-ZA" sz="1000">
                          <a:solidFill>
                            <a:schemeClr val="tx1">
                              <a:lumMod val="75000"/>
                              <a:lumOff val="25000"/>
                            </a:schemeClr>
                          </a:solidFill>
                          <a:effectLst/>
                        </a:rPr>
                        <a:t>Luxembourg</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650,364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5.4</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930981535"/>
                  </a:ext>
                </a:extLst>
              </a:tr>
              <a:tr h="168439">
                <a:tc>
                  <a:txBody>
                    <a:bodyPr/>
                    <a:lstStyle/>
                    <a:p>
                      <a:pPr marL="0" marR="0">
                        <a:spcBef>
                          <a:spcPts val="0"/>
                        </a:spcBef>
                        <a:spcAft>
                          <a:spcPts val="0"/>
                        </a:spcAft>
                      </a:pPr>
                      <a:r>
                        <a:rPr lang="en-ZA" sz="1000">
                          <a:solidFill>
                            <a:schemeClr val="tx1">
                              <a:lumMod val="75000"/>
                              <a:lumOff val="25000"/>
                            </a:schemeClr>
                          </a:solidFill>
                          <a:effectLst/>
                        </a:rPr>
                        <a:t>Malta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316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464,186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25.2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8.2</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617047141"/>
                  </a:ext>
                </a:extLst>
              </a:tr>
              <a:tr h="168439">
                <a:tc>
                  <a:txBody>
                    <a:bodyPr/>
                    <a:lstStyle/>
                    <a:p>
                      <a:pPr marL="0" marR="0">
                        <a:spcBef>
                          <a:spcPts val="0"/>
                        </a:spcBef>
                        <a:spcAft>
                          <a:spcPts val="0"/>
                        </a:spcAft>
                      </a:pPr>
                      <a:r>
                        <a:rPr lang="en-ZA" sz="1000">
                          <a:solidFill>
                            <a:schemeClr val="tx1">
                              <a:lumMod val="75000"/>
                              <a:lumOff val="25000"/>
                            </a:schemeClr>
                          </a:solidFill>
                          <a:effectLst/>
                        </a:rPr>
                        <a:t>Netherlands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41,543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17,400,824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439605970"/>
                  </a:ext>
                </a:extLst>
              </a:tr>
              <a:tr h="168439">
                <a:tc>
                  <a:txBody>
                    <a:bodyPr/>
                    <a:lstStyle/>
                    <a:p>
                      <a:pPr marL="0" marR="0">
                        <a:spcBef>
                          <a:spcPts val="0"/>
                        </a:spcBef>
                        <a:spcAft>
                          <a:spcPts val="0"/>
                        </a:spcAft>
                      </a:pPr>
                      <a:r>
                        <a:rPr lang="en-ZA" sz="1000">
                          <a:solidFill>
                            <a:schemeClr val="tx1">
                              <a:lumMod val="75000"/>
                              <a:lumOff val="25000"/>
                            </a:schemeClr>
                          </a:solidFill>
                          <a:effectLst/>
                        </a:rPr>
                        <a:t>Norway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323,802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5,553,840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428.3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10.5</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897193358"/>
                  </a:ext>
                </a:extLst>
              </a:tr>
              <a:tr h="168439">
                <a:tc>
                  <a:txBody>
                    <a:bodyPr/>
                    <a:lstStyle/>
                    <a:p>
                      <a:pPr marL="0" marR="0">
                        <a:spcBef>
                          <a:spcPts val="0"/>
                        </a:spcBef>
                        <a:spcAft>
                          <a:spcPts val="0"/>
                        </a:spcAft>
                      </a:pPr>
                      <a:r>
                        <a:rPr lang="en-ZA" sz="1000">
                          <a:solidFill>
                            <a:schemeClr val="tx1">
                              <a:lumMod val="75000"/>
                              <a:lumOff val="25000"/>
                            </a:schemeClr>
                          </a:solidFill>
                          <a:effectLst/>
                        </a:rPr>
                        <a:t>Portugal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10,242,081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369.6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9.5</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11873899"/>
                  </a:ext>
                </a:extLst>
              </a:tr>
              <a:tr h="168439">
                <a:tc>
                  <a:txBody>
                    <a:bodyPr/>
                    <a:lstStyle/>
                    <a:p>
                      <a:pPr marL="0" marR="0">
                        <a:spcBef>
                          <a:spcPts val="0"/>
                        </a:spcBef>
                        <a:spcAft>
                          <a:spcPts val="0"/>
                        </a:spcAft>
                      </a:pPr>
                      <a:r>
                        <a:rPr lang="en-ZA" sz="1000">
                          <a:solidFill>
                            <a:schemeClr val="tx1">
                              <a:lumMod val="75000"/>
                              <a:lumOff val="25000"/>
                            </a:schemeClr>
                          </a:solidFill>
                          <a:effectLst/>
                        </a:rPr>
                        <a:t>Spain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505,370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47,163,418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1929.8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9.1</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032984050"/>
                  </a:ext>
                </a:extLst>
              </a:tr>
              <a:tr h="168439">
                <a:tc>
                  <a:txBody>
                    <a:bodyPr/>
                    <a:lstStyle/>
                    <a:p>
                      <a:pPr marL="0" marR="0">
                        <a:spcBef>
                          <a:spcPts val="0"/>
                        </a:spcBef>
                        <a:spcAft>
                          <a:spcPts val="0"/>
                        </a:spcAft>
                      </a:pPr>
                      <a:r>
                        <a:rPr lang="en-ZA" sz="1000">
                          <a:solidFill>
                            <a:schemeClr val="tx1">
                              <a:lumMod val="75000"/>
                              <a:lumOff val="25000"/>
                            </a:schemeClr>
                          </a:solidFill>
                          <a:effectLst/>
                        </a:rPr>
                        <a:t>Sweden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10,483,647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617.9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963506717"/>
                  </a:ext>
                </a:extLst>
              </a:tr>
              <a:tr h="168439">
                <a:tc>
                  <a:txBody>
                    <a:bodyPr/>
                    <a:lstStyle/>
                    <a:p>
                      <a:pPr marL="0" marR="0">
                        <a:spcBef>
                          <a:spcPts val="0"/>
                        </a:spcBef>
                        <a:spcAft>
                          <a:spcPts val="0"/>
                        </a:spcAft>
                      </a:pPr>
                      <a:r>
                        <a:rPr lang="en-ZA" sz="1000">
                          <a:solidFill>
                            <a:schemeClr val="tx1">
                              <a:lumMod val="75000"/>
                              <a:lumOff val="25000"/>
                            </a:schemeClr>
                          </a:solidFill>
                          <a:effectLst/>
                        </a:rPr>
                        <a:t>Switzerland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41,277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8,508,698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672.5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992383790"/>
                  </a:ext>
                </a:extLst>
              </a:tr>
              <a:tr h="168439">
                <a:tc>
                  <a:txBody>
                    <a:bodyPr/>
                    <a:lstStyle/>
                    <a:p>
                      <a:pPr marL="0" marR="0">
                        <a:spcBef>
                          <a:spcPts val="0"/>
                        </a:spcBef>
                        <a:spcAft>
                          <a:spcPts val="0"/>
                        </a:spcAft>
                      </a:pPr>
                      <a:r>
                        <a:rPr lang="en-ZA" sz="1000">
                          <a:solidFill>
                            <a:schemeClr val="tx1">
                              <a:lumMod val="75000"/>
                              <a:lumOff val="25000"/>
                            </a:schemeClr>
                          </a:solidFill>
                          <a:effectLst/>
                        </a:rPr>
                        <a:t>United Kingdom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243,610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67,791,400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3344.5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824329629"/>
                  </a:ext>
                </a:extLst>
              </a:tr>
            </a:tbl>
          </a:graphicData>
        </a:graphic>
      </p:graphicFrame>
      <p:grpSp>
        <p:nvGrpSpPr>
          <p:cNvPr id="5" name="Group 4"/>
          <p:cNvGrpSpPr/>
          <p:nvPr/>
        </p:nvGrpSpPr>
        <p:grpSpPr>
          <a:xfrm>
            <a:off x="301495" y="1263493"/>
            <a:ext cx="4167868" cy="4033520"/>
            <a:chOff x="0" y="0"/>
            <a:chExt cx="4124325" cy="403352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24325" cy="4033520"/>
            </a:xfrm>
            <a:prstGeom prst="rect">
              <a:avLst/>
            </a:prstGeom>
          </p:spPr>
        </p:pic>
        <p:sp>
          <p:nvSpPr>
            <p:cNvPr id="7" name="Rectangle 6"/>
            <p:cNvSpPr/>
            <p:nvPr/>
          </p:nvSpPr>
          <p:spPr>
            <a:xfrm>
              <a:off x="0" y="0"/>
              <a:ext cx="4124325" cy="4033520"/>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9" name="Rectangle 8"/>
          <p:cNvSpPr/>
          <p:nvPr/>
        </p:nvSpPr>
        <p:spPr>
          <a:xfrm>
            <a:off x="507351" y="5487457"/>
            <a:ext cx="3850434" cy="738664"/>
          </a:xfrm>
          <a:prstGeom prst="rect">
            <a:avLst/>
          </a:prstGeom>
        </p:spPr>
        <p:txBody>
          <a:bodyPr wrap="square">
            <a:spAutoFit/>
          </a:bodyPr>
          <a:lstStyle/>
          <a:p>
            <a:pPr lvl="0"/>
            <a:r>
              <a:rPr lang="en-US" sz="1400">
                <a:solidFill>
                  <a:prstClr val="black"/>
                </a:solidFill>
                <a:latin typeface="+mj-lt"/>
              </a:rPr>
              <a:t>Responses were received from 22 of 29 countries in Western Europe (75.9%) representing 99% of the region’s population. </a:t>
            </a:r>
          </a:p>
        </p:txBody>
      </p:sp>
      <p:pic>
        <p:nvPicPr>
          <p:cNvPr id="10" name="Picture 9"/>
          <p:cNvPicPr>
            <a:picLocks noChangeAspect="1"/>
          </p:cNvPicPr>
          <p:nvPr/>
        </p:nvPicPr>
        <p:blipFill>
          <a:blip r:embed="rId3"/>
          <a:stretch>
            <a:fillRect/>
          </a:stretch>
        </p:blipFill>
        <p:spPr>
          <a:xfrm>
            <a:off x="307808" y="1268798"/>
            <a:ext cx="4161555" cy="4028215"/>
          </a:xfrm>
          <a:prstGeom prst="rect">
            <a:avLst/>
          </a:prstGeom>
        </p:spPr>
      </p:pic>
      <p:sp>
        <p:nvSpPr>
          <p:cNvPr id="11" name="TextBox 10"/>
          <p:cNvSpPr txBox="1"/>
          <p:nvPr/>
        </p:nvSpPr>
        <p:spPr>
          <a:xfrm>
            <a:off x="4666138" y="5487457"/>
            <a:ext cx="2045870" cy="246221"/>
          </a:xfrm>
          <a:prstGeom prst="rect">
            <a:avLst/>
          </a:prstGeom>
          <a:noFill/>
        </p:spPr>
        <p:txBody>
          <a:bodyPr wrap="square" rtlCol="0">
            <a:spAutoFit/>
          </a:bodyPr>
          <a:lstStyle/>
          <a:p>
            <a:r>
              <a:rPr lang="en-US" sz="1000">
                <a:latin typeface="+mj-lt"/>
              </a:rPr>
              <a:t>‘ – ’ : data not reported/unavailable</a:t>
            </a:r>
          </a:p>
        </p:txBody>
      </p:sp>
      <p:sp>
        <p:nvSpPr>
          <p:cNvPr id="2" name="Title 1">
            <a:extLst>
              <a:ext uri="{FF2B5EF4-FFF2-40B4-BE49-F238E27FC236}">
                <a16:creationId xmlns:a16="http://schemas.microsoft.com/office/drawing/2014/main" id="{3876C4D9-B83E-98BA-748A-CB5AABF973BA}"/>
              </a:ext>
            </a:extLst>
          </p:cNvPr>
          <p:cNvSpPr>
            <a:spLocks noGrp="1"/>
          </p:cNvSpPr>
          <p:nvPr>
            <p:ph type="title"/>
          </p:nvPr>
        </p:nvSpPr>
        <p:spPr/>
        <p:txBody>
          <a:bodyPr>
            <a:normAutofit/>
          </a:bodyPr>
          <a:lstStyle/>
          <a:p>
            <a:r>
              <a:rPr lang="en-US"/>
              <a:t>Demographics</a:t>
            </a:r>
          </a:p>
        </p:txBody>
      </p:sp>
      <p:sp>
        <p:nvSpPr>
          <p:cNvPr id="4" name="Date Placeholder 3">
            <a:extLst>
              <a:ext uri="{FF2B5EF4-FFF2-40B4-BE49-F238E27FC236}">
                <a16:creationId xmlns:a16="http://schemas.microsoft.com/office/drawing/2014/main" id="{3E4C7921-5D15-5A43-5784-8B3159659F6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2" name="Footer Placeholder 4">
            <a:extLst>
              <a:ext uri="{FF2B5EF4-FFF2-40B4-BE49-F238E27FC236}">
                <a16:creationId xmlns:a16="http://schemas.microsoft.com/office/drawing/2014/main" id="{8EFBF52F-B67C-F7F4-5D8F-4D5CFC6E420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51F84516-7B25-A44C-54D8-27810D2695F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spTree>
    <p:extLst>
      <p:ext uri="{BB962C8B-B14F-4D97-AF65-F5344CB8AC3E}">
        <p14:creationId xmlns:p14="http://schemas.microsoft.com/office/powerpoint/2010/main" val="27118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35132365"/>
              </p:ext>
            </p:extLst>
          </p:nvPr>
        </p:nvGraphicFramePr>
        <p:xfrm>
          <a:off x="1370655" y="1002282"/>
          <a:ext cx="9684340" cy="4382388"/>
        </p:xfrm>
        <a:graphic>
          <a:graphicData uri="http://schemas.openxmlformats.org/drawingml/2006/table">
            <a:tbl>
              <a:tblPr firstRow="1" firstCol="1" bandRow="1">
                <a:tableStyleId>{F5AB1C69-6EDB-4FF4-983F-18BD219EF322}</a:tableStyleId>
              </a:tblPr>
              <a:tblGrid>
                <a:gridCol w="1103964">
                  <a:extLst>
                    <a:ext uri="{9D8B030D-6E8A-4147-A177-3AD203B41FA5}">
                      <a16:colId xmlns:a16="http://schemas.microsoft.com/office/drawing/2014/main" val="1259445464"/>
                    </a:ext>
                  </a:extLst>
                </a:gridCol>
                <a:gridCol w="1072547">
                  <a:extLst>
                    <a:ext uri="{9D8B030D-6E8A-4147-A177-3AD203B41FA5}">
                      <a16:colId xmlns:a16="http://schemas.microsoft.com/office/drawing/2014/main" val="2352489177"/>
                    </a:ext>
                  </a:extLst>
                </a:gridCol>
                <a:gridCol w="1072547">
                  <a:extLst>
                    <a:ext uri="{9D8B030D-6E8A-4147-A177-3AD203B41FA5}">
                      <a16:colId xmlns:a16="http://schemas.microsoft.com/office/drawing/2014/main" val="3565250742"/>
                    </a:ext>
                  </a:extLst>
                </a:gridCol>
                <a:gridCol w="1072547">
                  <a:extLst>
                    <a:ext uri="{9D8B030D-6E8A-4147-A177-3AD203B41FA5}">
                      <a16:colId xmlns:a16="http://schemas.microsoft.com/office/drawing/2014/main" val="3896265834"/>
                    </a:ext>
                  </a:extLst>
                </a:gridCol>
                <a:gridCol w="1072547">
                  <a:extLst>
                    <a:ext uri="{9D8B030D-6E8A-4147-A177-3AD203B41FA5}">
                      <a16:colId xmlns:a16="http://schemas.microsoft.com/office/drawing/2014/main" val="1806330581"/>
                    </a:ext>
                  </a:extLst>
                </a:gridCol>
                <a:gridCol w="1072547">
                  <a:extLst>
                    <a:ext uri="{9D8B030D-6E8A-4147-A177-3AD203B41FA5}">
                      <a16:colId xmlns:a16="http://schemas.microsoft.com/office/drawing/2014/main" val="1364347769"/>
                    </a:ext>
                  </a:extLst>
                </a:gridCol>
                <a:gridCol w="1072547">
                  <a:extLst>
                    <a:ext uri="{9D8B030D-6E8A-4147-A177-3AD203B41FA5}">
                      <a16:colId xmlns:a16="http://schemas.microsoft.com/office/drawing/2014/main" val="3085109850"/>
                    </a:ext>
                  </a:extLst>
                </a:gridCol>
                <a:gridCol w="1072547">
                  <a:extLst>
                    <a:ext uri="{9D8B030D-6E8A-4147-A177-3AD203B41FA5}">
                      <a16:colId xmlns:a16="http://schemas.microsoft.com/office/drawing/2014/main" val="4153508839"/>
                    </a:ext>
                  </a:extLst>
                </a:gridCol>
                <a:gridCol w="1072547">
                  <a:extLst>
                    <a:ext uri="{9D8B030D-6E8A-4147-A177-3AD203B41FA5}">
                      <a16:colId xmlns:a16="http://schemas.microsoft.com/office/drawing/2014/main" val="2618440306"/>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168439">
                <a:tc>
                  <a:txBody>
                    <a:bodyPr/>
                    <a:lstStyle/>
                    <a:p>
                      <a:pPr marL="0" marR="0">
                        <a:spcBef>
                          <a:spcPts val="0"/>
                        </a:spcBef>
                        <a:spcAft>
                          <a:spcPts val="0"/>
                        </a:spcAft>
                      </a:pPr>
                      <a:r>
                        <a:rPr lang="en-US" sz="1000">
                          <a:solidFill>
                            <a:schemeClr val="tx1">
                              <a:lumMod val="75000"/>
                              <a:lumOff val="25000"/>
                            </a:schemeClr>
                          </a:solidFill>
                          <a:effectLst/>
                        </a:rPr>
                        <a:t>Andorra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468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85,560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2875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1993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358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359232008"/>
                  </a:ext>
                </a:extLst>
              </a:tr>
              <a:tr h="168439">
                <a:tc>
                  <a:txBody>
                    <a:bodyPr/>
                    <a:lstStyle/>
                    <a:p>
                      <a:pPr marL="0" marR="0">
                        <a:spcBef>
                          <a:spcPts val="0"/>
                        </a:spcBef>
                        <a:spcAft>
                          <a:spcPts val="0"/>
                        </a:spcAft>
                      </a:pPr>
                      <a:r>
                        <a:rPr lang="en-ZA" sz="1000">
                          <a:solidFill>
                            <a:schemeClr val="tx1">
                              <a:lumMod val="75000"/>
                              <a:lumOff val="25000"/>
                            </a:schemeClr>
                          </a:solidFill>
                          <a:effectLst/>
                        </a:rPr>
                        <a:t>Austria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83,871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8,913,088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523.3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10.4</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5721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4361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907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199487">
                <a:tc>
                  <a:txBody>
                    <a:bodyPr/>
                    <a:lstStyle/>
                    <a:p>
                      <a:pPr marL="0" marR="0">
                        <a:spcBef>
                          <a:spcPts val="0"/>
                        </a:spcBef>
                        <a:spcAft>
                          <a:spcPts val="0"/>
                        </a:spcAft>
                      </a:pPr>
                      <a:r>
                        <a:rPr lang="en-ZA" sz="1000">
                          <a:solidFill>
                            <a:schemeClr val="tx1">
                              <a:lumMod val="75000"/>
                              <a:lumOff val="25000"/>
                            </a:schemeClr>
                          </a:solidFill>
                          <a:effectLst/>
                        </a:rPr>
                        <a:t>Belgium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30,528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11,847,338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682.9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5088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3998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848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spcBef>
                          <a:spcPts val="0"/>
                        </a:spcBef>
                        <a:spcAft>
                          <a:spcPts val="0"/>
                        </a:spcAft>
                      </a:pPr>
                      <a:r>
                        <a:rPr lang="en-ZA" sz="1000">
                          <a:solidFill>
                            <a:schemeClr val="tx1">
                              <a:lumMod val="75000"/>
                              <a:lumOff val="25000"/>
                            </a:schemeClr>
                          </a:solidFill>
                          <a:effectLst/>
                        </a:rPr>
                        <a:t>Denmark</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43,094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5,920,767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378.6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6300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5392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767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spcBef>
                          <a:spcPts val="0"/>
                        </a:spcBef>
                        <a:spcAft>
                          <a:spcPts val="0"/>
                        </a:spcAft>
                      </a:pPr>
                      <a:r>
                        <a:rPr lang="en-ZA" sz="1000">
                          <a:solidFill>
                            <a:schemeClr val="tx1">
                              <a:lumMod val="75000"/>
                              <a:lumOff val="25000"/>
                            </a:schemeClr>
                          </a:solidFill>
                          <a:effectLst/>
                        </a:rPr>
                        <a:t>Finland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5,601,547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304.8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9.2</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4553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3666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755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spcBef>
                          <a:spcPts val="0"/>
                        </a:spcBef>
                        <a:spcAft>
                          <a:spcPts val="0"/>
                        </a:spcAft>
                      </a:pPr>
                      <a:r>
                        <a:rPr lang="en-ZA" sz="1000">
                          <a:solidFill>
                            <a:schemeClr val="tx1">
                              <a:lumMod val="75000"/>
                              <a:lumOff val="25000"/>
                            </a:schemeClr>
                          </a:solidFill>
                          <a:effectLst/>
                        </a:rPr>
                        <a:t>France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643,801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68,305,148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3424.2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4838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3629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403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spcBef>
                          <a:spcPts val="0"/>
                        </a:spcBef>
                        <a:spcAft>
                          <a:spcPts val="0"/>
                        </a:spcAft>
                      </a:pPr>
                      <a:r>
                        <a:rPr lang="en-ZA" sz="1000">
                          <a:solidFill>
                            <a:schemeClr val="tx1">
                              <a:lumMod val="75000"/>
                              <a:lumOff val="25000"/>
                            </a:schemeClr>
                          </a:solidFill>
                          <a:effectLst/>
                        </a:rPr>
                        <a:t>Germany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84,316,622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4815.5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5838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4701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627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spcBef>
                          <a:spcPts val="0"/>
                        </a:spcBef>
                        <a:spcAft>
                          <a:spcPts val="0"/>
                        </a:spcAft>
                      </a:pPr>
                      <a:r>
                        <a:rPr lang="en-ZA" sz="1000">
                          <a:solidFill>
                            <a:schemeClr val="tx1">
                              <a:lumMod val="75000"/>
                              <a:lumOff val="25000"/>
                            </a:schemeClr>
                          </a:solidFill>
                          <a:effectLst/>
                        </a:rPr>
                        <a:t>Greece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131,957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10,533,871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333.7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7.8</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1599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909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514</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spcBef>
                          <a:spcPts val="0"/>
                        </a:spcBef>
                        <a:spcAft>
                          <a:spcPts val="0"/>
                        </a:spcAft>
                      </a:pPr>
                      <a:r>
                        <a:rPr lang="en-ZA" sz="1000">
                          <a:solidFill>
                            <a:schemeClr val="tx1">
                              <a:lumMod val="75000"/>
                              <a:lumOff val="25000"/>
                            </a:schemeClr>
                          </a:solidFill>
                          <a:effectLst/>
                        </a:rPr>
                        <a:t>Iceland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572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357,603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21.5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5670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4779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800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spcBef>
                          <a:spcPts val="0"/>
                        </a:spcBef>
                        <a:spcAft>
                          <a:spcPts val="0"/>
                        </a:spcAft>
                      </a:pPr>
                      <a:r>
                        <a:rPr lang="en-ZA" sz="1000">
                          <a:solidFill>
                            <a:schemeClr val="tx1">
                              <a:lumMod val="75000"/>
                              <a:lumOff val="25000"/>
                            </a:schemeClr>
                          </a:solidFill>
                          <a:effectLst/>
                        </a:rPr>
                        <a:t>Ireland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70,723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5,275,004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535.3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6128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4690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637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spcBef>
                          <a:spcPts val="0"/>
                        </a:spcBef>
                        <a:spcAft>
                          <a:spcPts val="0"/>
                        </a:spcAft>
                      </a:pPr>
                      <a:r>
                        <a:rPr lang="en-ZA" sz="1000">
                          <a:solidFill>
                            <a:schemeClr val="tx1">
                              <a:lumMod val="75000"/>
                              <a:lumOff val="25000"/>
                            </a:schemeClr>
                          </a:solidFill>
                          <a:effectLst/>
                        </a:rPr>
                        <a:t>Israel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20,770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8,914,885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409.4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3259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2241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627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spcBef>
                          <a:spcPts val="0"/>
                        </a:spcBef>
                        <a:spcAft>
                          <a:spcPts val="0"/>
                        </a:spcAft>
                      </a:pPr>
                      <a:r>
                        <a:rPr lang="en-ZA" sz="1000">
                          <a:solidFill>
                            <a:schemeClr val="tx1">
                              <a:lumMod val="75000"/>
                              <a:lumOff val="25000"/>
                            </a:schemeClr>
                          </a:solidFill>
                          <a:effectLst/>
                        </a:rPr>
                        <a:t>Italy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61,095,551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2713.3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3205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2491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640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spcBef>
                          <a:spcPts val="0"/>
                        </a:spcBef>
                        <a:spcAft>
                          <a:spcPts val="0"/>
                        </a:spcAft>
                      </a:pPr>
                      <a:r>
                        <a:rPr lang="en-ZA" sz="1000">
                          <a:solidFill>
                            <a:schemeClr val="tx1">
                              <a:lumMod val="75000"/>
                              <a:lumOff val="25000"/>
                            </a:schemeClr>
                          </a:solidFill>
                          <a:effectLst/>
                        </a:rPr>
                        <a:t>Liechtenstein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160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39,711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NA</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spcBef>
                          <a:spcPts val="0"/>
                        </a:spcBef>
                        <a:spcAft>
                          <a:spcPts val="0"/>
                        </a:spcAft>
                      </a:pPr>
                      <a:r>
                        <a:rPr lang="en-ZA" sz="1000">
                          <a:solidFill>
                            <a:schemeClr val="tx1">
                              <a:lumMod val="75000"/>
                              <a:lumOff val="25000"/>
                            </a:schemeClr>
                          </a:solidFill>
                          <a:effectLst/>
                        </a:rPr>
                        <a:t>Luxembourg</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650,364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5.4</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6782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5976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609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168439">
                <a:tc>
                  <a:txBody>
                    <a:bodyPr/>
                    <a:lstStyle/>
                    <a:p>
                      <a:pPr marL="0" marR="0">
                        <a:spcBef>
                          <a:spcPts val="0"/>
                        </a:spcBef>
                        <a:spcAft>
                          <a:spcPts val="0"/>
                        </a:spcAft>
                      </a:pPr>
                      <a:r>
                        <a:rPr lang="en-ZA" sz="1000">
                          <a:solidFill>
                            <a:schemeClr val="tx1">
                              <a:lumMod val="75000"/>
                              <a:lumOff val="25000"/>
                            </a:schemeClr>
                          </a:solidFill>
                          <a:effectLst/>
                        </a:rPr>
                        <a:t>Malta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316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464,186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25.2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8.2</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3553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2470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1013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r h="168439">
                <a:tc>
                  <a:txBody>
                    <a:bodyPr/>
                    <a:lstStyle/>
                    <a:p>
                      <a:pPr marL="0" marR="0">
                        <a:spcBef>
                          <a:spcPts val="0"/>
                        </a:spcBef>
                        <a:spcAft>
                          <a:spcPts val="0"/>
                        </a:spcAft>
                      </a:pPr>
                      <a:r>
                        <a:rPr lang="en-ZA" sz="1000">
                          <a:solidFill>
                            <a:schemeClr val="tx1">
                              <a:lumMod val="75000"/>
                              <a:lumOff val="25000"/>
                            </a:schemeClr>
                          </a:solidFill>
                          <a:effectLst/>
                        </a:rPr>
                        <a:t>Netherlands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41,543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17,400,824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5621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3798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535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439605970"/>
                  </a:ext>
                </a:extLst>
              </a:tr>
              <a:tr h="168439">
                <a:tc>
                  <a:txBody>
                    <a:bodyPr/>
                    <a:lstStyle/>
                    <a:p>
                      <a:pPr marL="0" marR="0">
                        <a:spcBef>
                          <a:spcPts val="0"/>
                        </a:spcBef>
                        <a:spcAft>
                          <a:spcPts val="0"/>
                        </a:spcAft>
                      </a:pPr>
                      <a:r>
                        <a:rPr lang="en-ZA" sz="1000">
                          <a:solidFill>
                            <a:schemeClr val="tx1">
                              <a:lumMod val="75000"/>
                              <a:lumOff val="25000"/>
                            </a:schemeClr>
                          </a:solidFill>
                          <a:effectLst/>
                        </a:rPr>
                        <a:t>Norway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323,802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5,553,840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428.3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10.5</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7254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6300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929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897193358"/>
                  </a:ext>
                </a:extLst>
              </a:tr>
              <a:tr h="168439">
                <a:tc>
                  <a:txBody>
                    <a:bodyPr/>
                    <a:lstStyle/>
                    <a:p>
                      <a:pPr marL="0" marR="0">
                        <a:spcBef>
                          <a:spcPts val="0"/>
                        </a:spcBef>
                        <a:spcAft>
                          <a:spcPts val="0"/>
                        </a:spcAft>
                      </a:pPr>
                      <a:r>
                        <a:rPr lang="en-ZA" sz="1000">
                          <a:solidFill>
                            <a:schemeClr val="tx1">
                              <a:lumMod val="75000"/>
                              <a:lumOff val="25000"/>
                            </a:schemeClr>
                          </a:solidFill>
                          <a:effectLst/>
                        </a:rPr>
                        <a:t>Portugal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10,242,081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369.6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9.5</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2230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1446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589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11873899"/>
                  </a:ext>
                </a:extLst>
              </a:tr>
              <a:tr h="168439">
                <a:tc>
                  <a:txBody>
                    <a:bodyPr/>
                    <a:lstStyle/>
                    <a:p>
                      <a:pPr marL="0" marR="0">
                        <a:spcBef>
                          <a:spcPts val="0"/>
                        </a:spcBef>
                        <a:spcAft>
                          <a:spcPts val="0"/>
                        </a:spcAft>
                      </a:pPr>
                      <a:r>
                        <a:rPr lang="en-ZA" sz="1000">
                          <a:solidFill>
                            <a:schemeClr val="tx1">
                              <a:lumMod val="75000"/>
                              <a:lumOff val="25000"/>
                            </a:schemeClr>
                          </a:solidFill>
                          <a:effectLst/>
                        </a:rPr>
                        <a:t>Spain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505,370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47,163,418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1929.8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9.1</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3001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2246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556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032984050"/>
                  </a:ext>
                </a:extLst>
              </a:tr>
              <a:tr h="168439">
                <a:tc>
                  <a:txBody>
                    <a:bodyPr/>
                    <a:lstStyle/>
                    <a:p>
                      <a:pPr marL="0" marR="0">
                        <a:spcBef>
                          <a:spcPts val="0"/>
                        </a:spcBef>
                        <a:spcAft>
                          <a:spcPts val="0"/>
                        </a:spcAft>
                      </a:pPr>
                      <a:r>
                        <a:rPr lang="en-ZA" sz="1000">
                          <a:solidFill>
                            <a:schemeClr val="tx1">
                              <a:lumMod val="75000"/>
                              <a:lumOff val="25000"/>
                            </a:schemeClr>
                          </a:solidFill>
                          <a:effectLst/>
                        </a:rPr>
                        <a:t>Sweden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10,483,647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617.9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5851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5046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740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63506717"/>
                  </a:ext>
                </a:extLst>
              </a:tr>
              <a:tr h="168439">
                <a:tc>
                  <a:txBody>
                    <a:bodyPr/>
                    <a:lstStyle/>
                    <a:p>
                      <a:pPr marL="0" marR="0">
                        <a:spcBef>
                          <a:spcPts val="0"/>
                        </a:spcBef>
                        <a:spcAft>
                          <a:spcPts val="0"/>
                        </a:spcAft>
                      </a:pPr>
                      <a:r>
                        <a:rPr lang="en-ZA" sz="1000">
                          <a:solidFill>
                            <a:schemeClr val="tx1">
                              <a:lumMod val="75000"/>
                              <a:lumOff val="25000"/>
                            </a:schemeClr>
                          </a:solidFill>
                          <a:effectLst/>
                        </a:rPr>
                        <a:t>Switzerland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41,277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8,508,698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672.5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9801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3290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2532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992383790"/>
                  </a:ext>
                </a:extLst>
              </a:tr>
              <a:tr h="168439">
                <a:tc>
                  <a:txBody>
                    <a:bodyPr/>
                    <a:lstStyle/>
                    <a:p>
                      <a:pPr marL="0" marR="0">
                        <a:spcBef>
                          <a:spcPts val="0"/>
                        </a:spcBef>
                        <a:spcAft>
                          <a:spcPts val="0"/>
                        </a:spcAft>
                      </a:pPr>
                      <a:r>
                        <a:rPr lang="en-ZA" sz="1000">
                          <a:solidFill>
                            <a:schemeClr val="tx1">
                              <a:lumMod val="75000"/>
                              <a:lumOff val="25000"/>
                            </a:schemeClr>
                          </a:solidFill>
                          <a:effectLst/>
                        </a:rPr>
                        <a:t>United Kingdom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243,610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67,791,400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3344.5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4903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4093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625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24329629"/>
                  </a:ext>
                </a:extLst>
              </a:tr>
            </a:tbl>
          </a:graphicData>
        </a:graphic>
      </p:graphicFrame>
      <p:sp>
        <p:nvSpPr>
          <p:cNvPr id="11" name="TextBox 10"/>
          <p:cNvSpPr txBox="1"/>
          <p:nvPr/>
        </p:nvSpPr>
        <p:spPr>
          <a:xfrm>
            <a:off x="1370655" y="5384670"/>
            <a:ext cx="2045870" cy="246221"/>
          </a:xfrm>
          <a:prstGeom prst="rect">
            <a:avLst/>
          </a:prstGeom>
          <a:noFill/>
        </p:spPr>
        <p:txBody>
          <a:bodyPr wrap="square" rtlCol="0">
            <a:spAutoFit/>
          </a:bodyPr>
          <a:lstStyle/>
          <a:p>
            <a:r>
              <a:rPr lang="en-US" sz="1000">
                <a:latin typeface="+mj-lt"/>
              </a:rPr>
              <a:t>‘ – ’ : data not reported/unavailable</a:t>
            </a:r>
          </a:p>
        </p:txBody>
      </p:sp>
      <p:sp>
        <p:nvSpPr>
          <p:cNvPr id="2" name="Title 1">
            <a:extLst>
              <a:ext uri="{FF2B5EF4-FFF2-40B4-BE49-F238E27FC236}">
                <a16:creationId xmlns:a16="http://schemas.microsoft.com/office/drawing/2014/main" id="{6EB6C363-0C19-90A3-1CD8-0B391F1089DE}"/>
              </a:ext>
            </a:extLst>
          </p:cNvPr>
          <p:cNvSpPr>
            <a:spLocks noGrp="1"/>
          </p:cNvSpPr>
          <p:nvPr>
            <p:ph type="title"/>
          </p:nvPr>
        </p:nvSpPr>
        <p:spPr/>
        <p:txBody>
          <a:bodyPr>
            <a:normAutofit/>
          </a:bodyPr>
          <a:lstStyle/>
          <a:p>
            <a:r>
              <a:rPr lang="en-US"/>
              <a:t>Demographics</a:t>
            </a:r>
          </a:p>
        </p:txBody>
      </p:sp>
      <p:sp>
        <p:nvSpPr>
          <p:cNvPr id="4" name="Date Placeholder 3">
            <a:extLst>
              <a:ext uri="{FF2B5EF4-FFF2-40B4-BE49-F238E27FC236}">
                <a16:creationId xmlns:a16="http://schemas.microsoft.com/office/drawing/2014/main" id="{233F323E-F770-A198-039D-6892DC03883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6DF0FEC9-CE7A-D708-71BA-EAAA651C064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7588361B-956E-7FB6-4B84-BFD6F07AD10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12</a:t>
            </a:fld>
            <a:endParaRPr lang="en-US"/>
          </a:p>
        </p:txBody>
      </p:sp>
    </p:spTree>
    <p:extLst>
      <p:ext uri="{BB962C8B-B14F-4D97-AF65-F5344CB8AC3E}">
        <p14:creationId xmlns:p14="http://schemas.microsoft.com/office/powerpoint/2010/main" val="423602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3389" y="5119741"/>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database (</a:t>
            </a:r>
            <a:r>
              <a:rPr lang="en-US" sz="1000">
                <a:latin typeface="+mj-lt"/>
                <a:hlinkClick r:id="rId2"/>
              </a:rPr>
              <a:t>http://www.healthdata.org/gbd</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lang="en-US" sz="1000">
                <a:latin typeface="+mj-lt"/>
                <a:hlinkClick r:id="rId3"/>
              </a:rPr>
              <a:t>https://www.who.int/gho/en/</a:t>
            </a:r>
            <a:r>
              <a:rPr lang="en-US" sz="1000">
                <a:latin typeface="+mj-lt"/>
              </a:rPr>
              <a:t>)</a:t>
            </a:r>
          </a:p>
          <a:p>
            <a:pPr>
              <a:lnSpc>
                <a:spcPct val="107000"/>
              </a:lnSpc>
              <a:defRPr/>
            </a:pPr>
            <a:r>
              <a:rPr lang="en-US" sz="1000">
                <a:latin typeface="+mj-lt"/>
              </a:rPr>
              <a:t>‘ – ’ : data not reported/unavailable</a:t>
            </a:r>
          </a:p>
        </p:txBody>
      </p:sp>
      <p:graphicFrame>
        <p:nvGraphicFramePr>
          <p:cNvPr id="3" name="Table 2"/>
          <p:cNvGraphicFramePr>
            <a:graphicFrameLocks noGrp="1"/>
          </p:cNvGraphicFramePr>
          <p:nvPr>
            <p:extLst>
              <p:ext uri="{D42A27DB-BD31-4B8C-83A1-F6EECF244321}">
                <p14:modId xmlns:p14="http://schemas.microsoft.com/office/powerpoint/2010/main" val="3337339564"/>
              </p:ext>
            </p:extLst>
          </p:nvPr>
        </p:nvGraphicFramePr>
        <p:xfrm>
          <a:off x="2053389" y="1114230"/>
          <a:ext cx="7235797" cy="3884234"/>
        </p:xfrm>
        <a:graphic>
          <a:graphicData uri="http://schemas.openxmlformats.org/drawingml/2006/table">
            <a:tbl>
              <a:tblPr firstRow="1" firstCol="1" bandRow="1">
                <a:tableStyleId>{F5AB1C69-6EDB-4FF4-983F-18BD219EF322}</a:tableStyleId>
              </a:tblPr>
              <a:tblGrid>
                <a:gridCol w="1106906">
                  <a:extLst>
                    <a:ext uri="{9D8B030D-6E8A-4147-A177-3AD203B41FA5}">
                      <a16:colId xmlns:a16="http://schemas.microsoft.com/office/drawing/2014/main" val="4132852929"/>
                    </a:ext>
                  </a:extLst>
                </a:gridCol>
                <a:gridCol w="1042737">
                  <a:extLst>
                    <a:ext uri="{9D8B030D-6E8A-4147-A177-3AD203B41FA5}">
                      <a16:colId xmlns:a16="http://schemas.microsoft.com/office/drawing/2014/main" val="1530359545"/>
                    </a:ext>
                  </a:extLst>
                </a:gridCol>
                <a:gridCol w="1066800">
                  <a:extLst>
                    <a:ext uri="{9D8B030D-6E8A-4147-A177-3AD203B41FA5}">
                      <a16:colId xmlns:a16="http://schemas.microsoft.com/office/drawing/2014/main" val="1068456823"/>
                    </a:ext>
                  </a:extLst>
                </a:gridCol>
                <a:gridCol w="1195136">
                  <a:extLst>
                    <a:ext uri="{9D8B030D-6E8A-4147-A177-3AD203B41FA5}">
                      <a16:colId xmlns:a16="http://schemas.microsoft.com/office/drawing/2014/main" val="1862606435"/>
                    </a:ext>
                  </a:extLst>
                </a:gridCol>
                <a:gridCol w="914400">
                  <a:extLst>
                    <a:ext uri="{9D8B030D-6E8A-4147-A177-3AD203B41FA5}">
                      <a16:colId xmlns:a16="http://schemas.microsoft.com/office/drawing/2014/main" val="1667131172"/>
                    </a:ext>
                  </a:extLst>
                </a:gridCol>
                <a:gridCol w="973914">
                  <a:extLst>
                    <a:ext uri="{9D8B030D-6E8A-4147-A177-3AD203B41FA5}">
                      <a16:colId xmlns:a16="http://schemas.microsoft.com/office/drawing/2014/main" val="2866304693"/>
                    </a:ext>
                  </a:extLst>
                </a:gridCol>
                <a:gridCol w="935904">
                  <a:extLst>
                    <a:ext uri="{9D8B030D-6E8A-4147-A177-3AD203B41FA5}">
                      <a16:colId xmlns:a16="http://schemas.microsoft.com/office/drawing/2014/main" val="294746148"/>
                    </a:ext>
                  </a:extLst>
                </a:gridCol>
              </a:tblGrid>
              <a:tr h="45887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CKD Prevalence</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Death attributed to CKD</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DALYS attributed to CKD</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Obesity</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Increased BP</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15000"/>
                        </a:lnSpc>
                        <a:spcBef>
                          <a:spcPts val="0"/>
                        </a:spcBef>
                        <a:spcAft>
                          <a:spcPts val="0"/>
                        </a:spcAft>
                      </a:pPr>
                      <a:r>
                        <a:rPr lang="en-GB" sz="900" b="1" kern="1200">
                          <a:solidFill>
                            <a:srgbClr val="404040"/>
                          </a:solidFill>
                          <a:effectLst/>
                        </a:rPr>
                        <a:t>Smoking</a:t>
                      </a:r>
                      <a:endParaRPr lang="en-GB" sz="900">
                        <a:effectLst/>
                      </a:endParaRPr>
                    </a:p>
                    <a:p>
                      <a:pPr marL="0" marR="0" algn="ctr">
                        <a:lnSpc>
                          <a:spcPct val="115000"/>
                        </a:lnSpc>
                        <a:spcBef>
                          <a:spcPts val="0"/>
                        </a:spcBef>
                        <a:spcAft>
                          <a:spcPts val="0"/>
                        </a:spcAft>
                      </a:pPr>
                      <a:r>
                        <a:rPr lang="en-GB"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5493529"/>
                  </a:ext>
                </a:extLst>
              </a:tr>
              <a:tr h="155698">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9.17 (8.48 - 9.80)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2.59 (2.19 - 2.94)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1.19 (1.01 - 1.36)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28.0 (22.0 - 34.0)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18.7 (13.3 - 24.8)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20.6 (18.1 - 23.0)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78465739"/>
                  </a:ext>
                </a:extLst>
              </a:tr>
              <a:tr h="155698">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11.57 (10.73 - 12.38)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4.08 (3.47 - 4.51)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1.85 (1.61 - 2.09)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21.9 (17.5 - 26.8)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21.0 (15.7 - 27.1)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25.2 (22.8 - 27.8)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03433489"/>
                  </a:ext>
                </a:extLst>
              </a:tr>
              <a:tr h="155698">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11.00 (10.28 - 11.70)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2.6 (2.2 - 2.92)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1.33 (1.15 - 1.49)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24.5 (20.7 - 28.5)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17.5 (12.9 - 23.0)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18.7 (17.0 - 20.4)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2088754"/>
                  </a:ext>
                </a:extLst>
              </a:tr>
              <a:tr h="155698">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10.63 (9.86 - 11.37)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2.05 (1.77 - 2.26)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1.23 (1.08 - 1.38)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21.3 (17.5 - 25.3)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20.6 (15.9 - 25.7)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17.5 (16.0 - 19.1)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2317320"/>
                  </a:ext>
                </a:extLst>
              </a:tr>
              <a:tr h="155698">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10.22 (9.50 - 10.89)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1.26 (1.06 - 1.4)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0.77 (0.68 - 0.86)</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24.9 (21.2 - 28.7)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19.4 (15.2 - 24.1)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16.8 (15.2 - 18.6)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4345837"/>
                  </a:ext>
                </a:extLst>
              </a:tr>
              <a:tr h="155698">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10.49 (9.77 - 11.28)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2.11 (1.71 - 2.42)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1.09 (0.94 - 1.24)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23.2 (18.8 - 27.8)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22.0 (16.6 - 27.8)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21.4 (19.3 - 23.4)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8476144"/>
                  </a:ext>
                </a:extLst>
              </a:tr>
              <a:tr h="155698">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12.27 (11.57 - 12.96)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3.67 (3.15 - 4.06)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 (1.57 - 2.02)</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25.7 (21.9 - 29.8)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19.9 (14.7 - 25.1)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21.2 (19.2 - 23.3)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253373"/>
                  </a:ext>
                </a:extLst>
              </a:tr>
              <a:tr h="155698">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14.67 (12.73 - 16.91)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3.58 (3.13 - 3.97)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 (1.85 - 2.36)</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27.4 (22.5 - 32.7)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19.1 (13.8 - 25.3)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31.2 (28.9 - 33.5)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6486529"/>
                  </a:ext>
                </a:extLst>
              </a:tr>
              <a:tr h="155698">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7.99 (7.44 - 8.56)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1.58 (1.32 - 1.78)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0.81 (0.7 - 0.92)</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23.1 (19.1 - 27.4)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19.7 (14.1 - 25.9)</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14.7 (12.9 - 16.5)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4594487"/>
                  </a:ext>
                </a:extLst>
              </a:tr>
              <a:tr h="155698">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9.59 (9.17 - 10.04)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2.16 (1.85 - 2.43)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1.08 (0.94 - 1.23)</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26.9 (22.3 - 31.7)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19.7 (14.7 - 25.3)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21.6 (19.2 - 24.2)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4314050"/>
                  </a:ext>
                </a:extLst>
              </a:tr>
              <a:tr h="155698">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8.45 (7.86 - 9.05)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5.77 (4.95 - 6.37)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2.45 (2.1 - 2.83)</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26.7 (21.9 - 31.6)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16.6 (11.7 - 22.4)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17.8 (15.9 - 20.0)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3928973"/>
                  </a:ext>
                </a:extLst>
              </a:tr>
              <a:tr h="155698">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12.17 (11.30 - 13.06)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2.57 (2.16 - 2.81)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1.39 (1.21 - 1.55)</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22.9 (19.3 - 26.8)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21.2 (16.2 - 26.3)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19.4 (17.7 - 21.4)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5717261"/>
                  </a:ext>
                </a:extLst>
              </a:tr>
              <a:tr h="155698">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t"/>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7540514"/>
                  </a:ext>
                </a:extLst>
              </a:tr>
              <a:tr h="155698">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9.84 (9.16 - 10.53)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2.87 (2.43 - 3.22)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1.32 (1.14 - 1.49)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24.2 (19.4 - 29.4)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21.9 (16.3 - 27.9)</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20.9 (18.4 - 23.6)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4360338"/>
                  </a:ext>
                </a:extLst>
              </a:tr>
              <a:tr h="155698">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11.91 (11.03 - 12.77)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2.79 (2.39 - 3.12)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1.59 (1.38 - 1.8)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31.0 (25.1 - 37.0)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19.4 (13.8 - 25.5)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18.8 (16.6 - 20.9)</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3686294"/>
                  </a:ext>
                </a:extLst>
              </a:tr>
              <a:tr h="155698">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11.26 (10.47 - 12.05)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2.41 (2.06 - 2.69)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1.24 (1.08 - 1.4)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23.1 (19.3 - 27.0)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18.7 (14.4 - 23.7)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17.9 (16.2 - 19.5)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4623587"/>
                  </a:ext>
                </a:extLst>
              </a:tr>
              <a:tr h="155698">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8.82 (8.20 - 9.41)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1.87 (1.61 - 2.03)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0.97 (0.84 - 1.08)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25.0 (20.9 - 29.2)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19.7 (14.7 - 25.0)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15.3 (13.6 - 17.2)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973553"/>
                  </a:ext>
                </a:extLst>
              </a:tr>
              <a:tr h="155698">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11.58 (10.63 - 12.55)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3.5 (2.98 - 3.87)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 (1.56 - 2.04)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23.2 (18.8 - 27.8)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24.4 (18.2 - 31.2)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17.8 (15.9 - 19.8)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85431099"/>
                  </a:ext>
                </a:extLst>
              </a:tr>
              <a:tr h="155698">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10.33 (9.57 - 11.10)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3.42 (2.82 - 3.9)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1.52 (1.3 - 1.74)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27.1 (23.2 - 31.1)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19.2 (14.5 - 24.6)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21.8 (19.7 - 24.0)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468022"/>
                  </a:ext>
                </a:extLst>
              </a:tr>
              <a:tr h="155698">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11.14 (10.30 - 11.95)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2.13 (1.8 - 2.35)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1.13 (0.98 - 1.28)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22.1 (18.3 - 26.0)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19.3 (14.7 - 24.3)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11.4 (10.7 - 12.2)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3189703"/>
                  </a:ext>
                </a:extLst>
              </a:tr>
              <a:tr h="155698">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11.44 (10.63 - 12.20)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3.18 (2.63 - 3.62)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1.36 (1.15 - 1.54)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21.2 (17.3 - 25.3)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18.0 (13.5 - 23.2)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19.1 (17.1 - 21.3)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2690411"/>
                  </a:ext>
                </a:extLst>
              </a:tr>
              <a:tr h="155698">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9.07 (8.43 - 9.72)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1.25 (1.1 - 1.34)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0.82 (0.72 - 0.9)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29.5 (26.6 - 32.5)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15.2 (12.2 - 18.3)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18.7 (17.0 - 20.4)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841080"/>
                  </a:ext>
                </a:extLst>
              </a:tr>
            </a:tbl>
          </a:graphicData>
        </a:graphic>
      </p:graphicFrame>
      <p:sp>
        <p:nvSpPr>
          <p:cNvPr id="2" name="Title 1">
            <a:extLst>
              <a:ext uri="{FF2B5EF4-FFF2-40B4-BE49-F238E27FC236}">
                <a16:creationId xmlns:a16="http://schemas.microsoft.com/office/drawing/2014/main" id="{78F66DDA-98EF-9578-D59B-4D49AEDC6352}"/>
              </a:ext>
            </a:extLst>
          </p:cNvPr>
          <p:cNvSpPr>
            <a:spLocks noGrp="1"/>
          </p:cNvSpPr>
          <p:nvPr>
            <p:ph type="title"/>
          </p:nvPr>
        </p:nvSpPr>
        <p:spPr/>
        <p:txBody>
          <a:bodyPr>
            <a:normAutofit/>
          </a:bodyPr>
          <a:lstStyle/>
          <a:p>
            <a:r>
              <a:rPr lang="en-US"/>
              <a:t>CKD and its risk factors burden</a:t>
            </a:r>
          </a:p>
        </p:txBody>
      </p:sp>
      <p:sp>
        <p:nvSpPr>
          <p:cNvPr id="4" name="Date Placeholder 3">
            <a:extLst>
              <a:ext uri="{FF2B5EF4-FFF2-40B4-BE49-F238E27FC236}">
                <a16:creationId xmlns:a16="http://schemas.microsoft.com/office/drawing/2014/main" id="{E1E8EEB2-81C0-BDAD-FE0E-C90BCD8C2BA4}"/>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F62C31D1-46D1-79DC-3AFC-571F081BE93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9B72972F-4C6A-0390-055C-F9B39E17B03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405305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B2192B-74B8-4749-F835-F9FDFF77DEB4}"/>
              </a:ext>
            </a:extLst>
          </p:cNvPr>
          <p:cNvPicPr>
            <a:picLocks noChangeAspect="1"/>
          </p:cNvPicPr>
          <p:nvPr/>
        </p:nvPicPr>
        <p:blipFill>
          <a:blip r:embed="rId2"/>
          <a:stretch>
            <a:fillRect/>
          </a:stretch>
        </p:blipFill>
        <p:spPr>
          <a:xfrm>
            <a:off x="654472" y="1873662"/>
            <a:ext cx="2967168" cy="289638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72790957"/>
              </p:ext>
            </p:extLst>
          </p:nvPr>
        </p:nvGraphicFramePr>
        <p:xfrm>
          <a:off x="4186989" y="1263498"/>
          <a:ext cx="7821508" cy="3967152"/>
        </p:xfrm>
        <a:graphic>
          <a:graphicData uri="http://schemas.openxmlformats.org/drawingml/2006/table">
            <a:tbl>
              <a:tblPr firstRow="1" firstCol="1" bandRow="1">
                <a:tableStyleId>{F5AB1C69-6EDB-4FF4-983F-18BD219EF322}</a:tableStyleId>
              </a:tblPr>
              <a:tblGrid>
                <a:gridCol w="1131460">
                  <a:extLst>
                    <a:ext uri="{9D8B030D-6E8A-4147-A177-3AD203B41FA5}">
                      <a16:colId xmlns:a16="http://schemas.microsoft.com/office/drawing/2014/main" val="3574951708"/>
                    </a:ext>
                  </a:extLst>
                </a:gridCol>
                <a:gridCol w="946272">
                  <a:extLst>
                    <a:ext uri="{9D8B030D-6E8A-4147-A177-3AD203B41FA5}">
                      <a16:colId xmlns:a16="http://schemas.microsoft.com/office/drawing/2014/main" val="2493019425"/>
                    </a:ext>
                  </a:extLst>
                </a:gridCol>
                <a:gridCol w="705246">
                  <a:extLst>
                    <a:ext uri="{9D8B030D-6E8A-4147-A177-3AD203B41FA5}">
                      <a16:colId xmlns:a16="http://schemas.microsoft.com/office/drawing/2014/main" val="332472521"/>
                    </a:ext>
                  </a:extLst>
                </a:gridCol>
                <a:gridCol w="921746">
                  <a:extLst>
                    <a:ext uri="{9D8B030D-6E8A-4147-A177-3AD203B41FA5}">
                      <a16:colId xmlns:a16="http://schemas.microsoft.com/office/drawing/2014/main" val="3979378920"/>
                    </a:ext>
                  </a:extLst>
                </a:gridCol>
                <a:gridCol w="767095">
                  <a:extLst>
                    <a:ext uri="{9D8B030D-6E8A-4147-A177-3AD203B41FA5}">
                      <a16:colId xmlns:a16="http://schemas.microsoft.com/office/drawing/2014/main" val="516198485"/>
                    </a:ext>
                  </a:extLst>
                </a:gridCol>
                <a:gridCol w="859897">
                  <a:extLst>
                    <a:ext uri="{9D8B030D-6E8A-4147-A177-3AD203B41FA5}">
                      <a16:colId xmlns:a16="http://schemas.microsoft.com/office/drawing/2014/main" val="3640396266"/>
                    </a:ext>
                  </a:extLst>
                </a:gridCol>
                <a:gridCol w="828944">
                  <a:extLst>
                    <a:ext uri="{9D8B030D-6E8A-4147-A177-3AD203B41FA5}">
                      <a16:colId xmlns:a16="http://schemas.microsoft.com/office/drawing/2014/main" val="1112092182"/>
                    </a:ext>
                  </a:extLst>
                </a:gridCol>
                <a:gridCol w="822700">
                  <a:extLst>
                    <a:ext uri="{9D8B030D-6E8A-4147-A177-3AD203B41FA5}">
                      <a16:colId xmlns:a16="http://schemas.microsoft.com/office/drawing/2014/main" val="788517744"/>
                    </a:ext>
                  </a:extLst>
                </a:gridCol>
                <a:gridCol w="838148">
                  <a:extLst>
                    <a:ext uri="{9D8B030D-6E8A-4147-A177-3AD203B41FA5}">
                      <a16:colId xmlns:a16="http://schemas.microsoft.com/office/drawing/2014/main" val="2579360747"/>
                    </a:ext>
                  </a:extLst>
                </a:gridCol>
              </a:tblGrid>
              <a:tr h="264591">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Hemodialysis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Peritoneal 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extLst>
                  <a:ext uri="{0D108BD9-81ED-4DB2-BD59-A6C34878D82A}">
                    <a16:rowId xmlns:a16="http://schemas.microsoft.com/office/drawing/2014/main" val="408176023"/>
                  </a:ext>
                </a:extLst>
              </a:tr>
              <a:tr h="244975">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extLst>
                  <a:ext uri="{0D108BD9-81ED-4DB2-BD59-A6C34878D82A}">
                    <a16:rowId xmlns:a16="http://schemas.microsoft.com/office/drawing/2014/main" val="3838960269"/>
                  </a:ext>
                </a:extLst>
              </a:tr>
              <a:tr h="142288">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96577855"/>
                  </a:ext>
                </a:extLst>
              </a:tr>
              <a:tr h="142288">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536.2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118.2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495.8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57168616"/>
                  </a:ext>
                </a:extLst>
              </a:tr>
              <a:tr h="142288">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197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194.2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766.15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175.85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708.65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57.5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18664800"/>
                  </a:ext>
                </a:extLst>
              </a:tr>
              <a:tr h="142288">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87.2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09214079"/>
                  </a:ext>
                </a:extLst>
              </a:tr>
              <a:tr h="142288">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94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54.2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01055486"/>
                  </a:ext>
                </a:extLst>
              </a:tr>
              <a:tr h="142288">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170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1376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746.5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700.7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45.8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22443543"/>
                  </a:ext>
                </a:extLst>
              </a:tr>
              <a:tr h="142288">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768.1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11611188"/>
                  </a:ext>
                </a:extLst>
              </a:tr>
              <a:tr h="142288">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1100.5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63.9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90412480"/>
                  </a:ext>
                </a:extLst>
              </a:tr>
              <a:tr h="142288">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93871644"/>
                  </a:ext>
                </a:extLst>
              </a:tr>
              <a:tr h="142288">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401.39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39.16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672661321"/>
                  </a:ext>
                </a:extLst>
              </a:tr>
              <a:tr h="142288">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698.32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62.35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9164554"/>
                  </a:ext>
                </a:extLst>
              </a:tr>
              <a:tr h="142288">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1276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701.8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89.32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98230927"/>
                  </a:ext>
                </a:extLst>
              </a:tr>
              <a:tr h="142288">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37007511"/>
                  </a:ext>
                </a:extLst>
              </a:tr>
              <a:tr h="142288">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7337236"/>
                  </a:ext>
                </a:extLst>
              </a:tr>
              <a:tr h="142288">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73108046"/>
                  </a:ext>
                </a:extLst>
              </a:tr>
              <a:tr h="142288">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27981716"/>
                  </a:ext>
                </a:extLst>
              </a:tr>
              <a:tr h="142288">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1014.5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317.3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65.1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83852224"/>
                  </a:ext>
                </a:extLst>
              </a:tr>
              <a:tr h="142288">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260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871.3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48.1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74877879"/>
                  </a:ext>
                </a:extLst>
              </a:tr>
              <a:tr h="142288">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50845773"/>
                  </a:ext>
                </a:extLst>
              </a:tr>
              <a:tr h="142288">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85.1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38447779"/>
                  </a:ext>
                </a:extLst>
              </a:tr>
              <a:tr h="142288">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99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57823376"/>
                  </a:ext>
                </a:extLst>
              </a:tr>
              <a:tr h="142288">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414.8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69</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664230507"/>
                  </a:ext>
                </a:extLst>
              </a:tr>
            </a:tbl>
          </a:graphicData>
        </a:graphic>
      </p:graphicFrame>
      <p:sp>
        <p:nvSpPr>
          <p:cNvPr id="8" name="Rectangle 7"/>
          <p:cNvSpPr/>
          <p:nvPr/>
        </p:nvSpPr>
        <p:spPr>
          <a:xfrm>
            <a:off x="526052" y="1535108"/>
            <a:ext cx="322400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9" name="Rectangle 18"/>
          <p:cNvSpPr/>
          <p:nvPr/>
        </p:nvSpPr>
        <p:spPr>
          <a:xfrm>
            <a:off x="4113404" y="5228651"/>
            <a:ext cx="7953594"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ERA-EDTA Registry Annual Report 2019, Finnish Registry for Kidney Diseases Report 2020, Jain et al. (JASN) 2012, RENINE Annual Report 2021, The Norwegian Renal Registry Annual Report 2020, UK Renal Registry 23</a:t>
            </a:r>
            <a:r>
              <a:rPr kumimoji="0" lang="en-US" sz="1000" b="0" i="0" u="none" strike="noStrike" kern="1200" cap="none" spc="0" normalizeH="0" baseline="30000" noProof="0">
                <a:ln>
                  <a:noFill/>
                </a:ln>
                <a:solidFill>
                  <a:prstClr val="black"/>
                </a:solidFill>
                <a:effectLst/>
                <a:uLnTx/>
                <a:uFillTx/>
                <a:latin typeface="+mj-lt"/>
                <a:ea typeface="Calibri" panose="020F0502020204030204" pitchFamily="34" charset="0"/>
                <a:cs typeface="Times New Roman" panose="02020603050405020304" pitchFamily="18" charset="0"/>
              </a:rPr>
              <a:t>rd</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Annual Report, 2019 USRDS Annual Data Report</a:t>
            </a:r>
          </a:p>
          <a:p>
            <a:pPr>
              <a:lnSpc>
                <a:spcPct val="107000"/>
              </a:lnSpc>
              <a:defRPr/>
            </a:pPr>
            <a:r>
              <a:rPr lang="en-US" sz="1000">
                <a:latin typeface="+mj-lt"/>
              </a:rPr>
              <a:t>‘ – ’ : data not reported/unavailable</a:t>
            </a:r>
          </a:p>
        </p:txBody>
      </p:sp>
      <p:sp>
        <p:nvSpPr>
          <p:cNvPr id="20" name="Oval 19"/>
          <p:cNvSpPr/>
          <p:nvPr/>
        </p:nvSpPr>
        <p:spPr>
          <a:xfrm>
            <a:off x="6152230" y="1122947"/>
            <a:ext cx="914317" cy="43018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54472" y="1873662"/>
            <a:ext cx="2967168" cy="289638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7659" y="5337238"/>
            <a:ext cx="298428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2" name="Picture 11">
            <a:extLst>
              <a:ext uri="{FF2B5EF4-FFF2-40B4-BE49-F238E27FC236}">
                <a16:creationId xmlns:a16="http://schemas.microsoft.com/office/drawing/2014/main" id="{92EF4C21-4F9A-4B7B-48C9-96802D5013A7}"/>
              </a:ext>
            </a:extLst>
          </p:cNvPr>
          <p:cNvPicPr>
            <a:picLocks noChangeAspect="1"/>
          </p:cNvPicPr>
          <p:nvPr/>
        </p:nvPicPr>
        <p:blipFill>
          <a:blip r:embed="rId3"/>
          <a:stretch>
            <a:fillRect/>
          </a:stretch>
        </p:blipFill>
        <p:spPr>
          <a:xfrm>
            <a:off x="18161" y="4984337"/>
            <a:ext cx="4134938" cy="109927"/>
          </a:xfrm>
          <a:prstGeom prst="rect">
            <a:avLst/>
          </a:prstGeom>
        </p:spPr>
      </p:pic>
      <p:sp>
        <p:nvSpPr>
          <p:cNvPr id="13" name="Rectangle 12">
            <a:extLst>
              <a:ext uri="{FF2B5EF4-FFF2-40B4-BE49-F238E27FC236}">
                <a16:creationId xmlns:a16="http://schemas.microsoft.com/office/drawing/2014/main" id="{2B91A78C-9A0C-BEF3-D012-C519211EF146}"/>
              </a:ext>
            </a:extLst>
          </p:cNvPr>
          <p:cNvSpPr/>
          <p:nvPr/>
        </p:nvSpPr>
        <p:spPr>
          <a:xfrm>
            <a:off x="25815" y="4986816"/>
            <a:ext cx="4134938" cy="10744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itle 2">
            <a:extLst>
              <a:ext uri="{FF2B5EF4-FFF2-40B4-BE49-F238E27FC236}">
                <a16:creationId xmlns:a16="http://schemas.microsoft.com/office/drawing/2014/main" id="{BBDE94C1-30CE-7417-3AA1-35C45E7C3841}"/>
              </a:ext>
            </a:extLst>
          </p:cNvPr>
          <p:cNvSpPr>
            <a:spLocks noGrp="1"/>
          </p:cNvSpPr>
          <p:nvPr>
            <p:ph type="title"/>
          </p:nvPr>
        </p:nvSpPr>
        <p:spPr/>
        <p:txBody>
          <a:bodyPr>
            <a:normAutofit/>
          </a:bodyPr>
          <a:lstStyle/>
          <a:p>
            <a:r>
              <a:rPr lang="en-US" dirty="0"/>
              <a:t>Burden of kidney failure</a:t>
            </a:r>
          </a:p>
        </p:txBody>
      </p:sp>
      <p:sp>
        <p:nvSpPr>
          <p:cNvPr id="4" name="Date Placeholder 3">
            <a:extLst>
              <a:ext uri="{FF2B5EF4-FFF2-40B4-BE49-F238E27FC236}">
                <a16:creationId xmlns:a16="http://schemas.microsoft.com/office/drawing/2014/main" id="{92853EFE-B81F-A194-22B5-8C38E37DEA8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89E406EB-9E0D-363B-26AA-49D5C2789ED3}"/>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655DD5FE-1C6E-3FA2-4299-BBE70536DAD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106526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2EE526-2FB2-34B4-B767-3971A216D413}"/>
              </a:ext>
            </a:extLst>
          </p:cNvPr>
          <p:cNvPicPr>
            <a:picLocks noChangeAspect="1"/>
          </p:cNvPicPr>
          <p:nvPr/>
        </p:nvPicPr>
        <p:blipFill>
          <a:blip r:embed="rId2"/>
          <a:stretch>
            <a:fillRect/>
          </a:stretch>
        </p:blipFill>
        <p:spPr>
          <a:xfrm>
            <a:off x="754943" y="1843138"/>
            <a:ext cx="3177873" cy="308871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78062416"/>
              </p:ext>
            </p:extLst>
          </p:nvPr>
        </p:nvGraphicFramePr>
        <p:xfrm>
          <a:off x="4660231" y="1257017"/>
          <a:ext cx="6983046" cy="4260957"/>
        </p:xfrm>
        <a:graphic>
          <a:graphicData uri="http://schemas.openxmlformats.org/drawingml/2006/table">
            <a:tbl>
              <a:tblPr firstRow="1" firstCol="1" bandRow="1">
                <a:tableStyleId>{F5AB1C69-6EDB-4FF4-983F-18BD219EF322}</a:tableStyleId>
              </a:tblPr>
              <a:tblGrid>
                <a:gridCol w="1088601">
                  <a:extLst>
                    <a:ext uri="{9D8B030D-6E8A-4147-A177-3AD203B41FA5}">
                      <a16:colId xmlns:a16="http://schemas.microsoft.com/office/drawing/2014/main" val="529967117"/>
                    </a:ext>
                  </a:extLst>
                </a:gridCol>
                <a:gridCol w="1178889">
                  <a:extLst>
                    <a:ext uri="{9D8B030D-6E8A-4147-A177-3AD203B41FA5}">
                      <a16:colId xmlns:a16="http://schemas.microsoft.com/office/drawing/2014/main" val="1660586446"/>
                    </a:ext>
                  </a:extLst>
                </a:gridCol>
                <a:gridCol w="1178889">
                  <a:extLst>
                    <a:ext uri="{9D8B030D-6E8A-4147-A177-3AD203B41FA5}">
                      <a16:colId xmlns:a16="http://schemas.microsoft.com/office/drawing/2014/main" val="3738346209"/>
                    </a:ext>
                  </a:extLst>
                </a:gridCol>
                <a:gridCol w="1178889">
                  <a:extLst>
                    <a:ext uri="{9D8B030D-6E8A-4147-A177-3AD203B41FA5}">
                      <a16:colId xmlns:a16="http://schemas.microsoft.com/office/drawing/2014/main" val="2818552729"/>
                    </a:ext>
                  </a:extLst>
                </a:gridCol>
                <a:gridCol w="1178889">
                  <a:extLst>
                    <a:ext uri="{9D8B030D-6E8A-4147-A177-3AD203B41FA5}">
                      <a16:colId xmlns:a16="http://schemas.microsoft.com/office/drawing/2014/main" val="3548966454"/>
                    </a:ext>
                  </a:extLst>
                </a:gridCol>
                <a:gridCol w="1178889">
                  <a:extLst>
                    <a:ext uri="{9D8B030D-6E8A-4147-A177-3AD203B41FA5}">
                      <a16:colId xmlns:a16="http://schemas.microsoft.com/office/drawing/2014/main" val="564233900"/>
                    </a:ext>
                  </a:extLst>
                </a:gridCol>
              </a:tblGrid>
              <a:tr h="175854">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1551360"/>
                  </a:ext>
                </a:extLst>
              </a:tr>
              <a:tr h="341473">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extLst>
                  <a:ext uri="{0D108BD9-81ED-4DB2-BD59-A6C34878D82A}">
                    <a16:rowId xmlns:a16="http://schemas.microsoft.com/office/drawing/2014/main" val="14210279"/>
                  </a:ext>
                </a:extLst>
              </a:tr>
              <a:tr h="170165">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22690618"/>
                  </a:ext>
                </a:extLst>
              </a:tr>
              <a:tr h="170165">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507.1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5497187"/>
                  </a:ext>
                </a:extLst>
              </a:tr>
              <a:tr h="170165">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35.95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569.65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30.86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44538482"/>
                  </a:ext>
                </a:extLst>
              </a:tr>
              <a:tr h="170165">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43.45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517.7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52014415"/>
                  </a:ext>
                </a:extLst>
              </a:tr>
              <a:tr h="170165">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48.73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73838290"/>
                  </a:ext>
                </a:extLst>
              </a:tr>
              <a:tr h="170165">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49.72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622.3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42.05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9303009"/>
                  </a:ext>
                </a:extLst>
              </a:tr>
              <a:tr h="170165">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23.74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27857838"/>
                  </a:ext>
                </a:extLst>
              </a:tr>
              <a:tr h="170165">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16.54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5655206"/>
                  </a:ext>
                </a:extLst>
              </a:tr>
              <a:tr h="170165">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565.8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37087563"/>
                  </a:ext>
                </a:extLst>
              </a:tr>
              <a:tr h="170165">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58913453"/>
                  </a:ext>
                </a:extLst>
              </a:tr>
              <a:tr h="170165">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54.09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37.16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3137613"/>
                  </a:ext>
                </a:extLst>
              </a:tr>
              <a:tr h="170165">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31.52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476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41405389"/>
                  </a:ext>
                </a:extLst>
              </a:tr>
              <a:tr h="170165">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72619831"/>
                  </a:ext>
                </a:extLst>
              </a:tr>
              <a:tr h="170165">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10376901"/>
                  </a:ext>
                </a:extLst>
              </a:tr>
              <a:tr h="170165">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55199492"/>
                  </a:ext>
                </a:extLst>
              </a:tr>
              <a:tr h="170165">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53.26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26.28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954543"/>
                  </a:ext>
                </a:extLst>
              </a:tr>
              <a:tr h="170165">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60558791"/>
                  </a:ext>
                </a:extLst>
              </a:tr>
              <a:tr h="170165">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42.06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38.53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3983827"/>
                  </a:ext>
                </a:extLst>
              </a:tr>
              <a:tr h="170165">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63.17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0872298"/>
                  </a:ext>
                </a:extLst>
              </a:tr>
              <a:tr h="170165">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43.63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9873038"/>
                  </a:ext>
                </a:extLst>
              </a:tr>
              <a:tr h="170165">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41.61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519.2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27.59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51620482"/>
                  </a:ext>
                </a:extLst>
              </a:tr>
              <a:tr h="170165">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570" marR="18570" marT="6478" marB="0" anchor="ctr"/>
                </a:tc>
                <a:tc>
                  <a:txBody>
                    <a:bodyPr/>
                    <a:lstStyle/>
                    <a:p>
                      <a:pPr algn="ctr" fontAlgn="b"/>
                      <a:r>
                        <a:rPr lang="en-CA" sz="1000" b="0" u="none" strike="noStrike">
                          <a:solidFill>
                            <a:srgbClr val="000000"/>
                          </a:solidFill>
                          <a:effectLst/>
                        </a:rPr>
                        <a:t>42.77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83748907"/>
                  </a:ext>
                </a:extLst>
              </a:tr>
            </a:tbl>
          </a:graphicData>
        </a:graphic>
      </p:graphicFrame>
      <p:sp>
        <p:nvSpPr>
          <p:cNvPr id="7" name="Rectangle 6"/>
          <p:cNvSpPr/>
          <p:nvPr/>
        </p:nvSpPr>
        <p:spPr>
          <a:xfrm>
            <a:off x="4522330" y="5537862"/>
            <a:ext cx="7298088"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Data source:</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a:t>
            </a:r>
            <a:r>
              <a:rPr lang="en-US" sz="1000">
                <a:solidFill>
                  <a:prstClr val="black"/>
                </a:solidFill>
                <a:ea typeface="Calibri" panose="020F0502020204030204" pitchFamily="34" charset="0"/>
                <a:cs typeface="Times New Roman" panose="02020603050405020304" pitchFamily="18" charset="0"/>
              </a:rPr>
              <a:t>ERA-EDTA Registry Annual Report 2019, Finnish Registry for Kidney Diseases Report 2020, </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GODT database (</a:t>
            </a:r>
            <a:r>
              <a:rPr lang="en-US" sz="1000">
                <a:hlinkClick r:id="rId3"/>
              </a:rPr>
              <a:t>http://www.transplant-observatory.org/data-charts-and-tables/</a:t>
            </a:r>
            <a:r>
              <a:rPr lang="en-US" sz="1000"/>
              <a:t>)</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The Norwegian Renal Registry Annual Report 2020, UK Renal Registry 23rd Annual Report, </a:t>
            </a:r>
            <a:r>
              <a:rPr lang="en-US" sz="1000">
                <a:solidFill>
                  <a:prstClr val="black"/>
                </a:solidFill>
                <a:ea typeface="Calibri" panose="020F0502020204030204" pitchFamily="34" charset="0"/>
                <a:cs typeface="Times New Roman" panose="02020603050405020304" pitchFamily="18" charset="0"/>
              </a:rPr>
              <a:t>2019 USRDS Annual Data Report</a:t>
            </a:r>
          </a:p>
          <a:p>
            <a:pPr>
              <a:lnSpc>
                <a:spcPct val="107000"/>
              </a:lnSpc>
              <a:defRPr/>
            </a:pPr>
            <a:r>
              <a:rPr lang="en-US" sz="1000"/>
              <a:t>‘ – ’ : data not reported/unavailable</a:t>
            </a:r>
          </a:p>
        </p:txBody>
      </p:sp>
      <p:sp>
        <p:nvSpPr>
          <p:cNvPr id="8" name="Rectangle 7"/>
          <p:cNvSpPr/>
          <p:nvPr/>
        </p:nvSpPr>
        <p:spPr>
          <a:xfrm>
            <a:off x="749838" y="1473505"/>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4" name="Oval 13"/>
          <p:cNvSpPr/>
          <p:nvPr/>
        </p:nvSpPr>
        <p:spPr>
          <a:xfrm>
            <a:off x="5688422" y="1001115"/>
            <a:ext cx="1315615" cy="4659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57130" y="1836866"/>
            <a:ext cx="3170311" cy="310510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AB67D38-E1D7-049C-C896-D50EDEE711A6}"/>
              </a:ext>
            </a:extLst>
          </p:cNvPr>
          <p:cNvPicPr>
            <a:picLocks noChangeAspect="1"/>
          </p:cNvPicPr>
          <p:nvPr/>
        </p:nvPicPr>
        <p:blipFill>
          <a:blip r:embed="rId4"/>
          <a:stretch>
            <a:fillRect/>
          </a:stretch>
        </p:blipFill>
        <p:spPr>
          <a:xfrm>
            <a:off x="184426" y="5131494"/>
            <a:ext cx="4138010" cy="130761"/>
          </a:xfrm>
          <a:prstGeom prst="rect">
            <a:avLst/>
          </a:prstGeom>
        </p:spPr>
      </p:pic>
      <p:sp>
        <p:nvSpPr>
          <p:cNvPr id="15" name="Rectangle 14">
            <a:extLst>
              <a:ext uri="{FF2B5EF4-FFF2-40B4-BE49-F238E27FC236}">
                <a16:creationId xmlns:a16="http://schemas.microsoft.com/office/drawing/2014/main" id="{032ECB1A-5BED-06C3-95FE-D77B5DA7F0A7}"/>
              </a:ext>
            </a:extLst>
          </p:cNvPr>
          <p:cNvSpPr/>
          <p:nvPr/>
        </p:nvSpPr>
        <p:spPr>
          <a:xfrm>
            <a:off x="179289" y="5121374"/>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itle 2">
            <a:extLst>
              <a:ext uri="{FF2B5EF4-FFF2-40B4-BE49-F238E27FC236}">
                <a16:creationId xmlns:a16="http://schemas.microsoft.com/office/drawing/2014/main" id="{09046557-D747-3001-3455-C3072D684F7E}"/>
              </a:ext>
            </a:extLst>
          </p:cNvPr>
          <p:cNvSpPr>
            <a:spLocks noGrp="1"/>
          </p:cNvSpPr>
          <p:nvPr>
            <p:ph type="title"/>
          </p:nvPr>
        </p:nvSpPr>
        <p:spPr/>
        <p:txBody>
          <a:bodyPr>
            <a:normAutofit/>
          </a:bodyPr>
          <a:lstStyle/>
          <a:p>
            <a:r>
              <a:rPr lang="en-US" dirty="0"/>
              <a:t>Burden of kidney failure (cont’d)</a:t>
            </a:r>
          </a:p>
        </p:txBody>
      </p:sp>
      <p:sp>
        <p:nvSpPr>
          <p:cNvPr id="4" name="Date Placeholder 3">
            <a:extLst>
              <a:ext uri="{FF2B5EF4-FFF2-40B4-BE49-F238E27FC236}">
                <a16:creationId xmlns:a16="http://schemas.microsoft.com/office/drawing/2014/main" id="{04FB5AAF-557F-91AE-4BD0-A0F43DB38F2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ECA15250-8382-7F6D-2D56-D39E502C5DF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2F0A9041-0045-C7A7-934D-9EFC9E7B45A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352544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81057" y="4902770"/>
            <a:ext cx="7666724" cy="123437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lang="en-US" sz="1000">
                <a:solidFill>
                  <a:prstClr val="black"/>
                </a:solidFill>
                <a:latin typeface="+mj-lt"/>
                <a:ea typeface="Calibri" panose="020F0502020204030204" pitchFamily="34" charset="0"/>
                <a:cs typeface="Times New Roman" panose="02020603050405020304" pitchFamily="18" charset="0"/>
              </a:rPr>
              <a:t>: Cavallo et al. (2014), Ferguson et al. (2022), Hackl et al. (2021), </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Haller et al. (2011),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Helantera</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et al. (2019), </a:t>
            </a:r>
            <a:r>
              <a:rPr lang="en-US" sz="1000">
                <a:solidFill>
                  <a:prstClr val="black"/>
                </a:solidFill>
                <a:latin typeface="+mj-lt"/>
                <a:ea typeface="Calibri" panose="020F0502020204030204" pitchFamily="34" charset="0"/>
                <a:cs typeface="Times New Roman" panose="02020603050405020304" pitchFamily="18" charset="0"/>
              </a:rPr>
              <a:t>Jakobsen et al. (1990), Jarl et al. (2018), Jensen et al. (2014),</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Jurgensen et al. (2015), Kerr et al. (2012), Li et al. (</a:t>
            </a:r>
            <a:r>
              <a:rPr lang="en-US" sz="1000">
                <a:solidFill>
                  <a:prstClr val="black"/>
                </a:solidFill>
                <a:latin typeface="+mj-lt"/>
                <a:ea typeface="Calibri" panose="020F0502020204030204" pitchFamily="34" charset="0"/>
                <a:cs typeface="Times New Roman" panose="02020603050405020304" pitchFamily="18" charset="0"/>
              </a:rPr>
              <a:t>2015), Mohnen et al. (2019), Roberts et al. (2022), Rocha et al. (2011), Sandoz et al. (2004), </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Van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Biesen</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(2007), </a:t>
            </a:r>
            <a:r>
              <a:rPr lang="en-US" sz="1000">
                <a:solidFill>
                  <a:prstClr val="black"/>
                </a:solidFill>
                <a:latin typeface="+mj-lt"/>
                <a:ea typeface="Calibri" panose="020F0502020204030204" pitchFamily="34" charset="0"/>
                <a:cs typeface="Times New Roman" panose="02020603050405020304" pitchFamily="18" charset="0"/>
              </a:rPr>
              <a:t>van der </a:t>
            </a:r>
            <a:r>
              <a:rPr lang="en-US" sz="1000" err="1">
                <a:solidFill>
                  <a:prstClr val="black"/>
                </a:solidFill>
                <a:latin typeface="+mj-lt"/>
                <a:ea typeface="Calibri" panose="020F0502020204030204" pitchFamily="34" charset="0"/>
                <a:cs typeface="Times New Roman" panose="02020603050405020304" pitchFamily="18" charset="0"/>
              </a:rPr>
              <a:t>Tol</a:t>
            </a:r>
            <a:r>
              <a:rPr lang="en-US" sz="1000">
                <a:solidFill>
                  <a:prstClr val="black"/>
                </a:solidFill>
                <a:latin typeface="+mj-lt"/>
                <a:ea typeface="Calibri" panose="020F0502020204030204" pitchFamily="34" charset="0"/>
                <a:cs typeface="Times New Roman" panose="02020603050405020304" pitchFamily="18" charset="0"/>
              </a:rPr>
              <a:t> et al. (2019), Villa et al. (2011), </a:t>
            </a:r>
            <a:r>
              <a:rPr lang="en-US" sz="1000" err="1">
                <a:solidFill>
                  <a:prstClr val="black"/>
                </a:solidFill>
                <a:latin typeface="+mj-lt"/>
                <a:ea typeface="Calibri" panose="020F0502020204030204" pitchFamily="34" charset="0"/>
                <a:cs typeface="Times New Roman" panose="02020603050405020304" pitchFamily="18" charset="0"/>
              </a:rPr>
              <a:t>Zambrowski</a:t>
            </a:r>
            <a:r>
              <a:rPr lang="en-US" sz="1000">
                <a:solidFill>
                  <a:prstClr val="black"/>
                </a:solidFill>
                <a:latin typeface="+mj-lt"/>
                <a:ea typeface="Calibri" panose="020F0502020204030204" pitchFamily="34" charset="0"/>
                <a:cs typeface="Times New Roman" panose="02020603050405020304" pitchFamily="18" charset="0"/>
              </a:rPr>
              <a:t> (2016)</a:t>
            </a:r>
          </a:p>
          <a:p>
            <a:pPr>
              <a:lnSpc>
                <a:spcPct val="107000"/>
              </a:lnSpc>
              <a:defRPr/>
            </a:pPr>
            <a:r>
              <a:rPr lang="en-US" sz="1000">
                <a:latin typeface="+mj-lt"/>
              </a:rPr>
              <a:t>‘ – ’ : data not reported/unavailable</a:t>
            </a:r>
          </a:p>
          <a:p>
            <a:pPr lvl="0">
              <a:lnSpc>
                <a:spcPct val="107000"/>
              </a:lnSpc>
              <a:defRPr/>
            </a:pPr>
            <a:endPar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66014342"/>
              </p:ext>
            </p:extLst>
          </p:nvPr>
        </p:nvGraphicFramePr>
        <p:xfrm>
          <a:off x="2181057" y="1193771"/>
          <a:ext cx="7926304" cy="3708999"/>
        </p:xfrm>
        <a:graphic>
          <a:graphicData uri="http://schemas.openxmlformats.org/drawingml/2006/table">
            <a:tbl>
              <a:tblPr firstRow="1" firstCol="1" bandRow="1">
                <a:tableStyleId>{F5AB1C69-6EDB-4FF4-983F-18BD219EF322}</a:tableStyleId>
              </a:tblPr>
              <a:tblGrid>
                <a:gridCol w="1105482">
                  <a:extLst>
                    <a:ext uri="{9D8B030D-6E8A-4147-A177-3AD203B41FA5}">
                      <a16:colId xmlns:a16="http://schemas.microsoft.com/office/drawing/2014/main" val="3891654899"/>
                    </a:ext>
                  </a:extLst>
                </a:gridCol>
                <a:gridCol w="1439019">
                  <a:extLst>
                    <a:ext uri="{9D8B030D-6E8A-4147-A177-3AD203B41FA5}">
                      <a16:colId xmlns:a16="http://schemas.microsoft.com/office/drawing/2014/main" val="3894756798"/>
                    </a:ext>
                  </a:extLst>
                </a:gridCol>
                <a:gridCol w="1345766">
                  <a:extLst>
                    <a:ext uri="{9D8B030D-6E8A-4147-A177-3AD203B41FA5}">
                      <a16:colId xmlns:a16="http://schemas.microsoft.com/office/drawing/2014/main" val="2797349625"/>
                    </a:ext>
                  </a:extLst>
                </a:gridCol>
                <a:gridCol w="1345766">
                  <a:extLst>
                    <a:ext uri="{9D8B030D-6E8A-4147-A177-3AD203B41FA5}">
                      <a16:colId xmlns:a16="http://schemas.microsoft.com/office/drawing/2014/main" val="2946060497"/>
                    </a:ext>
                  </a:extLst>
                </a:gridCol>
                <a:gridCol w="1345766">
                  <a:extLst>
                    <a:ext uri="{9D8B030D-6E8A-4147-A177-3AD203B41FA5}">
                      <a16:colId xmlns:a16="http://schemas.microsoft.com/office/drawing/2014/main" val="3237726493"/>
                    </a:ext>
                  </a:extLst>
                </a:gridCol>
                <a:gridCol w="1344505">
                  <a:extLst>
                    <a:ext uri="{9D8B030D-6E8A-4147-A177-3AD203B41FA5}">
                      <a16:colId xmlns:a16="http://schemas.microsoft.com/office/drawing/2014/main" val="41764542"/>
                    </a:ext>
                  </a:extLst>
                </a:gridCol>
              </a:tblGrid>
              <a:tr h="336777">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Hemodialysis</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Peritoneal dialysis</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Kidney Transplant</a:t>
                      </a:r>
                      <a:endParaRPr lang="en-GB" sz="1000">
                        <a:solidFill>
                          <a:schemeClr val="tx1">
                            <a:lumMod val="75000"/>
                            <a:lumOff val="25000"/>
                          </a:schemeClr>
                        </a:solidFill>
                        <a:effectLst/>
                      </a:endParaRPr>
                    </a:p>
                    <a:p>
                      <a:pPr marL="0" marR="0" algn="ctr">
                        <a:lnSpc>
                          <a:spcPct val="106000"/>
                        </a:lnSpc>
                        <a:spcBef>
                          <a:spcPts val="0"/>
                        </a:spcBef>
                        <a:spcAft>
                          <a:spcPts val="0"/>
                        </a:spcAft>
                      </a:pPr>
                      <a:r>
                        <a:rPr lang="en-US" sz="1000" b="1" kern="1200">
                          <a:solidFill>
                            <a:schemeClr val="tx1">
                              <a:lumMod val="75000"/>
                              <a:lumOff val="25000"/>
                            </a:schemeClr>
                          </a:solidFill>
                          <a:effectLst/>
                        </a:rPr>
                        <a:t>(First year)</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Kidney Transplant</a:t>
                      </a:r>
                      <a:endParaRPr lang="en-GB" sz="1000">
                        <a:solidFill>
                          <a:schemeClr val="tx1">
                            <a:lumMod val="75000"/>
                            <a:lumOff val="25000"/>
                          </a:schemeClr>
                        </a:solidFill>
                        <a:effectLst/>
                      </a:endParaRPr>
                    </a:p>
                    <a:p>
                      <a:pPr marL="0" marR="0" algn="ctr">
                        <a:lnSpc>
                          <a:spcPct val="106000"/>
                        </a:lnSpc>
                        <a:spcBef>
                          <a:spcPts val="0"/>
                        </a:spcBef>
                        <a:spcAft>
                          <a:spcPts val="0"/>
                        </a:spcAft>
                      </a:pPr>
                      <a:r>
                        <a:rPr lang="en-US" sz="1000" b="1" kern="1200">
                          <a:solidFill>
                            <a:schemeClr val="tx1">
                              <a:lumMod val="75000"/>
                              <a:lumOff val="25000"/>
                            </a:schemeClr>
                          </a:solidFill>
                          <a:effectLst/>
                        </a:rPr>
                        <a:t>(later years)</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HD/PD ratio</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extLst>
                  <a:ext uri="{0D108BD9-81ED-4DB2-BD59-A6C34878D82A}">
                    <a16:rowId xmlns:a16="http://schemas.microsoft.com/office/drawing/2014/main" val="4239459917"/>
                  </a:ext>
                </a:extLst>
              </a:tr>
              <a:tr h="160582">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37374845"/>
                  </a:ext>
                </a:extLst>
              </a:tr>
              <a:tr h="160582">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60853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29147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76552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22635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2.09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74367947"/>
                  </a:ext>
                </a:extLst>
              </a:tr>
              <a:tr h="160582">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71318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63935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35737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9920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4284164"/>
                  </a:ext>
                </a:extLst>
              </a:tr>
              <a:tr h="160582">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65842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31057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27394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578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862015967"/>
                  </a:ext>
                </a:extLst>
              </a:tr>
              <a:tr h="160582">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67830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37269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71627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14480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86300409"/>
                  </a:ext>
                </a:extLst>
              </a:tr>
              <a:tr h="160582">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48256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35465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126993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29533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1.36</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699342089"/>
                  </a:ext>
                </a:extLst>
              </a:tr>
              <a:tr h="160582">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79499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32622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76629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19924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2.44</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75789633"/>
                  </a:ext>
                </a:extLst>
              </a:tr>
              <a:tr h="160582">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24419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27206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0.90</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68889793"/>
                  </a:ext>
                </a:extLst>
              </a:tr>
              <a:tr h="160582">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81031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18959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4.27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79496526"/>
                  </a:ext>
                </a:extLst>
              </a:tr>
              <a:tr h="160582">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66861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40809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1.64</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10051731"/>
                  </a:ext>
                </a:extLst>
              </a:tr>
              <a:tr h="160582">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62082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72627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0.85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43647955"/>
                  </a:ext>
                </a:extLst>
              </a:tr>
              <a:tr h="160582">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32029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21076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96430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14091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1.52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12835210"/>
                  </a:ext>
                </a:extLst>
              </a:tr>
              <a:tr h="160582">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21998626"/>
                  </a:ext>
                </a:extLst>
              </a:tr>
              <a:tr h="160582">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296015"/>
                  </a:ext>
                </a:extLst>
              </a:tr>
              <a:tr h="160582">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5196657"/>
                  </a:ext>
                </a:extLst>
              </a:tr>
              <a:tr h="160582">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99419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66655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118595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41254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6551950"/>
                  </a:ext>
                </a:extLst>
              </a:tr>
              <a:tr h="160582">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71791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50534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41108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25242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263895006"/>
                  </a:ext>
                </a:extLst>
              </a:tr>
              <a:tr h="160582">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30361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30361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116952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12379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1.00</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06050096"/>
                  </a:ext>
                </a:extLst>
              </a:tr>
              <a:tr h="160582">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26937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59854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64822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10630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0.45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0246084"/>
                  </a:ext>
                </a:extLst>
              </a:tr>
              <a:tr h="160582">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80520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94144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18054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387503422"/>
                  </a:ext>
                </a:extLst>
              </a:tr>
              <a:tr h="160582">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18570" marR="18570" marT="6478" marB="0" anchor="ctr"/>
                </a:tc>
                <a:tc>
                  <a:txBody>
                    <a:bodyPr/>
                    <a:lstStyle/>
                    <a:p>
                      <a:pPr algn="ctr" fontAlgn="b"/>
                      <a:r>
                        <a:rPr lang="en-CA" sz="1000" b="0" u="none" strike="noStrike">
                          <a:solidFill>
                            <a:srgbClr val="000000"/>
                          </a:solidFill>
                          <a:effectLst/>
                        </a:rPr>
                        <a:t>94085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83070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19255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10428785"/>
                  </a:ext>
                </a:extLst>
              </a:tr>
            </a:tbl>
          </a:graphicData>
        </a:graphic>
      </p:graphicFrame>
      <p:sp>
        <p:nvSpPr>
          <p:cNvPr id="2" name="Title 1">
            <a:extLst>
              <a:ext uri="{FF2B5EF4-FFF2-40B4-BE49-F238E27FC236}">
                <a16:creationId xmlns:a16="http://schemas.microsoft.com/office/drawing/2014/main" id="{663DA997-2A1D-BE7F-870A-96FE7C245335}"/>
              </a:ext>
            </a:extLst>
          </p:cNvPr>
          <p:cNvSpPr>
            <a:spLocks noGrp="1"/>
          </p:cNvSpPr>
          <p:nvPr>
            <p:ph type="title"/>
          </p:nvPr>
        </p:nvSpPr>
        <p:spPr/>
        <p:txBody>
          <a:bodyPr>
            <a:normAutofit fontScale="90000"/>
          </a:bodyPr>
          <a:lstStyle/>
          <a:p>
            <a:r>
              <a:rPr lang="en-US"/>
              <a:t>Annual cost of kidney replacement therapy components</a:t>
            </a:r>
          </a:p>
        </p:txBody>
      </p:sp>
      <p:sp>
        <p:nvSpPr>
          <p:cNvPr id="3" name="Date Placeholder 3">
            <a:extLst>
              <a:ext uri="{FF2B5EF4-FFF2-40B4-BE49-F238E27FC236}">
                <a16:creationId xmlns:a16="http://schemas.microsoft.com/office/drawing/2014/main" id="{2BFA964E-7C8F-2631-7A27-3332FF20D1D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F66E4E95-A807-8F17-4379-B9C4394A23D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43EF4B46-5B11-6C24-57A2-686D8DC664A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351334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17</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863998B6-9C1E-001F-3C34-DD090FB0DC13}"/>
              </a:ext>
            </a:extLst>
          </p:cNvPr>
          <p:cNvGraphicFramePr>
            <a:graphicFrameLocks noGrp="1"/>
          </p:cNvGraphicFramePr>
          <p:nvPr>
            <p:extLst>
              <p:ext uri="{D42A27DB-BD31-4B8C-83A1-F6EECF244321}">
                <p14:modId xmlns:p14="http://schemas.microsoft.com/office/powerpoint/2010/main" val="1854377806"/>
              </p:ext>
            </p:extLst>
          </p:nvPr>
        </p:nvGraphicFramePr>
        <p:xfrm>
          <a:off x="694944" y="1307592"/>
          <a:ext cx="10799070" cy="4422670"/>
        </p:xfrm>
        <a:graphic>
          <a:graphicData uri="http://schemas.openxmlformats.org/drawingml/2006/table">
            <a:tbl>
              <a:tblPr/>
              <a:tblGrid>
                <a:gridCol w="894192">
                  <a:extLst>
                    <a:ext uri="{9D8B030D-6E8A-4147-A177-3AD203B41FA5}">
                      <a16:colId xmlns:a16="http://schemas.microsoft.com/office/drawing/2014/main" val="2810338396"/>
                    </a:ext>
                  </a:extLst>
                </a:gridCol>
                <a:gridCol w="550271">
                  <a:extLst>
                    <a:ext uri="{9D8B030D-6E8A-4147-A177-3AD203B41FA5}">
                      <a16:colId xmlns:a16="http://schemas.microsoft.com/office/drawing/2014/main" val="3921506612"/>
                    </a:ext>
                  </a:extLst>
                </a:gridCol>
                <a:gridCol w="550271">
                  <a:extLst>
                    <a:ext uri="{9D8B030D-6E8A-4147-A177-3AD203B41FA5}">
                      <a16:colId xmlns:a16="http://schemas.microsoft.com/office/drawing/2014/main" val="2637977142"/>
                    </a:ext>
                  </a:extLst>
                </a:gridCol>
                <a:gridCol w="550271">
                  <a:extLst>
                    <a:ext uri="{9D8B030D-6E8A-4147-A177-3AD203B41FA5}">
                      <a16:colId xmlns:a16="http://schemas.microsoft.com/office/drawing/2014/main" val="1025684011"/>
                    </a:ext>
                  </a:extLst>
                </a:gridCol>
                <a:gridCol w="550271">
                  <a:extLst>
                    <a:ext uri="{9D8B030D-6E8A-4147-A177-3AD203B41FA5}">
                      <a16:colId xmlns:a16="http://schemas.microsoft.com/office/drawing/2014/main" val="3970809572"/>
                    </a:ext>
                  </a:extLst>
                </a:gridCol>
                <a:gridCol w="550271">
                  <a:extLst>
                    <a:ext uri="{9D8B030D-6E8A-4147-A177-3AD203B41FA5}">
                      <a16:colId xmlns:a16="http://schemas.microsoft.com/office/drawing/2014/main" val="2836081093"/>
                    </a:ext>
                  </a:extLst>
                </a:gridCol>
                <a:gridCol w="550271">
                  <a:extLst>
                    <a:ext uri="{9D8B030D-6E8A-4147-A177-3AD203B41FA5}">
                      <a16:colId xmlns:a16="http://schemas.microsoft.com/office/drawing/2014/main" val="565081502"/>
                    </a:ext>
                  </a:extLst>
                </a:gridCol>
                <a:gridCol w="550271">
                  <a:extLst>
                    <a:ext uri="{9D8B030D-6E8A-4147-A177-3AD203B41FA5}">
                      <a16:colId xmlns:a16="http://schemas.microsoft.com/office/drawing/2014/main" val="444195836"/>
                    </a:ext>
                  </a:extLst>
                </a:gridCol>
                <a:gridCol w="550271">
                  <a:extLst>
                    <a:ext uri="{9D8B030D-6E8A-4147-A177-3AD203B41FA5}">
                      <a16:colId xmlns:a16="http://schemas.microsoft.com/office/drawing/2014/main" val="386073659"/>
                    </a:ext>
                  </a:extLst>
                </a:gridCol>
                <a:gridCol w="550271">
                  <a:extLst>
                    <a:ext uri="{9D8B030D-6E8A-4147-A177-3AD203B41FA5}">
                      <a16:colId xmlns:a16="http://schemas.microsoft.com/office/drawing/2014/main" val="2240103813"/>
                    </a:ext>
                  </a:extLst>
                </a:gridCol>
                <a:gridCol w="550271">
                  <a:extLst>
                    <a:ext uri="{9D8B030D-6E8A-4147-A177-3AD203B41FA5}">
                      <a16:colId xmlns:a16="http://schemas.microsoft.com/office/drawing/2014/main" val="1239122408"/>
                    </a:ext>
                  </a:extLst>
                </a:gridCol>
                <a:gridCol w="550271">
                  <a:extLst>
                    <a:ext uri="{9D8B030D-6E8A-4147-A177-3AD203B41FA5}">
                      <a16:colId xmlns:a16="http://schemas.microsoft.com/office/drawing/2014/main" val="1931850970"/>
                    </a:ext>
                  </a:extLst>
                </a:gridCol>
                <a:gridCol w="550271">
                  <a:extLst>
                    <a:ext uri="{9D8B030D-6E8A-4147-A177-3AD203B41FA5}">
                      <a16:colId xmlns:a16="http://schemas.microsoft.com/office/drawing/2014/main" val="1987547966"/>
                    </a:ext>
                  </a:extLst>
                </a:gridCol>
                <a:gridCol w="550271">
                  <a:extLst>
                    <a:ext uri="{9D8B030D-6E8A-4147-A177-3AD203B41FA5}">
                      <a16:colId xmlns:a16="http://schemas.microsoft.com/office/drawing/2014/main" val="2563235810"/>
                    </a:ext>
                  </a:extLst>
                </a:gridCol>
                <a:gridCol w="550271">
                  <a:extLst>
                    <a:ext uri="{9D8B030D-6E8A-4147-A177-3AD203B41FA5}">
                      <a16:colId xmlns:a16="http://schemas.microsoft.com/office/drawing/2014/main" val="796468594"/>
                    </a:ext>
                  </a:extLst>
                </a:gridCol>
                <a:gridCol w="550271">
                  <a:extLst>
                    <a:ext uri="{9D8B030D-6E8A-4147-A177-3AD203B41FA5}">
                      <a16:colId xmlns:a16="http://schemas.microsoft.com/office/drawing/2014/main" val="28964168"/>
                    </a:ext>
                  </a:extLst>
                </a:gridCol>
                <a:gridCol w="550271">
                  <a:extLst>
                    <a:ext uri="{9D8B030D-6E8A-4147-A177-3AD203B41FA5}">
                      <a16:colId xmlns:a16="http://schemas.microsoft.com/office/drawing/2014/main" val="1834847099"/>
                    </a:ext>
                  </a:extLst>
                </a:gridCol>
                <a:gridCol w="550271">
                  <a:extLst>
                    <a:ext uri="{9D8B030D-6E8A-4147-A177-3AD203B41FA5}">
                      <a16:colId xmlns:a16="http://schemas.microsoft.com/office/drawing/2014/main" val="2457691726"/>
                    </a:ext>
                  </a:extLst>
                </a:gridCol>
                <a:gridCol w="550271">
                  <a:extLst>
                    <a:ext uri="{9D8B030D-6E8A-4147-A177-3AD203B41FA5}">
                      <a16:colId xmlns:a16="http://schemas.microsoft.com/office/drawing/2014/main" val="1487202080"/>
                    </a:ext>
                  </a:extLst>
                </a:gridCol>
              </a:tblGrid>
              <a:tr h="128070">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3715374844"/>
                  </a:ext>
                </a:extLst>
              </a:tr>
              <a:tr h="100584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562335959"/>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Andorra</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757555175"/>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83185820"/>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Austria</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34.12</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5.69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345988572"/>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33.66</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5.61</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392340084"/>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Belgium</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141069860"/>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21.10</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4.22</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659551212"/>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Denmark</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25.82</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4.48</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787735710"/>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25.33</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4.05</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889965482"/>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Finland</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14.45</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1.81</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137147609"/>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19.64</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8.93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634290209"/>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France</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20.04</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5.05</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914888297"/>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17.57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5.86</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631531871"/>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Germany</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18.64</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3.73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325205253"/>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27.01</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000000"/>
                          </a:solidFill>
                          <a:effectLst/>
                          <a:latin typeface="Calibri" panose="020F0502020204030204" pitchFamily="34" charset="0"/>
                        </a:rPr>
                        <a:t>0.59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316711528"/>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Greece </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55.75</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7.43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028509582"/>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36.07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9.49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942172"/>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Iceland</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29.11</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78602929"/>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30.76</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dirty="0">
                          <a:solidFill>
                            <a:srgbClr val="000000"/>
                          </a:solidFill>
                          <a:effectLst/>
                          <a:latin typeface="Calibri" panose="020F0502020204030204" pitchFamily="34" charset="0"/>
                        </a:rPr>
                        <a:t>0.00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569392583"/>
                  </a:ext>
                </a:extLst>
              </a:tr>
            </a:tbl>
          </a:graphicData>
        </a:graphic>
      </p:graphicFrame>
    </p:spTree>
    <p:extLst>
      <p:ext uri="{BB962C8B-B14F-4D97-AF65-F5344CB8AC3E}">
        <p14:creationId xmlns:p14="http://schemas.microsoft.com/office/powerpoint/2010/main" val="13491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18</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863998B6-9C1E-001F-3C34-DD090FB0DC13}"/>
              </a:ext>
            </a:extLst>
          </p:cNvPr>
          <p:cNvGraphicFramePr>
            <a:graphicFrameLocks noGrp="1"/>
          </p:cNvGraphicFramePr>
          <p:nvPr>
            <p:extLst>
              <p:ext uri="{D42A27DB-BD31-4B8C-83A1-F6EECF244321}">
                <p14:modId xmlns:p14="http://schemas.microsoft.com/office/powerpoint/2010/main" val="850354468"/>
              </p:ext>
            </p:extLst>
          </p:nvPr>
        </p:nvGraphicFramePr>
        <p:xfrm>
          <a:off x="694944" y="1307592"/>
          <a:ext cx="10799070" cy="4422670"/>
        </p:xfrm>
        <a:graphic>
          <a:graphicData uri="http://schemas.openxmlformats.org/drawingml/2006/table">
            <a:tbl>
              <a:tblPr/>
              <a:tblGrid>
                <a:gridCol w="894192">
                  <a:extLst>
                    <a:ext uri="{9D8B030D-6E8A-4147-A177-3AD203B41FA5}">
                      <a16:colId xmlns:a16="http://schemas.microsoft.com/office/drawing/2014/main" val="2810338396"/>
                    </a:ext>
                  </a:extLst>
                </a:gridCol>
                <a:gridCol w="550271">
                  <a:extLst>
                    <a:ext uri="{9D8B030D-6E8A-4147-A177-3AD203B41FA5}">
                      <a16:colId xmlns:a16="http://schemas.microsoft.com/office/drawing/2014/main" val="3921506612"/>
                    </a:ext>
                  </a:extLst>
                </a:gridCol>
                <a:gridCol w="550271">
                  <a:extLst>
                    <a:ext uri="{9D8B030D-6E8A-4147-A177-3AD203B41FA5}">
                      <a16:colId xmlns:a16="http://schemas.microsoft.com/office/drawing/2014/main" val="2637977142"/>
                    </a:ext>
                  </a:extLst>
                </a:gridCol>
                <a:gridCol w="550271">
                  <a:extLst>
                    <a:ext uri="{9D8B030D-6E8A-4147-A177-3AD203B41FA5}">
                      <a16:colId xmlns:a16="http://schemas.microsoft.com/office/drawing/2014/main" val="1025684011"/>
                    </a:ext>
                  </a:extLst>
                </a:gridCol>
                <a:gridCol w="550271">
                  <a:extLst>
                    <a:ext uri="{9D8B030D-6E8A-4147-A177-3AD203B41FA5}">
                      <a16:colId xmlns:a16="http://schemas.microsoft.com/office/drawing/2014/main" val="3970809572"/>
                    </a:ext>
                  </a:extLst>
                </a:gridCol>
                <a:gridCol w="550271">
                  <a:extLst>
                    <a:ext uri="{9D8B030D-6E8A-4147-A177-3AD203B41FA5}">
                      <a16:colId xmlns:a16="http://schemas.microsoft.com/office/drawing/2014/main" val="2836081093"/>
                    </a:ext>
                  </a:extLst>
                </a:gridCol>
                <a:gridCol w="550271">
                  <a:extLst>
                    <a:ext uri="{9D8B030D-6E8A-4147-A177-3AD203B41FA5}">
                      <a16:colId xmlns:a16="http://schemas.microsoft.com/office/drawing/2014/main" val="565081502"/>
                    </a:ext>
                  </a:extLst>
                </a:gridCol>
                <a:gridCol w="550271">
                  <a:extLst>
                    <a:ext uri="{9D8B030D-6E8A-4147-A177-3AD203B41FA5}">
                      <a16:colId xmlns:a16="http://schemas.microsoft.com/office/drawing/2014/main" val="444195836"/>
                    </a:ext>
                  </a:extLst>
                </a:gridCol>
                <a:gridCol w="550271">
                  <a:extLst>
                    <a:ext uri="{9D8B030D-6E8A-4147-A177-3AD203B41FA5}">
                      <a16:colId xmlns:a16="http://schemas.microsoft.com/office/drawing/2014/main" val="386073659"/>
                    </a:ext>
                  </a:extLst>
                </a:gridCol>
                <a:gridCol w="550271">
                  <a:extLst>
                    <a:ext uri="{9D8B030D-6E8A-4147-A177-3AD203B41FA5}">
                      <a16:colId xmlns:a16="http://schemas.microsoft.com/office/drawing/2014/main" val="2240103813"/>
                    </a:ext>
                  </a:extLst>
                </a:gridCol>
                <a:gridCol w="550271">
                  <a:extLst>
                    <a:ext uri="{9D8B030D-6E8A-4147-A177-3AD203B41FA5}">
                      <a16:colId xmlns:a16="http://schemas.microsoft.com/office/drawing/2014/main" val="1239122408"/>
                    </a:ext>
                  </a:extLst>
                </a:gridCol>
                <a:gridCol w="550271">
                  <a:extLst>
                    <a:ext uri="{9D8B030D-6E8A-4147-A177-3AD203B41FA5}">
                      <a16:colId xmlns:a16="http://schemas.microsoft.com/office/drawing/2014/main" val="1931850970"/>
                    </a:ext>
                  </a:extLst>
                </a:gridCol>
                <a:gridCol w="550271">
                  <a:extLst>
                    <a:ext uri="{9D8B030D-6E8A-4147-A177-3AD203B41FA5}">
                      <a16:colId xmlns:a16="http://schemas.microsoft.com/office/drawing/2014/main" val="1987547966"/>
                    </a:ext>
                  </a:extLst>
                </a:gridCol>
                <a:gridCol w="550271">
                  <a:extLst>
                    <a:ext uri="{9D8B030D-6E8A-4147-A177-3AD203B41FA5}">
                      <a16:colId xmlns:a16="http://schemas.microsoft.com/office/drawing/2014/main" val="2563235810"/>
                    </a:ext>
                  </a:extLst>
                </a:gridCol>
                <a:gridCol w="550271">
                  <a:extLst>
                    <a:ext uri="{9D8B030D-6E8A-4147-A177-3AD203B41FA5}">
                      <a16:colId xmlns:a16="http://schemas.microsoft.com/office/drawing/2014/main" val="796468594"/>
                    </a:ext>
                  </a:extLst>
                </a:gridCol>
                <a:gridCol w="550271">
                  <a:extLst>
                    <a:ext uri="{9D8B030D-6E8A-4147-A177-3AD203B41FA5}">
                      <a16:colId xmlns:a16="http://schemas.microsoft.com/office/drawing/2014/main" val="28964168"/>
                    </a:ext>
                  </a:extLst>
                </a:gridCol>
                <a:gridCol w="550271">
                  <a:extLst>
                    <a:ext uri="{9D8B030D-6E8A-4147-A177-3AD203B41FA5}">
                      <a16:colId xmlns:a16="http://schemas.microsoft.com/office/drawing/2014/main" val="1834847099"/>
                    </a:ext>
                  </a:extLst>
                </a:gridCol>
                <a:gridCol w="550271">
                  <a:extLst>
                    <a:ext uri="{9D8B030D-6E8A-4147-A177-3AD203B41FA5}">
                      <a16:colId xmlns:a16="http://schemas.microsoft.com/office/drawing/2014/main" val="2457691726"/>
                    </a:ext>
                  </a:extLst>
                </a:gridCol>
                <a:gridCol w="550271">
                  <a:extLst>
                    <a:ext uri="{9D8B030D-6E8A-4147-A177-3AD203B41FA5}">
                      <a16:colId xmlns:a16="http://schemas.microsoft.com/office/drawing/2014/main" val="1487202080"/>
                    </a:ext>
                  </a:extLst>
                </a:gridCol>
              </a:tblGrid>
              <a:tr h="128070">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3715374844"/>
                  </a:ext>
                </a:extLst>
              </a:tr>
              <a:tr h="100584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562335959"/>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Ireland</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9.47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FFFFFF"/>
                          </a:solidFill>
                          <a:effectLst/>
                          <a:latin typeface="Calibri" panose="020F0502020204030204" pitchFamily="34" charset="0"/>
                        </a:rPr>
                        <a:t>5.92</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86313829"/>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11.75</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9.48</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459409356"/>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Israel</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29.67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2.37</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894102478"/>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24.68</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3.93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851038260"/>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Italy</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48.20</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8.03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264223889"/>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49.10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02639316"/>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Liechtenstein</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51.88</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561519986"/>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100.73</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442645934"/>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Luxembourg</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21.46</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896909929"/>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12.30</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6.15</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67759431"/>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Malta</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13.36</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22.27</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888798601"/>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17.23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912491530"/>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Netherlands</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17.49</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2.33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634696655"/>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15.17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2.30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783790526"/>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Norway</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27.92</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18.61</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399553122"/>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27.37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9.00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972370597"/>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Portugal</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27.52</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9.66</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832747351"/>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34.17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dirty="0">
                          <a:solidFill>
                            <a:srgbClr val="FFFFFF"/>
                          </a:solidFill>
                          <a:effectLst/>
                          <a:latin typeface="Calibri" panose="020F0502020204030204" pitchFamily="34" charset="0"/>
                        </a:rPr>
                        <a:t>14.65</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4262026754"/>
                  </a:ext>
                </a:extLst>
              </a:tr>
            </a:tbl>
          </a:graphicData>
        </a:graphic>
      </p:graphicFrame>
    </p:spTree>
    <p:extLst>
      <p:ext uri="{BB962C8B-B14F-4D97-AF65-F5344CB8AC3E}">
        <p14:creationId xmlns:p14="http://schemas.microsoft.com/office/powerpoint/2010/main" val="284627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19</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863998B6-9C1E-001F-3C34-DD090FB0DC13}"/>
              </a:ext>
            </a:extLst>
          </p:cNvPr>
          <p:cNvGraphicFramePr>
            <a:graphicFrameLocks noGrp="1"/>
          </p:cNvGraphicFramePr>
          <p:nvPr>
            <p:extLst>
              <p:ext uri="{D42A27DB-BD31-4B8C-83A1-F6EECF244321}">
                <p14:modId xmlns:p14="http://schemas.microsoft.com/office/powerpoint/2010/main" val="158084889"/>
              </p:ext>
            </p:extLst>
          </p:nvPr>
        </p:nvGraphicFramePr>
        <p:xfrm>
          <a:off x="694944" y="1307592"/>
          <a:ext cx="10799070" cy="2712570"/>
        </p:xfrm>
        <a:graphic>
          <a:graphicData uri="http://schemas.openxmlformats.org/drawingml/2006/table">
            <a:tbl>
              <a:tblPr/>
              <a:tblGrid>
                <a:gridCol w="894192">
                  <a:extLst>
                    <a:ext uri="{9D8B030D-6E8A-4147-A177-3AD203B41FA5}">
                      <a16:colId xmlns:a16="http://schemas.microsoft.com/office/drawing/2014/main" val="2810338396"/>
                    </a:ext>
                  </a:extLst>
                </a:gridCol>
                <a:gridCol w="550271">
                  <a:extLst>
                    <a:ext uri="{9D8B030D-6E8A-4147-A177-3AD203B41FA5}">
                      <a16:colId xmlns:a16="http://schemas.microsoft.com/office/drawing/2014/main" val="3921506612"/>
                    </a:ext>
                  </a:extLst>
                </a:gridCol>
                <a:gridCol w="550271">
                  <a:extLst>
                    <a:ext uri="{9D8B030D-6E8A-4147-A177-3AD203B41FA5}">
                      <a16:colId xmlns:a16="http://schemas.microsoft.com/office/drawing/2014/main" val="2637977142"/>
                    </a:ext>
                  </a:extLst>
                </a:gridCol>
                <a:gridCol w="550271">
                  <a:extLst>
                    <a:ext uri="{9D8B030D-6E8A-4147-A177-3AD203B41FA5}">
                      <a16:colId xmlns:a16="http://schemas.microsoft.com/office/drawing/2014/main" val="1025684011"/>
                    </a:ext>
                  </a:extLst>
                </a:gridCol>
                <a:gridCol w="550271">
                  <a:extLst>
                    <a:ext uri="{9D8B030D-6E8A-4147-A177-3AD203B41FA5}">
                      <a16:colId xmlns:a16="http://schemas.microsoft.com/office/drawing/2014/main" val="3970809572"/>
                    </a:ext>
                  </a:extLst>
                </a:gridCol>
                <a:gridCol w="550271">
                  <a:extLst>
                    <a:ext uri="{9D8B030D-6E8A-4147-A177-3AD203B41FA5}">
                      <a16:colId xmlns:a16="http://schemas.microsoft.com/office/drawing/2014/main" val="2836081093"/>
                    </a:ext>
                  </a:extLst>
                </a:gridCol>
                <a:gridCol w="550271">
                  <a:extLst>
                    <a:ext uri="{9D8B030D-6E8A-4147-A177-3AD203B41FA5}">
                      <a16:colId xmlns:a16="http://schemas.microsoft.com/office/drawing/2014/main" val="565081502"/>
                    </a:ext>
                  </a:extLst>
                </a:gridCol>
                <a:gridCol w="550271">
                  <a:extLst>
                    <a:ext uri="{9D8B030D-6E8A-4147-A177-3AD203B41FA5}">
                      <a16:colId xmlns:a16="http://schemas.microsoft.com/office/drawing/2014/main" val="444195836"/>
                    </a:ext>
                  </a:extLst>
                </a:gridCol>
                <a:gridCol w="550271">
                  <a:extLst>
                    <a:ext uri="{9D8B030D-6E8A-4147-A177-3AD203B41FA5}">
                      <a16:colId xmlns:a16="http://schemas.microsoft.com/office/drawing/2014/main" val="386073659"/>
                    </a:ext>
                  </a:extLst>
                </a:gridCol>
                <a:gridCol w="550271">
                  <a:extLst>
                    <a:ext uri="{9D8B030D-6E8A-4147-A177-3AD203B41FA5}">
                      <a16:colId xmlns:a16="http://schemas.microsoft.com/office/drawing/2014/main" val="2240103813"/>
                    </a:ext>
                  </a:extLst>
                </a:gridCol>
                <a:gridCol w="550271">
                  <a:extLst>
                    <a:ext uri="{9D8B030D-6E8A-4147-A177-3AD203B41FA5}">
                      <a16:colId xmlns:a16="http://schemas.microsoft.com/office/drawing/2014/main" val="1239122408"/>
                    </a:ext>
                  </a:extLst>
                </a:gridCol>
                <a:gridCol w="550271">
                  <a:extLst>
                    <a:ext uri="{9D8B030D-6E8A-4147-A177-3AD203B41FA5}">
                      <a16:colId xmlns:a16="http://schemas.microsoft.com/office/drawing/2014/main" val="1931850970"/>
                    </a:ext>
                  </a:extLst>
                </a:gridCol>
                <a:gridCol w="550271">
                  <a:extLst>
                    <a:ext uri="{9D8B030D-6E8A-4147-A177-3AD203B41FA5}">
                      <a16:colId xmlns:a16="http://schemas.microsoft.com/office/drawing/2014/main" val="1987547966"/>
                    </a:ext>
                  </a:extLst>
                </a:gridCol>
                <a:gridCol w="550271">
                  <a:extLst>
                    <a:ext uri="{9D8B030D-6E8A-4147-A177-3AD203B41FA5}">
                      <a16:colId xmlns:a16="http://schemas.microsoft.com/office/drawing/2014/main" val="2563235810"/>
                    </a:ext>
                  </a:extLst>
                </a:gridCol>
                <a:gridCol w="550271">
                  <a:extLst>
                    <a:ext uri="{9D8B030D-6E8A-4147-A177-3AD203B41FA5}">
                      <a16:colId xmlns:a16="http://schemas.microsoft.com/office/drawing/2014/main" val="796468594"/>
                    </a:ext>
                  </a:extLst>
                </a:gridCol>
                <a:gridCol w="550271">
                  <a:extLst>
                    <a:ext uri="{9D8B030D-6E8A-4147-A177-3AD203B41FA5}">
                      <a16:colId xmlns:a16="http://schemas.microsoft.com/office/drawing/2014/main" val="28964168"/>
                    </a:ext>
                  </a:extLst>
                </a:gridCol>
                <a:gridCol w="550271">
                  <a:extLst>
                    <a:ext uri="{9D8B030D-6E8A-4147-A177-3AD203B41FA5}">
                      <a16:colId xmlns:a16="http://schemas.microsoft.com/office/drawing/2014/main" val="1834847099"/>
                    </a:ext>
                  </a:extLst>
                </a:gridCol>
                <a:gridCol w="550271">
                  <a:extLst>
                    <a:ext uri="{9D8B030D-6E8A-4147-A177-3AD203B41FA5}">
                      <a16:colId xmlns:a16="http://schemas.microsoft.com/office/drawing/2014/main" val="2457691726"/>
                    </a:ext>
                  </a:extLst>
                </a:gridCol>
                <a:gridCol w="550271">
                  <a:extLst>
                    <a:ext uri="{9D8B030D-6E8A-4147-A177-3AD203B41FA5}">
                      <a16:colId xmlns:a16="http://schemas.microsoft.com/office/drawing/2014/main" val="1487202080"/>
                    </a:ext>
                  </a:extLst>
                </a:gridCol>
              </a:tblGrid>
              <a:tr h="128070">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3370" marR="3370" marT="337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3715374844"/>
                  </a:ext>
                </a:extLst>
              </a:tr>
              <a:tr h="100584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370" marR="3370" marT="3370"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3370" marR="3370" marT="3370"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3370" marR="3370" marT="3370"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562335959"/>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Spain</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20.27</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dirty="0">
                          <a:solidFill>
                            <a:srgbClr val="FFFFFF"/>
                          </a:solidFill>
                          <a:effectLst/>
                          <a:latin typeface="Calibri" panose="020F0502020204030204" pitchFamily="34" charset="0"/>
                        </a:rPr>
                        <a:t>7.30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10391915"/>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53.01</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10.60</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845476874"/>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Sweden</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22.91</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8.96</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48823073"/>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23.85</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6.68</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474042318"/>
                  </a:ext>
                </a:extLst>
              </a:tr>
              <a:tr h="100434">
                <a:tc rowSpan="2">
                  <a:txBody>
                    <a:bodyPr/>
                    <a:lstStyle/>
                    <a:p>
                      <a:pPr algn="l" rtl="0" fontAlgn="ctr"/>
                      <a:r>
                        <a:rPr lang="en-US" sz="1100" b="1" i="0" u="none" strike="noStrike">
                          <a:solidFill>
                            <a:srgbClr val="000000"/>
                          </a:solidFill>
                          <a:effectLst/>
                          <a:latin typeface="Calibri" panose="020F0502020204030204" pitchFamily="34" charset="0"/>
                        </a:rPr>
                        <a:t>Switzerland</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30.15</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5.12</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966955138"/>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41.13</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5.88</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346059817"/>
                  </a:ext>
                </a:extLst>
              </a:tr>
              <a:tr h="100434">
                <a:tc rowSpan="2">
                  <a:txBody>
                    <a:bodyPr/>
                    <a:lstStyle/>
                    <a:p>
                      <a:pPr algn="l" rtl="0" fontAlgn="ctr"/>
                      <a:r>
                        <a:rPr lang="en-US" sz="1100" b="1" i="0" u="none" strike="noStrike" dirty="0">
                          <a:solidFill>
                            <a:srgbClr val="000000"/>
                          </a:solidFill>
                          <a:effectLst/>
                          <a:latin typeface="Calibri" panose="020F0502020204030204" pitchFamily="34" charset="0"/>
                        </a:rPr>
                        <a:t>United Kingdom</a:t>
                      </a:r>
                    </a:p>
                  </a:txBody>
                  <a:tcPr marL="4572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9.78</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6.14</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308971938"/>
                  </a:ext>
                </a:extLst>
              </a:tr>
              <a:tr h="100434">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ctr"/>
                      <a:r>
                        <a:rPr lang="en-US" sz="1100" b="0" i="0" u="none" strike="noStrike">
                          <a:solidFill>
                            <a:srgbClr val="000000"/>
                          </a:solidFill>
                          <a:effectLst/>
                          <a:latin typeface="Arial" panose="020B0604020202020204" pitchFamily="34" charset="0"/>
                        </a:rPr>
                        <a:t> </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12.13</a:t>
                      </a:r>
                    </a:p>
                  </a:txBody>
                  <a:tcPr marL="3370" marR="3370" marT="3370"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dirty="0">
                          <a:solidFill>
                            <a:srgbClr val="FFFFFF"/>
                          </a:solidFill>
                          <a:effectLst/>
                          <a:latin typeface="Calibri" panose="020F0502020204030204" pitchFamily="34" charset="0"/>
                        </a:rPr>
                        <a:t>6.15</a:t>
                      </a:r>
                    </a:p>
                  </a:txBody>
                  <a:tcPr marL="3370" marR="3370" marT="3370"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84569698"/>
                  </a:ext>
                </a:extLst>
              </a:tr>
            </a:tbl>
          </a:graphicData>
        </a:graphic>
      </p:graphicFrame>
    </p:spTree>
    <p:extLst>
      <p:ext uri="{BB962C8B-B14F-4D97-AF65-F5344CB8AC3E}">
        <p14:creationId xmlns:p14="http://schemas.microsoft.com/office/powerpoint/2010/main" val="331827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a:solidFill>
                  <a:schemeClr val="accent3"/>
                </a:solidFill>
                <a:latin typeface="Arial"/>
                <a:cs typeface="Arial"/>
              </a:rPr>
              <a:t>2023 ISN-GLOBAL </a:t>
            </a:r>
            <a:br>
              <a:rPr lang="en-US" sz="4000">
                <a:solidFill>
                  <a:schemeClr val="accent3"/>
                </a:solidFill>
                <a:latin typeface="Arial"/>
                <a:cs typeface="Arial"/>
              </a:rPr>
            </a:br>
            <a:r>
              <a:rPr lang="en-US" sz="4000">
                <a:solidFill>
                  <a:schemeClr val="accent3"/>
                </a:solidFill>
                <a:latin typeface="Arial"/>
                <a:cs typeface="Arial"/>
              </a:rPr>
              <a:t>KIDNEY HEALTH ATLAS </a:t>
            </a:r>
            <a:br>
              <a:rPr lang="en-US" sz="4000">
                <a:solidFill>
                  <a:schemeClr val="accent3"/>
                </a:solidFill>
                <a:latin typeface="Arial"/>
                <a:cs typeface="Arial"/>
              </a:rPr>
            </a:br>
            <a:r>
              <a:rPr lang="en-US" sz="4000">
                <a:solidFill>
                  <a:schemeClr val="accent3"/>
                </a:solidFill>
                <a:latin typeface="Arial"/>
                <a:cs typeface="Arial"/>
              </a:rPr>
              <a:t>(ISN-GKHA)</a:t>
            </a:r>
            <a:br>
              <a:rPr lang="en-US" sz="4000">
                <a:solidFill>
                  <a:schemeClr val="accent3"/>
                </a:solidFill>
                <a:latin typeface="Arial"/>
                <a:cs typeface="Arial"/>
              </a:rPr>
            </a:br>
            <a:br>
              <a:rPr lang="en-US" sz="4000">
                <a:solidFill>
                  <a:schemeClr val="accent3"/>
                </a:solidFill>
                <a:latin typeface="Arial"/>
                <a:cs typeface="Arial"/>
              </a:rPr>
            </a:br>
            <a:r>
              <a:rPr lang="en-US" sz="3200">
                <a:latin typeface="Arial"/>
                <a:cs typeface="Arial"/>
              </a:rPr>
              <a:t>ISN WESTERN EUROPE REGION</a:t>
            </a:r>
            <a:endParaRPr lang="en-GB" sz="240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92D9FF-1F59-AC98-80CD-3E7F9FA3E950}"/>
              </a:ext>
            </a:extLst>
          </p:cNvPr>
          <p:cNvPicPr>
            <a:picLocks noChangeAspect="1"/>
          </p:cNvPicPr>
          <p:nvPr/>
        </p:nvPicPr>
        <p:blipFill>
          <a:blip r:embed="rId2"/>
          <a:stretch>
            <a:fillRect/>
          </a:stretch>
        </p:blipFill>
        <p:spPr>
          <a:xfrm>
            <a:off x="485056" y="1831625"/>
            <a:ext cx="5870690" cy="36855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94217583"/>
              </p:ext>
            </p:extLst>
          </p:nvPr>
        </p:nvGraphicFramePr>
        <p:xfrm>
          <a:off x="6537158" y="1700462"/>
          <a:ext cx="5190688" cy="3870960"/>
        </p:xfrm>
        <a:graphic>
          <a:graphicData uri="http://schemas.openxmlformats.org/drawingml/2006/table">
            <a:tbl>
              <a:tblPr firstRow="1" firstCol="1" bandRow="1">
                <a:tableStyleId>{F5AB1C69-6EDB-4FF4-983F-18BD219EF322}</a:tableStyleId>
              </a:tblPr>
              <a:tblGrid>
                <a:gridCol w="1086273">
                  <a:extLst>
                    <a:ext uri="{9D8B030D-6E8A-4147-A177-3AD203B41FA5}">
                      <a16:colId xmlns:a16="http://schemas.microsoft.com/office/drawing/2014/main" val="1786400166"/>
                    </a:ext>
                  </a:extLst>
                </a:gridCol>
                <a:gridCol w="586283">
                  <a:extLst>
                    <a:ext uri="{9D8B030D-6E8A-4147-A177-3AD203B41FA5}">
                      <a16:colId xmlns:a16="http://schemas.microsoft.com/office/drawing/2014/main" val="3069276947"/>
                    </a:ext>
                  </a:extLst>
                </a:gridCol>
                <a:gridCol w="586283">
                  <a:extLst>
                    <a:ext uri="{9D8B030D-6E8A-4147-A177-3AD203B41FA5}">
                      <a16:colId xmlns:a16="http://schemas.microsoft.com/office/drawing/2014/main" val="465512051"/>
                    </a:ext>
                  </a:extLst>
                </a:gridCol>
                <a:gridCol w="586283">
                  <a:extLst>
                    <a:ext uri="{9D8B030D-6E8A-4147-A177-3AD203B41FA5}">
                      <a16:colId xmlns:a16="http://schemas.microsoft.com/office/drawing/2014/main" val="3886254320"/>
                    </a:ext>
                  </a:extLst>
                </a:gridCol>
                <a:gridCol w="586283">
                  <a:extLst>
                    <a:ext uri="{9D8B030D-6E8A-4147-A177-3AD203B41FA5}">
                      <a16:colId xmlns:a16="http://schemas.microsoft.com/office/drawing/2014/main" val="34736851"/>
                    </a:ext>
                  </a:extLst>
                </a:gridCol>
                <a:gridCol w="586283">
                  <a:extLst>
                    <a:ext uri="{9D8B030D-6E8A-4147-A177-3AD203B41FA5}">
                      <a16:colId xmlns:a16="http://schemas.microsoft.com/office/drawing/2014/main" val="1483017574"/>
                    </a:ext>
                  </a:extLst>
                </a:gridCol>
                <a:gridCol w="586283">
                  <a:extLst>
                    <a:ext uri="{9D8B030D-6E8A-4147-A177-3AD203B41FA5}">
                      <a16:colId xmlns:a16="http://schemas.microsoft.com/office/drawing/2014/main" val="283326913"/>
                    </a:ext>
                  </a:extLst>
                </a:gridCol>
                <a:gridCol w="586717">
                  <a:extLst>
                    <a:ext uri="{9D8B030D-6E8A-4147-A177-3AD203B41FA5}">
                      <a16:colId xmlns:a16="http://schemas.microsoft.com/office/drawing/2014/main" val="2805952845"/>
                    </a:ext>
                  </a:extLst>
                </a:gridCol>
              </a:tblGrid>
              <a:tr h="309899">
                <a:tc>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800"/>
                        </a:spcAft>
                      </a:pPr>
                      <a:r>
                        <a:rPr lang="en-US" sz="800">
                          <a:solidFill>
                            <a:schemeClr val="tx1">
                              <a:lumMod val="75000"/>
                              <a:lumOff val="25000"/>
                            </a:schemeClr>
                          </a:solidFill>
                          <a:effectLst/>
                        </a:rPr>
                        <a:t>Solely private through health insurance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515169925"/>
                  </a:ext>
                </a:extLst>
              </a:tr>
              <a:tr h="87020">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049239776"/>
                  </a:ext>
                </a:extLst>
              </a:tr>
              <a:tr h="87020">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4153531001"/>
                  </a:ext>
                </a:extLst>
              </a:tr>
              <a:tr h="87020">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943379830"/>
                  </a:ext>
                </a:extLst>
              </a:tr>
              <a:tr h="87020">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421671219"/>
                  </a:ext>
                </a:extLst>
              </a:tr>
              <a:tr h="87020">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430869770"/>
                  </a:ext>
                </a:extLst>
              </a:tr>
              <a:tr h="87020">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818338582"/>
                  </a:ext>
                </a:extLst>
              </a:tr>
              <a:tr h="87020">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825639736"/>
                  </a:ext>
                </a:extLst>
              </a:tr>
              <a:tr h="87020">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840218476"/>
                  </a:ext>
                </a:extLst>
              </a:tr>
              <a:tr h="87020">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804931310"/>
                  </a:ext>
                </a:extLst>
              </a:tr>
              <a:tr h="87020">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4100763561"/>
                  </a:ext>
                </a:extLst>
              </a:tr>
              <a:tr h="87020">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111736898"/>
                  </a:ext>
                </a:extLst>
              </a:tr>
              <a:tr h="87020">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950577951"/>
                  </a:ext>
                </a:extLst>
              </a:tr>
              <a:tr h="87020">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953815180"/>
                  </a:ext>
                </a:extLst>
              </a:tr>
              <a:tr h="87020">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320724501"/>
                  </a:ext>
                </a:extLst>
              </a:tr>
              <a:tr h="87020">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13989804"/>
                  </a:ext>
                </a:extLst>
              </a:tr>
              <a:tr h="87020">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967517608"/>
                  </a:ext>
                </a:extLst>
              </a:tr>
              <a:tr h="87020">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173842132"/>
                  </a:ext>
                </a:extLst>
              </a:tr>
              <a:tr h="87020">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452993468"/>
                  </a:ext>
                </a:extLst>
              </a:tr>
              <a:tr h="87020">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484206205"/>
                  </a:ext>
                </a:extLst>
              </a:tr>
              <a:tr h="87020">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706411084"/>
                  </a:ext>
                </a:extLst>
              </a:tr>
              <a:tr h="87020">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07691858"/>
                  </a:ext>
                </a:extLst>
              </a:tr>
              <a:tr h="87020">
                <a:tc>
                  <a:txBody>
                    <a:bodyPr/>
                    <a:lstStyle/>
                    <a:p>
                      <a:pPr marL="0" marR="0">
                        <a:spcBef>
                          <a:spcPts val="0"/>
                        </a:spcBef>
                        <a:spcAft>
                          <a:spcPts val="0"/>
                        </a:spcAft>
                      </a:pPr>
                      <a:r>
                        <a:rPr lang="en-ZA" sz="900">
                          <a:solidFill>
                            <a:schemeClr val="tx1">
                              <a:lumMod val="75000"/>
                              <a:lumOff val="25000"/>
                            </a:schemeClr>
                          </a:solidFill>
                          <a:effectLst/>
                        </a:rPr>
                        <a:t>United Kingdom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253426588"/>
                  </a:ext>
                </a:extLst>
              </a:tr>
            </a:tbl>
          </a:graphicData>
        </a:graphic>
      </p:graphicFrame>
      <p:sp>
        <p:nvSpPr>
          <p:cNvPr id="6" name="Rectangle 5"/>
          <p:cNvSpPr/>
          <p:nvPr/>
        </p:nvSpPr>
        <p:spPr>
          <a:xfrm>
            <a:off x="460113" y="1811887"/>
            <a:ext cx="5892562" cy="36855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560962" y="1747067"/>
            <a:ext cx="3583247" cy="18109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481010" y="5574123"/>
            <a:ext cx="687299" cy="246221"/>
          </a:xfrm>
          <a:prstGeom prst="rect">
            <a:avLst/>
          </a:prstGeom>
          <a:noFill/>
        </p:spPr>
        <p:txBody>
          <a:bodyPr wrap="square" rtlCol="0">
            <a:spAutoFit/>
          </a:bodyPr>
          <a:lstStyle/>
          <a:p>
            <a:r>
              <a:rPr lang="en-US" sz="1000">
                <a:latin typeface="+mj-lt"/>
              </a:rPr>
              <a:t>X : Yes</a:t>
            </a:r>
          </a:p>
        </p:txBody>
      </p:sp>
      <p:sp>
        <p:nvSpPr>
          <p:cNvPr id="10" name="Title 9">
            <a:extLst>
              <a:ext uri="{FF2B5EF4-FFF2-40B4-BE49-F238E27FC236}">
                <a16:creationId xmlns:a16="http://schemas.microsoft.com/office/drawing/2014/main" id="{7FDD3D58-D342-D177-3333-7D712B077B13}"/>
              </a:ext>
            </a:extLst>
          </p:cNvPr>
          <p:cNvSpPr>
            <a:spLocks noGrp="1"/>
          </p:cNvSpPr>
          <p:nvPr>
            <p:ph type="title"/>
          </p:nvPr>
        </p:nvSpPr>
        <p:spPr/>
        <p:txBody>
          <a:bodyPr>
            <a:normAutofit/>
          </a:bodyPr>
          <a:lstStyle/>
          <a:p>
            <a:r>
              <a:rPr lang="en-US"/>
              <a:t>Funding for non-dialysis CKD</a:t>
            </a:r>
          </a:p>
        </p:txBody>
      </p:sp>
      <p:sp>
        <p:nvSpPr>
          <p:cNvPr id="11" name="Date Placeholder 3">
            <a:extLst>
              <a:ext uri="{FF2B5EF4-FFF2-40B4-BE49-F238E27FC236}">
                <a16:creationId xmlns:a16="http://schemas.microsoft.com/office/drawing/2014/main" id="{2CADD231-517C-A7AE-1D4F-941E85DA665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2" name="Footer Placeholder 4">
            <a:extLst>
              <a:ext uri="{FF2B5EF4-FFF2-40B4-BE49-F238E27FC236}">
                <a16:creationId xmlns:a16="http://schemas.microsoft.com/office/drawing/2014/main" id="{EFF36C5C-829B-5B57-4264-74C6AE613E33}"/>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345EA50C-7867-4D67-FBE7-6D375C5265C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20</a:t>
            </a:fld>
            <a:endParaRPr lang="en-US"/>
          </a:p>
        </p:txBody>
      </p:sp>
    </p:spTree>
    <p:extLst>
      <p:ext uri="{BB962C8B-B14F-4D97-AF65-F5344CB8AC3E}">
        <p14:creationId xmlns:p14="http://schemas.microsoft.com/office/powerpoint/2010/main" val="166439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2441624525"/>
              </p:ext>
            </p:extLst>
          </p:nvPr>
        </p:nvGraphicFramePr>
        <p:xfrm>
          <a:off x="853636" y="1101945"/>
          <a:ext cx="10484728" cy="4654109"/>
        </p:xfrm>
        <a:graphic>
          <a:graphicData uri="http://schemas.openxmlformats.org/drawingml/2006/table">
            <a:tbl>
              <a:tblPr firstRow="1" bandRow="1">
                <a:tableStyleId>{1FECB4D8-DB02-4DC6-A0A2-4F2EBAE1DC90}</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00">
                          <a:effectLst/>
                        </a:rPr>
                        <a:t>Country </a:t>
                      </a:r>
                      <a:endParaRPr lang="en-GB" sz="10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1000">
                          <a:solidFill>
                            <a:schemeClr val="tx1">
                              <a:lumMod val="75000"/>
                              <a:lumOff val="25000"/>
                            </a:schemeClr>
                          </a:solidFill>
                          <a:effectLst/>
                        </a:rPr>
                        <a:t>Publicly funded (free)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Publicly funded (some fees)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Mixed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Solely private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(health insurance)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rPr>
                        <a:t>Multiple</a:t>
                      </a:r>
                    </a:p>
                    <a:p>
                      <a:pPr marL="0" marR="0" algn="ctr">
                        <a:lnSpc>
                          <a:spcPct val="107000"/>
                        </a:lnSpc>
                        <a:spcBef>
                          <a:spcPts val="0"/>
                        </a:spcBef>
                        <a:spcAft>
                          <a:spcPts val="0"/>
                        </a:spcAft>
                      </a:pPr>
                      <a:r>
                        <a:rPr lang="en-US" sz="1000">
                          <a:solidFill>
                            <a:schemeClr val="tx1">
                              <a:lumMod val="75000"/>
                              <a:lumOff val="25000"/>
                            </a:schemeClr>
                          </a:solidFill>
                          <a:effectLst/>
                        </a:rPr>
                        <a:t>systems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655598"/>
                  </a:ext>
                </a:extLst>
              </a:tr>
              <a:tr h="158281">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66031"/>
                  </a:ext>
                </a:extLst>
              </a:tr>
              <a:tr h="158281">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679484"/>
                  </a:ext>
                </a:extLst>
              </a:tr>
              <a:tr h="158281">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195517"/>
                  </a:ext>
                </a:extLst>
              </a:tr>
              <a:tr h="158281">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80224"/>
                  </a:ext>
                </a:extLst>
              </a:tr>
              <a:tr h="158281">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472006"/>
                  </a:ext>
                </a:extLst>
              </a:tr>
              <a:tr h="158281">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698570"/>
                  </a:ext>
                </a:extLst>
              </a:tr>
              <a:tr h="158281">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76519"/>
                  </a:ext>
                </a:extLst>
              </a:tr>
              <a:tr h="158281">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07744"/>
                  </a:ext>
                </a:extLst>
              </a:tr>
              <a:tr h="158281">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436401"/>
                  </a:ext>
                </a:extLst>
              </a:tr>
              <a:tr h="158281">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109951"/>
                  </a:ext>
                </a:extLst>
              </a:tr>
              <a:tr h="158281">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23085"/>
                  </a:ext>
                </a:extLst>
              </a:tr>
              <a:tr h="158281">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29242"/>
                  </a:ext>
                </a:extLst>
              </a:tr>
              <a:tr h="158281">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027512"/>
                  </a:ext>
                </a:extLst>
              </a:tr>
              <a:tr h="158281">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060750"/>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53636" y="5772007"/>
            <a:ext cx="687299" cy="246221"/>
          </a:xfrm>
          <a:prstGeom prst="rect">
            <a:avLst/>
          </a:prstGeom>
          <a:noFill/>
        </p:spPr>
        <p:txBody>
          <a:bodyPr wrap="square" rtlCol="0">
            <a:spAutoFit/>
          </a:bodyPr>
          <a:lstStyle/>
          <a:p>
            <a:r>
              <a:rPr lang="en-US" sz="100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53636" y="5958503"/>
            <a:ext cx="6851072" cy="2496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8" name="Title 7">
            <a:extLst>
              <a:ext uri="{FF2B5EF4-FFF2-40B4-BE49-F238E27FC236}">
                <a16:creationId xmlns:a16="http://schemas.microsoft.com/office/drawing/2014/main" id="{812BBC75-147A-0839-182D-1F055B36C7E9}"/>
              </a:ext>
            </a:extLst>
          </p:cNvPr>
          <p:cNvSpPr>
            <a:spLocks noGrp="1"/>
          </p:cNvSpPr>
          <p:nvPr>
            <p:ph type="title"/>
          </p:nvPr>
        </p:nvSpPr>
        <p:spPr/>
        <p:txBody>
          <a:bodyPr>
            <a:normAutofit fontScale="90000"/>
          </a:bodyPr>
          <a:lstStyle/>
          <a:p>
            <a:r>
              <a:rPr lang="en-US"/>
              <a:t>Funding for kidney replacement therapy (KRT)</a:t>
            </a:r>
          </a:p>
        </p:txBody>
      </p:sp>
      <p:sp>
        <p:nvSpPr>
          <p:cNvPr id="9" name="Date Placeholder 3">
            <a:extLst>
              <a:ext uri="{FF2B5EF4-FFF2-40B4-BE49-F238E27FC236}">
                <a16:creationId xmlns:a16="http://schemas.microsoft.com/office/drawing/2014/main" id="{83CC7348-8648-CFE5-54D1-17500C23A18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15A37DF0-5C2F-6FFD-2B56-FF20F8F93B1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F90691FE-92F6-0F55-2068-8CD2B641843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21</a:t>
            </a:fld>
            <a:endParaRPr lang="en-US"/>
          </a:p>
        </p:txBody>
      </p:sp>
    </p:spTree>
    <p:extLst>
      <p:ext uri="{BB962C8B-B14F-4D97-AF65-F5344CB8AC3E}">
        <p14:creationId xmlns:p14="http://schemas.microsoft.com/office/powerpoint/2010/main" val="304726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9CDD1D-7C37-EF7C-E3C5-763DA729AB07}"/>
              </a:ext>
            </a:extLst>
          </p:cNvPr>
          <p:cNvPicPr>
            <a:picLocks noChangeAspect="1"/>
          </p:cNvPicPr>
          <p:nvPr/>
        </p:nvPicPr>
        <p:blipFill>
          <a:blip r:embed="rId2"/>
          <a:stretch>
            <a:fillRect/>
          </a:stretch>
        </p:blipFill>
        <p:spPr>
          <a:xfrm>
            <a:off x="279918" y="1476301"/>
            <a:ext cx="6156433" cy="386152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14024760"/>
              </p:ext>
            </p:extLst>
          </p:nvPr>
        </p:nvGraphicFramePr>
        <p:xfrm>
          <a:off x="6601658" y="1620252"/>
          <a:ext cx="5511576" cy="3481691"/>
        </p:xfrm>
        <a:graphic>
          <a:graphicData uri="http://schemas.openxmlformats.org/drawingml/2006/table">
            <a:tbl>
              <a:tblPr firstRow="1" firstCol="1" bandRow="1">
                <a:tableStyleId>{F5AB1C69-6EDB-4FF4-983F-18BD219EF322}</a:tableStyleId>
              </a:tblPr>
              <a:tblGrid>
                <a:gridCol w="1115136">
                  <a:extLst>
                    <a:ext uri="{9D8B030D-6E8A-4147-A177-3AD203B41FA5}">
                      <a16:colId xmlns:a16="http://schemas.microsoft.com/office/drawing/2014/main" val="2493472720"/>
                    </a:ext>
                  </a:extLst>
                </a:gridCol>
                <a:gridCol w="732740">
                  <a:extLst>
                    <a:ext uri="{9D8B030D-6E8A-4147-A177-3AD203B41FA5}">
                      <a16:colId xmlns:a16="http://schemas.microsoft.com/office/drawing/2014/main" val="2602153445"/>
                    </a:ext>
                  </a:extLst>
                </a:gridCol>
                <a:gridCol w="732740">
                  <a:extLst>
                    <a:ext uri="{9D8B030D-6E8A-4147-A177-3AD203B41FA5}">
                      <a16:colId xmlns:a16="http://schemas.microsoft.com/office/drawing/2014/main" val="2818080755"/>
                    </a:ext>
                  </a:extLst>
                </a:gridCol>
                <a:gridCol w="732740">
                  <a:extLst>
                    <a:ext uri="{9D8B030D-6E8A-4147-A177-3AD203B41FA5}">
                      <a16:colId xmlns:a16="http://schemas.microsoft.com/office/drawing/2014/main" val="1905240552"/>
                    </a:ext>
                  </a:extLst>
                </a:gridCol>
                <a:gridCol w="732740">
                  <a:extLst>
                    <a:ext uri="{9D8B030D-6E8A-4147-A177-3AD203B41FA5}">
                      <a16:colId xmlns:a16="http://schemas.microsoft.com/office/drawing/2014/main" val="1841689172"/>
                    </a:ext>
                  </a:extLst>
                </a:gridCol>
                <a:gridCol w="869576">
                  <a:extLst>
                    <a:ext uri="{9D8B030D-6E8A-4147-A177-3AD203B41FA5}">
                      <a16:colId xmlns:a16="http://schemas.microsoft.com/office/drawing/2014/main" val="3441958905"/>
                    </a:ext>
                  </a:extLst>
                </a:gridCol>
                <a:gridCol w="595904">
                  <a:extLst>
                    <a:ext uri="{9D8B030D-6E8A-4147-A177-3AD203B41FA5}">
                      <a16:colId xmlns:a16="http://schemas.microsoft.com/office/drawing/2014/main" val="2200030350"/>
                    </a:ext>
                  </a:extLst>
                </a:gridCol>
              </a:tblGrid>
              <a:tr h="395707">
                <a:tc>
                  <a:txBody>
                    <a:bodyPr/>
                    <a:lstStyle/>
                    <a:p>
                      <a:pPr algn="ctr">
                        <a:lnSpc>
                          <a:spcPct val="107000"/>
                        </a:lnSpc>
                      </a:pPr>
                      <a:r>
                        <a:rPr lang="en-US" sz="900">
                          <a:solidFill>
                            <a:schemeClr val="bg1"/>
                          </a:solidFill>
                          <a:effectLst/>
                        </a:rPr>
                        <a:t>Country</a:t>
                      </a:r>
                      <a:endParaRPr lang="en-US" sz="900">
                        <a:solidFill>
                          <a:schemeClr val="bg1"/>
                        </a:solidFill>
                        <a:effectLst/>
                        <a:latin typeface="+mj-lt"/>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Nephrologists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Primary care physicians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Nurse practitioners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Specialized nurses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Multidisciplinary teams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11961722"/>
                  </a:ext>
                </a:extLst>
              </a:tr>
              <a:tr h="964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657015937"/>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10672573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55873769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488862142"/>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50891086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706825241"/>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95260843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999798992"/>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68434193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03168014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589808835"/>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128938488"/>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8836915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748650706"/>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446491088"/>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7533249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792178942"/>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220837701"/>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33494684"/>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24809188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3255770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670804583"/>
                  </a:ext>
                </a:extLst>
              </a:tr>
            </a:tbl>
          </a:graphicData>
        </a:graphic>
      </p:graphicFrame>
      <p:sp>
        <p:nvSpPr>
          <p:cNvPr id="6" name="Rectangle 5"/>
          <p:cNvSpPr/>
          <p:nvPr/>
        </p:nvSpPr>
        <p:spPr>
          <a:xfrm>
            <a:off x="279919" y="1476301"/>
            <a:ext cx="6156433" cy="3861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309072" y="1196939"/>
            <a:ext cx="4251489" cy="2067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601658" y="5194564"/>
            <a:ext cx="687299" cy="246221"/>
          </a:xfrm>
          <a:prstGeom prst="rect">
            <a:avLst/>
          </a:prstGeom>
          <a:noFill/>
        </p:spPr>
        <p:txBody>
          <a:bodyPr wrap="square" rtlCol="0">
            <a:spAutoFit/>
          </a:bodyPr>
          <a:lstStyle/>
          <a:p>
            <a:r>
              <a:rPr lang="en-US" sz="1000">
                <a:latin typeface="+mj-lt"/>
              </a:rPr>
              <a:t>X : Yes</a:t>
            </a:r>
          </a:p>
        </p:txBody>
      </p:sp>
      <p:sp>
        <p:nvSpPr>
          <p:cNvPr id="3" name="Title 2">
            <a:extLst>
              <a:ext uri="{FF2B5EF4-FFF2-40B4-BE49-F238E27FC236}">
                <a16:creationId xmlns:a16="http://schemas.microsoft.com/office/drawing/2014/main" id="{D62DC802-3925-E3F2-C3C0-749E8905D0F8}"/>
              </a:ext>
            </a:extLst>
          </p:cNvPr>
          <p:cNvSpPr>
            <a:spLocks noGrp="1"/>
          </p:cNvSpPr>
          <p:nvPr>
            <p:ph type="title"/>
          </p:nvPr>
        </p:nvSpPr>
        <p:spPr>
          <a:xfrm>
            <a:off x="771524" y="357725"/>
            <a:ext cx="9291846" cy="650875"/>
          </a:xfrm>
        </p:spPr>
        <p:txBody>
          <a:bodyPr>
            <a:normAutofit fontScale="90000"/>
          </a:bodyPr>
          <a:lstStyle/>
          <a:p>
            <a:r>
              <a:rPr lang="en-US" dirty="0"/>
              <a:t>Providers primarily responsible for kidney failure care</a:t>
            </a:r>
          </a:p>
        </p:txBody>
      </p:sp>
      <p:sp>
        <p:nvSpPr>
          <p:cNvPr id="4" name="Date Placeholder 3">
            <a:extLst>
              <a:ext uri="{FF2B5EF4-FFF2-40B4-BE49-F238E27FC236}">
                <a16:creationId xmlns:a16="http://schemas.microsoft.com/office/drawing/2014/main" id="{BED67FD4-6D7D-0206-27D1-B10BFA22613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1EEB078E-DF69-2375-FE1E-95FE3A61371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6A91EC39-2FB0-7115-2449-5D88BAC7F6D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1889339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1322526"/>
              </p:ext>
            </p:extLst>
          </p:nvPr>
        </p:nvGraphicFramePr>
        <p:xfrm>
          <a:off x="2090228" y="1485759"/>
          <a:ext cx="8107961" cy="3519753"/>
        </p:xfrm>
        <a:graphic>
          <a:graphicData uri="http://schemas.openxmlformats.org/drawingml/2006/table">
            <a:tbl>
              <a:tblPr firstRow="1" firstCol="1" bandRow="1">
                <a:tableStyleId>{5C22544A-7EE6-4342-B048-85BDC9FD1C3A}</a:tableStyleId>
              </a:tblPr>
              <a:tblGrid>
                <a:gridCol w="973220">
                  <a:extLst>
                    <a:ext uri="{9D8B030D-6E8A-4147-A177-3AD203B41FA5}">
                      <a16:colId xmlns:a16="http://schemas.microsoft.com/office/drawing/2014/main" val="4236949877"/>
                    </a:ext>
                  </a:extLst>
                </a:gridCol>
                <a:gridCol w="792749">
                  <a:extLst>
                    <a:ext uri="{9D8B030D-6E8A-4147-A177-3AD203B41FA5}">
                      <a16:colId xmlns:a16="http://schemas.microsoft.com/office/drawing/2014/main" val="1456555399"/>
                    </a:ext>
                  </a:extLst>
                </a:gridCol>
                <a:gridCol w="792749">
                  <a:extLst>
                    <a:ext uri="{9D8B030D-6E8A-4147-A177-3AD203B41FA5}">
                      <a16:colId xmlns:a16="http://schemas.microsoft.com/office/drawing/2014/main" val="863926685"/>
                    </a:ext>
                  </a:extLst>
                </a:gridCol>
                <a:gridCol w="792749">
                  <a:extLst>
                    <a:ext uri="{9D8B030D-6E8A-4147-A177-3AD203B41FA5}">
                      <a16:colId xmlns:a16="http://schemas.microsoft.com/office/drawing/2014/main" val="616876850"/>
                    </a:ext>
                  </a:extLst>
                </a:gridCol>
                <a:gridCol w="792749">
                  <a:extLst>
                    <a:ext uri="{9D8B030D-6E8A-4147-A177-3AD203B41FA5}">
                      <a16:colId xmlns:a16="http://schemas.microsoft.com/office/drawing/2014/main" val="394526288"/>
                    </a:ext>
                  </a:extLst>
                </a:gridCol>
                <a:gridCol w="792749">
                  <a:extLst>
                    <a:ext uri="{9D8B030D-6E8A-4147-A177-3AD203B41FA5}">
                      <a16:colId xmlns:a16="http://schemas.microsoft.com/office/drawing/2014/main" val="1953805049"/>
                    </a:ext>
                  </a:extLst>
                </a:gridCol>
                <a:gridCol w="792749">
                  <a:extLst>
                    <a:ext uri="{9D8B030D-6E8A-4147-A177-3AD203B41FA5}">
                      <a16:colId xmlns:a16="http://schemas.microsoft.com/office/drawing/2014/main" val="1654105105"/>
                    </a:ext>
                  </a:extLst>
                </a:gridCol>
                <a:gridCol w="792749">
                  <a:extLst>
                    <a:ext uri="{9D8B030D-6E8A-4147-A177-3AD203B41FA5}">
                      <a16:colId xmlns:a16="http://schemas.microsoft.com/office/drawing/2014/main" val="1588486826"/>
                    </a:ext>
                  </a:extLst>
                </a:gridCol>
                <a:gridCol w="792749">
                  <a:extLst>
                    <a:ext uri="{9D8B030D-6E8A-4147-A177-3AD203B41FA5}">
                      <a16:colId xmlns:a16="http://schemas.microsoft.com/office/drawing/2014/main" val="3604228191"/>
                    </a:ext>
                  </a:extLst>
                </a:gridCol>
                <a:gridCol w="792749">
                  <a:extLst>
                    <a:ext uri="{9D8B030D-6E8A-4147-A177-3AD203B41FA5}">
                      <a16:colId xmlns:a16="http://schemas.microsoft.com/office/drawing/2014/main" val="378888626"/>
                    </a:ext>
                  </a:extLst>
                </a:gridCol>
              </a:tblGrid>
              <a:tr h="2792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latin typeface="+mj-lt"/>
                        </a:rPr>
                        <a:t>Country</a:t>
                      </a:r>
                    </a:p>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258130140"/>
                  </a:ext>
                </a:extLst>
              </a:tr>
              <a:tr h="92611">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ea typeface="Calibri" panose="020F0502020204030204" pitchFamily="34" charset="0"/>
                          <a:cs typeface="Arial" panose="020B0604020202020204" pitchFamily="34" charset="0"/>
                        </a:rPr>
                        <a:t>Andorra</a:t>
                      </a: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9845481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1692093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595786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14148876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2456763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9929249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84289105"/>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7320103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49642852"/>
                  </a:ext>
                </a:extLst>
              </a:tr>
              <a:tr h="0">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26714012"/>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208634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6846238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8560432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588522989"/>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3082643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901254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672695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1152110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970785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0525308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709410458"/>
                  </a:ext>
                </a:extLst>
              </a:tr>
              <a:tr h="92611">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United Kingdom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727826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60767810"/>
              </p:ext>
            </p:extLst>
          </p:nvPr>
        </p:nvGraphicFramePr>
        <p:xfrm>
          <a:off x="5653437" y="508858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088583"/>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D92D890D-91E0-0B6E-84CF-217CF9850A80}"/>
              </a:ext>
            </a:extLst>
          </p:cNvPr>
          <p:cNvSpPr>
            <a:spLocks noGrp="1"/>
          </p:cNvSpPr>
          <p:nvPr>
            <p:ph type="title"/>
          </p:nvPr>
        </p:nvSpPr>
        <p:spPr/>
        <p:txBody>
          <a:bodyPr>
            <a:normAutofit/>
          </a:bodyPr>
          <a:lstStyle/>
          <a:p>
            <a:r>
              <a:rPr lang="en-US" dirty="0"/>
              <a:t>Shortage of kidney failure care providers</a:t>
            </a:r>
          </a:p>
        </p:txBody>
      </p:sp>
      <p:sp>
        <p:nvSpPr>
          <p:cNvPr id="8" name="Date Placeholder 3">
            <a:extLst>
              <a:ext uri="{FF2B5EF4-FFF2-40B4-BE49-F238E27FC236}">
                <a16:creationId xmlns:a16="http://schemas.microsoft.com/office/drawing/2014/main" id="{ABEA63F7-B780-DDB0-D9E4-40B0EB672A74}"/>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CCCCDB46-6785-FE54-F6F2-AF9D91BA7FD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E0598AD9-53B4-F9B9-0E5B-AFE9848E453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23</a:t>
            </a:fld>
            <a:endParaRPr lang="en-US"/>
          </a:p>
        </p:txBody>
      </p:sp>
    </p:spTree>
    <p:extLst>
      <p:ext uri="{BB962C8B-B14F-4D97-AF65-F5344CB8AC3E}">
        <p14:creationId xmlns:p14="http://schemas.microsoft.com/office/powerpoint/2010/main" val="368064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8382457"/>
              </p:ext>
            </p:extLst>
          </p:nvPr>
        </p:nvGraphicFramePr>
        <p:xfrm>
          <a:off x="2090228" y="1433700"/>
          <a:ext cx="8107961" cy="3556075"/>
        </p:xfrm>
        <a:graphic>
          <a:graphicData uri="http://schemas.openxmlformats.org/drawingml/2006/table">
            <a:tbl>
              <a:tblPr firstRow="1" firstCol="1" bandRow="1">
                <a:tableStyleId>{5C22544A-7EE6-4342-B048-85BDC9FD1C3A}</a:tableStyleId>
              </a:tblPr>
              <a:tblGrid>
                <a:gridCol w="973220">
                  <a:extLst>
                    <a:ext uri="{9D8B030D-6E8A-4147-A177-3AD203B41FA5}">
                      <a16:colId xmlns:a16="http://schemas.microsoft.com/office/drawing/2014/main" val="4236949877"/>
                    </a:ext>
                  </a:extLst>
                </a:gridCol>
                <a:gridCol w="792749">
                  <a:extLst>
                    <a:ext uri="{9D8B030D-6E8A-4147-A177-3AD203B41FA5}">
                      <a16:colId xmlns:a16="http://schemas.microsoft.com/office/drawing/2014/main" val="1456555399"/>
                    </a:ext>
                  </a:extLst>
                </a:gridCol>
                <a:gridCol w="792749">
                  <a:extLst>
                    <a:ext uri="{9D8B030D-6E8A-4147-A177-3AD203B41FA5}">
                      <a16:colId xmlns:a16="http://schemas.microsoft.com/office/drawing/2014/main" val="863926685"/>
                    </a:ext>
                  </a:extLst>
                </a:gridCol>
                <a:gridCol w="792749">
                  <a:extLst>
                    <a:ext uri="{9D8B030D-6E8A-4147-A177-3AD203B41FA5}">
                      <a16:colId xmlns:a16="http://schemas.microsoft.com/office/drawing/2014/main" val="616876850"/>
                    </a:ext>
                  </a:extLst>
                </a:gridCol>
                <a:gridCol w="792749">
                  <a:extLst>
                    <a:ext uri="{9D8B030D-6E8A-4147-A177-3AD203B41FA5}">
                      <a16:colId xmlns:a16="http://schemas.microsoft.com/office/drawing/2014/main" val="394526288"/>
                    </a:ext>
                  </a:extLst>
                </a:gridCol>
                <a:gridCol w="792749">
                  <a:extLst>
                    <a:ext uri="{9D8B030D-6E8A-4147-A177-3AD203B41FA5}">
                      <a16:colId xmlns:a16="http://schemas.microsoft.com/office/drawing/2014/main" val="1953805049"/>
                    </a:ext>
                  </a:extLst>
                </a:gridCol>
                <a:gridCol w="792749">
                  <a:extLst>
                    <a:ext uri="{9D8B030D-6E8A-4147-A177-3AD203B41FA5}">
                      <a16:colId xmlns:a16="http://schemas.microsoft.com/office/drawing/2014/main" val="1654105105"/>
                    </a:ext>
                  </a:extLst>
                </a:gridCol>
                <a:gridCol w="792749">
                  <a:extLst>
                    <a:ext uri="{9D8B030D-6E8A-4147-A177-3AD203B41FA5}">
                      <a16:colId xmlns:a16="http://schemas.microsoft.com/office/drawing/2014/main" val="1588486826"/>
                    </a:ext>
                  </a:extLst>
                </a:gridCol>
                <a:gridCol w="792749">
                  <a:extLst>
                    <a:ext uri="{9D8B030D-6E8A-4147-A177-3AD203B41FA5}">
                      <a16:colId xmlns:a16="http://schemas.microsoft.com/office/drawing/2014/main" val="3604228191"/>
                    </a:ext>
                  </a:extLst>
                </a:gridCol>
                <a:gridCol w="792749">
                  <a:extLst>
                    <a:ext uri="{9D8B030D-6E8A-4147-A177-3AD203B41FA5}">
                      <a16:colId xmlns:a16="http://schemas.microsoft.com/office/drawing/2014/main" val="378888626"/>
                    </a:ext>
                  </a:extLst>
                </a:gridCol>
              </a:tblGrid>
              <a:tr h="3216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latin typeface="+mj-lt"/>
                        </a:rPr>
                        <a:t>Country</a:t>
                      </a:r>
                    </a:p>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258130140"/>
                  </a:ext>
                </a:extLst>
              </a:tr>
              <a:tr h="92611">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ea typeface="Calibri" panose="020F0502020204030204" pitchFamily="34" charset="0"/>
                          <a:cs typeface="Arial" panose="020B0604020202020204" pitchFamily="34" charset="0"/>
                        </a:rPr>
                        <a:t>Andorra</a:t>
                      </a: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9845481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1692093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595786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14148876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2456763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59929249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84289105"/>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7320103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49642852"/>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26714012"/>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208634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6846238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8560432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588522989"/>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3082643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901254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72695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1152110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970785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0525308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09410458"/>
                  </a:ext>
                </a:extLst>
              </a:tr>
              <a:tr h="92611">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United Kingdom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727826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57876815"/>
              </p:ext>
            </p:extLst>
          </p:nvPr>
        </p:nvGraphicFramePr>
        <p:xfrm>
          <a:off x="5653437" y="508858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088583"/>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602E01-C3BE-FC7C-BAC6-685814DAAC4F}"/>
              </a:ext>
            </a:extLst>
          </p:cNvPr>
          <p:cNvSpPr>
            <a:spLocks noGrp="1"/>
          </p:cNvSpPr>
          <p:nvPr>
            <p:ph type="title"/>
          </p:nvPr>
        </p:nvSpPr>
        <p:spPr/>
        <p:txBody>
          <a:bodyPr>
            <a:normAutofit/>
          </a:bodyPr>
          <a:lstStyle/>
          <a:p>
            <a:r>
              <a:rPr lang="en-US" dirty="0"/>
              <a:t>Shortage of kidney failure care providers</a:t>
            </a:r>
          </a:p>
        </p:txBody>
      </p:sp>
      <p:sp>
        <p:nvSpPr>
          <p:cNvPr id="3" name="Date Placeholder 3">
            <a:extLst>
              <a:ext uri="{FF2B5EF4-FFF2-40B4-BE49-F238E27FC236}">
                <a16:creationId xmlns:a16="http://schemas.microsoft.com/office/drawing/2014/main" id="{A2CB2683-EA9E-AD6C-1958-B15C5C109064}"/>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93E1C4CA-B3CA-1AD2-F373-E5C18881F66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CA021F18-E135-9355-F6C2-969B2AFC9F0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24</a:t>
            </a:fld>
            <a:endParaRPr lang="en-US"/>
          </a:p>
        </p:txBody>
      </p:sp>
    </p:spTree>
    <p:extLst>
      <p:ext uri="{BB962C8B-B14F-4D97-AF65-F5344CB8AC3E}">
        <p14:creationId xmlns:p14="http://schemas.microsoft.com/office/powerpoint/2010/main" val="308012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BF4E118-DB7F-0625-6D3F-92748F2943CD}"/>
              </a:ext>
            </a:extLst>
          </p:cNvPr>
          <p:cNvPicPr>
            <a:picLocks noChangeAspect="1"/>
          </p:cNvPicPr>
          <p:nvPr/>
        </p:nvPicPr>
        <p:blipFill>
          <a:blip r:embed="rId2"/>
          <a:stretch>
            <a:fillRect/>
          </a:stretch>
        </p:blipFill>
        <p:spPr>
          <a:xfrm>
            <a:off x="2029172" y="1865572"/>
            <a:ext cx="3534289" cy="3386343"/>
          </a:xfrm>
          <a:prstGeom prst="rect">
            <a:avLst/>
          </a:prstGeom>
        </p:spPr>
      </p:pic>
      <p:sp>
        <p:nvSpPr>
          <p:cNvPr id="7" name="Rectangle 6"/>
          <p:cNvSpPr/>
          <p:nvPr/>
        </p:nvSpPr>
        <p:spPr>
          <a:xfrm>
            <a:off x="3095092" y="1436808"/>
            <a:ext cx="1369432" cy="338554"/>
          </a:xfrm>
          <a:prstGeom prst="rect">
            <a:avLst/>
          </a:prstGeom>
        </p:spPr>
        <p:txBody>
          <a:bodyPr wrap="square">
            <a:spAutoFit/>
          </a:bodyPr>
          <a:lstStyle/>
          <a:p>
            <a:pPr lvl="0"/>
            <a:r>
              <a:rPr lang="en-US" sz="1600">
                <a:solidFill>
                  <a:prstClr val="black"/>
                </a:solidFill>
                <a:latin typeface="+mj-lt"/>
              </a:rPr>
              <a:t>Nephrologists</a:t>
            </a:r>
          </a:p>
        </p:txBody>
      </p:sp>
      <p:graphicFrame>
        <p:nvGraphicFramePr>
          <p:cNvPr id="20" name="Table 19"/>
          <p:cNvGraphicFramePr>
            <a:graphicFrameLocks noGrp="1"/>
          </p:cNvGraphicFramePr>
          <p:nvPr>
            <p:extLst>
              <p:ext uri="{D42A27DB-BD31-4B8C-83A1-F6EECF244321}">
                <p14:modId xmlns:p14="http://schemas.microsoft.com/office/powerpoint/2010/main" val="4185387369"/>
              </p:ext>
            </p:extLst>
          </p:nvPr>
        </p:nvGraphicFramePr>
        <p:xfrm>
          <a:off x="7875687" y="1794649"/>
          <a:ext cx="2751222" cy="3556075"/>
        </p:xfrm>
        <a:graphic>
          <a:graphicData uri="http://schemas.openxmlformats.org/drawingml/2006/table">
            <a:tbl>
              <a:tblPr firstRow="1" firstCol="1" bandRow="1">
                <a:tableStyleId>{F5AB1C69-6EDB-4FF4-983F-18BD219EF322}</a:tableStyleId>
              </a:tblPr>
              <a:tblGrid>
                <a:gridCol w="1062150">
                  <a:extLst>
                    <a:ext uri="{9D8B030D-6E8A-4147-A177-3AD203B41FA5}">
                      <a16:colId xmlns:a16="http://schemas.microsoft.com/office/drawing/2014/main" val="413915908"/>
                    </a:ext>
                  </a:extLst>
                </a:gridCol>
                <a:gridCol w="844536">
                  <a:extLst>
                    <a:ext uri="{9D8B030D-6E8A-4147-A177-3AD203B41FA5}">
                      <a16:colId xmlns:a16="http://schemas.microsoft.com/office/drawing/2014/main" val="2149298982"/>
                    </a:ext>
                  </a:extLst>
                </a:gridCol>
                <a:gridCol w="844536">
                  <a:extLst>
                    <a:ext uri="{9D8B030D-6E8A-4147-A177-3AD203B41FA5}">
                      <a16:colId xmlns:a16="http://schemas.microsoft.com/office/drawing/2014/main" val="731170066"/>
                    </a:ext>
                  </a:extLst>
                </a:gridCol>
              </a:tblGrid>
              <a:tr h="3988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rPr>
                        <a:t>Country</a:t>
                      </a:r>
                    </a:p>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Nephrologists</a:t>
                      </a:r>
                    </a:p>
                    <a:p>
                      <a:pPr marL="0" marR="0" algn="ctr">
                        <a:lnSpc>
                          <a:spcPct val="107000"/>
                        </a:lnSpc>
                        <a:spcBef>
                          <a:spcPts val="0"/>
                        </a:spcBef>
                        <a:spcAft>
                          <a:spcPts val="0"/>
                        </a:spcAft>
                      </a:pPr>
                      <a:r>
                        <a:rPr lang="en-US" sz="900">
                          <a:solidFill>
                            <a:schemeClr val="tx1">
                              <a:lumMod val="75000"/>
                              <a:lumOff val="25000"/>
                            </a:schemeClr>
                          </a:solidFill>
                          <a:effectLst/>
                        </a:rPr>
                        <a:t>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Nephrology trainees</a:t>
                      </a:r>
                    </a:p>
                    <a:p>
                      <a:pPr marL="0" marR="0" algn="ctr">
                        <a:lnSpc>
                          <a:spcPct val="107000"/>
                        </a:lnSpc>
                        <a:spcBef>
                          <a:spcPts val="0"/>
                        </a:spcBef>
                        <a:spcAft>
                          <a:spcPts val="0"/>
                        </a:spcAft>
                      </a:pPr>
                      <a:r>
                        <a:rPr lang="en-US" sz="900">
                          <a:solidFill>
                            <a:schemeClr val="tx1">
                              <a:lumMod val="75000"/>
                              <a:lumOff val="25000"/>
                            </a:schemeClr>
                          </a:solidFill>
                          <a:effectLst/>
                        </a:rPr>
                        <a:t>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extLst>
                  <a:ext uri="{0D108BD9-81ED-4DB2-BD59-A6C34878D82A}">
                    <a16:rowId xmlns:a16="http://schemas.microsoft.com/office/drawing/2014/main" val="3806329203"/>
                  </a:ext>
                </a:extLst>
              </a:tr>
              <a:tr h="114640">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84712228"/>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33.66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590946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21.10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4.22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2503357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25.33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4.05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02854441"/>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19.64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8.93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91818343"/>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17.57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5.86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5634823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27.01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0.59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96377643"/>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36.07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9.49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43334332"/>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30.76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28506794"/>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11.75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9.48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2276248"/>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24.68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3.93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39928098"/>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49.10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135162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100.73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3952340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12.30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6.15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181673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17.23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96358413"/>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15.17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2.30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25590331"/>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27.37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9.00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25144015"/>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34.17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14.65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37276024"/>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53.01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10.60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2846208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23.85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6.68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498316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41.13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5.88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18436817"/>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12.13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6.15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1743369"/>
                  </a:ext>
                </a:extLst>
              </a:tr>
            </a:tbl>
          </a:graphicData>
        </a:graphic>
      </p:graphicFrame>
      <p:sp>
        <p:nvSpPr>
          <p:cNvPr id="10" name="Rectangle 9"/>
          <p:cNvSpPr/>
          <p:nvPr/>
        </p:nvSpPr>
        <p:spPr>
          <a:xfrm>
            <a:off x="2029171" y="1865571"/>
            <a:ext cx="3534289" cy="338634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75687" y="5412700"/>
            <a:ext cx="2045870" cy="246221"/>
          </a:xfrm>
          <a:prstGeom prst="rect">
            <a:avLst/>
          </a:prstGeom>
          <a:noFill/>
        </p:spPr>
        <p:txBody>
          <a:bodyPr wrap="square" rtlCol="0">
            <a:spAutoFit/>
          </a:bodyPr>
          <a:lstStyle/>
          <a:p>
            <a:r>
              <a:rPr lang="en-US" sz="1000">
                <a:latin typeface="+mj-lt"/>
              </a:rPr>
              <a:t>‘ – ’ : data not reported/unavailable</a:t>
            </a:r>
          </a:p>
        </p:txBody>
      </p:sp>
      <p:pic>
        <p:nvPicPr>
          <p:cNvPr id="11" name="Picture 10">
            <a:extLst>
              <a:ext uri="{FF2B5EF4-FFF2-40B4-BE49-F238E27FC236}">
                <a16:creationId xmlns:a16="http://schemas.microsoft.com/office/drawing/2014/main" id="{889E8E68-56A7-90E0-0431-226556868B62}"/>
              </a:ext>
            </a:extLst>
          </p:cNvPr>
          <p:cNvPicPr>
            <a:picLocks noChangeAspect="1"/>
          </p:cNvPicPr>
          <p:nvPr/>
        </p:nvPicPr>
        <p:blipFill>
          <a:blip r:embed="rId3"/>
          <a:stretch>
            <a:fillRect/>
          </a:stretch>
        </p:blipFill>
        <p:spPr>
          <a:xfrm>
            <a:off x="1025105" y="5543858"/>
            <a:ext cx="5509406" cy="163950"/>
          </a:xfrm>
          <a:prstGeom prst="rect">
            <a:avLst/>
          </a:prstGeom>
        </p:spPr>
      </p:pic>
      <p:sp>
        <p:nvSpPr>
          <p:cNvPr id="18" name="Rectangle 17">
            <a:extLst>
              <a:ext uri="{FF2B5EF4-FFF2-40B4-BE49-F238E27FC236}">
                <a16:creationId xmlns:a16="http://schemas.microsoft.com/office/drawing/2014/main" id="{9B99FF1B-0089-7497-41EB-3666CB5647E6}"/>
              </a:ext>
            </a:extLst>
          </p:cNvPr>
          <p:cNvSpPr/>
          <p:nvPr/>
        </p:nvSpPr>
        <p:spPr>
          <a:xfrm>
            <a:off x="1025105" y="5543857"/>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itle 3">
            <a:extLst>
              <a:ext uri="{FF2B5EF4-FFF2-40B4-BE49-F238E27FC236}">
                <a16:creationId xmlns:a16="http://schemas.microsoft.com/office/drawing/2014/main" id="{553E44C2-24F4-B362-2277-8F5846662805}"/>
              </a:ext>
            </a:extLst>
          </p:cNvPr>
          <p:cNvSpPr>
            <a:spLocks noGrp="1"/>
          </p:cNvSpPr>
          <p:nvPr>
            <p:ph type="title"/>
          </p:nvPr>
        </p:nvSpPr>
        <p:spPr/>
        <p:txBody>
          <a:bodyPr>
            <a:normAutofit/>
          </a:bodyPr>
          <a:lstStyle/>
          <a:p>
            <a:r>
              <a:rPr lang="en-US"/>
              <a:t>Prevalence of nephrologists and trainees </a:t>
            </a:r>
          </a:p>
        </p:txBody>
      </p:sp>
      <p:sp>
        <p:nvSpPr>
          <p:cNvPr id="6" name="Date Placeholder 3">
            <a:extLst>
              <a:ext uri="{FF2B5EF4-FFF2-40B4-BE49-F238E27FC236}">
                <a16:creationId xmlns:a16="http://schemas.microsoft.com/office/drawing/2014/main" id="{0EAD6397-AE70-9289-D5B9-95E0D9F5B11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A0DA0A49-1B51-CFE2-FA81-6B535ACEC60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BD9EBF5A-76AF-6912-F601-E208E9C2A47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25</a:t>
            </a:fld>
            <a:endParaRPr lang="en-US"/>
          </a:p>
        </p:txBody>
      </p:sp>
    </p:spTree>
    <p:extLst>
      <p:ext uri="{BB962C8B-B14F-4D97-AF65-F5344CB8AC3E}">
        <p14:creationId xmlns:p14="http://schemas.microsoft.com/office/powerpoint/2010/main" val="97977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82CC5-D95C-22EF-C182-5893CEF6E588}"/>
              </a:ext>
            </a:extLst>
          </p:cNvPr>
          <p:cNvPicPr>
            <a:picLocks noChangeAspect="1"/>
          </p:cNvPicPr>
          <p:nvPr/>
        </p:nvPicPr>
        <p:blipFill>
          <a:blip r:embed="rId2"/>
          <a:stretch>
            <a:fillRect/>
          </a:stretch>
        </p:blipFill>
        <p:spPr>
          <a:xfrm>
            <a:off x="806623" y="1732294"/>
            <a:ext cx="3946638" cy="3715757"/>
          </a:xfrm>
          <a:prstGeom prst="rect">
            <a:avLst/>
          </a:prstGeom>
        </p:spPr>
      </p:pic>
      <p:sp>
        <p:nvSpPr>
          <p:cNvPr id="10" name="Rectangle 9"/>
          <p:cNvSpPr/>
          <p:nvPr/>
        </p:nvSpPr>
        <p:spPr>
          <a:xfrm>
            <a:off x="5057659" y="2690336"/>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Western Europe</a:t>
            </a:r>
            <a:r>
              <a:rPr kumimoji="0" lang="en-US" b="0" i="0" u="none" strike="noStrike" kern="1200" cap="none" spc="0" normalizeH="0" baseline="0" noProof="0">
                <a:ln>
                  <a:noFill/>
                </a:ln>
                <a:solidFill>
                  <a:prstClr val="black"/>
                </a:solidFill>
                <a:effectLst/>
                <a:uLnTx/>
                <a:uFillTx/>
                <a:latin typeface="+mj-lt"/>
              </a:rPr>
              <a:t> average of HD treatment centers is </a:t>
            </a:r>
            <a:r>
              <a:rPr lang="en-US">
                <a:solidFill>
                  <a:prstClr val="black"/>
                </a:solidFill>
                <a:latin typeface="+mj-lt"/>
              </a:rPr>
              <a:t>8.38</a:t>
            </a:r>
            <a:r>
              <a:rPr kumimoji="0" lang="en-US" b="0" i="0" u="none" strike="noStrike" kern="1200" cap="none" spc="0" normalizeH="0" baseline="0" noProof="0">
                <a:ln>
                  <a:noFill/>
                </a:ln>
                <a:solidFill>
                  <a:prstClr val="black"/>
                </a:solidFill>
                <a:effectLst/>
                <a:uLnTx/>
                <a:uFillTx/>
                <a:latin typeface="+mj-lt"/>
              </a:rPr>
              <a:t> pmp</a:t>
            </a:r>
          </a:p>
        </p:txBody>
      </p:sp>
      <p:sp>
        <p:nvSpPr>
          <p:cNvPr id="11" name="Rectangle 10"/>
          <p:cNvSpPr/>
          <p:nvPr/>
        </p:nvSpPr>
        <p:spPr>
          <a:xfrm>
            <a:off x="1804452" y="1306816"/>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centers </a:t>
            </a:r>
          </a:p>
        </p:txBody>
      </p:sp>
      <p:graphicFrame>
        <p:nvGraphicFramePr>
          <p:cNvPr id="19" name="Table 18"/>
          <p:cNvGraphicFramePr>
            <a:graphicFrameLocks noGrp="1"/>
          </p:cNvGraphicFramePr>
          <p:nvPr>
            <p:extLst>
              <p:ext uri="{D42A27DB-BD31-4B8C-83A1-F6EECF244321}">
                <p14:modId xmlns:p14="http://schemas.microsoft.com/office/powerpoint/2010/main" val="373982161"/>
              </p:ext>
            </p:extLst>
          </p:nvPr>
        </p:nvGraphicFramePr>
        <p:xfrm>
          <a:off x="9267289" y="1771323"/>
          <a:ext cx="1869998" cy="3637694"/>
        </p:xfrm>
        <a:graphic>
          <a:graphicData uri="http://schemas.openxmlformats.org/drawingml/2006/table">
            <a:tbl>
              <a:tblPr firstRow="1" firstCol="1" bandRow="1">
                <a:tableStyleId>{F5AB1C69-6EDB-4FF4-983F-18BD219EF322}</a:tableStyleId>
              </a:tblPr>
              <a:tblGrid>
                <a:gridCol w="962789">
                  <a:extLst>
                    <a:ext uri="{9D8B030D-6E8A-4147-A177-3AD203B41FA5}">
                      <a16:colId xmlns:a16="http://schemas.microsoft.com/office/drawing/2014/main" val="1726128904"/>
                    </a:ext>
                  </a:extLst>
                </a:gridCol>
                <a:gridCol w="907209">
                  <a:extLst>
                    <a:ext uri="{9D8B030D-6E8A-4147-A177-3AD203B41FA5}">
                      <a16:colId xmlns:a16="http://schemas.microsoft.com/office/drawing/2014/main" val="4071366489"/>
                    </a:ext>
                  </a:extLst>
                </a:gridCol>
              </a:tblGrid>
              <a:tr h="307620">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Chronic HD</a:t>
                      </a:r>
                    </a:p>
                    <a:p>
                      <a:pPr marL="0" marR="0" algn="ctr">
                        <a:lnSpc>
                          <a:spcPct val="107000"/>
                        </a:lnSpc>
                        <a:spcBef>
                          <a:spcPts val="0"/>
                        </a:spcBef>
                        <a:spcAft>
                          <a:spcPts val="0"/>
                        </a:spcAft>
                      </a:pPr>
                      <a:r>
                        <a:rPr lang="en-US" sz="900">
                          <a:solidFill>
                            <a:schemeClr val="tx1">
                              <a:lumMod val="75000"/>
                              <a:lumOff val="25000"/>
                            </a:schemeClr>
                          </a:solidFill>
                          <a:effectLst/>
                        </a:rPr>
                        <a:t>Centres 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extLst>
                  <a:ext uri="{0D108BD9-81ED-4DB2-BD59-A6C34878D82A}">
                    <a16:rowId xmlns:a16="http://schemas.microsoft.com/office/drawing/2014/main" val="4213651727"/>
                  </a:ext>
                </a:extLst>
              </a:tr>
              <a:tr h="151367">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11.69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15978933"/>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5.61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88323621"/>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8.44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1439311"/>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2.70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28905424"/>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5.18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85554566"/>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9.31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6974518"/>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8.66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59847349"/>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18.99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7027476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13.98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778984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2.46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0725217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7.74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16917746"/>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9.00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53042414"/>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25.18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98474801"/>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7.69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88082582"/>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4.31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704164"/>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3.62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6424535"/>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4.50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9121283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12.89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42738585"/>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4.24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63312135"/>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6.68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22502167"/>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10.58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46249483"/>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72703817"/>
                  </a:ext>
                </a:extLst>
              </a:tr>
            </a:tbl>
          </a:graphicData>
        </a:graphic>
      </p:graphicFrame>
      <p:sp>
        <p:nvSpPr>
          <p:cNvPr id="12" name="Rectangle 11"/>
          <p:cNvSpPr/>
          <p:nvPr/>
        </p:nvSpPr>
        <p:spPr>
          <a:xfrm>
            <a:off x="806624" y="1732292"/>
            <a:ext cx="3946638" cy="371575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50D8805-A004-B221-B750-ADA2A4E35D5F}"/>
              </a:ext>
            </a:extLst>
          </p:cNvPr>
          <p:cNvPicPr>
            <a:picLocks noChangeAspect="1"/>
          </p:cNvPicPr>
          <p:nvPr/>
        </p:nvPicPr>
        <p:blipFill>
          <a:blip r:embed="rId3"/>
          <a:stretch>
            <a:fillRect/>
          </a:stretch>
        </p:blipFill>
        <p:spPr>
          <a:xfrm>
            <a:off x="449173" y="5763486"/>
            <a:ext cx="4647728" cy="159351"/>
          </a:xfrm>
          <a:prstGeom prst="rect">
            <a:avLst/>
          </a:prstGeom>
        </p:spPr>
      </p:pic>
      <p:sp>
        <p:nvSpPr>
          <p:cNvPr id="5" name="Rectangle 4">
            <a:extLst>
              <a:ext uri="{FF2B5EF4-FFF2-40B4-BE49-F238E27FC236}">
                <a16:creationId xmlns:a16="http://schemas.microsoft.com/office/drawing/2014/main" id="{74127940-C09A-B457-5DB2-40947C321AD2}"/>
              </a:ext>
            </a:extLst>
          </p:cNvPr>
          <p:cNvSpPr/>
          <p:nvPr/>
        </p:nvSpPr>
        <p:spPr>
          <a:xfrm>
            <a:off x="451792" y="5763487"/>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6">
            <a:extLst>
              <a:ext uri="{FF2B5EF4-FFF2-40B4-BE49-F238E27FC236}">
                <a16:creationId xmlns:a16="http://schemas.microsoft.com/office/drawing/2014/main" id="{D029E930-2497-686E-A98A-F924A86D9E86}"/>
              </a:ext>
            </a:extLst>
          </p:cNvPr>
          <p:cNvSpPr>
            <a:spLocks noGrp="1"/>
          </p:cNvSpPr>
          <p:nvPr>
            <p:ph type="title"/>
          </p:nvPr>
        </p:nvSpPr>
        <p:spPr/>
        <p:txBody>
          <a:bodyPr>
            <a:normAutofit/>
          </a:bodyPr>
          <a:lstStyle/>
          <a:p>
            <a:r>
              <a:rPr lang="en-US"/>
              <a:t>Capacity for chronic dialysis (HD)</a:t>
            </a:r>
          </a:p>
        </p:txBody>
      </p:sp>
      <p:sp>
        <p:nvSpPr>
          <p:cNvPr id="9" name="Date Placeholder 3">
            <a:extLst>
              <a:ext uri="{FF2B5EF4-FFF2-40B4-BE49-F238E27FC236}">
                <a16:creationId xmlns:a16="http://schemas.microsoft.com/office/drawing/2014/main" id="{1EC150BD-77F2-6E0E-F289-EE233C06D02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3" name="Footer Placeholder 4">
            <a:extLst>
              <a:ext uri="{FF2B5EF4-FFF2-40B4-BE49-F238E27FC236}">
                <a16:creationId xmlns:a16="http://schemas.microsoft.com/office/drawing/2014/main" id="{6A95A334-AF54-A269-397C-6EE529B4B2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4" name="Slide Number Placeholder 5">
            <a:extLst>
              <a:ext uri="{FF2B5EF4-FFF2-40B4-BE49-F238E27FC236}">
                <a16:creationId xmlns:a16="http://schemas.microsoft.com/office/drawing/2014/main" id="{A78839F0-F076-58C9-D1CA-AC81AC459FE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26</a:t>
            </a:fld>
            <a:endParaRPr lang="en-US"/>
          </a:p>
        </p:txBody>
      </p:sp>
    </p:spTree>
    <p:extLst>
      <p:ext uri="{BB962C8B-B14F-4D97-AF65-F5344CB8AC3E}">
        <p14:creationId xmlns:p14="http://schemas.microsoft.com/office/powerpoint/2010/main" val="563030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53265C-A8ED-C8CB-C34E-0B977265023B}"/>
              </a:ext>
            </a:extLst>
          </p:cNvPr>
          <p:cNvPicPr>
            <a:picLocks noChangeAspect="1"/>
          </p:cNvPicPr>
          <p:nvPr/>
        </p:nvPicPr>
        <p:blipFill>
          <a:blip r:embed="rId2"/>
          <a:stretch>
            <a:fillRect/>
          </a:stretch>
        </p:blipFill>
        <p:spPr>
          <a:xfrm>
            <a:off x="664622" y="1680061"/>
            <a:ext cx="3843518" cy="3673011"/>
          </a:xfrm>
          <a:prstGeom prst="rect">
            <a:avLst/>
          </a:prstGeom>
        </p:spPr>
      </p:pic>
      <p:sp>
        <p:nvSpPr>
          <p:cNvPr id="3" name="Rectangle 2"/>
          <p:cNvSpPr/>
          <p:nvPr/>
        </p:nvSpPr>
        <p:spPr>
          <a:xfrm>
            <a:off x="1595252" y="1289826"/>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centers </a:t>
            </a:r>
          </a:p>
        </p:txBody>
      </p:sp>
      <p:sp>
        <p:nvSpPr>
          <p:cNvPr id="5" name="Rectangle 4"/>
          <p:cNvSpPr/>
          <p:nvPr/>
        </p:nvSpPr>
        <p:spPr>
          <a:xfrm>
            <a:off x="4915668" y="2690336"/>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Chronic PD services are available in </a:t>
            </a:r>
            <a:r>
              <a:rPr lang="en-US">
                <a:solidFill>
                  <a:prstClr val="black"/>
                </a:solidFill>
                <a:latin typeface="+mj-lt"/>
              </a:rPr>
              <a:t>all</a:t>
            </a:r>
            <a:r>
              <a:rPr kumimoji="0" lang="en-US" b="0" i="0" u="none" strike="noStrike" kern="1200" cap="none" spc="0" normalizeH="0" baseline="0" noProof="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Western Europe</a:t>
            </a:r>
            <a:r>
              <a:rPr kumimoji="0" lang="en-US" b="0" i="0" u="none" strike="noStrike" kern="1200" cap="none" spc="0" normalizeH="0" baseline="0" noProof="0">
                <a:ln>
                  <a:noFill/>
                </a:ln>
                <a:solidFill>
                  <a:prstClr val="black"/>
                </a:solidFill>
                <a:effectLst/>
                <a:uLnTx/>
                <a:uFillTx/>
                <a:latin typeface="+mj-lt"/>
              </a:rPr>
              <a:t> average of PD treatment centers is </a:t>
            </a:r>
            <a:r>
              <a:rPr lang="en-US">
                <a:solidFill>
                  <a:prstClr val="black"/>
                </a:solidFill>
                <a:latin typeface="+mj-lt"/>
              </a:rPr>
              <a:t>4.36</a:t>
            </a:r>
            <a:r>
              <a:rPr kumimoji="0" lang="en-US" b="0" i="0" u="none" strike="noStrike" kern="1200" cap="none" spc="0" normalizeH="0" baseline="0" noProof="0">
                <a:ln>
                  <a:noFill/>
                </a:ln>
                <a:solidFill>
                  <a:prstClr val="black"/>
                </a:solidFill>
                <a:effectLst/>
                <a:uLnTx/>
                <a:uFillTx/>
                <a:latin typeface="+mj-lt"/>
              </a:rPr>
              <a:t> pmp</a:t>
            </a:r>
          </a:p>
        </p:txBody>
      </p:sp>
      <p:graphicFrame>
        <p:nvGraphicFramePr>
          <p:cNvPr id="6" name="Table 5"/>
          <p:cNvGraphicFramePr>
            <a:graphicFrameLocks noGrp="1"/>
          </p:cNvGraphicFramePr>
          <p:nvPr>
            <p:extLst>
              <p:ext uri="{D42A27DB-BD31-4B8C-83A1-F6EECF244321}">
                <p14:modId xmlns:p14="http://schemas.microsoft.com/office/powerpoint/2010/main" val="3051722775"/>
              </p:ext>
            </p:extLst>
          </p:nvPr>
        </p:nvGraphicFramePr>
        <p:xfrm>
          <a:off x="9185096" y="1692236"/>
          <a:ext cx="1906318" cy="3590421"/>
        </p:xfrm>
        <a:graphic>
          <a:graphicData uri="http://schemas.openxmlformats.org/drawingml/2006/table">
            <a:tbl>
              <a:tblPr firstRow="1" firstCol="1" bandRow="1">
                <a:tableStyleId>{F5AB1C69-6EDB-4FF4-983F-18BD219EF322}</a:tableStyleId>
              </a:tblPr>
              <a:tblGrid>
                <a:gridCol w="976474">
                  <a:extLst>
                    <a:ext uri="{9D8B030D-6E8A-4147-A177-3AD203B41FA5}">
                      <a16:colId xmlns:a16="http://schemas.microsoft.com/office/drawing/2014/main" val="1726128904"/>
                    </a:ext>
                  </a:extLst>
                </a:gridCol>
                <a:gridCol w="929844">
                  <a:extLst>
                    <a:ext uri="{9D8B030D-6E8A-4147-A177-3AD203B41FA5}">
                      <a16:colId xmlns:a16="http://schemas.microsoft.com/office/drawing/2014/main" val="3705728832"/>
                    </a:ext>
                  </a:extLst>
                </a:gridCol>
              </a:tblGrid>
              <a:tr h="303621">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Chronic PD</a:t>
                      </a:r>
                    </a:p>
                    <a:p>
                      <a:pPr marL="0" marR="0" algn="ctr">
                        <a:lnSpc>
                          <a:spcPct val="107000"/>
                        </a:lnSpc>
                        <a:spcBef>
                          <a:spcPts val="0"/>
                        </a:spcBef>
                        <a:spcAft>
                          <a:spcPts val="0"/>
                        </a:spcAft>
                      </a:pPr>
                      <a:r>
                        <a:rPr lang="en-US" sz="900">
                          <a:solidFill>
                            <a:schemeClr val="tx1">
                              <a:lumMod val="75000"/>
                              <a:lumOff val="25000"/>
                            </a:schemeClr>
                          </a:solidFill>
                          <a:effectLst/>
                        </a:rPr>
                        <a:t>Centres 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extLst>
                  <a:ext uri="{0D108BD9-81ED-4DB2-BD59-A6C34878D82A}">
                    <a16:rowId xmlns:a16="http://schemas.microsoft.com/office/drawing/2014/main" val="4213651727"/>
                  </a:ext>
                </a:extLst>
              </a:tr>
              <a:tr h="149400">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11.69</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859081782"/>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1.12</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588323621"/>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451439311"/>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2.70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528905424"/>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3.93</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285554566"/>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2.20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686974518"/>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2.73</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659847349"/>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2.85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87027476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2.80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4778984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1.90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90725217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2.24</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116917746"/>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3.27</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253042414"/>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25.18</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898474801"/>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1.54</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488082582"/>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2.15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59704164"/>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3.74</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96424535"/>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4.68</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29121283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1.95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042738585"/>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1.70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663312135"/>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5.25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522502167"/>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7.05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846249483"/>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4272703817"/>
                  </a:ext>
                </a:extLst>
              </a:tr>
            </a:tbl>
          </a:graphicData>
        </a:graphic>
      </p:graphicFrame>
      <p:sp>
        <p:nvSpPr>
          <p:cNvPr id="7" name="Rectangle 6"/>
          <p:cNvSpPr/>
          <p:nvPr/>
        </p:nvSpPr>
        <p:spPr>
          <a:xfrm>
            <a:off x="653685" y="1692236"/>
            <a:ext cx="3850434" cy="36730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85992A8-6FEA-1E48-0C61-916D08E0A2D6}"/>
              </a:ext>
            </a:extLst>
          </p:cNvPr>
          <p:cNvPicPr>
            <a:picLocks noChangeAspect="1"/>
          </p:cNvPicPr>
          <p:nvPr/>
        </p:nvPicPr>
        <p:blipFill>
          <a:blip r:embed="rId3"/>
          <a:stretch>
            <a:fillRect/>
          </a:stretch>
        </p:blipFill>
        <p:spPr>
          <a:xfrm>
            <a:off x="446921" y="5639478"/>
            <a:ext cx="4400809" cy="139451"/>
          </a:xfrm>
          <a:prstGeom prst="rect">
            <a:avLst/>
          </a:prstGeom>
        </p:spPr>
      </p:pic>
      <p:sp>
        <p:nvSpPr>
          <p:cNvPr id="12" name="Rectangle 11">
            <a:extLst>
              <a:ext uri="{FF2B5EF4-FFF2-40B4-BE49-F238E27FC236}">
                <a16:creationId xmlns:a16="http://schemas.microsoft.com/office/drawing/2014/main" id="{A51456DA-4B0E-88EE-5E93-5A283D3186DF}"/>
              </a:ext>
            </a:extLst>
          </p:cNvPr>
          <p:cNvSpPr/>
          <p:nvPr/>
        </p:nvSpPr>
        <p:spPr>
          <a:xfrm>
            <a:off x="446921" y="5639480"/>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FE0938AC-A524-8098-4585-FDC665E01252}"/>
              </a:ext>
            </a:extLst>
          </p:cNvPr>
          <p:cNvSpPr>
            <a:spLocks noGrp="1"/>
          </p:cNvSpPr>
          <p:nvPr>
            <p:ph type="title"/>
          </p:nvPr>
        </p:nvSpPr>
        <p:spPr/>
        <p:txBody>
          <a:bodyPr>
            <a:normAutofit/>
          </a:bodyPr>
          <a:lstStyle/>
          <a:p>
            <a:r>
              <a:rPr lang="en-US"/>
              <a:t>Capacity for chronic dialysis (PD)</a:t>
            </a:r>
          </a:p>
        </p:txBody>
      </p:sp>
      <p:sp>
        <p:nvSpPr>
          <p:cNvPr id="10" name="Date Placeholder 3">
            <a:extLst>
              <a:ext uri="{FF2B5EF4-FFF2-40B4-BE49-F238E27FC236}">
                <a16:creationId xmlns:a16="http://schemas.microsoft.com/office/drawing/2014/main" id="{E111445A-292B-E28B-EB06-CDCB1E6D148F}"/>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3" name="Footer Placeholder 4">
            <a:extLst>
              <a:ext uri="{FF2B5EF4-FFF2-40B4-BE49-F238E27FC236}">
                <a16:creationId xmlns:a16="http://schemas.microsoft.com/office/drawing/2014/main" id="{2ED105F7-A2C5-63CA-9391-11E672D5D09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5" name="Slide Number Placeholder 5">
            <a:extLst>
              <a:ext uri="{FF2B5EF4-FFF2-40B4-BE49-F238E27FC236}">
                <a16:creationId xmlns:a16="http://schemas.microsoft.com/office/drawing/2014/main" id="{64CA62AD-3D8C-F207-AFCE-723271F1932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27</a:t>
            </a:fld>
            <a:endParaRPr lang="en-US"/>
          </a:p>
        </p:txBody>
      </p:sp>
    </p:spTree>
    <p:extLst>
      <p:ext uri="{BB962C8B-B14F-4D97-AF65-F5344CB8AC3E}">
        <p14:creationId xmlns:p14="http://schemas.microsoft.com/office/powerpoint/2010/main" val="252825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0F6CDB2-9F97-65EC-6A26-D83D3704C834}"/>
              </a:ext>
            </a:extLst>
          </p:cNvPr>
          <p:cNvPicPr>
            <a:picLocks noChangeAspect="1"/>
          </p:cNvPicPr>
          <p:nvPr/>
        </p:nvPicPr>
        <p:blipFill>
          <a:blip r:embed="rId2"/>
          <a:stretch>
            <a:fillRect/>
          </a:stretch>
        </p:blipFill>
        <p:spPr>
          <a:xfrm>
            <a:off x="600647" y="1628587"/>
            <a:ext cx="3822378" cy="3661949"/>
          </a:xfrm>
          <a:prstGeom prst="rect">
            <a:avLst/>
          </a:prstGeom>
        </p:spPr>
      </p:pic>
      <p:sp>
        <p:nvSpPr>
          <p:cNvPr id="10" name="Rectangle 9"/>
          <p:cNvSpPr/>
          <p:nvPr/>
        </p:nvSpPr>
        <p:spPr>
          <a:xfrm>
            <a:off x="4633305" y="2690336"/>
            <a:ext cx="4625653"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Kidney transplantation services are available in 19 (</a:t>
            </a:r>
            <a:r>
              <a:rPr lang="en-US">
                <a:solidFill>
                  <a:prstClr val="black"/>
                </a:solidFill>
                <a:latin typeface="+mj-lt"/>
              </a:rPr>
              <a:t>86</a:t>
            </a:r>
            <a:r>
              <a:rPr kumimoji="0" lang="en-US" b="0" i="0" u="none" strike="noStrike" kern="1200" cap="none" spc="0" normalizeH="0" baseline="0" noProof="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Western Europe</a:t>
            </a:r>
            <a:r>
              <a:rPr kumimoji="0" lang="en-US" b="0" i="0" u="none" strike="noStrike" kern="1200" cap="none" spc="0" normalizeH="0" baseline="0" noProof="0">
                <a:ln>
                  <a:noFill/>
                </a:ln>
                <a:solidFill>
                  <a:prstClr val="black"/>
                </a:solidFill>
                <a:effectLst/>
                <a:uLnTx/>
                <a:uFillTx/>
                <a:latin typeface="+mj-lt"/>
              </a:rPr>
              <a:t> average of Kidney transplantation centers is 0.69 pmp</a:t>
            </a:r>
          </a:p>
        </p:txBody>
      </p:sp>
      <p:sp>
        <p:nvSpPr>
          <p:cNvPr id="11" name="Rectangle 10"/>
          <p:cNvSpPr/>
          <p:nvPr/>
        </p:nvSpPr>
        <p:spPr>
          <a:xfrm>
            <a:off x="1250711" y="118094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graphicFrame>
        <p:nvGraphicFramePr>
          <p:cNvPr id="15" name="Table 14"/>
          <p:cNvGraphicFramePr>
            <a:graphicFrameLocks noGrp="1"/>
          </p:cNvGraphicFramePr>
          <p:nvPr>
            <p:extLst>
              <p:ext uri="{D42A27DB-BD31-4B8C-83A1-F6EECF244321}">
                <p14:modId xmlns:p14="http://schemas.microsoft.com/office/powerpoint/2010/main" val="3287987664"/>
              </p:ext>
            </p:extLst>
          </p:nvPr>
        </p:nvGraphicFramePr>
        <p:xfrm>
          <a:off x="9267289" y="1550279"/>
          <a:ext cx="2540397" cy="3909796"/>
        </p:xfrm>
        <a:graphic>
          <a:graphicData uri="http://schemas.openxmlformats.org/drawingml/2006/table">
            <a:tbl>
              <a:tblPr firstRow="1" firstCol="1" bandRow="1">
                <a:tableStyleId>{F5AB1C69-6EDB-4FF4-983F-18BD219EF322}</a:tableStyleId>
              </a:tblPr>
              <a:tblGrid>
                <a:gridCol w="1031942">
                  <a:extLst>
                    <a:ext uri="{9D8B030D-6E8A-4147-A177-3AD203B41FA5}">
                      <a16:colId xmlns:a16="http://schemas.microsoft.com/office/drawing/2014/main" val="3123159793"/>
                    </a:ext>
                  </a:extLst>
                </a:gridCol>
                <a:gridCol w="894932">
                  <a:extLst>
                    <a:ext uri="{9D8B030D-6E8A-4147-A177-3AD203B41FA5}">
                      <a16:colId xmlns:a16="http://schemas.microsoft.com/office/drawing/2014/main" val="1419548729"/>
                    </a:ext>
                  </a:extLst>
                </a:gridCol>
                <a:gridCol w="613523">
                  <a:extLst>
                    <a:ext uri="{9D8B030D-6E8A-4147-A177-3AD203B41FA5}">
                      <a16:colId xmlns:a16="http://schemas.microsoft.com/office/drawing/2014/main" val="1551184543"/>
                    </a:ext>
                  </a:extLst>
                </a:gridCol>
              </a:tblGrid>
              <a:tr h="421322">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a:solidFill>
                            <a:schemeClr val="tx1">
                              <a:lumMod val="75000"/>
                              <a:lumOff val="25000"/>
                            </a:schemeClr>
                          </a:solidFill>
                          <a:effectLst/>
                        </a:rPr>
                        <a:t>availability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Transplant centers 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41701995"/>
                  </a:ext>
                </a:extLst>
              </a:tr>
              <a:tr h="158567">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2646878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0.45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7831883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22258888"/>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80271476"/>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9506378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0.69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7868334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95076611"/>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3591216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2.80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8559586"/>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1379286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0.67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8691891"/>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0.65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2697179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78712337"/>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8904928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2.15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3622746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0.46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33297996"/>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05355458"/>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0.78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23325337"/>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0.85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71105821"/>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0.38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5255937"/>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93422285"/>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0.34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11008706"/>
                  </a:ext>
                </a:extLst>
              </a:tr>
            </a:tbl>
          </a:graphicData>
        </a:graphic>
      </p:graphicFrame>
      <p:sp>
        <p:nvSpPr>
          <p:cNvPr id="12" name="Rectangle 11"/>
          <p:cNvSpPr/>
          <p:nvPr/>
        </p:nvSpPr>
        <p:spPr>
          <a:xfrm>
            <a:off x="608979" y="1628587"/>
            <a:ext cx="3822378" cy="366194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267290" y="5491042"/>
            <a:ext cx="2045870" cy="369332"/>
          </a:xfrm>
          <a:prstGeom prst="rect">
            <a:avLst/>
          </a:prstGeom>
          <a:noFill/>
        </p:spPr>
        <p:txBody>
          <a:bodyPr wrap="square" rtlCol="0">
            <a:spAutoFit/>
          </a:bodyPr>
          <a:lstStyle/>
          <a:p>
            <a:r>
              <a:rPr lang="en-US" sz="900">
                <a:latin typeface="+mj-lt"/>
              </a:rPr>
              <a:t>X : Yes</a:t>
            </a:r>
          </a:p>
          <a:p>
            <a:r>
              <a:rPr lang="en-US" sz="900">
                <a:latin typeface="+mj-lt"/>
              </a:rPr>
              <a:t>‘ – ’ : data not reported/unavailable</a:t>
            </a:r>
          </a:p>
        </p:txBody>
      </p:sp>
      <p:pic>
        <p:nvPicPr>
          <p:cNvPr id="3" name="Picture 2">
            <a:extLst>
              <a:ext uri="{FF2B5EF4-FFF2-40B4-BE49-F238E27FC236}">
                <a16:creationId xmlns:a16="http://schemas.microsoft.com/office/drawing/2014/main" id="{335C01DE-9394-4C01-851E-7CEA02E7A912}"/>
              </a:ext>
            </a:extLst>
          </p:cNvPr>
          <p:cNvPicPr>
            <a:picLocks noChangeAspect="1"/>
          </p:cNvPicPr>
          <p:nvPr/>
        </p:nvPicPr>
        <p:blipFill>
          <a:blip r:embed="rId3"/>
          <a:stretch>
            <a:fillRect/>
          </a:stretch>
        </p:blipFill>
        <p:spPr>
          <a:xfrm>
            <a:off x="256111" y="5609591"/>
            <a:ext cx="4467721" cy="147644"/>
          </a:xfrm>
          <a:prstGeom prst="rect">
            <a:avLst/>
          </a:prstGeom>
        </p:spPr>
      </p:pic>
      <p:sp>
        <p:nvSpPr>
          <p:cNvPr id="4" name="Rectangle 3">
            <a:extLst>
              <a:ext uri="{FF2B5EF4-FFF2-40B4-BE49-F238E27FC236}">
                <a16:creationId xmlns:a16="http://schemas.microsoft.com/office/drawing/2014/main" id="{45154593-14C7-BFFC-F1AB-E2247D658CC4}"/>
              </a:ext>
            </a:extLst>
          </p:cNvPr>
          <p:cNvSpPr/>
          <p:nvPr/>
        </p:nvSpPr>
        <p:spPr>
          <a:xfrm>
            <a:off x="237682" y="5599317"/>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6">
            <a:extLst>
              <a:ext uri="{FF2B5EF4-FFF2-40B4-BE49-F238E27FC236}">
                <a16:creationId xmlns:a16="http://schemas.microsoft.com/office/drawing/2014/main" id="{571020B2-AFAC-6E42-EA22-5068B8C8DB6F}"/>
              </a:ext>
            </a:extLst>
          </p:cNvPr>
          <p:cNvSpPr>
            <a:spLocks noGrp="1"/>
          </p:cNvSpPr>
          <p:nvPr>
            <p:ph type="title"/>
          </p:nvPr>
        </p:nvSpPr>
        <p:spPr/>
        <p:txBody>
          <a:bodyPr>
            <a:normAutofit/>
          </a:bodyPr>
          <a:lstStyle/>
          <a:p>
            <a:r>
              <a:rPr lang="en-US"/>
              <a:t>Capacity for Kidney Transplantation</a:t>
            </a:r>
          </a:p>
        </p:txBody>
      </p:sp>
      <p:sp>
        <p:nvSpPr>
          <p:cNvPr id="8" name="Date Placeholder 3">
            <a:extLst>
              <a:ext uri="{FF2B5EF4-FFF2-40B4-BE49-F238E27FC236}">
                <a16:creationId xmlns:a16="http://schemas.microsoft.com/office/drawing/2014/main" id="{36150316-DEA4-4447-B29F-9CED6A665667}"/>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AF37C8E0-1FA9-C5E2-FA8D-7ABD50696FC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6" name="Slide Number Placeholder 5">
            <a:extLst>
              <a:ext uri="{FF2B5EF4-FFF2-40B4-BE49-F238E27FC236}">
                <a16:creationId xmlns:a16="http://schemas.microsoft.com/office/drawing/2014/main" id="{01C5AFF3-5E9F-07F4-6C5F-FD298DDC4E4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28</a:t>
            </a:fld>
            <a:endParaRPr lang="en-US"/>
          </a:p>
        </p:txBody>
      </p:sp>
    </p:spTree>
    <p:extLst>
      <p:ext uri="{BB962C8B-B14F-4D97-AF65-F5344CB8AC3E}">
        <p14:creationId xmlns:p14="http://schemas.microsoft.com/office/powerpoint/2010/main" val="3697256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53382B-FF4F-E7D3-877F-65B8EE3CB07A}"/>
              </a:ext>
            </a:extLst>
          </p:cNvPr>
          <p:cNvPicPr>
            <a:picLocks noChangeAspect="1"/>
          </p:cNvPicPr>
          <p:nvPr/>
        </p:nvPicPr>
        <p:blipFill>
          <a:blip r:embed="rId2"/>
          <a:stretch>
            <a:fillRect/>
          </a:stretch>
        </p:blipFill>
        <p:spPr>
          <a:xfrm>
            <a:off x="4296864" y="2234681"/>
            <a:ext cx="3934320" cy="2520954"/>
          </a:xfrm>
          <a:prstGeom prst="rect">
            <a:avLst/>
          </a:prstGeom>
        </p:spPr>
      </p:pic>
      <p:pic>
        <p:nvPicPr>
          <p:cNvPr id="12" name="Picture 11">
            <a:extLst>
              <a:ext uri="{FF2B5EF4-FFF2-40B4-BE49-F238E27FC236}">
                <a16:creationId xmlns:a16="http://schemas.microsoft.com/office/drawing/2014/main" id="{B2FBEA7F-4DCB-96BE-E16B-3027275DA5A0}"/>
              </a:ext>
            </a:extLst>
          </p:cNvPr>
          <p:cNvPicPr>
            <a:picLocks noChangeAspect="1"/>
          </p:cNvPicPr>
          <p:nvPr/>
        </p:nvPicPr>
        <p:blipFill>
          <a:blip r:embed="rId3"/>
          <a:stretch>
            <a:fillRect/>
          </a:stretch>
        </p:blipFill>
        <p:spPr>
          <a:xfrm>
            <a:off x="207607" y="2251033"/>
            <a:ext cx="3939456" cy="2504602"/>
          </a:xfrm>
          <a:prstGeom prst="rect">
            <a:avLst/>
          </a:prstGeom>
        </p:spPr>
      </p:pic>
      <p:sp>
        <p:nvSpPr>
          <p:cNvPr id="3" name="Rectangle 2"/>
          <p:cNvSpPr/>
          <p:nvPr/>
        </p:nvSpPr>
        <p:spPr>
          <a:xfrm>
            <a:off x="4766675" y="178539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4" name="Rectangle 3"/>
          <p:cNvSpPr/>
          <p:nvPr/>
        </p:nvSpPr>
        <p:spPr>
          <a:xfrm>
            <a:off x="642449" y="1798646"/>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graphicFrame>
        <p:nvGraphicFramePr>
          <p:cNvPr id="5" name="Table 4"/>
          <p:cNvGraphicFramePr>
            <a:graphicFrameLocks noGrp="1"/>
          </p:cNvGraphicFramePr>
          <p:nvPr>
            <p:extLst>
              <p:ext uri="{D42A27DB-BD31-4B8C-83A1-F6EECF244321}">
                <p14:modId xmlns:p14="http://schemas.microsoft.com/office/powerpoint/2010/main" val="2111815056"/>
              </p:ext>
            </p:extLst>
          </p:nvPr>
        </p:nvGraphicFramePr>
        <p:xfrm>
          <a:off x="8375849" y="1593850"/>
          <a:ext cx="3426292" cy="3589264"/>
        </p:xfrm>
        <a:graphic>
          <a:graphicData uri="http://schemas.openxmlformats.org/drawingml/2006/table">
            <a:tbl>
              <a:tblPr firstRow="1" firstCol="1" bandRow="1">
                <a:tableStyleId>{F5AB1C69-6EDB-4FF4-983F-18BD219EF322}</a:tableStyleId>
              </a:tblPr>
              <a:tblGrid>
                <a:gridCol w="978568">
                  <a:extLst>
                    <a:ext uri="{9D8B030D-6E8A-4147-A177-3AD203B41FA5}">
                      <a16:colId xmlns:a16="http://schemas.microsoft.com/office/drawing/2014/main" val="3123159793"/>
                    </a:ext>
                  </a:extLst>
                </a:gridCol>
                <a:gridCol w="497305">
                  <a:extLst>
                    <a:ext uri="{9D8B030D-6E8A-4147-A177-3AD203B41FA5}">
                      <a16:colId xmlns:a16="http://schemas.microsoft.com/office/drawing/2014/main" val="3617113586"/>
                    </a:ext>
                  </a:extLst>
                </a:gridCol>
                <a:gridCol w="657726">
                  <a:extLst>
                    <a:ext uri="{9D8B030D-6E8A-4147-A177-3AD203B41FA5}">
                      <a16:colId xmlns:a16="http://schemas.microsoft.com/office/drawing/2014/main" val="3948133563"/>
                    </a:ext>
                  </a:extLst>
                </a:gridCol>
                <a:gridCol w="417095">
                  <a:extLst>
                    <a:ext uri="{9D8B030D-6E8A-4147-A177-3AD203B41FA5}">
                      <a16:colId xmlns:a16="http://schemas.microsoft.com/office/drawing/2014/main" val="40425703"/>
                    </a:ext>
                  </a:extLst>
                </a:gridCol>
                <a:gridCol w="545431">
                  <a:extLst>
                    <a:ext uri="{9D8B030D-6E8A-4147-A177-3AD203B41FA5}">
                      <a16:colId xmlns:a16="http://schemas.microsoft.com/office/drawing/2014/main" val="4239087923"/>
                    </a:ext>
                  </a:extLst>
                </a:gridCol>
                <a:gridCol w="330167">
                  <a:extLst>
                    <a:ext uri="{9D8B030D-6E8A-4147-A177-3AD203B41FA5}">
                      <a16:colId xmlns:a16="http://schemas.microsoft.com/office/drawing/2014/main" val="3284517534"/>
                    </a:ext>
                  </a:extLst>
                </a:gridCol>
              </a:tblGrid>
              <a:tr h="95882">
                <a:tc rowSpan="2">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gridSpan="2">
                  <a:txBody>
                    <a:bodyPr/>
                    <a:lstStyle/>
                    <a:p>
                      <a:pPr marL="0" marR="0" algn="ctr">
                        <a:lnSpc>
                          <a:spcPct val="107000"/>
                        </a:lnSpc>
                        <a:spcBef>
                          <a:spcPts val="0"/>
                        </a:spcBef>
                        <a:spcAft>
                          <a:spcPts val="0"/>
                        </a:spcAft>
                      </a:pPr>
                      <a:r>
                        <a:rPr lang="en-US" sz="800">
                          <a:solidFill>
                            <a:schemeClr val="tx1">
                              <a:lumMod val="75000"/>
                              <a:lumOff val="25000"/>
                            </a:schemeClr>
                          </a:solidFill>
                          <a:effectLst/>
                        </a:rPr>
                        <a:t>Donor type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a:solidFill>
                            <a:schemeClr val="tx1">
                              <a:lumMod val="75000"/>
                              <a:lumOff val="25000"/>
                            </a:schemeClr>
                          </a:solidFill>
                          <a:effectLst/>
                        </a:rPr>
                        <a:t>Transplant waitlist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8334157"/>
                  </a:ext>
                </a:extLst>
              </a:tr>
              <a:tr h="153241">
                <a:tc vMerge="1">
                  <a:txBody>
                    <a:bodyPr/>
                    <a:lstStyle/>
                    <a:p>
                      <a:endParaRPr lang="en-US"/>
                    </a:p>
                  </a:txBody>
                  <a:tcP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Live donors only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Combination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National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Regional only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None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41701995"/>
                  </a:ext>
                </a:extLst>
              </a:tr>
              <a:tr h="145740">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62122055"/>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78318834"/>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22258888"/>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80271476"/>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9506378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78683344"/>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95076611"/>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35912164"/>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8559586"/>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1379286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68691891"/>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2697179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778712337"/>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8904928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3622746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33297996"/>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05355458"/>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23325337"/>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71105821"/>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65255937"/>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93422285"/>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11008706"/>
                  </a:ext>
                </a:extLst>
              </a:tr>
            </a:tbl>
          </a:graphicData>
        </a:graphic>
      </p:graphicFrame>
      <p:sp>
        <p:nvSpPr>
          <p:cNvPr id="8" name="Rectangle 7"/>
          <p:cNvSpPr/>
          <p:nvPr/>
        </p:nvSpPr>
        <p:spPr>
          <a:xfrm>
            <a:off x="207607" y="2229544"/>
            <a:ext cx="3939457" cy="25341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91728" y="2229544"/>
            <a:ext cx="3939456" cy="252609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96992" y="5179050"/>
            <a:ext cx="687299" cy="246221"/>
          </a:xfrm>
          <a:prstGeom prst="rect">
            <a:avLst/>
          </a:prstGeom>
          <a:noFill/>
        </p:spPr>
        <p:txBody>
          <a:bodyPr wrap="square" rtlCol="0">
            <a:spAutoFit/>
          </a:bodyPr>
          <a:lstStyle/>
          <a:p>
            <a:r>
              <a:rPr lang="en-US" sz="1000">
                <a:latin typeface="+mj-lt"/>
              </a:rPr>
              <a:t>X : Yes</a:t>
            </a:r>
          </a:p>
        </p:txBody>
      </p:sp>
      <p:sp>
        <p:nvSpPr>
          <p:cNvPr id="6" name="Title 5">
            <a:extLst>
              <a:ext uri="{FF2B5EF4-FFF2-40B4-BE49-F238E27FC236}">
                <a16:creationId xmlns:a16="http://schemas.microsoft.com/office/drawing/2014/main" id="{7B503E01-A993-C725-B3DE-FCF4D08006BD}"/>
              </a:ext>
            </a:extLst>
          </p:cNvPr>
          <p:cNvSpPr>
            <a:spLocks noGrp="1"/>
          </p:cNvSpPr>
          <p:nvPr>
            <p:ph type="title"/>
          </p:nvPr>
        </p:nvSpPr>
        <p:spPr/>
        <p:txBody>
          <a:bodyPr>
            <a:normAutofit/>
          </a:bodyPr>
          <a:lstStyle/>
          <a:p>
            <a:r>
              <a:rPr lang="en-US"/>
              <a:t>Capacity for Kidney Transplantation (cont’d)</a:t>
            </a:r>
          </a:p>
        </p:txBody>
      </p:sp>
      <p:sp>
        <p:nvSpPr>
          <p:cNvPr id="11" name="Date Placeholder 3">
            <a:extLst>
              <a:ext uri="{FF2B5EF4-FFF2-40B4-BE49-F238E27FC236}">
                <a16:creationId xmlns:a16="http://schemas.microsoft.com/office/drawing/2014/main" id="{C707020C-406A-CBA9-5B4A-A4FF4CA3A29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3" name="Footer Placeholder 4">
            <a:extLst>
              <a:ext uri="{FF2B5EF4-FFF2-40B4-BE49-F238E27FC236}">
                <a16:creationId xmlns:a16="http://schemas.microsoft.com/office/drawing/2014/main" id="{C8DE7AA7-90B7-1FEF-B9D1-4B29782CB7C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5" name="Slide Number Placeholder 5">
            <a:extLst>
              <a:ext uri="{FF2B5EF4-FFF2-40B4-BE49-F238E27FC236}">
                <a16:creationId xmlns:a16="http://schemas.microsoft.com/office/drawing/2014/main" id="{3C6204C3-5527-99FC-7F7D-2E162B04DFE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127545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5C597D-C73B-D55E-57A3-BA05DD1E4792}"/>
              </a:ext>
            </a:extLst>
          </p:cNvPr>
          <p:cNvPicPr>
            <a:picLocks noChangeAspect="1"/>
          </p:cNvPicPr>
          <p:nvPr/>
        </p:nvPicPr>
        <p:blipFill>
          <a:blip r:embed="rId2"/>
          <a:stretch>
            <a:fillRect/>
          </a:stretch>
        </p:blipFill>
        <p:spPr>
          <a:xfrm>
            <a:off x="790697" y="4127773"/>
            <a:ext cx="3973804" cy="2527083"/>
          </a:xfrm>
          <a:prstGeom prst="rect">
            <a:avLst/>
          </a:prstGeom>
        </p:spPr>
      </p:pic>
      <p:pic>
        <p:nvPicPr>
          <p:cNvPr id="6" name="Picture 5">
            <a:extLst>
              <a:ext uri="{FF2B5EF4-FFF2-40B4-BE49-F238E27FC236}">
                <a16:creationId xmlns:a16="http://schemas.microsoft.com/office/drawing/2014/main" id="{52074E10-4A61-4C56-7939-668A265E83B4}"/>
              </a:ext>
            </a:extLst>
          </p:cNvPr>
          <p:cNvPicPr>
            <a:picLocks noChangeAspect="1"/>
          </p:cNvPicPr>
          <p:nvPr/>
        </p:nvPicPr>
        <p:blipFill>
          <a:blip r:embed="rId3"/>
          <a:stretch>
            <a:fillRect/>
          </a:stretch>
        </p:blipFill>
        <p:spPr>
          <a:xfrm>
            <a:off x="790697" y="1258868"/>
            <a:ext cx="3973804" cy="2492900"/>
          </a:xfrm>
          <a:prstGeom prst="rect">
            <a:avLst/>
          </a:prstGeom>
        </p:spPr>
      </p:pic>
      <p:sp>
        <p:nvSpPr>
          <p:cNvPr id="9" name="Rectangle 8"/>
          <p:cNvSpPr/>
          <p:nvPr/>
        </p:nvSpPr>
        <p:spPr>
          <a:xfrm>
            <a:off x="1159936" y="863985"/>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sp>
        <p:nvSpPr>
          <p:cNvPr id="10" name="Rectangle 9"/>
          <p:cNvSpPr/>
          <p:nvPr/>
        </p:nvSpPr>
        <p:spPr>
          <a:xfrm>
            <a:off x="1159936" y="377872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graphicFrame>
        <p:nvGraphicFramePr>
          <p:cNvPr id="15" name="Table 14"/>
          <p:cNvGraphicFramePr>
            <a:graphicFrameLocks noGrp="1"/>
          </p:cNvGraphicFramePr>
          <p:nvPr>
            <p:extLst>
              <p:ext uri="{D42A27DB-BD31-4B8C-83A1-F6EECF244321}">
                <p14:modId xmlns:p14="http://schemas.microsoft.com/office/powerpoint/2010/main" val="2342486522"/>
              </p:ext>
            </p:extLst>
          </p:nvPr>
        </p:nvGraphicFramePr>
        <p:xfrm>
          <a:off x="5138877" y="1584543"/>
          <a:ext cx="6529144" cy="4251960"/>
        </p:xfrm>
        <a:graphic>
          <a:graphicData uri="http://schemas.openxmlformats.org/drawingml/2006/table">
            <a:tbl>
              <a:tblPr firstRow="1" firstCol="1" bandRow="1">
                <a:tableStyleId>{F5AB1C69-6EDB-4FF4-983F-18BD219EF322}</a:tableStyleId>
              </a:tblPr>
              <a:tblGrid>
                <a:gridCol w="1039174">
                  <a:extLst>
                    <a:ext uri="{9D8B030D-6E8A-4147-A177-3AD203B41FA5}">
                      <a16:colId xmlns:a16="http://schemas.microsoft.com/office/drawing/2014/main" val="789520830"/>
                    </a:ext>
                  </a:extLst>
                </a:gridCol>
                <a:gridCol w="548997">
                  <a:extLst>
                    <a:ext uri="{9D8B030D-6E8A-4147-A177-3AD203B41FA5}">
                      <a16:colId xmlns:a16="http://schemas.microsoft.com/office/drawing/2014/main" val="2008301517"/>
                    </a:ext>
                  </a:extLst>
                </a:gridCol>
                <a:gridCol w="548997">
                  <a:extLst>
                    <a:ext uri="{9D8B030D-6E8A-4147-A177-3AD203B41FA5}">
                      <a16:colId xmlns:a16="http://schemas.microsoft.com/office/drawing/2014/main" val="4294578588"/>
                    </a:ext>
                  </a:extLst>
                </a:gridCol>
                <a:gridCol w="548997">
                  <a:extLst>
                    <a:ext uri="{9D8B030D-6E8A-4147-A177-3AD203B41FA5}">
                      <a16:colId xmlns:a16="http://schemas.microsoft.com/office/drawing/2014/main" val="2266332843"/>
                    </a:ext>
                  </a:extLst>
                </a:gridCol>
                <a:gridCol w="548997">
                  <a:extLst>
                    <a:ext uri="{9D8B030D-6E8A-4147-A177-3AD203B41FA5}">
                      <a16:colId xmlns:a16="http://schemas.microsoft.com/office/drawing/2014/main" val="3063130833"/>
                    </a:ext>
                  </a:extLst>
                </a:gridCol>
                <a:gridCol w="548997">
                  <a:extLst>
                    <a:ext uri="{9D8B030D-6E8A-4147-A177-3AD203B41FA5}">
                      <a16:colId xmlns:a16="http://schemas.microsoft.com/office/drawing/2014/main" val="481018503"/>
                    </a:ext>
                  </a:extLst>
                </a:gridCol>
                <a:gridCol w="548997">
                  <a:extLst>
                    <a:ext uri="{9D8B030D-6E8A-4147-A177-3AD203B41FA5}">
                      <a16:colId xmlns:a16="http://schemas.microsoft.com/office/drawing/2014/main" val="3938784010"/>
                    </a:ext>
                  </a:extLst>
                </a:gridCol>
                <a:gridCol w="548997">
                  <a:extLst>
                    <a:ext uri="{9D8B030D-6E8A-4147-A177-3AD203B41FA5}">
                      <a16:colId xmlns:a16="http://schemas.microsoft.com/office/drawing/2014/main" val="3577492049"/>
                    </a:ext>
                  </a:extLst>
                </a:gridCol>
                <a:gridCol w="548997">
                  <a:extLst>
                    <a:ext uri="{9D8B030D-6E8A-4147-A177-3AD203B41FA5}">
                      <a16:colId xmlns:a16="http://schemas.microsoft.com/office/drawing/2014/main" val="3255845909"/>
                    </a:ext>
                  </a:extLst>
                </a:gridCol>
                <a:gridCol w="548997">
                  <a:extLst>
                    <a:ext uri="{9D8B030D-6E8A-4147-A177-3AD203B41FA5}">
                      <a16:colId xmlns:a16="http://schemas.microsoft.com/office/drawing/2014/main" val="511083912"/>
                    </a:ext>
                  </a:extLst>
                </a:gridCol>
                <a:gridCol w="548997">
                  <a:extLst>
                    <a:ext uri="{9D8B030D-6E8A-4147-A177-3AD203B41FA5}">
                      <a16:colId xmlns:a16="http://schemas.microsoft.com/office/drawing/2014/main" val="1651688737"/>
                    </a:ext>
                  </a:extLst>
                </a:gridCol>
              </a:tblGrid>
              <a:tr h="182540">
                <a:tc rowSpan="2">
                  <a:txBody>
                    <a:bodyPr/>
                    <a:lstStyle/>
                    <a:p>
                      <a:pPr marL="0" marR="0" algn="ctr">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8822" marR="28822" marT="0" marB="0" anchor="ctr"/>
                </a:tc>
                <a:tc gridSpan="5">
                  <a:txBody>
                    <a:bodyPr/>
                    <a:lstStyle/>
                    <a:p>
                      <a:pPr marL="0" marR="0" algn="ctr">
                        <a:spcBef>
                          <a:spcPts val="0"/>
                        </a:spcBef>
                        <a:spcAft>
                          <a:spcPts val="0"/>
                        </a:spcAft>
                      </a:pPr>
                      <a:r>
                        <a:rPr lang="en-US" sz="900">
                          <a:solidFill>
                            <a:schemeClr val="tx1">
                              <a:lumMod val="75000"/>
                              <a:lumOff val="25000"/>
                            </a:schemeClr>
                          </a:solidFill>
                          <a:effectLst/>
                        </a:rPr>
                        <a:t>HD frequency</a:t>
                      </a:r>
                    </a:p>
                    <a:p>
                      <a:pPr marL="0" marR="0" algn="ctr">
                        <a:spcBef>
                          <a:spcPts val="0"/>
                        </a:spcBef>
                        <a:spcAft>
                          <a:spcPts val="0"/>
                        </a:spcAft>
                      </a:pPr>
                      <a:r>
                        <a:rPr lang="en-US" sz="900">
                          <a:solidFill>
                            <a:schemeClr val="tx1">
                              <a:lumMod val="75000"/>
                              <a:lumOff val="25000"/>
                            </a:schemeClr>
                          </a:solidFill>
                          <a:effectLst/>
                        </a:rPr>
                        <a:t>a center-based service that involves treatment </a:t>
                      </a:r>
                    </a:p>
                    <a:p>
                      <a:pPr marL="0" marR="0" algn="ctr">
                        <a:spcBef>
                          <a:spcPts val="0"/>
                        </a:spcBef>
                        <a:spcAft>
                          <a:spcPts val="0"/>
                        </a:spcAft>
                      </a:pPr>
                      <a:r>
                        <a:rPr lang="en-US" sz="900">
                          <a:solidFill>
                            <a:schemeClr val="tx1">
                              <a:lumMod val="75000"/>
                              <a:lumOff val="25000"/>
                            </a:schemeClr>
                          </a:solidFill>
                          <a:effectLst/>
                        </a:rPr>
                        <a:t>3x week/3-4x hours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900" kern="1200">
                          <a:solidFill>
                            <a:schemeClr val="tx1">
                              <a:lumMod val="75000"/>
                              <a:lumOff val="25000"/>
                            </a:schemeClr>
                          </a:solidFill>
                          <a:effectLst/>
                        </a:rPr>
                        <a:t> PD frequency</a:t>
                      </a:r>
                    </a:p>
                    <a:p>
                      <a:pPr marL="0" marR="0" algn="ctr">
                        <a:spcBef>
                          <a:spcPts val="0"/>
                        </a:spcBef>
                        <a:spcAft>
                          <a:spcPts val="0"/>
                        </a:spcAft>
                      </a:pPr>
                      <a:r>
                        <a:rPr lang="en-US" sz="900" kern="1200">
                          <a:solidFill>
                            <a:schemeClr val="tx1">
                              <a:lumMod val="75000"/>
                              <a:lumOff val="25000"/>
                            </a:schemeClr>
                          </a:solidFill>
                          <a:effectLst/>
                        </a:rPr>
                        <a:t>ability to do adequate exchanges</a:t>
                      </a:r>
                    </a:p>
                    <a:p>
                      <a:pPr marL="0" marR="0" algn="ctr">
                        <a:spcBef>
                          <a:spcPts val="0"/>
                        </a:spcBef>
                        <a:spcAft>
                          <a:spcPts val="0"/>
                        </a:spcAft>
                      </a:pPr>
                      <a:r>
                        <a:rPr lang="en-US" sz="900" kern="1200">
                          <a:solidFill>
                            <a:schemeClr val="tx1">
                              <a:lumMod val="75000"/>
                              <a:lumOff val="25000"/>
                            </a:schemeClr>
                          </a:solidFill>
                          <a:effectLst/>
                        </a:rPr>
                        <a:t>3-4x day</a:t>
                      </a:r>
                    </a:p>
                    <a:p>
                      <a:pPr marL="0" marR="0" algn="ctr">
                        <a:spcBef>
                          <a:spcPts val="0"/>
                        </a:spcBef>
                        <a:spcAft>
                          <a:spcPts val="0"/>
                        </a:spcAft>
                      </a:pPr>
                      <a:r>
                        <a:rPr lang="en-US" sz="900" kern="1200">
                          <a:solidFill>
                            <a:schemeClr val="tx1">
                              <a:lumMod val="75000"/>
                              <a:lumOff val="25000"/>
                            </a:schemeClr>
                          </a:solidFill>
                          <a:effectLst/>
                        </a:rPr>
                        <a:t>(or equivalent cycles on automated PD)</a:t>
                      </a:r>
                      <a:endParaRPr lang="en-US" sz="900" kern="1200">
                        <a:solidFill>
                          <a:schemeClr val="tx1">
                            <a:lumMod val="75000"/>
                            <a:lumOff val="25000"/>
                          </a:schemeClr>
                        </a:solidFill>
                        <a:effectLst/>
                        <a:latin typeface="+mj-lt"/>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extLst>
                  <a:ext uri="{0D108BD9-81ED-4DB2-BD59-A6C34878D82A}">
                    <a16:rowId xmlns:a16="http://schemas.microsoft.com/office/drawing/2014/main" val="2140843773"/>
                  </a:ext>
                </a:extLst>
              </a:tr>
              <a:tr h="179338">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Never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rPr>
                        <a:t>N/A (dialysis not provided)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Generally available</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Generally not available</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Never</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Unknown</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N/A (dialysis not provided)</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78047939"/>
                  </a:ext>
                </a:extLst>
              </a:tr>
              <a:tr h="91270">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354349497"/>
                  </a:ext>
                </a:extLst>
              </a:tr>
              <a:tr h="91270">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40924319"/>
                  </a:ext>
                </a:extLst>
              </a:tr>
              <a:tr h="91270">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202445442"/>
                  </a:ext>
                </a:extLst>
              </a:tr>
              <a:tr h="91270">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18975892"/>
                  </a:ext>
                </a:extLst>
              </a:tr>
              <a:tr h="91270">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940121986"/>
                  </a:ext>
                </a:extLst>
              </a:tr>
              <a:tr h="91270">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348564148"/>
                  </a:ext>
                </a:extLst>
              </a:tr>
              <a:tr h="91270">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310866282"/>
                  </a:ext>
                </a:extLst>
              </a:tr>
              <a:tr h="91270">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905155332"/>
                  </a:ext>
                </a:extLst>
              </a:tr>
              <a:tr h="91270">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X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74935280"/>
                  </a:ext>
                </a:extLst>
              </a:tr>
              <a:tr h="91270">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048937433"/>
                  </a:ext>
                </a:extLst>
              </a:tr>
              <a:tr h="91270">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176714252"/>
                  </a:ext>
                </a:extLst>
              </a:tr>
              <a:tr h="91270">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150442822"/>
                  </a:ext>
                </a:extLst>
              </a:tr>
              <a:tr h="91270">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893213762"/>
                  </a:ext>
                </a:extLst>
              </a:tr>
              <a:tr h="91270">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200844480"/>
                  </a:ext>
                </a:extLst>
              </a:tr>
              <a:tr h="91270">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255280638"/>
                  </a:ext>
                </a:extLst>
              </a:tr>
              <a:tr h="91270">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310149078"/>
                  </a:ext>
                </a:extLst>
              </a:tr>
              <a:tr h="91270">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633106428"/>
                  </a:ext>
                </a:extLst>
              </a:tr>
              <a:tr h="91270">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726927081"/>
                  </a:ext>
                </a:extLst>
              </a:tr>
              <a:tr h="91270">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4281110301"/>
                  </a:ext>
                </a:extLst>
              </a:tr>
              <a:tr h="91270">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054771611"/>
                  </a:ext>
                </a:extLst>
              </a:tr>
              <a:tr h="91270">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526575328"/>
                  </a:ext>
                </a:extLst>
              </a:tr>
              <a:tr h="91270">
                <a:tc>
                  <a:txBody>
                    <a:bodyPr/>
                    <a:lstStyle/>
                    <a:p>
                      <a:pPr marL="0" marR="0">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61684366"/>
                  </a:ext>
                </a:extLst>
              </a:tr>
            </a:tbl>
          </a:graphicData>
        </a:graphic>
      </p:graphicFrame>
      <p:sp>
        <p:nvSpPr>
          <p:cNvPr id="11" name="Rectangle 10"/>
          <p:cNvSpPr/>
          <p:nvPr/>
        </p:nvSpPr>
        <p:spPr>
          <a:xfrm>
            <a:off x="785560" y="1248594"/>
            <a:ext cx="3978941" cy="25341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046000" y="1202539"/>
            <a:ext cx="3015914" cy="1140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85560" y="4113070"/>
            <a:ext cx="3978941" cy="25341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999533" y="4081265"/>
            <a:ext cx="3069772" cy="1140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5219792" y="5945607"/>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160B54A3-4F01-4F9B-8AEF-BDA76B50C54B}"/>
              </a:ext>
            </a:extLst>
          </p:cNvPr>
          <p:cNvSpPr>
            <a:spLocks noGrp="1"/>
          </p:cNvSpPr>
          <p:nvPr>
            <p:ph type="title"/>
          </p:nvPr>
        </p:nvSpPr>
        <p:spPr/>
        <p:txBody>
          <a:bodyPr>
            <a:normAutofit/>
          </a:bodyPr>
          <a:lstStyle/>
          <a:p>
            <a:r>
              <a:rPr lang="en-US"/>
              <a:t>Availability of services within dialysis care </a:t>
            </a:r>
          </a:p>
        </p:txBody>
      </p:sp>
      <p:sp>
        <p:nvSpPr>
          <p:cNvPr id="3" name="Date Placeholder 3">
            <a:extLst>
              <a:ext uri="{FF2B5EF4-FFF2-40B4-BE49-F238E27FC236}">
                <a16:creationId xmlns:a16="http://schemas.microsoft.com/office/drawing/2014/main" id="{8E7D6A53-59CD-463E-1A08-938EBE3D915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9A1A1C12-7561-5293-000B-403FC4F02CF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3F305B7-59FC-0B36-3941-5AE1C71141C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317845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E2E40-5A69-3AB6-970E-3C46DB65FE62}"/>
              </a:ext>
            </a:extLst>
          </p:cNvPr>
          <p:cNvPicPr>
            <a:picLocks noChangeAspect="1"/>
          </p:cNvPicPr>
          <p:nvPr/>
        </p:nvPicPr>
        <p:blipFill>
          <a:blip r:embed="rId2"/>
          <a:stretch>
            <a:fillRect/>
          </a:stretch>
        </p:blipFill>
        <p:spPr>
          <a:xfrm>
            <a:off x="588418" y="1524969"/>
            <a:ext cx="6133224" cy="399449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69139939"/>
              </p:ext>
            </p:extLst>
          </p:nvPr>
        </p:nvGraphicFramePr>
        <p:xfrm>
          <a:off x="7241097" y="1554650"/>
          <a:ext cx="4038454" cy="3748700"/>
        </p:xfrm>
        <a:graphic>
          <a:graphicData uri="http://schemas.openxmlformats.org/drawingml/2006/table">
            <a:tbl>
              <a:tblPr firstRow="1" firstCol="1" bandRow="1">
                <a:tableStyleId>{F5AB1C69-6EDB-4FF4-983F-18BD219EF322}</a:tableStyleId>
              </a:tblPr>
              <a:tblGrid>
                <a:gridCol w="976099">
                  <a:extLst>
                    <a:ext uri="{9D8B030D-6E8A-4147-A177-3AD203B41FA5}">
                      <a16:colId xmlns:a16="http://schemas.microsoft.com/office/drawing/2014/main" val="789520830"/>
                    </a:ext>
                  </a:extLst>
                </a:gridCol>
                <a:gridCol w="612471">
                  <a:extLst>
                    <a:ext uri="{9D8B030D-6E8A-4147-A177-3AD203B41FA5}">
                      <a16:colId xmlns:a16="http://schemas.microsoft.com/office/drawing/2014/main" val="3616156956"/>
                    </a:ext>
                  </a:extLst>
                </a:gridCol>
                <a:gridCol w="612471">
                  <a:extLst>
                    <a:ext uri="{9D8B030D-6E8A-4147-A177-3AD203B41FA5}">
                      <a16:colId xmlns:a16="http://schemas.microsoft.com/office/drawing/2014/main" val="3111795621"/>
                    </a:ext>
                  </a:extLst>
                </a:gridCol>
                <a:gridCol w="612471">
                  <a:extLst>
                    <a:ext uri="{9D8B030D-6E8A-4147-A177-3AD203B41FA5}">
                      <a16:colId xmlns:a16="http://schemas.microsoft.com/office/drawing/2014/main" val="749038537"/>
                    </a:ext>
                  </a:extLst>
                </a:gridCol>
                <a:gridCol w="612471">
                  <a:extLst>
                    <a:ext uri="{9D8B030D-6E8A-4147-A177-3AD203B41FA5}">
                      <a16:colId xmlns:a16="http://schemas.microsoft.com/office/drawing/2014/main" val="1335740870"/>
                    </a:ext>
                  </a:extLst>
                </a:gridCol>
                <a:gridCol w="612471">
                  <a:extLst>
                    <a:ext uri="{9D8B030D-6E8A-4147-A177-3AD203B41FA5}">
                      <a16:colId xmlns:a16="http://schemas.microsoft.com/office/drawing/2014/main" val="1975901295"/>
                    </a:ext>
                  </a:extLst>
                </a:gridCol>
              </a:tblGrid>
              <a:tr h="182540">
                <a:tc rowSpan="2">
                  <a:txBody>
                    <a:bodyPr/>
                    <a:lstStyle/>
                    <a:p>
                      <a:pPr marL="0" marR="0" algn="ctr">
                        <a:spcBef>
                          <a:spcPts val="0"/>
                        </a:spcBef>
                        <a:spcAft>
                          <a:spcPts val="0"/>
                        </a:spcAft>
                      </a:pPr>
                      <a:r>
                        <a:rPr lang="en-US" sz="900">
                          <a:solidFill>
                            <a:schemeClr val="bg1"/>
                          </a:solidFill>
                          <a:effectLst/>
                          <a:latin typeface="+mj-l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8822" marR="28822" marT="0" marB="0" anchor="ctr"/>
                </a:tc>
                <a:tc gridSpan="5">
                  <a:txBody>
                    <a:bodyPr/>
                    <a:lstStyle/>
                    <a:p>
                      <a:pPr marL="0" marR="0" algn="ctr">
                        <a:spcBef>
                          <a:spcPts val="0"/>
                        </a:spcBef>
                        <a:spcAft>
                          <a:spcPts val="0"/>
                        </a:spcAft>
                      </a:pPr>
                      <a:r>
                        <a:rPr lang="en-US" sz="900">
                          <a:solidFill>
                            <a:schemeClr val="tx1">
                              <a:lumMod val="75000"/>
                              <a:lumOff val="25000"/>
                            </a:schemeClr>
                          </a:solidFill>
                          <a:effectLst/>
                          <a:latin typeface="+mj-lt"/>
                        </a:rPr>
                        <a:t>Availability of Home hemodialysis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0843773"/>
                  </a:ext>
                </a:extLst>
              </a:tr>
              <a:tr h="179338">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Never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N/A (dialysis not provided)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978047939"/>
                  </a:ext>
                </a:extLst>
              </a:tr>
              <a:tr h="91270">
                <a:tc>
                  <a:txBody>
                    <a:bodyPr/>
                    <a:lstStyle/>
                    <a:p>
                      <a:pPr marL="0" marR="0">
                        <a:spcBef>
                          <a:spcPts val="0"/>
                        </a:spcBef>
                        <a:spcAft>
                          <a:spcPts val="0"/>
                        </a:spcAft>
                      </a:pPr>
                      <a:r>
                        <a:rPr lang="en-US" sz="900">
                          <a:solidFill>
                            <a:schemeClr val="tx1">
                              <a:lumMod val="75000"/>
                              <a:lumOff val="25000"/>
                            </a:schemeClr>
                          </a:solidFill>
                          <a:effectLst/>
                          <a:latin typeface="+mj-l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90637594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40924319"/>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20244544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1897589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940121986"/>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34856414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31086628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90515533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74935280"/>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048937433"/>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17671425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15044282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89321376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200844480"/>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25528063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31014907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63310642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72692708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428111030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05477161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52657532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61684366"/>
                  </a:ext>
                </a:extLst>
              </a:tr>
            </a:tbl>
          </a:graphicData>
        </a:graphic>
      </p:graphicFrame>
      <p:sp>
        <p:nvSpPr>
          <p:cNvPr id="6" name="Rectangle 5"/>
          <p:cNvSpPr/>
          <p:nvPr/>
        </p:nvSpPr>
        <p:spPr>
          <a:xfrm>
            <a:off x="583281" y="1507833"/>
            <a:ext cx="6138361" cy="40116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638305" y="1436914"/>
            <a:ext cx="3967977" cy="18381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241097" y="5358085"/>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3594DC10-811E-089D-3CD0-3DDB7D5DD325}"/>
              </a:ext>
            </a:extLst>
          </p:cNvPr>
          <p:cNvSpPr>
            <a:spLocks noGrp="1"/>
          </p:cNvSpPr>
          <p:nvPr>
            <p:ph type="title"/>
          </p:nvPr>
        </p:nvSpPr>
        <p:spPr/>
        <p:txBody>
          <a:bodyPr>
            <a:normAutofit/>
          </a:bodyPr>
          <a:lstStyle/>
          <a:p>
            <a:r>
              <a:rPr lang="en-US"/>
              <a:t>Availability of Home hemodialysis</a:t>
            </a:r>
          </a:p>
        </p:txBody>
      </p:sp>
      <p:sp>
        <p:nvSpPr>
          <p:cNvPr id="3" name="Date Placeholder 3">
            <a:extLst>
              <a:ext uri="{FF2B5EF4-FFF2-40B4-BE49-F238E27FC236}">
                <a16:creationId xmlns:a16="http://schemas.microsoft.com/office/drawing/2014/main" id="{6EBAE8EA-3D91-B2ED-0B4E-A683E64BB29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D5BBB244-E7BB-7238-6079-1C74EE660B7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1781D0EF-CC3A-5882-DCF8-AC7CBB8C854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375452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CC1D7-21DB-A216-302F-6608EB5391C8}"/>
              </a:ext>
            </a:extLst>
          </p:cNvPr>
          <p:cNvPicPr>
            <a:picLocks noChangeAspect="1"/>
          </p:cNvPicPr>
          <p:nvPr/>
        </p:nvPicPr>
        <p:blipFill>
          <a:blip r:embed="rId2"/>
          <a:stretch>
            <a:fillRect/>
          </a:stretch>
        </p:blipFill>
        <p:spPr>
          <a:xfrm>
            <a:off x="1234620" y="1868239"/>
            <a:ext cx="5880234" cy="366701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815578544"/>
              </p:ext>
            </p:extLst>
          </p:nvPr>
        </p:nvGraphicFramePr>
        <p:xfrm>
          <a:off x="7628562" y="1812102"/>
          <a:ext cx="4073703" cy="3686705"/>
        </p:xfrm>
        <a:graphic>
          <a:graphicData uri="http://schemas.openxmlformats.org/drawingml/2006/table">
            <a:tbl>
              <a:tblPr firstRow="1" firstCol="1" bandRow="1">
                <a:tableStyleId>{F5AB1C69-6EDB-4FF4-983F-18BD219EF322}</a:tableStyleId>
              </a:tblPr>
              <a:tblGrid>
                <a:gridCol w="946647">
                  <a:extLst>
                    <a:ext uri="{9D8B030D-6E8A-4147-A177-3AD203B41FA5}">
                      <a16:colId xmlns:a16="http://schemas.microsoft.com/office/drawing/2014/main" val="3846284052"/>
                    </a:ext>
                  </a:extLst>
                </a:gridCol>
                <a:gridCol w="781764">
                  <a:extLst>
                    <a:ext uri="{9D8B030D-6E8A-4147-A177-3AD203B41FA5}">
                      <a16:colId xmlns:a16="http://schemas.microsoft.com/office/drawing/2014/main" val="329121413"/>
                    </a:ext>
                  </a:extLst>
                </a:gridCol>
                <a:gridCol w="781764">
                  <a:extLst>
                    <a:ext uri="{9D8B030D-6E8A-4147-A177-3AD203B41FA5}">
                      <a16:colId xmlns:a16="http://schemas.microsoft.com/office/drawing/2014/main" val="2112740015"/>
                    </a:ext>
                  </a:extLst>
                </a:gridCol>
                <a:gridCol w="781764">
                  <a:extLst>
                    <a:ext uri="{9D8B030D-6E8A-4147-A177-3AD203B41FA5}">
                      <a16:colId xmlns:a16="http://schemas.microsoft.com/office/drawing/2014/main" val="3781459820"/>
                    </a:ext>
                  </a:extLst>
                </a:gridCol>
                <a:gridCol w="781764">
                  <a:extLst>
                    <a:ext uri="{9D8B030D-6E8A-4147-A177-3AD203B41FA5}">
                      <a16:colId xmlns:a16="http://schemas.microsoft.com/office/drawing/2014/main" val="771502460"/>
                    </a:ext>
                  </a:extLst>
                </a:gridCol>
              </a:tblGrid>
              <a:tr h="181505">
                <a:tc rowSpan="2">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gridSpan="4">
                  <a:txBody>
                    <a:bodyPr/>
                    <a:lstStyle/>
                    <a:p>
                      <a:pPr marL="0" marR="0" algn="ctr">
                        <a:spcBef>
                          <a:spcPts val="0"/>
                        </a:spcBef>
                        <a:spcAft>
                          <a:spcPts val="0"/>
                        </a:spcAft>
                      </a:pPr>
                      <a:r>
                        <a:rPr lang="en-US" sz="800">
                          <a:solidFill>
                            <a:schemeClr val="tx1">
                              <a:lumMod val="75000"/>
                              <a:lumOff val="25000"/>
                            </a:schemeClr>
                          </a:solidFill>
                          <a:effectLst/>
                        </a:rPr>
                        <a:t>Established conservative care that is chosen or medically advised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967655490"/>
                  </a:ext>
                </a:extLst>
              </a:tr>
              <a:tr h="267481">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688730262"/>
                  </a:ext>
                </a:extLst>
              </a:tr>
              <a:tr h="90752">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2323614"/>
                  </a:ext>
                </a:extLst>
              </a:tr>
              <a:tr h="90752">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72783460"/>
                  </a:ext>
                </a:extLst>
              </a:tr>
              <a:tr h="90752">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88648803"/>
                  </a:ext>
                </a:extLst>
              </a:tr>
              <a:tr h="90752">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614071"/>
                  </a:ext>
                </a:extLst>
              </a:tr>
              <a:tr h="90752">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39336858"/>
                  </a:ext>
                </a:extLst>
              </a:tr>
              <a:tr h="90752">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05061882"/>
                  </a:ext>
                </a:extLst>
              </a:tr>
              <a:tr h="90752">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599057085"/>
                  </a:ext>
                </a:extLst>
              </a:tr>
              <a:tr h="131284">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465120972"/>
                  </a:ext>
                </a:extLst>
              </a:tr>
              <a:tr h="90752">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54880313"/>
                  </a:ext>
                </a:extLst>
              </a:tr>
              <a:tr h="90752">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063819835"/>
                  </a:ext>
                </a:extLst>
              </a:tr>
              <a:tr h="90752">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963291359"/>
                  </a:ext>
                </a:extLst>
              </a:tr>
              <a:tr h="90752">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99600414"/>
                  </a:ext>
                </a:extLst>
              </a:tr>
              <a:tr h="90752">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982314256"/>
                  </a:ext>
                </a:extLst>
              </a:tr>
              <a:tr h="90752">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9854422"/>
                  </a:ext>
                </a:extLst>
              </a:tr>
              <a:tr h="90752">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921619660"/>
                  </a:ext>
                </a:extLst>
              </a:tr>
              <a:tr h="90752">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9152596"/>
                  </a:ext>
                </a:extLst>
              </a:tr>
              <a:tr h="90752">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63282043"/>
                  </a:ext>
                </a:extLst>
              </a:tr>
              <a:tr h="90752">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899073011"/>
                  </a:ext>
                </a:extLst>
              </a:tr>
              <a:tr h="90752">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12986486"/>
                  </a:ext>
                </a:extLst>
              </a:tr>
              <a:tr h="90752">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8581427"/>
                  </a:ext>
                </a:extLst>
              </a:tr>
              <a:tr h="90752">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413623717"/>
                  </a:ext>
                </a:extLst>
              </a:tr>
              <a:tr h="90752">
                <a:tc>
                  <a:txBody>
                    <a:bodyPr/>
                    <a:lstStyle/>
                    <a:p>
                      <a:pPr marL="0" marR="0">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09260284"/>
                  </a:ext>
                </a:extLst>
              </a:tr>
            </a:tbl>
          </a:graphicData>
        </a:graphic>
      </p:graphicFrame>
      <p:sp>
        <p:nvSpPr>
          <p:cNvPr id="10" name="Oval 9"/>
          <p:cNvSpPr/>
          <p:nvPr/>
        </p:nvSpPr>
        <p:spPr>
          <a:xfrm>
            <a:off x="3195737" y="1868238"/>
            <a:ext cx="4309536" cy="15607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212545" y="1847209"/>
            <a:ext cx="5902309" cy="368670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628562" y="5533914"/>
            <a:ext cx="687299" cy="246221"/>
          </a:xfrm>
          <a:prstGeom prst="rect">
            <a:avLst/>
          </a:prstGeom>
          <a:noFill/>
        </p:spPr>
        <p:txBody>
          <a:bodyPr wrap="square" rtlCol="0">
            <a:spAutoFit/>
          </a:bodyPr>
          <a:lstStyle/>
          <a:p>
            <a:r>
              <a:rPr lang="en-US" sz="1000">
                <a:latin typeface="+mj-lt"/>
              </a:rPr>
              <a:t>X : Yes</a:t>
            </a:r>
          </a:p>
        </p:txBody>
      </p:sp>
      <p:sp>
        <p:nvSpPr>
          <p:cNvPr id="6" name="Title 5">
            <a:extLst>
              <a:ext uri="{FF2B5EF4-FFF2-40B4-BE49-F238E27FC236}">
                <a16:creationId xmlns:a16="http://schemas.microsoft.com/office/drawing/2014/main" id="{05A90930-0FC8-A5C6-952D-29359DD3FC43}"/>
              </a:ext>
            </a:extLst>
          </p:cNvPr>
          <p:cNvSpPr>
            <a:spLocks noGrp="1"/>
          </p:cNvSpPr>
          <p:nvPr>
            <p:ph type="title"/>
          </p:nvPr>
        </p:nvSpPr>
        <p:spPr/>
        <p:txBody>
          <a:bodyPr>
            <a:normAutofit fontScale="90000"/>
          </a:bodyPr>
          <a:lstStyle/>
          <a:p>
            <a:r>
              <a:rPr lang="en-US"/>
              <a:t>Capacity for conservative kidney management (CKM)</a:t>
            </a:r>
          </a:p>
        </p:txBody>
      </p:sp>
      <p:sp>
        <p:nvSpPr>
          <p:cNvPr id="7" name="Date Placeholder 3">
            <a:extLst>
              <a:ext uri="{FF2B5EF4-FFF2-40B4-BE49-F238E27FC236}">
                <a16:creationId xmlns:a16="http://schemas.microsoft.com/office/drawing/2014/main" id="{1FC1A42B-DD45-A26D-BF84-A1D7976FCAC0}"/>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6BFF7B7C-4E4E-A4A5-4300-9E949A910B9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A6C84FD2-94C7-E765-0A2A-9DB4AE832D9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1160379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70BAC3-7FAC-9683-BD7B-98ECEFAA5392}"/>
              </a:ext>
            </a:extLst>
          </p:cNvPr>
          <p:cNvPicPr>
            <a:picLocks noChangeAspect="1"/>
          </p:cNvPicPr>
          <p:nvPr/>
        </p:nvPicPr>
        <p:blipFill>
          <a:blip r:embed="rId2"/>
          <a:stretch>
            <a:fillRect/>
          </a:stretch>
        </p:blipFill>
        <p:spPr>
          <a:xfrm>
            <a:off x="801579" y="4029345"/>
            <a:ext cx="4092320" cy="2559284"/>
          </a:xfrm>
          <a:prstGeom prst="rect">
            <a:avLst/>
          </a:prstGeom>
        </p:spPr>
      </p:pic>
      <p:pic>
        <p:nvPicPr>
          <p:cNvPr id="3" name="Picture 2">
            <a:extLst>
              <a:ext uri="{FF2B5EF4-FFF2-40B4-BE49-F238E27FC236}">
                <a16:creationId xmlns:a16="http://schemas.microsoft.com/office/drawing/2014/main" id="{F6B94028-992B-B6C6-04C1-87D215B0AE44}"/>
              </a:ext>
            </a:extLst>
          </p:cNvPr>
          <p:cNvPicPr>
            <a:picLocks noChangeAspect="1"/>
          </p:cNvPicPr>
          <p:nvPr/>
        </p:nvPicPr>
        <p:blipFill>
          <a:blip r:embed="rId3"/>
          <a:stretch>
            <a:fillRect/>
          </a:stretch>
        </p:blipFill>
        <p:spPr>
          <a:xfrm>
            <a:off x="801579" y="1185429"/>
            <a:ext cx="4086349" cy="2563438"/>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52320995"/>
              </p:ext>
            </p:extLst>
          </p:nvPr>
        </p:nvGraphicFramePr>
        <p:xfrm>
          <a:off x="5357973" y="1838126"/>
          <a:ext cx="6359239" cy="3749040"/>
        </p:xfrm>
        <a:graphic>
          <a:graphicData uri="http://schemas.openxmlformats.org/drawingml/2006/table">
            <a:tbl>
              <a:tblPr firstRow="1" firstCol="1" bandRow="1">
                <a:tableStyleId>{F5AB1C69-6EDB-4FF4-983F-18BD219EF322}</a:tableStyleId>
              </a:tblPr>
              <a:tblGrid>
                <a:gridCol w="1047807">
                  <a:extLst>
                    <a:ext uri="{9D8B030D-6E8A-4147-A177-3AD203B41FA5}">
                      <a16:colId xmlns:a16="http://schemas.microsoft.com/office/drawing/2014/main" val="3846284052"/>
                    </a:ext>
                  </a:extLst>
                </a:gridCol>
                <a:gridCol w="663929">
                  <a:extLst>
                    <a:ext uri="{9D8B030D-6E8A-4147-A177-3AD203B41FA5}">
                      <a16:colId xmlns:a16="http://schemas.microsoft.com/office/drawing/2014/main" val="3669837368"/>
                    </a:ext>
                  </a:extLst>
                </a:gridCol>
                <a:gridCol w="663929">
                  <a:extLst>
                    <a:ext uri="{9D8B030D-6E8A-4147-A177-3AD203B41FA5}">
                      <a16:colId xmlns:a16="http://schemas.microsoft.com/office/drawing/2014/main" val="3328718446"/>
                    </a:ext>
                  </a:extLst>
                </a:gridCol>
                <a:gridCol w="663929">
                  <a:extLst>
                    <a:ext uri="{9D8B030D-6E8A-4147-A177-3AD203B41FA5}">
                      <a16:colId xmlns:a16="http://schemas.microsoft.com/office/drawing/2014/main" val="1007032942"/>
                    </a:ext>
                  </a:extLst>
                </a:gridCol>
                <a:gridCol w="663929">
                  <a:extLst>
                    <a:ext uri="{9D8B030D-6E8A-4147-A177-3AD203B41FA5}">
                      <a16:colId xmlns:a16="http://schemas.microsoft.com/office/drawing/2014/main" val="3314338008"/>
                    </a:ext>
                  </a:extLst>
                </a:gridCol>
                <a:gridCol w="663929">
                  <a:extLst>
                    <a:ext uri="{9D8B030D-6E8A-4147-A177-3AD203B41FA5}">
                      <a16:colId xmlns:a16="http://schemas.microsoft.com/office/drawing/2014/main" val="329121413"/>
                    </a:ext>
                  </a:extLst>
                </a:gridCol>
                <a:gridCol w="663929">
                  <a:extLst>
                    <a:ext uri="{9D8B030D-6E8A-4147-A177-3AD203B41FA5}">
                      <a16:colId xmlns:a16="http://schemas.microsoft.com/office/drawing/2014/main" val="2112740015"/>
                    </a:ext>
                  </a:extLst>
                </a:gridCol>
                <a:gridCol w="663929">
                  <a:extLst>
                    <a:ext uri="{9D8B030D-6E8A-4147-A177-3AD203B41FA5}">
                      <a16:colId xmlns:a16="http://schemas.microsoft.com/office/drawing/2014/main" val="3781459820"/>
                    </a:ext>
                  </a:extLst>
                </a:gridCol>
                <a:gridCol w="663929">
                  <a:extLst>
                    <a:ext uri="{9D8B030D-6E8A-4147-A177-3AD203B41FA5}">
                      <a16:colId xmlns:a16="http://schemas.microsoft.com/office/drawing/2014/main" val="771502460"/>
                    </a:ext>
                  </a:extLst>
                </a:gridCol>
              </a:tblGrid>
              <a:tr h="168297">
                <a:tc rowSpan="2">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resource constraints to prevent or limit access to KRT</a:t>
                      </a:r>
                      <a:endParaRPr kumimoji="0" lang="en-US" sz="800" b="0" i="0" u="none" strike="noStrike" kern="1200" cap="none" spc="0" normalizeH="0" baseline="0" noProof="0">
                        <a:ln>
                          <a:noFill/>
                        </a:ln>
                        <a:solidFill>
                          <a:schemeClr val="tx1"/>
                        </a:solidFill>
                        <a:effectLst/>
                        <a:uLnTx/>
                        <a:uFillTx/>
                        <a:latin typeface="+mj-lt"/>
                        <a:ea typeface="+mn-ea"/>
                        <a:cs typeface="+mn-cs"/>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there are no resource constraints to prevent or limit access to KRT</a:t>
                      </a:r>
                      <a:endParaRPr kumimoji="0" lang="en-US" sz="800" b="0" i="0" u="none" strike="noStrike" kern="1200" cap="none" spc="0" normalizeH="0" baseline="0" noProof="0">
                        <a:ln>
                          <a:noFill/>
                        </a:ln>
                        <a:solidFill>
                          <a:schemeClr val="tx1"/>
                        </a:solidFill>
                        <a:effectLst/>
                        <a:uLnTx/>
                        <a:uFillTx/>
                        <a:latin typeface="+mj-lt"/>
                        <a:ea typeface="+mn-ea"/>
                        <a:cs typeface="+mn-cs"/>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967655490"/>
                  </a:ext>
                </a:extLst>
              </a:tr>
              <a:tr h="267481">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688730262"/>
                  </a:ext>
                </a:extLst>
              </a:tr>
              <a:tr h="90752">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2323614"/>
                  </a:ext>
                </a:extLst>
              </a:tr>
              <a:tr h="90752">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72783460"/>
                  </a:ext>
                </a:extLst>
              </a:tr>
              <a:tr h="90752">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88648803"/>
                  </a:ext>
                </a:extLst>
              </a:tr>
              <a:tr h="90752">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614071"/>
                  </a:ext>
                </a:extLst>
              </a:tr>
              <a:tr h="90752">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39336858"/>
                  </a:ext>
                </a:extLst>
              </a:tr>
              <a:tr h="90752">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05061882"/>
                  </a:ext>
                </a:extLst>
              </a:tr>
              <a:tr h="90752">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599057085"/>
                  </a:ext>
                </a:extLst>
              </a:tr>
              <a:tr h="90752">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465120972"/>
                  </a:ext>
                </a:extLst>
              </a:tr>
              <a:tr h="90752">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54880313"/>
                  </a:ext>
                </a:extLst>
              </a:tr>
              <a:tr h="90752">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063819835"/>
                  </a:ext>
                </a:extLst>
              </a:tr>
              <a:tr h="90752">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963291359"/>
                  </a:ext>
                </a:extLst>
              </a:tr>
              <a:tr h="90752">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99600414"/>
                  </a:ext>
                </a:extLst>
              </a:tr>
              <a:tr h="90752">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982314256"/>
                  </a:ext>
                </a:extLst>
              </a:tr>
              <a:tr h="90752">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9854422"/>
                  </a:ext>
                </a:extLst>
              </a:tr>
              <a:tr h="90752">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921619660"/>
                  </a:ext>
                </a:extLst>
              </a:tr>
              <a:tr h="90752">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9152596"/>
                  </a:ext>
                </a:extLst>
              </a:tr>
              <a:tr h="90752">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63282043"/>
                  </a:ext>
                </a:extLst>
              </a:tr>
              <a:tr h="90752">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899073011"/>
                  </a:ext>
                </a:extLst>
              </a:tr>
              <a:tr h="90752">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12986486"/>
                  </a:ext>
                </a:extLst>
              </a:tr>
              <a:tr h="90752">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8581427"/>
                  </a:ext>
                </a:extLst>
              </a:tr>
              <a:tr h="90752">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413623717"/>
                  </a:ext>
                </a:extLst>
              </a:tr>
              <a:tr h="90752">
                <a:tc>
                  <a:txBody>
                    <a:bodyPr/>
                    <a:lstStyle/>
                    <a:p>
                      <a:pPr marL="0" marR="0">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09260284"/>
                  </a:ext>
                </a:extLst>
              </a:tr>
            </a:tbl>
          </a:graphicData>
        </a:graphic>
      </p:graphicFrame>
      <p:sp>
        <p:nvSpPr>
          <p:cNvPr id="10" name="Oval 9"/>
          <p:cNvSpPr/>
          <p:nvPr/>
        </p:nvSpPr>
        <p:spPr>
          <a:xfrm>
            <a:off x="2169403" y="1284269"/>
            <a:ext cx="1837519" cy="10243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01580" y="1176405"/>
            <a:ext cx="4086350" cy="2577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01580" y="4018598"/>
            <a:ext cx="4086350" cy="2577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169402" y="4086213"/>
            <a:ext cx="1935123" cy="1058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308190" y="5662578"/>
            <a:ext cx="687299" cy="246221"/>
          </a:xfrm>
          <a:prstGeom prst="rect">
            <a:avLst/>
          </a:prstGeom>
          <a:noFill/>
        </p:spPr>
        <p:txBody>
          <a:bodyPr wrap="square" rtlCol="0">
            <a:spAutoFit/>
          </a:bodyPr>
          <a:lstStyle/>
          <a:p>
            <a:r>
              <a:rPr lang="en-US" sz="1000">
                <a:latin typeface="+mj-lt"/>
              </a:rPr>
              <a:t>X : Yes</a:t>
            </a:r>
          </a:p>
        </p:txBody>
      </p:sp>
      <p:sp>
        <p:nvSpPr>
          <p:cNvPr id="5" name="Rectangle 4">
            <a:extLst>
              <a:ext uri="{FF2B5EF4-FFF2-40B4-BE49-F238E27FC236}">
                <a16:creationId xmlns:a16="http://schemas.microsoft.com/office/drawing/2014/main" id="{16C35F91-682D-FBF4-8146-D7D3A35C5DBC}"/>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6" name="Rectangle 5">
            <a:extLst>
              <a:ext uri="{FF2B5EF4-FFF2-40B4-BE49-F238E27FC236}">
                <a16:creationId xmlns:a16="http://schemas.microsoft.com/office/drawing/2014/main" id="{A895A4C7-7A6E-E858-9AA8-2DD95138DEA1}"/>
              </a:ext>
            </a:extLst>
          </p:cNvPr>
          <p:cNvSpPr/>
          <p:nvPr/>
        </p:nvSpPr>
        <p:spPr>
          <a:xfrm>
            <a:off x="427988" y="3766045"/>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9" name="Title 8">
            <a:extLst>
              <a:ext uri="{FF2B5EF4-FFF2-40B4-BE49-F238E27FC236}">
                <a16:creationId xmlns:a16="http://schemas.microsoft.com/office/drawing/2014/main" id="{3D1E0E3A-C26C-E512-A4DF-D4116BD8A743}"/>
              </a:ext>
            </a:extLst>
          </p:cNvPr>
          <p:cNvSpPr>
            <a:spLocks noGrp="1"/>
          </p:cNvSpPr>
          <p:nvPr>
            <p:ph type="title"/>
          </p:nvPr>
        </p:nvSpPr>
        <p:spPr>
          <a:xfrm>
            <a:off x="771524" y="357725"/>
            <a:ext cx="9763954" cy="650875"/>
          </a:xfrm>
        </p:spPr>
        <p:txBody>
          <a:bodyPr>
            <a:normAutofit fontScale="90000"/>
          </a:bodyPr>
          <a:lstStyle/>
          <a:p>
            <a:r>
              <a:rPr lang="en-US"/>
              <a:t>Capacity for conservative kidney management (CKM)</a:t>
            </a:r>
          </a:p>
        </p:txBody>
      </p:sp>
      <p:sp>
        <p:nvSpPr>
          <p:cNvPr id="16" name="Date Placeholder 3">
            <a:extLst>
              <a:ext uri="{FF2B5EF4-FFF2-40B4-BE49-F238E27FC236}">
                <a16:creationId xmlns:a16="http://schemas.microsoft.com/office/drawing/2014/main" id="{4B3C2686-A6DB-E406-0850-C89F0AEEE20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7" name="Footer Placeholder 4">
            <a:extLst>
              <a:ext uri="{FF2B5EF4-FFF2-40B4-BE49-F238E27FC236}">
                <a16:creationId xmlns:a16="http://schemas.microsoft.com/office/drawing/2014/main" id="{CD677315-14BE-78F6-DDC7-BB988B890C6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8" name="Slide Number Placeholder 5">
            <a:extLst>
              <a:ext uri="{FF2B5EF4-FFF2-40B4-BE49-F238E27FC236}">
                <a16:creationId xmlns:a16="http://schemas.microsoft.com/office/drawing/2014/main" id="{5107DD1A-4760-2714-9197-E4B33DF31F8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1690520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4FB68C-EB0F-E880-6DC2-06D73A5AA347}"/>
              </a:ext>
            </a:extLst>
          </p:cNvPr>
          <p:cNvPicPr>
            <a:picLocks noChangeAspect="1"/>
          </p:cNvPicPr>
          <p:nvPr/>
        </p:nvPicPr>
        <p:blipFill>
          <a:blip r:embed="rId2"/>
          <a:stretch>
            <a:fillRect/>
          </a:stretch>
        </p:blipFill>
        <p:spPr>
          <a:xfrm>
            <a:off x="284852" y="1639047"/>
            <a:ext cx="5670319" cy="37046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21331268"/>
              </p:ext>
            </p:extLst>
          </p:nvPr>
        </p:nvGraphicFramePr>
        <p:xfrm>
          <a:off x="6039852" y="1633912"/>
          <a:ext cx="5711972" cy="3732414"/>
        </p:xfrm>
        <a:graphic>
          <a:graphicData uri="http://schemas.openxmlformats.org/drawingml/2006/table">
            <a:tbl>
              <a:tblPr firstRow="1" firstCol="1" bandRow="1">
                <a:tableStyleId>{F5AB1C69-6EDB-4FF4-983F-18BD219EF322}</a:tableStyleId>
              </a:tblPr>
              <a:tblGrid>
                <a:gridCol w="1018674">
                  <a:extLst>
                    <a:ext uri="{9D8B030D-6E8A-4147-A177-3AD203B41FA5}">
                      <a16:colId xmlns:a16="http://schemas.microsoft.com/office/drawing/2014/main" val="1241446864"/>
                    </a:ext>
                  </a:extLst>
                </a:gridCol>
                <a:gridCol w="842210">
                  <a:extLst>
                    <a:ext uri="{9D8B030D-6E8A-4147-A177-3AD203B41FA5}">
                      <a16:colId xmlns:a16="http://schemas.microsoft.com/office/drawing/2014/main" val="1173330717"/>
                    </a:ext>
                  </a:extLst>
                </a:gridCol>
                <a:gridCol w="826169">
                  <a:extLst>
                    <a:ext uri="{9D8B030D-6E8A-4147-A177-3AD203B41FA5}">
                      <a16:colId xmlns:a16="http://schemas.microsoft.com/office/drawing/2014/main" val="1496133042"/>
                    </a:ext>
                  </a:extLst>
                </a:gridCol>
                <a:gridCol w="593558">
                  <a:extLst>
                    <a:ext uri="{9D8B030D-6E8A-4147-A177-3AD203B41FA5}">
                      <a16:colId xmlns:a16="http://schemas.microsoft.com/office/drawing/2014/main" val="2479516361"/>
                    </a:ext>
                  </a:extLst>
                </a:gridCol>
                <a:gridCol w="673768">
                  <a:extLst>
                    <a:ext uri="{9D8B030D-6E8A-4147-A177-3AD203B41FA5}">
                      <a16:colId xmlns:a16="http://schemas.microsoft.com/office/drawing/2014/main" val="1012388253"/>
                    </a:ext>
                  </a:extLst>
                </a:gridCol>
                <a:gridCol w="786063">
                  <a:extLst>
                    <a:ext uri="{9D8B030D-6E8A-4147-A177-3AD203B41FA5}">
                      <a16:colId xmlns:a16="http://schemas.microsoft.com/office/drawing/2014/main" val="2699796330"/>
                    </a:ext>
                  </a:extLst>
                </a:gridCol>
                <a:gridCol w="593558">
                  <a:extLst>
                    <a:ext uri="{9D8B030D-6E8A-4147-A177-3AD203B41FA5}">
                      <a16:colId xmlns:a16="http://schemas.microsoft.com/office/drawing/2014/main" val="3866159966"/>
                    </a:ext>
                  </a:extLst>
                </a:gridCol>
                <a:gridCol w="377972">
                  <a:extLst>
                    <a:ext uri="{9D8B030D-6E8A-4147-A177-3AD203B41FA5}">
                      <a16:colId xmlns:a16="http://schemas.microsoft.com/office/drawing/2014/main" val="1718382590"/>
                    </a:ext>
                  </a:extLst>
                </a:gridCol>
              </a:tblGrid>
              <a:tr h="182846">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79142712"/>
                  </a:ext>
                </a:extLst>
              </a:tr>
              <a:tr h="957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320063587"/>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2967387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50560279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243758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5661677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4484585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75941845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5864514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4914935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733736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7710628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650799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388243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4712785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52344680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6231097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7402518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04286944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385146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825683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3153264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99842132"/>
                  </a:ext>
                </a:extLst>
              </a:tr>
            </a:tbl>
          </a:graphicData>
        </a:graphic>
      </p:graphicFrame>
      <p:sp>
        <p:nvSpPr>
          <p:cNvPr id="6" name="Rectangle 5"/>
          <p:cNvSpPr/>
          <p:nvPr/>
        </p:nvSpPr>
        <p:spPr>
          <a:xfrm>
            <a:off x="279716" y="1633911"/>
            <a:ext cx="5675455" cy="373387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57070" y="1644186"/>
            <a:ext cx="2756719" cy="1658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039852" y="5462993"/>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4FD40941-7B36-3414-C5E7-34998D8625F6}"/>
              </a:ext>
            </a:extLst>
          </p:cNvPr>
          <p:cNvSpPr>
            <a:spLocks noGrp="1"/>
          </p:cNvSpPr>
          <p:nvPr>
            <p:ph type="title"/>
          </p:nvPr>
        </p:nvSpPr>
        <p:spPr/>
        <p:txBody>
          <a:bodyPr>
            <a:normAutofit fontScale="90000"/>
          </a:bodyPr>
          <a:lstStyle/>
          <a:p>
            <a:r>
              <a:rPr lang="en-US"/>
              <a:t>Funding for medications in CKD patients not on dialysis</a:t>
            </a:r>
          </a:p>
        </p:txBody>
      </p:sp>
      <p:sp>
        <p:nvSpPr>
          <p:cNvPr id="9" name="Date Placeholder 3">
            <a:extLst>
              <a:ext uri="{FF2B5EF4-FFF2-40B4-BE49-F238E27FC236}">
                <a16:creationId xmlns:a16="http://schemas.microsoft.com/office/drawing/2014/main" id="{902E582B-BE1B-51C4-2AAD-15290AD7209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19EFE97A-FEED-E714-3B76-FF340370881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452253DA-B383-3DD8-FC9A-2787FA14349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2925395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B0F0F0-7C91-BBFA-4974-AF000080CC94}"/>
              </a:ext>
            </a:extLst>
          </p:cNvPr>
          <p:cNvPicPr>
            <a:picLocks noChangeAspect="1"/>
          </p:cNvPicPr>
          <p:nvPr/>
        </p:nvPicPr>
        <p:blipFill>
          <a:blip r:embed="rId2"/>
          <a:stretch>
            <a:fillRect/>
          </a:stretch>
        </p:blipFill>
        <p:spPr>
          <a:xfrm>
            <a:off x="284853" y="1664414"/>
            <a:ext cx="5652076" cy="367931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27776545"/>
              </p:ext>
            </p:extLst>
          </p:nvPr>
        </p:nvGraphicFramePr>
        <p:xfrm>
          <a:off x="6096000" y="1458471"/>
          <a:ext cx="5711972" cy="3813250"/>
        </p:xfrm>
        <a:graphic>
          <a:graphicData uri="http://schemas.openxmlformats.org/drawingml/2006/table">
            <a:tbl>
              <a:tblPr firstRow="1" firstCol="1" bandRow="1">
                <a:tableStyleId>{F5AB1C69-6EDB-4FF4-983F-18BD219EF322}</a:tableStyleId>
              </a:tblPr>
              <a:tblGrid>
                <a:gridCol w="1018674">
                  <a:extLst>
                    <a:ext uri="{9D8B030D-6E8A-4147-A177-3AD203B41FA5}">
                      <a16:colId xmlns:a16="http://schemas.microsoft.com/office/drawing/2014/main" val="1241446864"/>
                    </a:ext>
                  </a:extLst>
                </a:gridCol>
                <a:gridCol w="842210">
                  <a:extLst>
                    <a:ext uri="{9D8B030D-6E8A-4147-A177-3AD203B41FA5}">
                      <a16:colId xmlns:a16="http://schemas.microsoft.com/office/drawing/2014/main" val="1173330717"/>
                    </a:ext>
                  </a:extLst>
                </a:gridCol>
                <a:gridCol w="826169">
                  <a:extLst>
                    <a:ext uri="{9D8B030D-6E8A-4147-A177-3AD203B41FA5}">
                      <a16:colId xmlns:a16="http://schemas.microsoft.com/office/drawing/2014/main" val="1496133042"/>
                    </a:ext>
                  </a:extLst>
                </a:gridCol>
                <a:gridCol w="593558">
                  <a:extLst>
                    <a:ext uri="{9D8B030D-6E8A-4147-A177-3AD203B41FA5}">
                      <a16:colId xmlns:a16="http://schemas.microsoft.com/office/drawing/2014/main" val="2479516361"/>
                    </a:ext>
                  </a:extLst>
                </a:gridCol>
                <a:gridCol w="673768">
                  <a:extLst>
                    <a:ext uri="{9D8B030D-6E8A-4147-A177-3AD203B41FA5}">
                      <a16:colId xmlns:a16="http://schemas.microsoft.com/office/drawing/2014/main" val="1012388253"/>
                    </a:ext>
                  </a:extLst>
                </a:gridCol>
                <a:gridCol w="786063">
                  <a:extLst>
                    <a:ext uri="{9D8B030D-6E8A-4147-A177-3AD203B41FA5}">
                      <a16:colId xmlns:a16="http://schemas.microsoft.com/office/drawing/2014/main" val="2699796330"/>
                    </a:ext>
                  </a:extLst>
                </a:gridCol>
                <a:gridCol w="593558">
                  <a:extLst>
                    <a:ext uri="{9D8B030D-6E8A-4147-A177-3AD203B41FA5}">
                      <a16:colId xmlns:a16="http://schemas.microsoft.com/office/drawing/2014/main" val="3866159966"/>
                    </a:ext>
                  </a:extLst>
                </a:gridCol>
                <a:gridCol w="377972">
                  <a:extLst>
                    <a:ext uri="{9D8B030D-6E8A-4147-A177-3AD203B41FA5}">
                      <a16:colId xmlns:a16="http://schemas.microsoft.com/office/drawing/2014/main" val="1718382590"/>
                    </a:ext>
                  </a:extLst>
                </a:gridCol>
              </a:tblGrid>
              <a:tr h="133732">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free at the point of delivery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but with some fees at the point of delivery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Mix of public and private funding systems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and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through health insurance providers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Multiple systems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79142712"/>
                  </a:ext>
                </a:extLst>
              </a:tr>
              <a:tr h="957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320063587"/>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2967387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50560279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243758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5661677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4484585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75941845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5864514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4914935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733736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7710628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650799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388243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4712785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52344680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6231097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7402518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04286944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385146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825683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3153264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99842132"/>
                  </a:ext>
                </a:extLst>
              </a:tr>
            </a:tbl>
          </a:graphicData>
        </a:graphic>
      </p:graphicFrame>
      <p:sp>
        <p:nvSpPr>
          <p:cNvPr id="6" name="Rectangle 5"/>
          <p:cNvSpPr/>
          <p:nvPr/>
        </p:nvSpPr>
        <p:spPr>
          <a:xfrm>
            <a:off x="279716" y="1633911"/>
            <a:ext cx="5675455" cy="373387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62207" y="1664413"/>
            <a:ext cx="2422809" cy="16387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144066" y="5343724"/>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DEFF0D1A-6E9D-EE3D-C6D4-A73FD7E3DF4E}"/>
              </a:ext>
            </a:extLst>
          </p:cNvPr>
          <p:cNvSpPr>
            <a:spLocks noGrp="1"/>
          </p:cNvSpPr>
          <p:nvPr>
            <p:ph type="title"/>
          </p:nvPr>
        </p:nvSpPr>
        <p:spPr/>
        <p:txBody>
          <a:bodyPr>
            <a:normAutofit fontScale="90000"/>
          </a:bodyPr>
          <a:lstStyle/>
          <a:p>
            <a:r>
              <a:rPr lang="en-US"/>
              <a:t>Funding for medications in all dialysis patients</a:t>
            </a:r>
          </a:p>
        </p:txBody>
      </p:sp>
      <p:sp>
        <p:nvSpPr>
          <p:cNvPr id="10" name="Date Placeholder 3">
            <a:extLst>
              <a:ext uri="{FF2B5EF4-FFF2-40B4-BE49-F238E27FC236}">
                <a16:creationId xmlns:a16="http://schemas.microsoft.com/office/drawing/2014/main" id="{97ED235A-B033-BC0E-9EB8-33F52C7FB09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1" name="Footer Placeholder 4">
            <a:extLst>
              <a:ext uri="{FF2B5EF4-FFF2-40B4-BE49-F238E27FC236}">
                <a16:creationId xmlns:a16="http://schemas.microsoft.com/office/drawing/2014/main" id="{8A83A08D-612B-1D75-8C32-422E0B44F43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6043CA3D-CD47-F47E-732D-36868BFED57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330021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AA0448-984B-6027-051B-00004F520CE3}"/>
              </a:ext>
            </a:extLst>
          </p:cNvPr>
          <p:cNvPicPr>
            <a:picLocks noChangeAspect="1"/>
          </p:cNvPicPr>
          <p:nvPr/>
        </p:nvPicPr>
        <p:blipFill>
          <a:blip r:embed="rId2"/>
          <a:stretch>
            <a:fillRect/>
          </a:stretch>
        </p:blipFill>
        <p:spPr>
          <a:xfrm>
            <a:off x="284853" y="1667182"/>
            <a:ext cx="5670318" cy="37046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94223665"/>
              </p:ext>
            </p:extLst>
          </p:nvPr>
        </p:nvGraphicFramePr>
        <p:xfrm>
          <a:off x="6039852" y="1633912"/>
          <a:ext cx="5711972" cy="3717873"/>
        </p:xfrm>
        <a:graphic>
          <a:graphicData uri="http://schemas.openxmlformats.org/drawingml/2006/table">
            <a:tbl>
              <a:tblPr firstRow="1" firstCol="1" bandRow="1">
                <a:tableStyleId>{F5AB1C69-6EDB-4FF4-983F-18BD219EF322}</a:tableStyleId>
              </a:tblPr>
              <a:tblGrid>
                <a:gridCol w="1018674">
                  <a:extLst>
                    <a:ext uri="{9D8B030D-6E8A-4147-A177-3AD203B41FA5}">
                      <a16:colId xmlns:a16="http://schemas.microsoft.com/office/drawing/2014/main" val="1241446864"/>
                    </a:ext>
                  </a:extLst>
                </a:gridCol>
                <a:gridCol w="842210">
                  <a:extLst>
                    <a:ext uri="{9D8B030D-6E8A-4147-A177-3AD203B41FA5}">
                      <a16:colId xmlns:a16="http://schemas.microsoft.com/office/drawing/2014/main" val="1173330717"/>
                    </a:ext>
                  </a:extLst>
                </a:gridCol>
                <a:gridCol w="826169">
                  <a:extLst>
                    <a:ext uri="{9D8B030D-6E8A-4147-A177-3AD203B41FA5}">
                      <a16:colId xmlns:a16="http://schemas.microsoft.com/office/drawing/2014/main" val="1496133042"/>
                    </a:ext>
                  </a:extLst>
                </a:gridCol>
                <a:gridCol w="593558">
                  <a:extLst>
                    <a:ext uri="{9D8B030D-6E8A-4147-A177-3AD203B41FA5}">
                      <a16:colId xmlns:a16="http://schemas.microsoft.com/office/drawing/2014/main" val="2479516361"/>
                    </a:ext>
                  </a:extLst>
                </a:gridCol>
                <a:gridCol w="673768">
                  <a:extLst>
                    <a:ext uri="{9D8B030D-6E8A-4147-A177-3AD203B41FA5}">
                      <a16:colId xmlns:a16="http://schemas.microsoft.com/office/drawing/2014/main" val="1012388253"/>
                    </a:ext>
                  </a:extLst>
                </a:gridCol>
                <a:gridCol w="786063">
                  <a:extLst>
                    <a:ext uri="{9D8B030D-6E8A-4147-A177-3AD203B41FA5}">
                      <a16:colId xmlns:a16="http://schemas.microsoft.com/office/drawing/2014/main" val="2699796330"/>
                    </a:ext>
                  </a:extLst>
                </a:gridCol>
                <a:gridCol w="593558">
                  <a:extLst>
                    <a:ext uri="{9D8B030D-6E8A-4147-A177-3AD203B41FA5}">
                      <a16:colId xmlns:a16="http://schemas.microsoft.com/office/drawing/2014/main" val="3866159966"/>
                    </a:ext>
                  </a:extLst>
                </a:gridCol>
                <a:gridCol w="377972">
                  <a:extLst>
                    <a:ext uri="{9D8B030D-6E8A-4147-A177-3AD203B41FA5}">
                      <a16:colId xmlns:a16="http://schemas.microsoft.com/office/drawing/2014/main" val="1718382590"/>
                    </a:ext>
                  </a:extLst>
                </a:gridCol>
              </a:tblGrid>
              <a:tr h="182846">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79142712"/>
                  </a:ext>
                </a:extLst>
              </a:tr>
              <a:tr h="957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320063587"/>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2967387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50560279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243758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5661677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4484585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75941845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5864514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4914935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733736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7710628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650799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388243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4712785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52344680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6231097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7402518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04286944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385146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825683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3153264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99842132"/>
                  </a:ext>
                </a:extLst>
              </a:tr>
            </a:tbl>
          </a:graphicData>
        </a:graphic>
      </p:graphicFrame>
      <p:sp>
        <p:nvSpPr>
          <p:cNvPr id="6" name="Rectangle 5"/>
          <p:cNvSpPr/>
          <p:nvPr/>
        </p:nvSpPr>
        <p:spPr>
          <a:xfrm>
            <a:off x="279716" y="1633911"/>
            <a:ext cx="5675455" cy="373387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39766" y="1633912"/>
            <a:ext cx="2491484" cy="16075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971213" y="5343723"/>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2F714708-D285-22DF-3E2B-558D94AF49B5}"/>
              </a:ext>
            </a:extLst>
          </p:cNvPr>
          <p:cNvSpPr>
            <a:spLocks noGrp="1"/>
          </p:cNvSpPr>
          <p:nvPr>
            <p:ph type="title"/>
          </p:nvPr>
        </p:nvSpPr>
        <p:spPr/>
        <p:txBody>
          <a:bodyPr>
            <a:normAutofit fontScale="90000"/>
          </a:bodyPr>
          <a:lstStyle/>
          <a:p>
            <a:r>
              <a:rPr lang="en-US"/>
              <a:t>Funding for medications in all transplant patients</a:t>
            </a:r>
          </a:p>
        </p:txBody>
      </p:sp>
      <p:sp>
        <p:nvSpPr>
          <p:cNvPr id="3" name="Date Placeholder 3">
            <a:extLst>
              <a:ext uri="{FF2B5EF4-FFF2-40B4-BE49-F238E27FC236}">
                <a16:creationId xmlns:a16="http://schemas.microsoft.com/office/drawing/2014/main" id="{01E3C4A5-71EF-01ED-5803-BB2A7A0FD14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BB6D806E-6556-4DBA-02E0-7E0F98F19CB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49EC85E6-E8EE-DC43-3295-546D768AFCA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80175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43032716"/>
              </p:ext>
            </p:extLst>
          </p:nvPr>
        </p:nvGraphicFramePr>
        <p:xfrm>
          <a:off x="2941834" y="1311965"/>
          <a:ext cx="6308331" cy="3438929"/>
        </p:xfrm>
        <a:graphic>
          <a:graphicData uri="http://schemas.openxmlformats.org/drawingml/2006/table">
            <a:tbl>
              <a:tblPr firstRow="1" firstCol="1" bandRow="1">
                <a:tableStyleId>{F5AB1C69-6EDB-4FF4-983F-18BD219EF322}</a:tableStyleId>
              </a:tblPr>
              <a:tblGrid>
                <a:gridCol w="991556">
                  <a:extLst>
                    <a:ext uri="{9D8B030D-6E8A-4147-A177-3AD203B41FA5}">
                      <a16:colId xmlns:a16="http://schemas.microsoft.com/office/drawing/2014/main" val="3504803275"/>
                    </a:ext>
                  </a:extLst>
                </a:gridCol>
                <a:gridCol w="1063355">
                  <a:extLst>
                    <a:ext uri="{9D8B030D-6E8A-4147-A177-3AD203B41FA5}">
                      <a16:colId xmlns:a16="http://schemas.microsoft.com/office/drawing/2014/main" val="229941962"/>
                    </a:ext>
                  </a:extLst>
                </a:gridCol>
                <a:gridCol w="1063355">
                  <a:extLst>
                    <a:ext uri="{9D8B030D-6E8A-4147-A177-3AD203B41FA5}">
                      <a16:colId xmlns:a16="http://schemas.microsoft.com/office/drawing/2014/main" val="4274998051"/>
                    </a:ext>
                  </a:extLst>
                </a:gridCol>
                <a:gridCol w="1063355">
                  <a:extLst>
                    <a:ext uri="{9D8B030D-6E8A-4147-A177-3AD203B41FA5}">
                      <a16:colId xmlns:a16="http://schemas.microsoft.com/office/drawing/2014/main" val="2728386987"/>
                    </a:ext>
                  </a:extLst>
                </a:gridCol>
                <a:gridCol w="1063355">
                  <a:extLst>
                    <a:ext uri="{9D8B030D-6E8A-4147-A177-3AD203B41FA5}">
                      <a16:colId xmlns:a16="http://schemas.microsoft.com/office/drawing/2014/main" val="2115442269"/>
                    </a:ext>
                  </a:extLst>
                </a:gridCol>
                <a:gridCol w="1063355">
                  <a:extLst>
                    <a:ext uri="{9D8B030D-6E8A-4147-A177-3AD203B41FA5}">
                      <a16:colId xmlns:a16="http://schemas.microsoft.com/office/drawing/2014/main" val="553039012"/>
                    </a:ext>
                  </a:extLst>
                </a:gridCol>
              </a:tblGrid>
              <a:tr h="236257">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CKD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Dialysis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Transplant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Conservative care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62258818"/>
                  </a:ext>
                </a:extLst>
              </a:tr>
              <a:tr h="14557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718125490"/>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364527152"/>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68987877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949463920"/>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278904062"/>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69337955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4264401722"/>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0369739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711714453"/>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33230717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852775131"/>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34018339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77897739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68897319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504443311"/>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03670833"/>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660661473"/>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231750590"/>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599747561"/>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410102554"/>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407562460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38498654"/>
                  </a:ext>
                </a:extLst>
              </a:tr>
            </a:tbl>
          </a:graphicData>
        </a:graphic>
      </p:graphicFrame>
      <p:sp>
        <p:nvSpPr>
          <p:cNvPr id="8" name="TextBox 7"/>
          <p:cNvSpPr txBox="1"/>
          <p:nvPr/>
        </p:nvSpPr>
        <p:spPr>
          <a:xfrm>
            <a:off x="2941834" y="4754620"/>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AD02CB9B-C73A-E607-90FE-39A05A33C9E7}"/>
              </a:ext>
            </a:extLst>
          </p:cNvPr>
          <p:cNvSpPr>
            <a:spLocks noGrp="1"/>
          </p:cNvSpPr>
          <p:nvPr>
            <p:ph type="title"/>
          </p:nvPr>
        </p:nvSpPr>
        <p:spPr/>
        <p:txBody>
          <a:bodyPr>
            <a:normAutofit/>
          </a:bodyPr>
          <a:lstStyle/>
          <a:p>
            <a:r>
              <a:rPr lang="en-US"/>
              <a:t>Availability of official registry</a:t>
            </a:r>
          </a:p>
        </p:txBody>
      </p:sp>
      <p:sp>
        <p:nvSpPr>
          <p:cNvPr id="3" name="Date Placeholder 3">
            <a:extLst>
              <a:ext uri="{FF2B5EF4-FFF2-40B4-BE49-F238E27FC236}">
                <a16:creationId xmlns:a16="http://schemas.microsoft.com/office/drawing/2014/main" id="{39FC6AEA-0B97-5879-724F-D6E4444C531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FD6C749D-20A1-DBFE-360C-8CF97A35CCE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2E863845-149E-1997-BD58-8F8F8271ED9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994771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08600"/>
            <a:ext cx="10582276" cy="4920476"/>
          </a:xfrm>
        </p:spPr>
        <p:txBody>
          <a:bodyPr>
            <a:noAutofit/>
          </a:bodyPr>
          <a:lstStyle/>
          <a:p>
            <a:pPr marL="0" indent="0">
              <a:lnSpc>
                <a:spcPct val="150000"/>
              </a:lnSpc>
              <a:spcAft>
                <a:spcPts val="800"/>
              </a:spcAft>
              <a:buNone/>
            </a:pPr>
            <a:r>
              <a:rPr lang="en-CA" sz="1050" kern="0" dirty="0">
                <a:effectLst/>
                <a:latin typeface="+mj-lt"/>
                <a:ea typeface="Calibri" panose="020F0502020204030204" pitchFamily="34" charset="0"/>
                <a:cs typeface="Times New Roman" panose="02020603050405020304" pitchFamily="18" charset="0"/>
              </a:rPr>
              <a:t>In summary, the 2023 ISN-GKHA highlights several important findings for Western Europe.</a:t>
            </a:r>
            <a:endParaRPr lang="en-CA" sz="105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All countries in the region have HD and PD while KT was not available in Andorra, Liechtenstein, and Luxembourg.</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all (100%)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95% of countries. </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Home HD was available in 77% of countries. </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95%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only available in 6 (27%) countries.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also available in 9 (41%) of countries.</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ND-CKD are funded publicly and free in 4 (18%)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dialysis patients (HD or PD) are free in 7 (32%) countries (with some fees in 45% of countries).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KT are funded publicly and free in 8 (36%) countries.</a:t>
            </a:r>
            <a:endParaRPr lang="en-CA" sz="1050" kern="100" dirty="0">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050" dirty="0">
                <a:effectLst/>
                <a:latin typeface="+mj-lt"/>
                <a:ea typeface="Calibri" panose="020F0502020204030204" pitchFamily="34" charset="0"/>
              </a:rPr>
              <a:t>Most countries cover the cost of acute dialysis, chronic HD, chronic PD, and KT medications through public funds and free at point of delivery. Only Liechtenstein use solely private and out-of-pocket methods to cover the cost of these services.</a:t>
            </a:r>
            <a:endParaRPr lang="en-CA" sz="1050" kern="100" dirty="0">
              <a:effectLst/>
              <a:latin typeface="+mj-lt"/>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500256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70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Almost all countries in the region had a dialysis and KT registry.</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Only France, Iceland, Luxembourg, Norway, Sweden, and UK had a ND-CKD registry.</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Other registry forms (AKI and CKM) are largely unavailable in the region.</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Some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in Western Europe was 25.0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(global median of 11.75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Liechtenstein had the highest density of nephrologists (100.7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Ireland had the lowest (11.8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Overall, median prevalence of nephrology trainees was 6.0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(highest across all regions); Italy had the highest density of nephrology trainees (49.1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Germany had the lowest (0.69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For all categories of kidney care workforce, less than half of countries reported shortages in these categories.</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Western Europe.</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365713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a:solidFill>
                  <a:schemeClr val="accent4"/>
                </a:solidFill>
              </a:rPr>
              <a:t>Key focus on availability, accessibility, </a:t>
            </a:r>
            <a:br>
              <a:rPr lang="en-AU" sz="2800" b="1" dirty="0"/>
            </a:br>
            <a:r>
              <a:rPr lang="en-AU" sz="2800" b="1">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339777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41</a:t>
            </a:fld>
            <a:endParaRPr lang="en-US"/>
          </a:p>
        </p:txBody>
      </p:sp>
    </p:spTree>
    <p:extLst>
      <p:ext uri="{BB962C8B-B14F-4D97-AF65-F5344CB8AC3E}">
        <p14:creationId xmlns:p14="http://schemas.microsoft.com/office/powerpoint/2010/main" val="2816312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a:t>
            </a:r>
            <a:r>
              <a:rPr lang="en-AU" sz="2400" b="1" err="1">
                <a:solidFill>
                  <a:schemeClr val="accent1"/>
                </a:solidFill>
              </a:rPr>
              <a:t>questionnary</a:t>
            </a:r>
            <a:r>
              <a:rPr lang="en-AU" sz="2400" b="1">
                <a:solidFill>
                  <a:schemeClr val="accent1"/>
                </a:solidFill>
              </a:rPr>
              <a:t>-based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a:t>July 2023</a:t>
            </a:r>
            <a:endParaRPr lang="en-US"/>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846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2F2AA95D-4C3B-4274-8BFA-85CA3E1AC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924C01-0F0A-47E2-901A-F34A987E3F61}">
  <ds:schemaRefs>
    <ds:schemaRef ds:uri="8d39dae6-3a04-4f8f-91ef-910acbbf4883"/>
    <ds:schemaRef ds:uri="http://schemas.microsoft.com/sharepoint/v3/fields"/>
    <ds:schemaRef ds:uri="http://schemas.microsoft.com/sharepoint/v3"/>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5bb30524-c5cc-4ab6-b3e3-7acb34e1d48a"/>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2023 ISN-GKHA_Regional Slides_Western Europe</Template>
  <TotalTime>1115</TotalTime>
  <Words>7104</Words>
  <Application>Microsoft Office PowerPoint</Application>
  <PresentationFormat>Widescreen</PresentationFormat>
  <Paragraphs>3547</Paragraphs>
  <Slides>42</Slides>
  <Notes>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2023 ISN-GLOBAL  KIDNEY HEALTH ATLAS  (ISN-GKHA)  ISN WESTERN EUROPE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Western Europe</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Country level scorecard</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Sophanny Tiv</cp:lastModifiedBy>
  <cp:revision>10</cp:revision>
  <cp:lastPrinted>2021-05-20T09:07:26Z</cp:lastPrinted>
  <dcterms:created xsi:type="dcterms:W3CDTF">2023-06-22T10:23:21Z</dcterms:created>
  <dcterms:modified xsi:type="dcterms:W3CDTF">2024-01-24T11:39:07Z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