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9" r:id="rId4"/>
  </p:sldMasterIdLst>
  <p:notesMasterIdLst>
    <p:notesMasterId r:id="rId46"/>
  </p:notesMasterIdLst>
  <p:sldIdLst>
    <p:sldId id="429" r:id="rId5"/>
    <p:sldId id="430" r:id="rId6"/>
    <p:sldId id="340" r:id="rId7"/>
    <p:sldId id="431" r:id="rId8"/>
    <p:sldId id="432" r:id="rId9"/>
    <p:sldId id="433" r:id="rId10"/>
    <p:sldId id="434" r:id="rId11"/>
    <p:sldId id="398" r:id="rId12"/>
    <p:sldId id="399" r:id="rId13"/>
    <p:sldId id="276" r:id="rId14"/>
    <p:sldId id="256" r:id="rId15"/>
    <p:sldId id="380" r:id="rId16"/>
    <p:sldId id="381" r:id="rId17"/>
    <p:sldId id="257" r:id="rId18"/>
    <p:sldId id="259" r:id="rId19"/>
    <p:sldId id="260" r:id="rId20"/>
    <p:sldId id="423" r:id="rId21"/>
    <p:sldId id="446" r:id="rId22"/>
    <p:sldId id="262" r:id="rId23"/>
    <p:sldId id="395" r:id="rId24"/>
    <p:sldId id="264" r:id="rId25"/>
    <p:sldId id="435" r:id="rId26"/>
    <p:sldId id="436" r:id="rId27"/>
    <p:sldId id="265" r:id="rId28"/>
    <p:sldId id="267" r:id="rId29"/>
    <p:sldId id="284" r:id="rId30"/>
    <p:sldId id="268" r:id="rId31"/>
    <p:sldId id="285" r:id="rId32"/>
    <p:sldId id="269" r:id="rId33"/>
    <p:sldId id="271" r:id="rId34"/>
    <p:sldId id="272" r:id="rId35"/>
    <p:sldId id="379" r:id="rId36"/>
    <p:sldId id="273" r:id="rId37"/>
    <p:sldId id="426" r:id="rId38"/>
    <p:sldId id="427" r:id="rId39"/>
    <p:sldId id="428" r:id="rId40"/>
    <p:sldId id="437" r:id="rId41"/>
    <p:sldId id="443" r:id="rId42"/>
    <p:sldId id="444" r:id="rId43"/>
    <p:sldId id="445" r:id="rId44"/>
    <p:sldId id="27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293203-AEF9-BC8A-D3AA-87960CCA7CF2}" name="Kelci WILFORD" initials="KW" userId="S::kwilford@theisn.org::fab688a2-8963-4d7f-9bd1-b2f1b39ff41f" providerId="AD"/>
  <p188:author id="{240A2404-0BE8-7E16-0072-9863EB5419DE}" name="Anh TRAN" initials="AT" userId="S::atran@theisn.org::f0801369-d398-4873-9815-0ee69cd0685c" providerId="AD"/>
  <p188:author id="{6D2BCF0E-C3EB-8013-C4C9-11F81E60D04A}" name="Mara Rodrigues" initials="MR" userId="S::mrodrigues@theisn.org::49e61c2d-eb1a-424f-9b11-2736563de131" providerId="AD"/>
  <p188:author id="{43581C0F-D483-7E2D-BF10-35ECC67F8B5E}" name="Kelly Hendricks" initials="KH" userId="S::khendricks@theisn.org::838f0aa6-467f-4fe8-8424-e7e6066b4906" providerId="AD"/>
  <p188:author id="{FF40DD10-DC74-3A52-B7CE-A4DA15A4D993}" name="Catherine  DE TIEGE" initials="CT" userId="S::cdetiege@theisn.org::a5f79d23-52a3-47f9-bc8a-80830764c46d" providerId="AD"/>
  <p188:author id="{30532219-6B1E-96B5-A92E-9B125D2D6938}" name="Sandrine Damster" initials="SD" userId="S::sdamster@Theisn.org::fd8099e7-6a31-40dd-a586-fa857c90cfac" providerId="AD"/>
  <p188:author id="{0AB715A8-6CFB-8A20-D413-1F12B2345E0B}" name="Monica MOORTHY" initials="MM" userId="S::mmoorthy@theisn.org::f2b06a11-eee9-4f78-84bc-46c2a0bffa08" providerId="AD"/>
  <p188:author id="{68AD27CB-462A-759D-2456-4600BA43381B}" name="Miriam Ravelo" initials="MR" userId="S::mravelo@theisn.org::75c236b9-77ed-4b47-b077-c3ca511024eb" providerId="AD"/>
  <p188:author id="{744B5CF3-7C7A-504F-AB4F-4618ABD4C87B}" name="Julia Mackinlay" initials="JM" userId="S::jmackinlay@theisn.org::e5f61763-b5c0-4a16-98f5-9ec764974cc2" providerId="AD"/>
  <p188:author id="{5B26C1FD-F0EC-B5BA-C9BC-1DE7B175634D}" name="Sophie Dupuis" initials="SD" userId="S::sdupuis@theisn.org::823a732c-ef5f-415f-8758-2f20af8cf6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012"/>
    <a:srgbClr val="800000"/>
    <a:srgbClr val="EF7962"/>
    <a:srgbClr val="F7F326"/>
    <a:srgbClr val="E12728"/>
    <a:srgbClr val="2A5CAE"/>
    <a:srgbClr val="DF2517"/>
    <a:srgbClr val="FE7055"/>
    <a:srgbClr val="007C8D"/>
    <a:srgbClr val="077C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0E3F76-16B2-4398-AD30-9FDBCA4F48ED}" v="10" dt="2024-01-24T11:35:10.090"/>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08" y="2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FAFE80-9698-EA43-94CF-826120C59F09}" type="doc">
      <dgm:prSet loTypeId="urn:microsoft.com/office/officeart/2005/8/layout/hChevron3" loCatId="" qsTypeId="urn:microsoft.com/office/officeart/2005/8/quickstyle/simple4" qsCatId="simple" csTypeId="urn:microsoft.com/office/officeart/2005/8/colors/colorful1" csCatId="colorful" phldr="1"/>
      <dgm:spPr/>
    </dgm:pt>
    <dgm:pt modelId="{2E6503BA-D182-B447-85FC-0E8E15909DE6}">
      <dgm:prSet phldrT="[Text]"/>
      <dgm:spPr/>
      <dgm:t>
        <a:bodyPr/>
        <a:lstStyle/>
        <a:p>
          <a:r>
            <a:rPr lang="en-US"/>
            <a:t>2016</a:t>
          </a:r>
        </a:p>
      </dgm:t>
    </dgm:pt>
    <dgm:pt modelId="{1C0D9AF8-5440-5541-8295-2A2D8C74A760}" type="parTrans" cxnId="{9AEE0270-C8FB-4A48-A527-183203707C48}">
      <dgm:prSet/>
      <dgm:spPr/>
      <dgm:t>
        <a:bodyPr/>
        <a:lstStyle/>
        <a:p>
          <a:endParaRPr lang="en-US"/>
        </a:p>
      </dgm:t>
    </dgm:pt>
    <dgm:pt modelId="{86A175C1-234B-1D4F-9BB6-01BC8C54B028}" type="sibTrans" cxnId="{9AEE0270-C8FB-4A48-A527-183203707C48}">
      <dgm:prSet/>
      <dgm:spPr/>
      <dgm:t>
        <a:bodyPr/>
        <a:lstStyle/>
        <a:p>
          <a:endParaRPr lang="en-US"/>
        </a:p>
      </dgm:t>
    </dgm:pt>
    <dgm:pt modelId="{F8CEC62E-0E28-1B4C-B2D8-3992693BB798}">
      <dgm:prSet phldrT="[Text]"/>
      <dgm:spPr/>
      <dgm:t>
        <a:bodyPr/>
        <a:lstStyle/>
        <a:p>
          <a:r>
            <a:rPr lang="en-US"/>
            <a:t>2018</a:t>
          </a:r>
        </a:p>
      </dgm:t>
    </dgm:pt>
    <dgm:pt modelId="{599F61D4-9BC1-3642-B328-43C1318575C7}" type="parTrans" cxnId="{B98DBB0D-693D-6B4D-84B9-B7950B8454CD}">
      <dgm:prSet/>
      <dgm:spPr/>
      <dgm:t>
        <a:bodyPr/>
        <a:lstStyle/>
        <a:p>
          <a:endParaRPr lang="en-US"/>
        </a:p>
      </dgm:t>
    </dgm:pt>
    <dgm:pt modelId="{9C2645B2-0390-7D4D-9FC7-5B109D248B97}" type="sibTrans" cxnId="{B98DBB0D-693D-6B4D-84B9-B7950B8454CD}">
      <dgm:prSet/>
      <dgm:spPr/>
      <dgm:t>
        <a:bodyPr/>
        <a:lstStyle/>
        <a:p>
          <a:endParaRPr lang="en-US"/>
        </a:p>
      </dgm:t>
    </dgm:pt>
    <dgm:pt modelId="{707AA972-4B25-2840-A97C-769AEE393B3D}">
      <dgm:prSet phldrT="[Text]"/>
      <dgm:spPr/>
      <dgm:t>
        <a:bodyPr/>
        <a:lstStyle/>
        <a:p>
          <a:r>
            <a:rPr lang="en-US"/>
            <a:t>2022</a:t>
          </a:r>
        </a:p>
      </dgm:t>
    </dgm:pt>
    <dgm:pt modelId="{38B7B931-4151-D944-8878-14D0A307860B}" type="parTrans" cxnId="{8AACDBA6-14AA-234F-8C1E-B16589F65984}">
      <dgm:prSet/>
      <dgm:spPr/>
      <dgm:t>
        <a:bodyPr/>
        <a:lstStyle/>
        <a:p>
          <a:endParaRPr lang="en-US"/>
        </a:p>
      </dgm:t>
    </dgm:pt>
    <dgm:pt modelId="{00656D50-D06F-D44A-9B08-D18433E9D77E}" type="sibTrans" cxnId="{8AACDBA6-14AA-234F-8C1E-B16589F65984}">
      <dgm:prSet/>
      <dgm:spPr/>
      <dgm:t>
        <a:bodyPr/>
        <a:lstStyle/>
        <a:p>
          <a:endParaRPr lang="en-US"/>
        </a:p>
      </dgm:t>
    </dgm:pt>
    <dgm:pt modelId="{BDD697CC-C6C5-364C-B0E6-F1FEF5214705}">
      <dgm:prSet phldrT="[Text]"/>
      <dgm:spPr/>
      <dgm:t>
        <a:bodyPr/>
        <a:lstStyle/>
        <a:p>
          <a:r>
            <a:rPr lang="en-US"/>
            <a:t>2026</a:t>
          </a:r>
        </a:p>
      </dgm:t>
    </dgm:pt>
    <dgm:pt modelId="{AD7A6569-7E4B-7E47-B89C-A6711C02D3DF}" type="parTrans" cxnId="{9FEACFB6-FC7A-3745-8543-9EAEB21FA7AE}">
      <dgm:prSet/>
      <dgm:spPr/>
      <dgm:t>
        <a:bodyPr/>
        <a:lstStyle/>
        <a:p>
          <a:endParaRPr lang="en-US"/>
        </a:p>
      </dgm:t>
    </dgm:pt>
    <dgm:pt modelId="{710D851B-8E87-2C4E-8B0E-97A646D4755E}" type="sibTrans" cxnId="{9FEACFB6-FC7A-3745-8543-9EAEB21FA7AE}">
      <dgm:prSet/>
      <dgm:spPr/>
      <dgm:t>
        <a:bodyPr/>
        <a:lstStyle/>
        <a:p>
          <a:endParaRPr lang="en-US"/>
        </a:p>
      </dgm:t>
    </dgm:pt>
    <dgm:pt modelId="{BC9358A4-E58A-A84D-9017-A3B672631A87}" type="pres">
      <dgm:prSet presAssocID="{41FAFE80-9698-EA43-94CF-826120C59F09}" presName="Name0" presStyleCnt="0">
        <dgm:presLayoutVars>
          <dgm:dir/>
          <dgm:resizeHandles val="exact"/>
        </dgm:presLayoutVars>
      </dgm:prSet>
      <dgm:spPr/>
    </dgm:pt>
    <dgm:pt modelId="{1FD70D52-87D6-1740-9767-3312307D897D}" type="pres">
      <dgm:prSet presAssocID="{2E6503BA-D182-B447-85FC-0E8E15909DE6}" presName="parTxOnly" presStyleLbl="node1" presStyleIdx="0" presStyleCnt="4">
        <dgm:presLayoutVars>
          <dgm:bulletEnabled val="1"/>
        </dgm:presLayoutVars>
      </dgm:prSet>
      <dgm:spPr/>
    </dgm:pt>
    <dgm:pt modelId="{96D0C594-5924-1244-8B58-92199F63BE2D}" type="pres">
      <dgm:prSet presAssocID="{86A175C1-234B-1D4F-9BB6-01BC8C54B028}" presName="parSpace" presStyleCnt="0"/>
      <dgm:spPr/>
    </dgm:pt>
    <dgm:pt modelId="{0FF82BE7-39EA-B94F-94FD-1245639AD408}" type="pres">
      <dgm:prSet presAssocID="{F8CEC62E-0E28-1B4C-B2D8-3992693BB798}" presName="parTxOnly" presStyleLbl="node1" presStyleIdx="1" presStyleCnt="4" custLinFactNeighborX="2308">
        <dgm:presLayoutVars>
          <dgm:bulletEnabled val="1"/>
        </dgm:presLayoutVars>
      </dgm:prSet>
      <dgm:spPr/>
    </dgm:pt>
    <dgm:pt modelId="{AD932FD8-305A-2345-ABAF-CE8DA24905FC}" type="pres">
      <dgm:prSet presAssocID="{9C2645B2-0390-7D4D-9FC7-5B109D248B97}" presName="parSpace" presStyleCnt="0"/>
      <dgm:spPr/>
    </dgm:pt>
    <dgm:pt modelId="{FC945BDB-1EC6-3448-9936-9D64A2BA14CE}" type="pres">
      <dgm:prSet presAssocID="{707AA972-4B25-2840-A97C-769AEE393B3D}" presName="parTxOnly" presStyleLbl="node1" presStyleIdx="2" presStyleCnt="4">
        <dgm:presLayoutVars>
          <dgm:bulletEnabled val="1"/>
        </dgm:presLayoutVars>
      </dgm:prSet>
      <dgm:spPr/>
    </dgm:pt>
    <dgm:pt modelId="{AFBC7919-C063-E949-AAA8-133B2903708A}" type="pres">
      <dgm:prSet presAssocID="{00656D50-D06F-D44A-9B08-D18433E9D77E}" presName="parSpace" presStyleCnt="0"/>
      <dgm:spPr/>
    </dgm:pt>
    <dgm:pt modelId="{A5CD6AFF-C837-0D48-927A-A53ABF9922EE}" type="pres">
      <dgm:prSet presAssocID="{BDD697CC-C6C5-364C-B0E6-F1FEF5214705}" presName="parTxOnly" presStyleLbl="node1" presStyleIdx="3" presStyleCnt="4">
        <dgm:presLayoutVars>
          <dgm:bulletEnabled val="1"/>
        </dgm:presLayoutVars>
      </dgm:prSet>
      <dgm:spPr/>
    </dgm:pt>
  </dgm:ptLst>
  <dgm:cxnLst>
    <dgm:cxn modelId="{B98DBB0D-693D-6B4D-84B9-B7950B8454CD}" srcId="{41FAFE80-9698-EA43-94CF-826120C59F09}" destId="{F8CEC62E-0E28-1B4C-B2D8-3992693BB798}" srcOrd="1" destOrd="0" parTransId="{599F61D4-9BC1-3642-B328-43C1318575C7}" sibTransId="{9C2645B2-0390-7D4D-9FC7-5B109D248B97}"/>
    <dgm:cxn modelId="{CB69FA31-4E9C-6B44-A2E3-DDDC0282767C}" type="presOf" srcId="{F8CEC62E-0E28-1B4C-B2D8-3992693BB798}" destId="{0FF82BE7-39EA-B94F-94FD-1245639AD408}" srcOrd="0" destOrd="0" presId="urn:microsoft.com/office/officeart/2005/8/layout/hChevron3"/>
    <dgm:cxn modelId="{A2CDB432-88DF-1147-BF0A-7D091A4F3F4F}" type="presOf" srcId="{2E6503BA-D182-B447-85FC-0E8E15909DE6}" destId="{1FD70D52-87D6-1740-9767-3312307D897D}" srcOrd="0" destOrd="0" presId="urn:microsoft.com/office/officeart/2005/8/layout/hChevron3"/>
    <dgm:cxn modelId="{9AEE0270-C8FB-4A48-A527-183203707C48}" srcId="{41FAFE80-9698-EA43-94CF-826120C59F09}" destId="{2E6503BA-D182-B447-85FC-0E8E15909DE6}" srcOrd="0" destOrd="0" parTransId="{1C0D9AF8-5440-5541-8295-2A2D8C74A760}" sibTransId="{86A175C1-234B-1D4F-9BB6-01BC8C54B028}"/>
    <dgm:cxn modelId="{00A7B6A0-D1FE-B343-A68B-1BC3A2FEFCE2}" type="presOf" srcId="{BDD697CC-C6C5-364C-B0E6-F1FEF5214705}" destId="{A5CD6AFF-C837-0D48-927A-A53ABF9922EE}" srcOrd="0" destOrd="0" presId="urn:microsoft.com/office/officeart/2005/8/layout/hChevron3"/>
    <dgm:cxn modelId="{BEAB98A6-1588-B548-AD98-EA09E6AC6CC9}" type="presOf" srcId="{707AA972-4B25-2840-A97C-769AEE393B3D}" destId="{FC945BDB-1EC6-3448-9936-9D64A2BA14CE}" srcOrd="0" destOrd="0" presId="urn:microsoft.com/office/officeart/2005/8/layout/hChevron3"/>
    <dgm:cxn modelId="{8AACDBA6-14AA-234F-8C1E-B16589F65984}" srcId="{41FAFE80-9698-EA43-94CF-826120C59F09}" destId="{707AA972-4B25-2840-A97C-769AEE393B3D}" srcOrd="2" destOrd="0" parTransId="{38B7B931-4151-D944-8878-14D0A307860B}" sibTransId="{00656D50-D06F-D44A-9B08-D18433E9D77E}"/>
    <dgm:cxn modelId="{7E6AD8AD-C5A8-234D-93C8-3372904FD660}" type="presOf" srcId="{41FAFE80-9698-EA43-94CF-826120C59F09}" destId="{BC9358A4-E58A-A84D-9017-A3B672631A87}" srcOrd="0" destOrd="0" presId="urn:microsoft.com/office/officeart/2005/8/layout/hChevron3"/>
    <dgm:cxn modelId="{9FEACFB6-FC7A-3745-8543-9EAEB21FA7AE}" srcId="{41FAFE80-9698-EA43-94CF-826120C59F09}" destId="{BDD697CC-C6C5-364C-B0E6-F1FEF5214705}" srcOrd="3" destOrd="0" parTransId="{AD7A6569-7E4B-7E47-B89C-A6711C02D3DF}" sibTransId="{710D851B-8E87-2C4E-8B0E-97A646D4755E}"/>
    <dgm:cxn modelId="{E23ED5D7-1A65-7B49-A738-AD0DA7788B9B}" type="presParOf" srcId="{BC9358A4-E58A-A84D-9017-A3B672631A87}" destId="{1FD70D52-87D6-1740-9767-3312307D897D}" srcOrd="0" destOrd="0" presId="urn:microsoft.com/office/officeart/2005/8/layout/hChevron3"/>
    <dgm:cxn modelId="{524EFC95-8515-984A-8BE5-1F4C33C06FCF}" type="presParOf" srcId="{BC9358A4-E58A-A84D-9017-A3B672631A87}" destId="{96D0C594-5924-1244-8B58-92199F63BE2D}" srcOrd="1" destOrd="0" presId="urn:microsoft.com/office/officeart/2005/8/layout/hChevron3"/>
    <dgm:cxn modelId="{ABFB08BC-7174-124D-B340-C13925502CB0}" type="presParOf" srcId="{BC9358A4-E58A-A84D-9017-A3B672631A87}" destId="{0FF82BE7-39EA-B94F-94FD-1245639AD408}" srcOrd="2" destOrd="0" presId="urn:microsoft.com/office/officeart/2005/8/layout/hChevron3"/>
    <dgm:cxn modelId="{B220E1AB-E3CF-4544-B1E9-DD2096E78B10}" type="presParOf" srcId="{BC9358A4-E58A-A84D-9017-A3B672631A87}" destId="{AD932FD8-305A-2345-ABAF-CE8DA24905FC}" srcOrd="3" destOrd="0" presId="urn:microsoft.com/office/officeart/2005/8/layout/hChevron3"/>
    <dgm:cxn modelId="{B2D1461D-9295-6B4D-8D4C-3648F48DF2E4}" type="presParOf" srcId="{BC9358A4-E58A-A84D-9017-A3B672631A87}" destId="{FC945BDB-1EC6-3448-9936-9D64A2BA14CE}" srcOrd="4" destOrd="0" presId="urn:microsoft.com/office/officeart/2005/8/layout/hChevron3"/>
    <dgm:cxn modelId="{D195BCAC-CCD2-6A4A-A717-A840AD561696}" type="presParOf" srcId="{BC9358A4-E58A-A84D-9017-A3B672631A87}" destId="{AFBC7919-C063-E949-AAA8-133B2903708A}" srcOrd="5" destOrd="0" presId="urn:microsoft.com/office/officeart/2005/8/layout/hChevron3"/>
    <dgm:cxn modelId="{8382B38D-1CA9-1943-8C48-ED954EB9E6C8}" type="presParOf" srcId="{BC9358A4-E58A-A84D-9017-A3B672631A87}" destId="{A5CD6AFF-C837-0D48-927A-A53ABF9922EE}"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70D52-87D6-1740-9767-3312307D897D}">
      <dsp:nvSpPr>
        <dsp:cNvPr id="0" name=""/>
        <dsp:cNvSpPr/>
      </dsp:nvSpPr>
      <dsp:spPr>
        <a:xfrm>
          <a:off x="3080" y="1557467"/>
          <a:ext cx="3091011" cy="1236404"/>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4706" tIns="157353" rIns="78677" bIns="157353" numCol="1" spcCol="1270" anchor="ctr" anchorCtr="0">
          <a:noAutofit/>
        </a:bodyPr>
        <a:lstStyle/>
        <a:p>
          <a:pPr marL="0" lvl="0" indent="0" algn="ctr" defTabSz="2622550">
            <a:lnSpc>
              <a:spcPct val="90000"/>
            </a:lnSpc>
            <a:spcBef>
              <a:spcPct val="0"/>
            </a:spcBef>
            <a:spcAft>
              <a:spcPct val="35000"/>
            </a:spcAft>
            <a:buNone/>
          </a:pPr>
          <a:r>
            <a:rPr lang="en-US" sz="5900" kern="1200"/>
            <a:t>2016</a:t>
          </a:r>
        </a:p>
      </dsp:txBody>
      <dsp:txXfrm>
        <a:off x="3080" y="1557467"/>
        <a:ext cx="2781910" cy="1236404"/>
      </dsp:txXfrm>
    </dsp:sp>
    <dsp:sp modelId="{0FF82BE7-39EA-B94F-94FD-1245639AD408}">
      <dsp:nvSpPr>
        <dsp:cNvPr id="0" name=""/>
        <dsp:cNvSpPr/>
      </dsp:nvSpPr>
      <dsp:spPr>
        <a:xfrm>
          <a:off x="2490157" y="1557467"/>
          <a:ext cx="3091011" cy="1236404"/>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030" tIns="157353" rIns="78677" bIns="157353" numCol="1" spcCol="1270" anchor="ctr" anchorCtr="0">
          <a:noAutofit/>
        </a:bodyPr>
        <a:lstStyle/>
        <a:p>
          <a:pPr marL="0" lvl="0" indent="0" algn="ctr" defTabSz="2622550">
            <a:lnSpc>
              <a:spcPct val="90000"/>
            </a:lnSpc>
            <a:spcBef>
              <a:spcPct val="0"/>
            </a:spcBef>
            <a:spcAft>
              <a:spcPct val="35000"/>
            </a:spcAft>
            <a:buNone/>
          </a:pPr>
          <a:r>
            <a:rPr lang="en-US" sz="5900" kern="1200"/>
            <a:t>2018</a:t>
          </a:r>
        </a:p>
      </dsp:txBody>
      <dsp:txXfrm>
        <a:off x="3108359" y="1557467"/>
        <a:ext cx="1854607" cy="1236404"/>
      </dsp:txXfrm>
    </dsp:sp>
    <dsp:sp modelId="{FC945BDB-1EC6-3448-9936-9D64A2BA14CE}">
      <dsp:nvSpPr>
        <dsp:cNvPr id="0" name=""/>
        <dsp:cNvSpPr/>
      </dsp:nvSpPr>
      <dsp:spPr>
        <a:xfrm>
          <a:off x="4948698" y="1557467"/>
          <a:ext cx="3091011" cy="1236404"/>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030" tIns="157353" rIns="78677" bIns="157353" numCol="1" spcCol="1270" anchor="ctr" anchorCtr="0">
          <a:noAutofit/>
        </a:bodyPr>
        <a:lstStyle/>
        <a:p>
          <a:pPr marL="0" lvl="0" indent="0" algn="ctr" defTabSz="2622550">
            <a:lnSpc>
              <a:spcPct val="90000"/>
            </a:lnSpc>
            <a:spcBef>
              <a:spcPct val="0"/>
            </a:spcBef>
            <a:spcAft>
              <a:spcPct val="35000"/>
            </a:spcAft>
            <a:buNone/>
          </a:pPr>
          <a:r>
            <a:rPr lang="en-US" sz="5900" kern="1200"/>
            <a:t>2022</a:t>
          </a:r>
        </a:p>
      </dsp:txBody>
      <dsp:txXfrm>
        <a:off x="5566900" y="1557467"/>
        <a:ext cx="1854607" cy="1236404"/>
      </dsp:txXfrm>
    </dsp:sp>
    <dsp:sp modelId="{A5CD6AFF-C837-0D48-927A-A53ABF9922EE}">
      <dsp:nvSpPr>
        <dsp:cNvPr id="0" name=""/>
        <dsp:cNvSpPr/>
      </dsp:nvSpPr>
      <dsp:spPr>
        <a:xfrm>
          <a:off x="7421507" y="1557467"/>
          <a:ext cx="3091011" cy="1236404"/>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030" tIns="157353" rIns="78677" bIns="157353" numCol="1" spcCol="1270" anchor="ctr" anchorCtr="0">
          <a:noAutofit/>
        </a:bodyPr>
        <a:lstStyle/>
        <a:p>
          <a:pPr marL="0" lvl="0" indent="0" algn="ctr" defTabSz="2622550">
            <a:lnSpc>
              <a:spcPct val="90000"/>
            </a:lnSpc>
            <a:spcBef>
              <a:spcPct val="0"/>
            </a:spcBef>
            <a:spcAft>
              <a:spcPct val="35000"/>
            </a:spcAft>
            <a:buNone/>
          </a:pPr>
          <a:r>
            <a:rPr lang="en-US" sz="5900" kern="1200"/>
            <a:t>2026</a:t>
          </a:r>
        </a:p>
      </dsp:txBody>
      <dsp:txXfrm>
        <a:off x="8039709" y="1557467"/>
        <a:ext cx="1854607" cy="123640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D0B3B-FFE8-A849-82BA-C2EDAEF5FE3D}" type="datetimeFigureOut">
              <a:rPr lang="en-US" smtClean="0"/>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50754-BDBA-A847-9CEE-DAFD42C7995E}" type="slidenum">
              <a:rPr lang="en-US" smtClean="0"/>
              <a:t>‹#›</a:t>
            </a:fld>
            <a:endParaRPr lang="en-US"/>
          </a:p>
        </p:txBody>
      </p:sp>
    </p:spTree>
    <p:extLst>
      <p:ext uri="{BB962C8B-B14F-4D97-AF65-F5344CB8AC3E}">
        <p14:creationId xmlns:p14="http://schemas.microsoft.com/office/powerpoint/2010/main" val="1818589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73793E40-A389-BE35-0D5E-017BDDD95D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ADEC3A73-F0FC-3B4B-A857-FFB2F17E2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5364" name="Slide Number Placeholder 3">
            <a:extLst>
              <a:ext uri="{FF2B5EF4-FFF2-40B4-BE49-F238E27FC236}">
                <a16:creationId xmlns:a16="http://schemas.microsoft.com/office/drawing/2014/main" id="{7EFBA111-2CF9-6EFD-2CB2-F342856BAA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32C6FC-69D5-4665-B2EB-37ED51B6037E}" type="slidenum">
              <a:rPr lang="en-US" altLang="LID4096"/>
              <a:pPr fontAlgn="base">
                <a:spcBef>
                  <a:spcPct val="0"/>
                </a:spcBef>
                <a:spcAft>
                  <a:spcPct val="0"/>
                </a:spcAft>
              </a:pPr>
              <a:t>1</a:t>
            </a:fld>
            <a:endParaRPr lang="en-US" altLang="LID4096"/>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A700D1A-4C55-B945-9111-A7D64EBB8932}" type="slidenum">
              <a:rPr lang="en-US" smtClean="0"/>
              <a:t>2</a:t>
            </a:fld>
            <a:endParaRPr lang="en-US"/>
          </a:p>
        </p:txBody>
      </p:sp>
    </p:spTree>
    <p:extLst>
      <p:ext uri="{BB962C8B-B14F-4D97-AF65-F5344CB8AC3E}">
        <p14:creationId xmlns:p14="http://schemas.microsoft.com/office/powerpoint/2010/main" val="641258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Gill Sans MT" panose="020B0502020104020203" pitchFamily="34" charset="0"/>
                <a:ea typeface="+mn-ea"/>
                <a:cs typeface="+mn-cs"/>
              </a:rPr>
              <a:t>REDCap</a:t>
            </a:r>
            <a:r>
              <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Cloud. </a:t>
            </a:r>
            <a:r>
              <a:rPr lang="en-US" sz="1200">
                <a:solidFill>
                  <a:prstClr val="black"/>
                </a:solidFill>
                <a:latin typeface="Gill Sans MT" panose="020B0502020104020203" pitchFamily="34" charset="0"/>
              </a:rPr>
              <a:t>The questionnaire was peer reviewed for content validity and comprehensiveness before it was piloted with the 10 ISN regional boards to identify any logistical and feasibility issues (e.g., translation needs). Intensive follow-ups were conducted by email and telephone with ISN regional and national leaders to ensure complete and timely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ill Sans MT" panose="020B0502020104020203" pitchFamily="34" charset="0"/>
              </a:rPr>
              <a:t>Data and reports published by the WHO Global Observatory, UN, World Bank, and OECD.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ill Sans MT" panose="020B0502020104020203" pitchFamily="34" charset="0"/>
              </a:rPr>
              <a:t>Both published and unpublished documents from international organizations/bodies and reports published by national governments on the organization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ill Sans MT" panose="020B0502020104020203" pitchFamily="34" charset="0"/>
              </a:rPr>
              <a:t>delivery of ESKD.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Gill Sans MT" panose="020B0502020104020203" pitchFamily="34" charset="0"/>
              </a:rPr>
              <a:t>Additional literature identified by key stakeholders (i.e., opinion leaders, national nephrology society leaders, ISN leaders) and through consultation with national nephrology societies and ISN regional boards.</a:t>
            </a: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ndParaRPr>
          </a:p>
          <a:p>
            <a:endParaRPr lang="en-US"/>
          </a:p>
        </p:txBody>
      </p:sp>
      <p:sp>
        <p:nvSpPr>
          <p:cNvPr id="4" name="Slide Number Placeholder 3"/>
          <p:cNvSpPr>
            <a:spLocks noGrp="1"/>
          </p:cNvSpPr>
          <p:nvPr>
            <p:ph type="sldNum" sz="quarter" idx="10"/>
          </p:nvPr>
        </p:nvSpPr>
        <p:spPr/>
        <p:txBody>
          <a:bodyPr/>
          <a:lstStyle/>
          <a:p>
            <a:fld id="{51BC2DF6-7014-4B72-A13E-6928BF41BB5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2679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87738581-9809-2971-1490-CCCB51B5C5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46FE0909-DB06-119D-FA53-ADE697E783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LID4096" altLang="LID4096"/>
          </a:p>
        </p:txBody>
      </p:sp>
      <p:sp>
        <p:nvSpPr>
          <p:cNvPr id="106500" name="Slide Number Placeholder 3">
            <a:extLst>
              <a:ext uri="{FF2B5EF4-FFF2-40B4-BE49-F238E27FC236}">
                <a16:creationId xmlns:a16="http://schemas.microsoft.com/office/drawing/2014/main" id="{0B8A59DF-A3E5-C7A7-28FE-D680A4190A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58D7C4-B55D-473F-8D23-F983F9697FA0}" type="slidenum">
              <a:rPr lang="en-US" altLang="LID4096"/>
              <a:pPr fontAlgn="base">
                <a:spcBef>
                  <a:spcPct val="0"/>
                </a:spcBef>
                <a:spcAft>
                  <a:spcPct val="0"/>
                </a:spcAft>
              </a:pPr>
              <a:t>41</a:t>
            </a:fld>
            <a:endParaRPr lang="en-US" altLang="LID4096"/>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64945A-7F90-C442-AC3D-8CC924B08F4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6525ACD-15F3-7240-9496-BE2F3955CDE8}"/>
              </a:ext>
            </a:extLst>
          </p:cNvPr>
          <p:cNvPicPr>
            <a:picLocks noChangeAspect="1"/>
          </p:cNvPicPr>
          <p:nvPr userDrawn="1"/>
        </p:nvPicPr>
        <p:blipFill>
          <a:blip r:embed="rId3"/>
          <a:stretch>
            <a:fillRect/>
          </a:stretch>
        </p:blipFill>
        <p:spPr>
          <a:xfrm>
            <a:off x="1805" y="0"/>
            <a:ext cx="12188389" cy="6858000"/>
          </a:xfrm>
          <a:prstGeom prst="rect">
            <a:avLst/>
          </a:prstGeom>
        </p:spPr>
      </p:pic>
    </p:spTree>
    <p:extLst>
      <p:ext uri="{BB962C8B-B14F-4D97-AF65-F5344CB8AC3E}">
        <p14:creationId xmlns:p14="http://schemas.microsoft.com/office/powerpoint/2010/main" val="2445900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D77F4-3249-A242-A6EF-2DCBAEDA98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8DE9F-9975-0C4A-B5BC-23DA21C4D4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12" descr="Icon&#10;&#10;Description automatically generated">
            <a:extLst>
              <a:ext uri="{FF2B5EF4-FFF2-40B4-BE49-F238E27FC236}">
                <a16:creationId xmlns:a16="http://schemas.microsoft.com/office/drawing/2014/main" id="{6FAA551F-EFB8-084D-2D81-48CC80A441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e Placeholder 3">
            <a:extLst>
              <a:ext uri="{FF2B5EF4-FFF2-40B4-BE49-F238E27FC236}">
                <a16:creationId xmlns:a16="http://schemas.microsoft.com/office/drawing/2014/main" id="{9C9B40E7-3D8A-978C-26E2-144C9821DB67}"/>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2" name="Footer Placeholder 4">
            <a:extLst>
              <a:ext uri="{FF2B5EF4-FFF2-40B4-BE49-F238E27FC236}">
                <a16:creationId xmlns:a16="http://schemas.microsoft.com/office/drawing/2014/main" id="{417623A6-C372-92E2-6780-1727ECA1846A}"/>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6E776E5A-6BED-F569-2250-18EAE961A252}"/>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40512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87DCE4-10BC-AA4A-9919-42A818349355}"/>
              </a:ext>
            </a:extLst>
          </p:cNvPr>
          <p:cNvSpPr>
            <a:spLocks noGrp="1"/>
          </p:cNvSpPr>
          <p:nvPr>
            <p:ph type="title" orient="vert"/>
          </p:nvPr>
        </p:nvSpPr>
        <p:spPr>
          <a:xfrm>
            <a:off x="633566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66AF0-FEBE-E242-AEB4-85760EE2B9BD}"/>
              </a:ext>
            </a:extLst>
          </p:cNvPr>
          <p:cNvSpPr>
            <a:spLocks noGrp="1"/>
          </p:cNvSpPr>
          <p:nvPr>
            <p:ph type="body" orient="vert" idx="1"/>
          </p:nvPr>
        </p:nvSpPr>
        <p:spPr>
          <a:xfrm>
            <a:off x="838199" y="365125"/>
            <a:ext cx="535612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102FB70-7BDD-D4B7-95F8-436016D6CFE9}"/>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1" name="Footer Placeholder 4">
            <a:extLst>
              <a:ext uri="{FF2B5EF4-FFF2-40B4-BE49-F238E27FC236}">
                <a16:creationId xmlns:a16="http://schemas.microsoft.com/office/drawing/2014/main" id="{56841F5F-785F-C63D-8E6C-C092172169C4}"/>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2" name="Slide Number Placeholder 5">
            <a:extLst>
              <a:ext uri="{FF2B5EF4-FFF2-40B4-BE49-F238E27FC236}">
                <a16:creationId xmlns:a16="http://schemas.microsoft.com/office/drawing/2014/main" id="{04552222-9203-AC6E-A2FA-836ED7BFEC56}"/>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084797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96A6F3-EBCA-0048-B171-E052BBA9DE2B}"/>
              </a:ext>
            </a:extLst>
          </p:cNvPr>
          <p:cNvPicPr>
            <a:picLocks noChangeAspect="1"/>
          </p:cNvPicPr>
          <p:nvPr userDrawn="1"/>
        </p:nvPicPr>
        <p:blipFill>
          <a:blip r:embed="rId2"/>
          <a:stretch>
            <a:fillRect/>
          </a:stretch>
        </p:blipFill>
        <p:spPr>
          <a:xfrm>
            <a:off x="1806" y="0"/>
            <a:ext cx="12188388" cy="6858000"/>
          </a:xfrm>
          <a:prstGeom prst="rect">
            <a:avLst/>
          </a:prstGeom>
        </p:spPr>
      </p:pic>
    </p:spTree>
    <p:extLst>
      <p:ext uri="{BB962C8B-B14F-4D97-AF65-F5344CB8AC3E}">
        <p14:creationId xmlns:p14="http://schemas.microsoft.com/office/powerpoint/2010/main" val="210598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862C-25E3-A94A-A9C0-9579E4734365}"/>
              </a:ext>
            </a:extLst>
          </p:cNvPr>
          <p:cNvSpPr>
            <a:spLocks noGrp="1"/>
          </p:cNvSpPr>
          <p:nvPr>
            <p:ph type="ctrTitle"/>
          </p:nvPr>
        </p:nvSpPr>
        <p:spPr>
          <a:xfrm>
            <a:off x="1524000" y="1267345"/>
            <a:ext cx="9144000" cy="1600033"/>
          </a:xfrm>
        </p:spPr>
        <p:txBody>
          <a:bodyPr anchor="b">
            <a:normAutofit/>
          </a:bodyPr>
          <a:lstStyle>
            <a:lvl1pPr algn="ctr">
              <a:defRPr sz="2000"/>
            </a:lvl1pPr>
          </a:lstStyle>
          <a:p>
            <a:r>
              <a:rPr lang="en-US"/>
              <a:t>Click to edit Master title style</a:t>
            </a:r>
          </a:p>
        </p:txBody>
      </p:sp>
      <p:sp>
        <p:nvSpPr>
          <p:cNvPr id="3" name="Subtitle 2">
            <a:extLst>
              <a:ext uri="{FF2B5EF4-FFF2-40B4-BE49-F238E27FC236}">
                <a16:creationId xmlns:a16="http://schemas.microsoft.com/office/drawing/2014/main" id="{A28CE3BF-2E49-6F46-A5E3-0BDB6B3F6CC3}"/>
              </a:ext>
            </a:extLst>
          </p:cNvPr>
          <p:cNvSpPr>
            <a:spLocks noGrp="1"/>
          </p:cNvSpPr>
          <p:nvPr>
            <p:ph type="subTitle" idx="1"/>
          </p:nvPr>
        </p:nvSpPr>
        <p:spPr>
          <a:xfrm>
            <a:off x="1524000" y="2969506"/>
            <a:ext cx="9144000" cy="1655762"/>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FBAA1470-FF5E-5449-9569-3EB768C09BA7}"/>
              </a:ext>
            </a:extLst>
          </p:cNvPr>
          <p:cNvSpPr/>
          <p:nvPr userDrawn="1"/>
        </p:nvSpPr>
        <p:spPr>
          <a:xfrm>
            <a:off x="0" y="6604000"/>
            <a:ext cx="12192000" cy="254000"/>
          </a:xfrm>
          <a:prstGeom prst="rect">
            <a:avLst/>
          </a:prstGeom>
          <a:solidFill>
            <a:srgbClr val="322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ate Placeholder 3">
            <a:extLst>
              <a:ext uri="{FF2B5EF4-FFF2-40B4-BE49-F238E27FC236}">
                <a16:creationId xmlns:a16="http://schemas.microsoft.com/office/drawing/2014/main" id="{9E0F0C19-A67D-AE18-AE09-8CBEF6838C28}"/>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5" name="Footer Placeholder 4">
            <a:extLst>
              <a:ext uri="{FF2B5EF4-FFF2-40B4-BE49-F238E27FC236}">
                <a16:creationId xmlns:a16="http://schemas.microsoft.com/office/drawing/2014/main" id="{0FCBD383-87E2-5B00-C6E1-49EA16CA23D0}"/>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CBC18F28-AE9D-B876-65E4-AC1F767F13F0}"/>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45673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0689-2C05-6D4C-86D9-8BFB1AC96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A9933-4D1A-9E49-8ED1-278A604348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2" descr="Icon&#10;&#10;Description automatically generated">
            <a:extLst>
              <a:ext uri="{FF2B5EF4-FFF2-40B4-BE49-F238E27FC236}">
                <a16:creationId xmlns:a16="http://schemas.microsoft.com/office/drawing/2014/main" id="{2EE61319-E2F4-CD8C-0648-7ED1BD461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3">
            <a:extLst>
              <a:ext uri="{FF2B5EF4-FFF2-40B4-BE49-F238E27FC236}">
                <a16:creationId xmlns:a16="http://schemas.microsoft.com/office/drawing/2014/main" id="{DAF1F537-DD48-5BCB-BFE4-8495E5A73454}"/>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5" name="Footer Placeholder 4">
            <a:extLst>
              <a:ext uri="{FF2B5EF4-FFF2-40B4-BE49-F238E27FC236}">
                <a16:creationId xmlns:a16="http://schemas.microsoft.com/office/drawing/2014/main" id="{98FE6374-972E-DB9B-F3D4-9BE4C6FB11D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C4A5A871-B9FB-5400-3E1E-00C1143CBEB5}"/>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69030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8BB17C98-8CCB-42A9-F372-50300F02FF58}"/>
              </a:ext>
            </a:extLst>
          </p:cNvPr>
          <p:cNvPicPr>
            <a:picLocks noChangeAspect="1"/>
          </p:cNvPicPr>
          <p:nvPr userDrawn="1"/>
        </p:nvPicPr>
        <p:blipFill>
          <a:blip r:embed="rId2">
            <a:alphaModFix amt="35000"/>
          </a:blip>
          <a:stretch>
            <a:fillRect/>
          </a:stretch>
        </p:blipFill>
        <p:spPr>
          <a:xfrm>
            <a:off x="890998" y="661394"/>
            <a:ext cx="5630453" cy="5510806"/>
          </a:xfrm>
          <a:prstGeom prst="rect">
            <a:avLst/>
          </a:prstGeom>
        </p:spPr>
      </p:pic>
      <p:sp>
        <p:nvSpPr>
          <p:cNvPr id="8" name="Rectangle 7">
            <a:extLst>
              <a:ext uri="{FF2B5EF4-FFF2-40B4-BE49-F238E27FC236}">
                <a16:creationId xmlns:a16="http://schemas.microsoft.com/office/drawing/2014/main" id="{3D69A1EE-DE47-F6C5-E548-3F2B46DEE641}"/>
              </a:ext>
            </a:extLst>
          </p:cNvPr>
          <p:cNvSpPr/>
          <p:nvPr userDrawn="1"/>
        </p:nvSpPr>
        <p:spPr>
          <a:xfrm>
            <a:off x="890998" y="346509"/>
            <a:ext cx="6978316" cy="5825691"/>
          </a:xfrm>
          <a:prstGeom prst="rect">
            <a:avLst/>
          </a:prstGeom>
          <a:gradFill flip="none" rotWithShape="1">
            <a:gsLst>
              <a:gs pos="0">
                <a:schemeClr val="bg1">
                  <a:alpha val="12000"/>
                </a:schemeClr>
              </a:gs>
              <a:gs pos="100000">
                <a:schemeClr val="bg1">
                  <a:alpha val="78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400"/>
          </a:p>
        </p:txBody>
      </p:sp>
      <p:sp>
        <p:nvSpPr>
          <p:cNvPr id="2" name="Title 1">
            <a:extLst>
              <a:ext uri="{FF2B5EF4-FFF2-40B4-BE49-F238E27FC236}">
                <a16:creationId xmlns:a16="http://schemas.microsoft.com/office/drawing/2014/main" id="{E3D8FDF2-99A0-9F47-B9AE-0C8EACBF06DC}"/>
              </a:ext>
            </a:extLst>
          </p:cNvPr>
          <p:cNvSpPr>
            <a:spLocks noGrp="1"/>
          </p:cNvSpPr>
          <p:nvPr>
            <p:ph type="title" hasCustomPrompt="1"/>
          </p:nvPr>
        </p:nvSpPr>
        <p:spPr>
          <a:xfrm>
            <a:off x="831850" y="1261512"/>
            <a:ext cx="10515600" cy="2040939"/>
          </a:xfrm>
        </p:spPr>
        <p:txBody>
          <a:bodyPr anchor="ctr">
            <a:normAutofit/>
          </a:bodyPr>
          <a:lstStyle>
            <a:lvl1pPr>
              <a:defRPr sz="4400" b="0">
                <a:solidFill>
                  <a:schemeClr val="accent4"/>
                </a:solidFill>
              </a:defRPr>
            </a:lvl1pPr>
          </a:lstStyle>
          <a:p>
            <a:r>
              <a:rPr lang="en-US"/>
              <a:t>CLICK TO EDIT MASTER TITLE STYLE</a:t>
            </a:r>
          </a:p>
        </p:txBody>
      </p:sp>
      <p:sp>
        <p:nvSpPr>
          <p:cNvPr id="3" name="Text Placeholder 2">
            <a:extLst>
              <a:ext uri="{FF2B5EF4-FFF2-40B4-BE49-F238E27FC236}">
                <a16:creationId xmlns:a16="http://schemas.microsoft.com/office/drawing/2014/main" id="{D92D17EE-D368-2245-8D2E-07669F343715}"/>
              </a:ext>
            </a:extLst>
          </p:cNvPr>
          <p:cNvSpPr>
            <a:spLocks noGrp="1"/>
          </p:cNvSpPr>
          <p:nvPr>
            <p:ph type="body" idx="1"/>
          </p:nvPr>
        </p:nvSpPr>
        <p:spPr>
          <a:xfrm>
            <a:off x="831850" y="3302451"/>
            <a:ext cx="10515600" cy="2338087"/>
          </a:xfrm>
        </p:spPr>
        <p:txBody>
          <a:bodyPr>
            <a:normAutofit/>
          </a:bodyPr>
          <a:lstStyle>
            <a:lvl1pPr marL="0" indent="0">
              <a:buNone/>
              <a:defRPr sz="1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Date Placeholder 3">
            <a:extLst>
              <a:ext uri="{FF2B5EF4-FFF2-40B4-BE49-F238E27FC236}">
                <a16:creationId xmlns:a16="http://schemas.microsoft.com/office/drawing/2014/main" id="{E5E1FCD9-EE3E-AA89-123F-B550C66C51C0}"/>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6" name="Footer Placeholder 4">
            <a:extLst>
              <a:ext uri="{FF2B5EF4-FFF2-40B4-BE49-F238E27FC236}">
                <a16:creationId xmlns:a16="http://schemas.microsoft.com/office/drawing/2014/main" id="{2C2E5534-6359-29E1-F123-A8760ABB63B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7" name="Slide Number Placeholder 5">
            <a:extLst>
              <a:ext uri="{FF2B5EF4-FFF2-40B4-BE49-F238E27FC236}">
                <a16:creationId xmlns:a16="http://schemas.microsoft.com/office/drawing/2014/main" id="{D2D5A865-84BF-3EAB-8870-0FF35D583740}"/>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5904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893BE-325D-E14D-813D-AE516F1F6F9B}"/>
              </a:ext>
            </a:extLst>
          </p:cNvPr>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A946A54-4882-2449-856A-9B6AED009D65}"/>
              </a:ext>
            </a:extLst>
          </p:cNvPr>
          <p:cNvSpPr>
            <a:spLocks noGrp="1"/>
          </p:cNvSpPr>
          <p:nvPr>
            <p:ph sz="half" idx="1"/>
          </p:nvPr>
        </p:nvSpPr>
        <p:spPr>
          <a:xfrm>
            <a:off x="838200" y="1314450"/>
            <a:ext cx="5181600" cy="4862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20D6B-87CC-9C48-9835-160710B0DB7E}"/>
              </a:ext>
            </a:extLst>
          </p:cNvPr>
          <p:cNvSpPr>
            <a:spLocks noGrp="1"/>
          </p:cNvSpPr>
          <p:nvPr>
            <p:ph sz="half" idx="2"/>
          </p:nvPr>
        </p:nvSpPr>
        <p:spPr>
          <a:xfrm>
            <a:off x="6172200" y="1314450"/>
            <a:ext cx="5181600" cy="4862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12" descr="Icon&#10;&#10;Description automatically generated">
            <a:extLst>
              <a:ext uri="{FF2B5EF4-FFF2-40B4-BE49-F238E27FC236}">
                <a16:creationId xmlns:a16="http://schemas.microsoft.com/office/drawing/2014/main" id="{A6DE410A-EAC7-9847-14D0-3A1CB327AA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ate Placeholder 3">
            <a:extLst>
              <a:ext uri="{FF2B5EF4-FFF2-40B4-BE49-F238E27FC236}">
                <a16:creationId xmlns:a16="http://schemas.microsoft.com/office/drawing/2014/main" id="{1232C3DD-FB56-8D90-3D5A-66397FCB19D1}"/>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6" name="Footer Placeholder 4">
            <a:extLst>
              <a:ext uri="{FF2B5EF4-FFF2-40B4-BE49-F238E27FC236}">
                <a16:creationId xmlns:a16="http://schemas.microsoft.com/office/drawing/2014/main" id="{4A10159B-E6D9-3D2F-0FB3-FE772185BA4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7" name="Slide Number Placeholder 5">
            <a:extLst>
              <a:ext uri="{FF2B5EF4-FFF2-40B4-BE49-F238E27FC236}">
                <a16:creationId xmlns:a16="http://schemas.microsoft.com/office/drawing/2014/main" id="{9EE62645-2713-3D90-2F3D-6155C291DCE2}"/>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3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F1F4-37DC-AA4C-A284-9F2A45F55698}"/>
              </a:ext>
            </a:extLst>
          </p:cNvPr>
          <p:cNvSpPr>
            <a:spLocks noGrp="1"/>
          </p:cNvSpPr>
          <p:nvPr>
            <p:ph type="title"/>
          </p:nvPr>
        </p:nvSpPr>
        <p:spPr>
          <a:xfrm>
            <a:off x="839788" y="333375"/>
            <a:ext cx="10515600" cy="53570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2C4A04-A82A-3C47-A8D4-210C89427611}"/>
              </a:ext>
            </a:extLst>
          </p:cNvPr>
          <p:cNvSpPr>
            <a:spLocks noGrp="1"/>
          </p:cNvSpPr>
          <p:nvPr>
            <p:ph type="body" idx="1" hasCustomPrompt="1"/>
          </p:nvPr>
        </p:nvSpPr>
        <p:spPr>
          <a:xfrm>
            <a:off x="839788" y="1275122"/>
            <a:ext cx="5157787" cy="823912"/>
          </a:xfrm>
        </p:spPr>
        <p:txBody>
          <a:bodyPr anchor="b">
            <a:norm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CCC9A13-3E54-2F44-A228-96CE3265AC02}"/>
              </a:ext>
            </a:extLst>
          </p:cNvPr>
          <p:cNvSpPr>
            <a:spLocks noGrp="1"/>
          </p:cNvSpPr>
          <p:nvPr>
            <p:ph sz="half" idx="2"/>
          </p:nvPr>
        </p:nvSpPr>
        <p:spPr>
          <a:xfrm>
            <a:off x="839788" y="2099034"/>
            <a:ext cx="5157787" cy="4090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5A7075-FDF8-CE48-AD21-32B56607B29B}"/>
              </a:ext>
            </a:extLst>
          </p:cNvPr>
          <p:cNvSpPr>
            <a:spLocks noGrp="1"/>
          </p:cNvSpPr>
          <p:nvPr>
            <p:ph type="body" sz="quarter" idx="3" hasCustomPrompt="1"/>
          </p:nvPr>
        </p:nvSpPr>
        <p:spPr>
          <a:xfrm>
            <a:off x="6172200" y="1275122"/>
            <a:ext cx="5183188" cy="823912"/>
          </a:xfrm>
        </p:spPr>
        <p:txBody>
          <a:bodyPr anchor="b">
            <a:norm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E0909B-DB9C-D04B-8A24-13A1F0873F2B}"/>
              </a:ext>
            </a:extLst>
          </p:cNvPr>
          <p:cNvSpPr>
            <a:spLocks noGrp="1"/>
          </p:cNvSpPr>
          <p:nvPr>
            <p:ph sz="quarter" idx="4"/>
          </p:nvPr>
        </p:nvSpPr>
        <p:spPr>
          <a:xfrm>
            <a:off x="6172200" y="2099034"/>
            <a:ext cx="5183188" cy="40906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12" descr="Icon&#10;&#10;Description automatically generated">
            <a:extLst>
              <a:ext uri="{FF2B5EF4-FFF2-40B4-BE49-F238E27FC236}">
                <a16:creationId xmlns:a16="http://schemas.microsoft.com/office/drawing/2014/main" id="{291A7AA7-80DB-607C-1B3C-781A158B72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3">
            <a:extLst>
              <a:ext uri="{FF2B5EF4-FFF2-40B4-BE49-F238E27FC236}">
                <a16:creationId xmlns:a16="http://schemas.microsoft.com/office/drawing/2014/main" id="{52F792C6-A383-49F9-44E4-98A49AC60BBD}"/>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5" name="Footer Placeholder 4">
            <a:extLst>
              <a:ext uri="{FF2B5EF4-FFF2-40B4-BE49-F238E27FC236}">
                <a16:creationId xmlns:a16="http://schemas.microsoft.com/office/drawing/2014/main" id="{A21BCBFC-F417-3157-D247-B829FB2CCBA5}"/>
              </a:ext>
            </a:extLst>
          </p:cNvPr>
          <p:cNvSpPr>
            <a:spLocks noGrp="1"/>
          </p:cNvSpPr>
          <p:nvPr>
            <p:ph type="ftr" sz="quarter" idx="11"/>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6" name="Slide Number Placeholder 5">
            <a:extLst>
              <a:ext uri="{FF2B5EF4-FFF2-40B4-BE49-F238E27FC236}">
                <a16:creationId xmlns:a16="http://schemas.microsoft.com/office/drawing/2014/main" id="{5B83C320-1E59-C71D-092D-AE15E7651CB8}"/>
              </a:ext>
            </a:extLst>
          </p:cNvPr>
          <p:cNvSpPr>
            <a:spLocks noGrp="1"/>
          </p:cNvSpPr>
          <p:nvPr>
            <p:ph type="sldNum" sz="quarter" idx="12"/>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57209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B361-AD61-2545-AE46-AD1E1406CF41}"/>
              </a:ext>
            </a:extLst>
          </p:cNvPr>
          <p:cNvSpPr>
            <a:spLocks noGrp="1"/>
          </p:cNvSpPr>
          <p:nvPr>
            <p:ph type="title"/>
          </p:nvPr>
        </p:nvSpPr>
        <p:spPr/>
        <p:txBody>
          <a:bodyPr/>
          <a:lstStyle/>
          <a:p>
            <a:r>
              <a:rPr lang="en-US"/>
              <a:t>Click to edit Master title style</a:t>
            </a:r>
          </a:p>
        </p:txBody>
      </p:sp>
      <p:pic>
        <p:nvPicPr>
          <p:cNvPr id="6" name="Picture 12" descr="Icon&#10;&#10;Description automatically generated">
            <a:extLst>
              <a:ext uri="{FF2B5EF4-FFF2-40B4-BE49-F238E27FC236}">
                <a16:creationId xmlns:a16="http://schemas.microsoft.com/office/drawing/2014/main" id="{932EE3BB-4F59-9DAA-0722-82971D623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1601" y="516657"/>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3">
            <a:extLst>
              <a:ext uri="{FF2B5EF4-FFF2-40B4-BE49-F238E27FC236}">
                <a16:creationId xmlns:a16="http://schemas.microsoft.com/office/drawing/2014/main" id="{E61F4866-AA29-54F5-A782-216D30E395C1}"/>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8" name="Footer Placeholder 4">
            <a:extLst>
              <a:ext uri="{FF2B5EF4-FFF2-40B4-BE49-F238E27FC236}">
                <a16:creationId xmlns:a16="http://schemas.microsoft.com/office/drawing/2014/main" id="{55C52142-7BC7-ACF9-DBF7-64F4610FD56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9" name="Slide Number Placeholder 5">
            <a:extLst>
              <a:ext uri="{FF2B5EF4-FFF2-40B4-BE49-F238E27FC236}">
                <a16:creationId xmlns:a16="http://schemas.microsoft.com/office/drawing/2014/main" id="{F47E7431-C9B7-81CA-EEBA-8DE9FC467E7B}"/>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64404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7E88-CE29-4646-948E-2E97059BFC2E}"/>
              </a:ext>
            </a:extLst>
          </p:cNvPr>
          <p:cNvSpPr>
            <a:spLocks noGrp="1"/>
          </p:cNvSpPr>
          <p:nvPr>
            <p:ph type="title"/>
          </p:nvPr>
        </p:nvSpPr>
        <p:spPr>
          <a:xfrm>
            <a:off x="839788" y="457200"/>
            <a:ext cx="3932237" cy="160020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89B4BAE-2E02-D549-910E-7BE4806B82EE}"/>
              </a:ext>
            </a:extLst>
          </p:cNvPr>
          <p:cNvSpPr>
            <a:spLocks noGrp="1"/>
          </p:cNvSpPr>
          <p:nvPr>
            <p:ph idx="1"/>
          </p:nvPr>
        </p:nvSpPr>
        <p:spPr>
          <a:xfrm>
            <a:off x="5183188" y="987425"/>
            <a:ext cx="6172200" cy="4873625"/>
          </a:xfrm>
        </p:spPr>
        <p:txBody>
          <a:bodyPr/>
          <a:lstStyle>
            <a:lvl1pPr>
              <a:defRPr sz="1400"/>
            </a:lvl1pPr>
            <a:lvl2pPr>
              <a:defRPr sz="1200"/>
            </a:lvl2pPr>
            <a:lvl3pPr>
              <a:defRPr sz="1100"/>
            </a:lvl3pPr>
            <a:lvl4pPr>
              <a:defRPr sz="1000"/>
            </a:lvl4pPr>
            <a:lvl5pPr>
              <a:defRPr sz="9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D10A4F-F993-6A4A-87AE-60BF89CB2978}"/>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a:extLst>
              <a:ext uri="{FF2B5EF4-FFF2-40B4-BE49-F238E27FC236}">
                <a16:creationId xmlns:a16="http://schemas.microsoft.com/office/drawing/2014/main" id="{07BC5D59-2020-9DB2-6EC8-FF87A1F16C34}"/>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2" name="Footer Placeholder 4">
            <a:extLst>
              <a:ext uri="{FF2B5EF4-FFF2-40B4-BE49-F238E27FC236}">
                <a16:creationId xmlns:a16="http://schemas.microsoft.com/office/drawing/2014/main" id="{E3BF2E7E-F48C-050D-88C4-B961ED382D02}"/>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93391513-8274-97EE-BAF1-8817F7730648}"/>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580282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12D0-EF4F-EB43-B831-774C9AA077B2}"/>
              </a:ext>
            </a:extLst>
          </p:cNvPr>
          <p:cNvSpPr>
            <a:spLocks noGrp="1"/>
          </p:cNvSpPr>
          <p:nvPr>
            <p:ph type="title"/>
          </p:nvPr>
        </p:nvSpPr>
        <p:spPr>
          <a:xfrm>
            <a:off x="839788" y="457200"/>
            <a:ext cx="3932237" cy="1600200"/>
          </a:xfrm>
        </p:spPr>
        <p:txBody>
          <a:bodyPr anchor="b">
            <a:normAutofit/>
          </a:bodyPr>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54594D9-FC6F-2F41-9A3B-638F98A77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E11CE9F-243C-0F41-A07B-C4AA728FB4C8}"/>
              </a:ext>
            </a:extLst>
          </p:cNvPr>
          <p:cNvSpPr>
            <a:spLocks noGrp="1"/>
          </p:cNvSpPr>
          <p:nvPr>
            <p:ph type="body" sz="half" idx="2"/>
          </p:nvPr>
        </p:nvSpPr>
        <p:spPr>
          <a:xfrm>
            <a:off x="839788" y="2057400"/>
            <a:ext cx="3932237"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3">
            <a:extLst>
              <a:ext uri="{FF2B5EF4-FFF2-40B4-BE49-F238E27FC236}">
                <a16:creationId xmlns:a16="http://schemas.microsoft.com/office/drawing/2014/main" id="{8E88FCB2-6FC5-CCD1-C0D1-CF425F9B9D3D}"/>
              </a:ext>
            </a:extLst>
          </p:cNvPr>
          <p:cNvSpPr>
            <a:spLocks noGrp="1"/>
          </p:cNvSpPr>
          <p:nvPr>
            <p:ph type="dt" sz="half" idx="10"/>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12" name="Footer Placeholder 4">
            <a:extLst>
              <a:ext uri="{FF2B5EF4-FFF2-40B4-BE49-F238E27FC236}">
                <a16:creationId xmlns:a16="http://schemas.microsoft.com/office/drawing/2014/main" id="{C72A7429-4F78-FF6B-3D83-930E51E214FE}"/>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13" name="Slide Number Placeholder 5">
            <a:extLst>
              <a:ext uri="{FF2B5EF4-FFF2-40B4-BE49-F238E27FC236}">
                <a16:creationId xmlns:a16="http://schemas.microsoft.com/office/drawing/2014/main" id="{D9553F8D-20B1-DB2F-B5D5-9706FAF2A603}"/>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2496293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38F900-60C4-CA41-9EBC-37AB0865B1CC}"/>
              </a:ext>
            </a:extLst>
          </p:cNvPr>
          <p:cNvPicPr>
            <a:picLocks noChangeAspect="1"/>
          </p:cNvPicPr>
          <p:nvPr userDrawn="1"/>
        </p:nvPicPr>
        <p:blipFill>
          <a:blip r:embed="rId14">
            <a:alphaModFix amt="50000"/>
          </a:blip>
          <a:stretch>
            <a:fillRect/>
          </a:stretch>
        </p:blipFill>
        <p:spPr>
          <a:xfrm>
            <a:off x="-2388" y="5208663"/>
            <a:ext cx="952500" cy="1625600"/>
          </a:xfrm>
          <a:prstGeom prst="rect">
            <a:avLst/>
          </a:prstGeom>
        </p:spPr>
      </p:pic>
      <p:sp>
        <p:nvSpPr>
          <p:cNvPr id="2" name="Title Placeholder 1">
            <a:extLst>
              <a:ext uri="{FF2B5EF4-FFF2-40B4-BE49-F238E27FC236}">
                <a16:creationId xmlns:a16="http://schemas.microsoft.com/office/drawing/2014/main" id="{045CA33A-382A-4F4F-85C7-86E7ED1D694D}"/>
              </a:ext>
            </a:extLst>
          </p:cNvPr>
          <p:cNvSpPr>
            <a:spLocks noGrp="1"/>
          </p:cNvSpPr>
          <p:nvPr>
            <p:ph type="title"/>
          </p:nvPr>
        </p:nvSpPr>
        <p:spPr>
          <a:xfrm>
            <a:off x="771524" y="357725"/>
            <a:ext cx="8471087" cy="6508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247A43-0D83-664E-AAA7-E5B12715530D}"/>
              </a:ext>
            </a:extLst>
          </p:cNvPr>
          <p:cNvSpPr>
            <a:spLocks noGrp="1"/>
          </p:cNvSpPr>
          <p:nvPr>
            <p:ph type="body" idx="1"/>
          </p:nvPr>
        </p:nvSpPr>
        <p:spPr>
          <a:xfrm>
            <a:off x="771524" y="1256488"/>
            <a:ext cx="10582276" cy="49204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AB50BB7-1F3C-0A46-8565-36DCDDEB9160}"/>
              </a:ext>
            </a:extLst>
          </p:cNvPr>
          <p:cNvSpPr/>
          <p:nvPr userDrawn="1"/>
        </p:nvSpPr>
        <p:spPr>
          <a:xfrm>
            <a:off x="-2388" y="6604000"/>
            <a:ext cx="12192000" cy="254000"/>
          </a:xfrm>
          <a:prstGeom prst="rect">
            <a:avLst/>
          </a:prstGeom>
          <a:solidFill>
            <a:srgbClr val="3225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DDDFCE-0B71-9145-86C7-203EE8A19FB7}"/>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263406">
            <a:off x="8197678" y="3895326"/>
            <a:ext cx="309949" cy="499530"/>
          </a:xfrm>
          <a:prstGeom prst="rect">
            <a:avLst/>
          </a:prstGeom>
        </p:spPr>
      </p:pic>
      <p:pic>
        <p:nvPicPr>
          <p:cNvPr id="16" name="Picture 15">
            <a:extLst>
              <a:ext uri="{FF2B5EF4-FFF2-40B4-BE49-F238E27FC236}">
                <a16:creationId xmlns:a16="http://schemas.microsoft.com/office/drawing/2014/main" id="{107B74BE-11AE-C34C-AAC4-7E8E33418354}"/>
              </a:ext>
            </a:extLst>
          </p:cNvPr>
          <p:cNvPicPr>
            <a:picLocks noChangeAspect="1"/>
          </p:cNvPicPr>
          <p:nvPr userDrawn="1"/>
        </p:nvPicPr>
        <p:blipFill>
          <a:blip r:embed="rId15">
            <a:duotone>
              <a:schemeClr val="bg2">
                <a:shade val="45000"/>
                <a:satMod val="135000"/>
              </a:schemeClr>
              <a:prstClr val="white"/>
            </a:duotone>
            <a:alphaModFix amt="35000"/>
          </a:blip>
          <a:stretch>
            <a:fillRect/>
          </a:stretch>
        </p:blipFill>
        <p:spPr>
          <a:xfrm rot="1079533" flipH="1">
            <a:off x="8595863" y="4165282"/>
            <a:ext cx="309949" cy="499530"/>
          </a:xfrm>
          <a:prstGeom prst="rect">
            <a:avLst/>
          </a:prstGeom>
        </p:spPr>
      </p:pic>
      <p:pic>
        <p:nvPicPr>
          <p:cNvPr id="22" name="Picture 21">
            <a:extLst>
              <a:ext uri="{FF2B5EF4-FFF2-40B4-BE49-F238E27FC236}">
                <a16:creationId xmlns:a16="http://schemas.microsoft.com/office/drawing/2014/main" id="{6A642FF0-4CD6-7943-A85F-576E1B8AA1C2}"/>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263406">
            <a:off x="1534053" y="2740259"/>
            <a:ext cx="309949" cy="499530"/>
          </a:xfrm>
          <a:prstGeom prst="rect">
            <a:avLst/>
          </a:prstGeom>
        </p:spPr>
      </p:pic>
      <p:pic>
        <p:nvPicPr>
          <p:cNvPr id="23" name="Picture 22">
            <a:extLst>
              <a:ext uri="{FF2B5EF4-FFF2-40B4-BE49-F238E27FC236}">
                <a16:creationId xmlns:a16="http://schemas.microsoft.com/office/drawing/2014/main" id="{A67952C4-1E67-3D49-950F-BDBDD6515297}"/>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1079533" flipH="1">
            <a:off x="1932237" y="3025680"/>
            <a:ext cx="309949" cy="499530"/>
          </a:xfrm>
          <a:prstGeom prst="rect">
            <a:avLst/>
          </a:prstGeom>
        </p:spPr>
      </p:pic>
      <p:pic>
        <p:nvPicPr>
          <p:cNvPr id="24" name="Picture 23">
            <a:extLst>
              <a:ext uri="{FF2B5EF4-FFF2-40B4-BE49-F238E27FC236}">
                <a16:creationId xmlns:a16="http://schemas.microsoft.com/office/drawing/2014/main" id="{9DE64A2B-BED2-104A-8CB5-E67A478C92C4}"/>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263406">
            <a:off x="2549374" y="4694214"/>
            <a:ext cx="309949" cy="499530"/>
          </a:xfrm>
          <a:prstGeom prst="rect">
            <a:avLst/>
          </a:prstGeom>
        </p:spPr>
      </p:pic>
      <p:pic>
        <p:nvPicPr>
          <p:cNvPr id="34" name="Picture 33">
            <a:extLst>
              <a:ext uri="{FF2B5EF4-FFF2-40B4-BE49-F238E27FC236}">
                <a16:creationId xmlns:a16="http://schemas.microsoft.com/office/drawing/2014/main" id="{8EA2D21C-D1BA-B840-B8FC-5452576BEDC0}"/>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263406">
            <a:off x="10974280" y="5559168"/>
            <a:ext cx="309949" cy="499530"/>
          </a:xfrm>
          <a:prstGeom prst="rect">
            <a:avLst/>
          </a:prstGeom>
        </p:spPr>
      </p:pic>
      <p:pic>
        <p:nvPicPr>
          <p:cNvPr id="36" name="Picture 35">
            <a:extLst>
              <a:ext uri="{FF2B5EF4-FFF2-40B4-BE49-F238E27FC236}">
                <a16:creationId xmlns:a16="http://schemas.microsoft.com/office/drawing/2014/main" id="{6E70359A-364A-8743-AEC0-D1DB43B60D3A}"/>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263406">
            <a:off x="4798345" y="3799596"/>
            <a:ext cx="309949" cy="499530"/>
          </a:xfrm>
          <a:prstGeom prst="rect">
            <a:avLst/>
          </a:prstGeom>
        </p:spPr>
      </p:pic>
      <p:pic>
        <p:nvPicPr>
          <p:cNvPr id="37" name="Picture 36">
            <a:extLst>
              <a:ext uri="{FF2B5EF4-FFF2-40B4-BE49-F238E27FC236}">
                <a16:creationId xmlns:a16="http://schemas.microsoft.com/office/drawing/2014/main" id="{7F785210-891C-D94B-B68C-220015FC66D1}"/>
              </a:ext>
            </a:extLst>
          </p:cNvPr>
          <p:cNvPicPr>
            <a:picLocks noChangeAspect="1"/>
          </p:cNvPicPr>
          <p:nvPr userDrawn="1"/>
        </p:nvPicPr>
        <p:blipFill>
          <a:blip r:embed="rId15">
            <a:duotone>
              <a:schemeClr val="bg2">
                <a:shade val="45000"/>
                <a:satMod val="135000"/>
              </a:schemeClr>
              <a:prstClr val="white"/>
            </a:duotone>
            <a:alphaModFix amt="20000"/>
          </a:blip>
          <a:stretch>
            <a:fillRect/>
          </a:stretch>
        </p:blipFill>
        <p:spPr>
          <a:xfrm rot="1079533" flipH="1">
            <a:off x="5196529" y="4085017"/>
            <a:ext cx="309949" cy="499530"/>
          </a:xfrm>
          <a:prstGeom prst="rect">
            <a:avLst/>
          </a:prstGeom>
        </p:spPr>
      </p:pic>
      <p:cxnSp>
        <p:nvCxnSpPr>
          <p:cNvPr id="39" name="Straight Connector 38">
            <a:extLst>
              <a:ext uri="{FF2B5EF4-FFF2-40B4-BE49-F238E27FC236}">
                <a16:creationId xmlns:a16="http://schemas.microsoft.com/office/drawing/2014/main" id="{FE6BBC25-2CB9-F442-8AE3-77FE7FA1B197}"/>
              </a:ext>
            </a:extLst>
          </p:cNvPr>
          <p:cNvCxnSpPr/>
          <p:nvPr userDrawn="1"/>
        </p:nvCxnSpPr>
        <p:spPr>
          <a:xfrm>
            <a:off x="0" y="6593419"/>
            <a:ext cx="12192000" cy="0"/>
          </a:xfrm>
          <a:prstGeom prst="line">
            <a:avLst/>
          </a:prstGeom>
          <a:ln w="9525">
            <a:solidFill>
              <a:srgbClr val="FE7055"/>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C3697E06-88A4-884E-88AE-1CB978BB313C}"/>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263406">
            <a:off x="1464438" y="3932007"/>
            <a:ext cx="309949" cy="499530"/>
          </a:xfrm>
          <a:prstGeom prst="rect">
            <a:avLst/>
          </a:prstGeom>
        </p:spPr>
      </p:pic>
      <p:pic>
        <p:nvPicPr>
          <p:cNvPr id="46" name="Picture 45">
            <a:extLst>
              <a:ext uri="{FF2B5EF4-FFF2-40B4-BE49-F238E27FC236}">
                <a16:creationId xmlns:a16="http://schemas.microsoft.com/office/drawing/2014/main" id="{7ED8CD48-3435-2640-8F49-ADA674070B02}"/>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1079533" flipH="1">
            <a:off x="1862622" y="4217428"/>
            <a:ext cx="309949" cy="499530"/>
          </a:xfrm>
          <a:prstGeom prst="rect">
            <a:avLst/>
          </a:prstGeom>
        </p:spPr>
      </p:pic>
      <p:pic>
        <p:nvPicPr>
          <p:cNvPr id="47" name="Picture 46">
            <a:extLst>
              <a:ext uri="{FF2B5EF4-FFF2-40B4-BE49-F238E27FC236}">
                <a16:creationId xmlns:a16="http://schemas.microsoft.com/office/drawing/2014/main" id="{49D75DE4-00D3-E446-A4FA-570BCA9E367D}"/>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263406">
            <a:off x="9782360" y="1974668"/>
            <a:ext cx="309949" cy="499530"/>
          </a:xfrm>
          <a:prstGeom prst="rect">
            <a:avLst/>
          </a:prstGeom>
        </p:spPr>
      </p:pic>
      <p:pic>
        <p:nvPicPr>
          <p:cNvPr id="48" name="Picture 47">
            <a:extLst>
              <a:ext uri="{FF2B5EF4-FFF2-40B4-BE49-F238E27FC236}">
                <a16:creationId xmlns:a16="http://schemas.microsoft.com/office/drawing/2014/main" id="{17716300-26B5-9044-929D-375EEA3B5D31}"/>
              </a:ext>
            </a:extLst>
          </p:cNvPr>
          <p:cNvPicPr>
            <a:picLocks noChangeAspect="1"/>
          </p:cNvPicPr>
          <p:nvPr userDrawn="1"/>
        </p:nvPicPr>
        <p:blipFill>
          <a:blip r:embed="rId15">
            <a:duotone>
              <a:schemeClr val="bg2">
                <a:shade val="45000"/>
                <a:satMod val="135000"/>
              </a:schemeClr>
              <a:prstClr val="white"/>
            </a:duotone>
            <a:alphaModFix amt="50000"/>
          </a:blip>
          <a:stretch>
            <a:fillRect/>
          </a:stretch>
        </p:blipFill>
        <p:spPr>
          <a:xfrm rot="1079533" flipH="1">
            <a:off x="10180544" y="2260089"/>
            <a:ext cx="309949" cy="499530"/>
          </a:xfrm>
          <a:prstGeom prst="rect">
            <a:avLst/>
          </a:prstGeom>
        </p:spPr>
      </p:pic>
      <p:pic>
        <p:nvPicPr>
          <p:cNvPr id="19" name="Picture 18">
            <a:extLst>
              <a:ext uri="{FF2B5EF4-FFF2-40B4-BE49-F238E27FC236}">
                <a16:creationId xmlns:a16="http://schemas.microsoft.com/office/drawing/2014/main" id="{F5247C6E-492D-704A-BAC6-453CCEDB9FC8}"/>
              </a:ext>
            </a:extLst>
          </p:cNvPr>
          <p:cNvPicPr>
            <a:picLocks noChangeAspect="1"/>
          </p:cNvPicPr>
          <p:nvPr userDrawn="1"/>
        </p:nvPicPr>
        <p:blipFill>
          <a:blip r:embed="rId16"/>
          <a:stretch>
            <a:fillRect/>
          </a:stretch>
        </p:blipFill>
        <p:spPr>
          <a:xfrm>
            <a:off x="10023835" y="184854"/>
            <a:ext cx="1863560" cy="1015188"/>
          </a:xfrm>
          <a:prstGeom prst="rect">
            <a:avLst/>
          </a:prstGeom>
        </p:spPr>
      </p:pic>
      <p:pic>
        <p:nvPicPr>
          <p:cNvPr id="20" name="Picture 19">
            <a:extLst>
              <a:ext uri="{FF2B5EF4-FFF2-40B4-BE49-F238E27FC236}">
                <a16:creationId xmlns:a16="http://schemas.microsoft.com/office/drawing/2014/main" id="{762C6476-1434-4D46-AB0A-E09BFE919C37}"/>
              </a:ext>
            </a:extLst>
          </p:cNvPr>
          <p:cNvPicPr>
            <a:picLocks noChangeAspect="1"/>
          </p:cNvPicPr>
          <p:nvPr userDrawn="1"/>
        </p:nvPicPr>
        <p:blipFill rotWithShape="1">
          <a:blip r:embed="rId17">
            <a:clrChange>
              <a:clrFrom>
                <a:srgbClr val="FFFFFF"/>
              </a:clrFrom>
              <a:clrTo>
                <a:srgbClr val="FFFFFF">
                  <a:alpha val="0"/>
                </a:srgbClr>
              </a:clrTo>
            </a:clrChange>
          </a:blip>
          <a:srcRect l="1" r="19120"/>
          <a:stretch/>
        </p:blipFill>
        <p:spPr>
          <a:xfrm>
            <a:off x="11709230" y="1413686"/>
            <a:ext cx="482770" cy="2235200"/>
          </a:xfrm>
          <a:prstGeom prst="rect">
            <a:avLst/>
          </a:prstGeom>
        </p:spPr>
      </p:pic>
      <p:sp>
        <p:nvSpPr>
          <p:cNvPr id="27" name="Date Placeholder 3">
            <a:extLst>
              <a:ext uri="{FF2B5EF4-FFF2-40B4-BE49-F238E27FC236}">
                <a16:creationId xmlns:a16="http://schemas.microsoft.com/office/drawing/2014/main" id="{538B0622-83DB-B217-0B3A-083674A61521}"/>
              </a:ext>
            </a:extLst>
          </p:cNvPr>
          <p:cNvSpPr>
            <a:spLocks noGrp="1"/>
          </p:cNvSpPr>
          <p:nvPr>
            <p:ph type="dt" sz="half" idx="2"/>
          </p:nvPr>
        </p:nvSpPr>
        <p:spPr>
          <a:xfrm>
            <a:off x="838200" y="6536974"/>
            <a:ext cx="2743200" cy="365125"/>
          </a:xfrm>
          <a:prstGeom prst="rect">
            <a:avLst/>
          </a:prstGeom>
        </p:spPr>
        <p:txBody>
          <a:bodyPr vert="horz" lIns="91440" tIns="45720" rIns="91440" bIns="45720" rtlCol="0" anchor="ctr"/>
          <a:lstStyle>
            <a:lvl1pPr algn="l">
              <a:defRPr sz="1100" b="0">
                <a:solidFill>
                  <a:schemeClr val="bg1"/>
                </a:solidFill>
                <a:latin typeface="Arial" panose="020B0604020202020204" pitchFamily="34" charset="0"/>
                <a:cs typeface="Arial" panose="020B0604020202020204" pitchFamily="34" charset="0"/>
              </a:defRPr>
            </a:lvl1pPr>
          </a:lstStyle>
          <a:p>
            <a:r>
              <a:rPr lang="LID4096"/>
              <a:t>July 2022</a:t>
            </a:r>
            <a:endParaRPr lang="en-US"/>
          </a:p>
        </p:txBody>
      </p:sp>
      <p:sp>
        <p:nvSpPr>
          <p:cNvPr id="28" name="Footer Placeholder 4">
            <a:extLst>
              <a:ext uri="{FF2B5EF4-FFF2-40B4-BE49-F238E27FC236}">
                <a16:creationId xmlns:a16="http://schemas.microsoft.com/office/drawing/2014/main" id="{C8BD5CF2-357A-03CB-2F7E-E2D6C306F757}"/>
              </a:ext>
            </a:extLst>
          </p:cNvPr>
          <p:cNvSpPr>
            <a:spLocks noGrp="1"/>
          </p:cNvSpPr>
          <p:nvPr>
            <p:ph type="ftr" sz="quarter" idx="3"/>
          </p:nvPr>
        </p:nvSpPr>
        <p:spPr>
          <a:xfrm>
            <a:off x="4038600" y="6536974"/>
            <a:ext cx="4114800" cy="365125"/>
          </a:xfrm>
          <a:prstGeom prst="rect">
            <a:avLst/>
          </a:prstGeom>
        </p:spPr>
        <p:txBody>
          <a:bodyPr vert="horz" lIns="91440" tIns="45720" rIns="91440" bIns="45720" rtlCol="0" anchor="ctr"/>
          <a:lstStyle>
            <a:lvl1pPr algn="ctr">
              <a:defRPr sz="1100" b="0">
                <a:solidFill>
                  <a:schemeClr val="bg1"/>
                </a:solidFill>
                <a:latin typeface="Arial" panose="020B0604020202020204" pitchFamily="34" charset="0"/>
                <a:cs typeface="Arial" panose="020B0604020202020204" pitchFamily="34" charset="0"/>
              </a:defRPr>
            </a:lvl1pPr>
          </a:lstStyle>
          <a:p>
            <a:r>
              <a:rPr lang="en-US"/>
              <a:t>International Society of Nephrology</a:t>
            </a:r>
          </a:p>
        </p:txBody>
      </p:sp>
      <p:sp>
        <p:nvSpPr>
          <p:cNvPr id="29" name="Slide Number Placeholder 5">
            <a:extLst>
              <a:ext uri="{FF2B5EF4-FFF2-40B4-BE49-F238E27FC236}">
                <a16:creationId xmlns:a16="http://schemas.microsoft.com/office/drawing/2014/main" id="{D13D9505-5CE7-9758-6E2F-85E18B04D124}"/>
              </a:ext>
            </a:extLst>
          </p:cNvPr>
          <p:cNvSpPr>
            <a:spLocks noGrp="1"/>
          </p:cNvSpPr>
          <p:nvPr>
            <p:ph type="sldNum" sz="quarter" idx="4"/>
          </p:nvPr>
        </p:nvSpPr>
        <p:spPr>
          <a:xfrm>
            <a:off x="8610599" y="6536974"/>
            <a:ext cx="3381375" cy="365125"/>
          </a:xfrm>
          <a:prstGeom prst="rect">
            <a:avLst/>
          </a:prstGeom>
        </p:spPr>
        <p:txBody>
          <a:bodyPr vert="horz" lIns="91440" tIns="45720" rIns="91440" bIns="45720" rtlCol="0" anchor="ctr"/>
          <a:lstStyle>
            <a:lvl1pPr algn="r">
              <a:defRPr sz="1100" b="0">
                <a:solidFill>
                  <a:schemeClr val="bg1"/>
                </a:solidFill>
                <a:latin typeface="Arial" panose="020B0604020202020204" pitchFamily="34" charset="0"/>
                <a:cs typeface="Arial" panose="020B0604020202020204" pitchFamily="34" charset="0"/>
              </a:defRPr>
            </a:lvl1pPr>
          </a:lstStyle>
          <a:p>
            <a:fld id="{4A9CEFBC-9863-BD47-BA2B-008170C231CB}" type="slidenum">
              <a:rPr lang="en-US" smtClean="0"/>
              <a:pPr/>
              <a:t>‹#›</a:t>
            </a:fld>
            <a:endParaRPr lang="en-US"/>
          </a:p>
        </p:txBody>
      </p:sp>
    </p:spTree>
    <p:extLst>
      <p:ext uri="{BB962C8B-B14F-4D97-AF65-F5344CB8AC3E}">
        <p14:creationId xmlns:p14="http://schemas.microsoft.com/office/powerpoint/2010/main" val="1712775560"/>
      </p:ext>
    </p:extLst>
  </p:cSld>
  <p:clrMap bg1="lt1" tx1="dk1" bg2="lt2" tx2="dk2" accent1="accent1" accent2="accent2" accent3="accent3" accent4="accent4" accent5="accent5" accent6="accent6" hlink="hlink" folHlink="folHlink"/>
  <p:sldLayoutIdLst>
    <p:sldLayoutId id="2147483706" r:id="rId1"/>
    <p:sldLayoutId id="2147483700" r:id="rId2"/>
    <p:sldLayoutId id="2147483701" r:id="rId3"/>
    <p:sldLayoutId id="2147483702" r:id="rId4"/>
    <p:sldLayoutId id="2147483703" r:id="rId5"/>
    <p:sldLayoutId id="2147483704" r:id="rId6"/>
    <p:sldLayoutId id="2147483705" r:id="rId7"/>
    <p:sldLayoutId id="2147483707" r:id="rId8"/>
    <p:sldLayoutId id="2147483708" r:id="rId9"/>
    <p:sldLayoutId id="2147483709" r:id="rId10"/>
    <p:sldLayoutId id="2147483710" r:id="rId11"/>
    <p:sldLayoutId id="2147483662" r:id="rId12"/>
  </p:sldLayoutIdLst>
  <p:hf hdr="0"/>
  <p:txStyles>
    <p:titleStyle>
      <a:lvl1pPr algn="l" defTabSz="914400" rtl="0" eaLnBrk="1" latinLnBrk="0" hangingPunct="1">
        <a:lnSpc>
          <a:spcPct val="90000"/>
        </a:lnSpc>
        <a:spcBef>
          <a:spcPct val="0"/>
        </a:spcBef>
        <a:buNone/>
        <a:defRPr sz="3200" b="0" kern="1200" spc="50" baseline="0">
          <a:solidFill>
            <a:srgbClr val="28337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who.int/gho/en/" TargetMode="External"/><Relationship Id="rId2" Type="http://schemas.openxmlformats.org/officeDocument/2006/relationships/hyperlink" Target="http://www.healthdata.org/gbd"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https://www.facebook.com/ISNkidneycare/" TargetMode="External"/><Relationship Id="rId13" Type="http://schemas.openxmlformats.org/officeDocument/2006/relationships/image" Target="../media/image48.png"/><Relationship Id="rId3" Type="http://schemas.openxmlformats.org/officeDocument/2006/relationships/hyperlink" Target="http://www.theisn.org/" TargetMode="External"/><Relationship Id="rId7" Type="http://schemas.openxmlformats.org/officeDocument/2006/relationships/image" Target="../media/image45.png"/><Relationship Id="rId12" Type="http://schemas.openxmlformats.org/officeDocument/2006/relationships/hyperlink" Target="https://www.youtube.com/channel/UC5uy7AD8L1TYfHb38WUX5Hg" TargetMode="External"/><Relationship Id="rId17" Type="http://schemas.openxmlformats.org/officeDocument/2006/relationships/image" Target="../media/image50.emf"/><Relationship Id="rId2" Type="http://schemas.openxmlformats.org/officeDocument/2006/relationships/notesSlide" Target="../notesSlides/notesSlide4.xml"/><Relationship Id="rId16" Type="http://schemas.openxmlformats.org/officeDocument/2006/relationships/hyperlink" Target="https://www.instagram.com/isnkidneycare/" TargetMode="External"/><Relationship Id="rId1" Type="http://schemas.openxmlformats.org/officeDocument/2006/relationships/slideLayout" Target="../slideLayouts/slideLayout12.xml"/><Relationship Id="rId6" Type="http://schemas.openxmlformats.org/officeDocument/2006/relationships/hyperlink" Target="mailto:info@theisn.org" TargetMode="External"/><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hyperlink" Target="https://www.linkedin.com/company/isnkidneycare/" TargetMode="External"/><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hyperlink" Target="https://twitter.com/ISNkidneycare"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7DFBFCB7-BB1E-14AB-91A5-923DCB50FCC7}"/>
              </a:ext>
            </a:extLst>
          </p:cNvPr>
          <p:cNvSpPr txBox="1">
            <a:spLocks noChangeArrowheads="1"/>
          </p:cNvSpPr>
          <p:nvPr/>
        </p:nvSpPr>
        <p:spPr bwMode="auto">
          <a:xfrm>
            <a:off x="3095625" y="5137150"/>
            <a:ext cx="712311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LID4096" sz="3300">
                <a:solidFill>
                  <a:srgbClr val="5AC6B8"/>
                </a:solidFill>
              </a:rPr>
              <a:t>Advancing Kidney Health Worldwide. Together</a:t>
            </a:r>
            <a:r>
              <a:rPr lang="en-US" altLang="LID4096" sz="3400">
                <a:solidFill>
                  <a:srgbClr val="5AC6B8"/>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99CB342-C8E0-9A82-D987-FCE9DD343777}"/>
              </a:ext>
            </a:extLst>
          </p:cNvPr>
          <p:cNvSpPr>
            <a:spLocks noGrp="1"/>
          </p:cNvSpPr>
          <p:nvPr>
            <p:ph type="title"/>
          </p:nvPr>
        </p:nvSpPr>
        <p:spPr/>
        <p:txBody>
          <a:bodyPr>
            <a:normAutofit fontScale="90000"/>
          </a:bodyPr>
          <a:lstStyle/>
          <a:p>
            <a:r>
              <a:rPr lang="en-GB">
                <a:latin typeface="Arial"/>
                <a:cs typeface="Arial"/>
              </a:rPr>
              <a:t>ISN Region: North America and </a:t>
            </a:r>
            <a:br>
              <a:rPr lang="en-GB" dirty="0"/>
            </a:br>
            <a:r>
              <a:rPr lang="en-GB" dirty="0">
                <a:latin typeface="Arial"/>
                <a:cs typeface="Arial"/>
              </a:rPr>
              <a:t>the Caribbean</a:t>
            </a:r>
            <a:endParaRPr lang="en-BE" dirty="0">
              <a:latin typeface="Arial"/>
              <a:cs typeface="Arial"/>
            </a:endParaRPr>
          </a:p>
        </p:txBody>
      </p:sp>
      <p:sp>
        <p:nvSpPr>
          <p:cNvPr id="9" name="Date Placeholder 3">
            <a:extLst>
              <a:ext uri="{FF2B5EF4-FFF2-40B4-BE49-F238E27FC236}">
                <a16:creationId xmlns:a16="http://schemas.microsoft.com/office/drawing/2014/main" id="{FEDD3CEE-F5F3-172E-20B4-A284CC2FB464}"/>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11" name="Footer Placeholder 4">
            <a:extLst>
              <a:ext uri="{FF2B5EF4-FFF2-40B4-BE49-F238E27FC236}">
                <a16:creationId xmlns:a16="http://schemas.microsoft.com/office/drawing/2014/main" id="{4527EBEC-8DAC-2EAF-DCB8-652B583C8040}"/>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13" name="Slide Number Placeholder 5">
            <a:extLst>
              <a:ext uri="{FF2B5EF4-FFF2-40B4-BE49-F238E27FC236}">
                <a16:creationId xmlns:a16="http://schemas.microsoft.com/office/drawing/2014/main" id="{122BFDF2-D348-2F50-9D98-A870003784D2}"/>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10</a:t>
            </a:fld>
            <a:endParaRPr lang="en-US" dirty="0"/>
          </a:p>
        </p:txBody>
      </p:sp>
      <p:pic>
        <p:nvPicPr>
          <p:cNvPr id="4" name="Picture 3" descr="A person in a white coat looking at a globe&#10;&#10;Description automatically generated with low confidence">
            <a:extLst>
              <a:ext uri="{FF2B5EF4-FFF2-40B4-BE49-F238E27FC236}">
                <a16:creationId xmlns:a16="http://schemas.microsoft.com/office/drawing/2014/main" id="{0AC7D655-059B-4B5B-0864-9F9488130323}"/>
              </a:ext>
            </a:extLst>
          </p:cNvPr>
          <p:cNvPicPr>
            <a:picLocks noChangeAspect="1"/>
          </p:cNvPicPr>
          <p:nvPr/>
        </p:nvPicPr>
        <p:blipFill>
          <a:blip r:embed="rId2"/>
          <a:stretch>
            <a:fillRect/>
          </a:stretch>
        </p:blipFill>
        <p:spPr>
          <a:xfrm>
            <a:off x="3046828" y="357725"/>
            <a:ext cx="6544374" cy="6544374"/>
          </a:xfrm>
          <a:prstGeom prst="rect">
            <a:avLst/>
          </a:prstGeom>
        </p:spPr>
      </p:pic>
    </p:spTree>
    <p:extLst>
      <p:ext uri="{BB962C8B-B14F-4D97-AF65-F5344CB8AC3E}">
        <p14:creationId xmlns:p14="http://schemas.microsoft.com/office/powerpoint/2010/main" val="2359940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82601953"/>
              </p:ext>
            </p:extLst>
          </p:nvPr>
        </p:nvGraphicFramePr>
        <p:xfrm>
          <a:off x="4956244" y="1509263"/>
          <a:ext cx="6964617" cy="3998482"/>
        </p:xfrm>
        <a:graphic>
          <a:graphicData uri="http://schemas.openxmlformats.org/drawingml/2006/table">
            <a:tbl>
              <a:tblPr firstRow="1" firstCol="1" bandRow="1">
                <a:tableStyleId>{F5AB1C69-6EDB-4FF4-983F-18BD219EF322}</a:tableStyleId>
              </a:tblPr>
              <a:tblGrid>
                <a:gridCol w="1188967">
                  <a:extLst>
                    <a:ext uri="{9D8B030D-6E8A-4147-A177-3AD203B41FA5}">
                      <a16:colId xmlns:a16="http://schemas.microsoft.com/office/drawing/2014/main" val="1259445464"/>
                    </a:ext>
                  </a:extLst>
                </a:gridCol>
                <a:gridCol w="1266242">
                  <a:extLst>
                    <a:ext uri="{9D8B030D-6E8A-4147-A177-3AD203B41FA5}">
                      <a16:colId xmlns:a16="http://schemas.microsoft.com/office/drawing/2014/main" val="2352489177"/>
                    </a:ext>
                  </a:extLst>
                </a:gridCol>
                <a:gridCol w="1127352">
                  <a:extLst>
                    <a:ext uri="{9D8B030D-6E8A-4147-A177-3AD203B41FA5}">
                      <a16:colId xmlns:a16="http://schemas.microsoft.com/office/drawing/2014/main" val="3565250742"/>
                    </a:ext>
                  </a:extLst>
                </a:gridCol>
                <a:gridCol w="1127352">
                  <a:extLst>
                    <a:ext uri="{9D8B030D-6E8A-4147-A177-3AD203B41FA5}">
                      <a16:colId xmlns:a16="http://schemas.microsoft.com/office/drawing/2014/main" val="3896265834"/>
                    </a:ext>
                  </a:extLst>
                </a:gridCol>
                <a:gridCol w="1127352">
                  <a:extLst>
                    <a:ext uri="{9D8B030D-6E8A-4147-A177-3AD203B41FA5}">
                      <a16:colId xmlns:a16="http://schemas.microsoft.com/office/drawing/2014/main" val="1806330581"/>
                    </a:ext>
                  </a:extLst>
                </a:gridCol>
                <a:gridCol w="1127352">
                  <a:extLst>
                    <a:ext uri="{9D8B030D-6E8A-4147-A177-3AD203B41FA5}">
                      <a16:colId xmlns:a16="http://schemas.microsoft.com/office/drawing/2014/main" val="1364347769"/>
                    </a:ext>
                  </a:extLst>
                </a:gridCol>
              </a:tblGrid>
              <a:tr h="645682">
                <a:tc>
                  <a:txBody>
                    <a:bodyPr/>
                    <a:lstStyle/>
                    <a:p>
                      <a:pPr marL="0" marR="0" algn="ctr" defTabSz="914400" rtl="0" eaLnBrk="1" latinLnBrk="0" hangingPunct="1">
                        <a:lnSpc>
                          <a:spcPct val="115000"/>
                        </a:lnSpc>
                        <a:spcBef>
                          <a:spcPts val="0"/>
                        </a:spcBef>
                        <a:spcAft>
                          <a:spcPts val="0"/>
                        </a:spcAft>
                      </a:pPr>
                      <a:r>
                        <a:rPr lang="en-US" sz="1000" b="1" kern="1200" dirty="0">
                          <a:solidFill>
                            <a:schemeClr val="bg1"/>
                          </a:solidFill>
                          <a:effectLst/>
                        </a:rPr>
                        <a:t>Country </a:t>
                      </a:r>
                      <a:endParaRPr lang="en-GB" sz="1000" b="1" kern="1200" dirty="0">
                        <a:solidFill>
                          <a:schemeClr val="bg1"/>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World bank ranking</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Area (sq km)</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Total population (2022)</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GDP (PPP)</a:t>
                      </a:r>
                      <a:endParaRPr lang="en-GB" sz="1000" b="1" kern="1200" dirty="0">
                        <a:solidFill>
                          <a:schemeClr val="tx1">
                            <a:lumMod val="75000"/>
                            <a:lumOff val="25000"/>
                          </a:schemeClr>
                        </a:solidFill>
                        <a:effectLst/>
                      </a:endParaRPr>
                    </a:p>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 billion)</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Total health expenditures</a:t>
                      </a:r>
                    </a:p>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 (% of GDP)</a:t>
                      </a:r>
                      <a:endParaRPr lang="en-GB" sz="1000" b="1" kern="1200" dirty="0">
                        <a:solidFill>
                          <a:schemeClr val="tx1">
                            <a:lumMod val="75000"/>
                            <a:lumOff val="25000"/>
                          </a:schemeClr>
                        </a:solidFill>
                        <a:effectLst/>
                        <a:latin typeface="+mn-lt"/>
                        <a:ea typeface="+mn-ea"/>
                        <a:cs typeface="+mn-cs"/>
                      </a:endParaRPr>
                    </a:p>
                  </a:txBody>
                  <a:tcPr marL="20119" marR="20119" marT="0" marB="0" anchor="ctr"/>
                </a:tc>
                <a:extLst>
                  <a:ext uri="{0D108BD9-81ED-4DB2-BD59-A6C34878D82A}">
                    <a16:rowId xmlns:a16="http://schemas.microsoft.com/office/drawing/2014/main" val="4032598603"/>
                  </a:ext>
                </a:extLst>
              </a:tr>
              <a:tr h="304800">
                <a:tc>
                  <a:txBody>
                    <a:bodyPr/>
                    <a:lstStyle/>
                    <a:p>
                      <a:pPr algn="l" fontAlgn="b"/>
                      <a:r>
                        <a:rPr lang="en-US" sz="1000" b="1" kern="1200" dirty="0">
                          <a:solidFill>
                            <a:schemeClr val="tx1">
                              <a:lumMod val="75000"/>
                              <a:lumOff val="25000"/>
                            </a:schemeClr>
                          </a:solidFill>
                          <a:effectLst/>
                        </a:rPr>
                        <a:t> Antigua and     Barbuda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443</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100,335</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2.0</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4.4</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1026649586"/>
                  </a:ext>
                </a:extLst>
              </a:tr>
              <a:tr h="304800">
                <a:tc>
                  <a:txBody>
                    <a:bodyPr/>
                    <a:lstStyle/>
                    <a:p>
                      <a:pPr algn="l" fontAlgn="b"/>
                      <a:r>
                        <a:rPr lang="en-US" sz="1000" b="1" kern="1200" dirty="0">
                          <a:solidFill>
                            <a:schemeClr val="tx1">
                              <a:lumMod val="75000"/>
                              <a:lumOff val="25000"/>
                            </a:schemeClr>
                          </a:solidFill>
                          <a:effectLst/>
                        </a:rPr>
                        <a:t> Bahamas, The</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13,880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355,608</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13.5</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5.8</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2866436107"/>
                  </a:ext>
                </a:extLst>
              </a:tr>
              <a:tr h="304800">
                <a:tc>
                  <a:txBody>
                    <a:bodyPr/>
                    <a:lstStyle/>
                    <a:p>
                      <a:pPr algn="l" fontAlgn="b"/>
                      <a:r>
                        <a:rPr lang="en-US" sz="1000" b="1" kern="1200" dirty="0">
                          <a:solidFill>
                            <a:schemeClr val="tx1">
                              <a:lumMod val="75000"/>
                              <a:lumOff val="25000"/>
                            </a:schemeClr>
                          </a:solidFill>
                          <a:effectLst/>
                        </a:rPr>
                        <a:t> Barbados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430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kern="1200" dirty="0">
                          <a:solidFill>
                            <a:srgbClr val="000000"/>
                          </a:solidFill>
                          <a:effectLst/>
                        </a:rPr>
                        <a:t>303,431</a:t>
                      </a:r>
                      <a:endParaRPr lang="en-CA" sz="1000" b="0" i="0" u="none" strike="noStrike" kern="1200" dirty="0">
                        <a:solidFill>
                          <a:srgbClr val="000000"/>
                        </a:solidFill>
                        <a:effectLst/>
                        <a:latin typeface="+mn-lt"/>
                        <a:ea typeface="+mn-ea"/>
                        <a:cs typeface="+mn-cs"/>
                      </a:endParaRPr>
                    </a:p>
                  </a:txBody>
                  <a:tcPr marL="4763" marR="4763" marT="4763" marB="0" anchor="ctr"/>
                </a:tc>
                <a:tc>
                  <a:txBody>
                    <a:bodyPr/>
                    <a:lstStyle/>
                    <a:p>
                      <a:pPr algn="ctr" fontAlgn="b"/>
                      <a:r>
                        <a:rPr lang="en-CA" sz="1000" b="0" u="none" strike="noStrike" dirty="0">
                          <a:solidFill>
                            <a:srgbClr val="000000"/>
                          </a:solidFill>
                          <a:effectLst/>
                        </a:rPr>
                        <a:t>3.9</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7.2</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1055174527"/>
                  </a:ext>
                </a:extLst>
              </a:tr>
              <a:tr h="304800">
                <a:tc>
                  <a:txBody>
                    <a:bodyPr/>
                    <a:lstStyle/>
                    <a:p>
                      <a:pPr algn="l" fontAlgn="b"/>
                      <a:r>
                        <a:rPr lang="en-US" sz="1000" b="1" kern="1200" dirty="0">
                          <a:solidFill>
                            <a:schemeClr val="tx1">
                              <a:lumMod val="75000"/>
                              <a:lumOff val="25000"/>
                            </a:schemeClr>
                          </a:solidFill>
                          <a:effectLst/>
                        </a:rPr>
                        <a:t> Canada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9,984,670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38,232,593</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1992.1</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10.8</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2584713390"/>
                  </a:ext>
                </a:extLst>
              </a:tr>
              <a:tr h="304800">
                <a:tc>
                  <a:txBody>
                    <a:bodyPr/>
                    <a:lstStyle/>
                    <a:p>
                      <a:pPr algn="l" fontAlgn="b"/>
                      <a:r>
                        <a:rPr lang="en-US" sz="1000" b="1" kern="1200" dirty="0">
                          <a:solidFill>
                            <a:schemeClr val="tx1">
                              <a:lumMod val="75000"/>
                              <a:lumOff val="25000"/>
                            </a:schemeClr>
                          </a:solidFill>
                          <a:effectLst/>
                        </a:rPr>
                        <a:t> Jamaica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10,991</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2,818,596</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29.8</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6.1</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3153569623"/>
                  </a:ext>
                </a:extLst>
              </a:tr>
              <a:tr h="304800">
                <a:tc>
                  <a:txBody>
                    <a:bodyPr/>
                    <a:lstStyle/>
                    <a:p>
                      <a:pPr algn="l" fontAlgn="b"/>
                      <a:r>
                        <a:rPr lang="en-US" sz="1000" b="1" kern="1200" dirty="0">
                          <a:solidFill>
                            <a:schemeClr val="tx1">
                              <a:lumMod val="75000"/>
                              <a:lumOff val="25000"/>
                            </a:schemeClr>
                          </a:solidFill>
                          <a:effectLst/>
                        </a:rPr>
                        <a:t> St. Kitts and Nevis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261</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54,488</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1.4</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5.4</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3104128235"/>
                  </a:ext>
                </a:extLst>
              </a:tr>
              <a:tr h="304800">
                <a:tc>
                  <a:txBody>
                    <a:bodyPr/>
                    <a:lstStyle/>
                    <a:p>
                      <a:pPr algn="l" fontAlgn="b"/>
                      <a:r>
                        <a:rPr lang="en-US" sz="1000" b="1" kern="1200" dirty="0">
                          <a:solidFill>
                            <a:schemeClr val="tx1">
                              <a:lumMod val="75000"/>
                              <a:lumOff val="25000"/>
                            </a:schemeClr>
                          </a:solidFill>
                          <a:effectLst/>
                        </a:rPr>
                        <a:t> St. Lucia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616</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167,122</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2.6</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4.3</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1930981535"/>
                  </a:ext>
                </a:extLst>
              </a:tr>
              <a:tr h="304800">
                <a:tc>
                  <a:txBody>
                    <a:bodyPr/>
                    <a:lstStyle/>
                    <a:p>
                      <a:pPr algn="l" fontAlgn="b"/>
                      <a:r>
                        <a:rPr lang="en-US" sz="1000" b="1" kern="1200" dirty="0">
                          <a:solidFill>
                            <a:schemeClr val="tx1">
                              <a:lumMod val="75000"/>
                              <a:lumOff val="25000"/>
                            </a:schemeClr>
                          </a:solidFill>
                          <a:effectLst/>
                        </a:rPr>
                        <a:t> St. Vincent and the   Grenadines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389</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100,969</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1.6</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4.8</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617047141"/>
                  </a:ext>
                </a:extLst>
              </a:tr>
              <a:tr h="304800">
                <a:tc>
                  <a:txBody>
                    <a:bodyPr/>
                    <a:lstStyle/>
                    <a:p>
                      <a:pPr algn="l" fontAlgn="b"/>
                      <a:r>
                        <a:rPr lang="en-US" sz="1000" b="1" kern="1200" dirty="0">
                          <a:solidFill>
                            <a:schemeClr val="tx1">
                              <a:lumMod val="75000"/>
                              <a:lumOff val="25000"/>
                            </a:schemeClr>
                          </a:solidFill>
                          <a:effectLst/>
                        </a:rPr>
                        <a:t> Trinidad and      Tobago</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5,128</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1,405,646</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38.6</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7.0</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2439605970"/>
                  </a:ext>
                </a:extLst>
              </a:tr>
              <a:tr h="304800">
                <a:tc>
                  <a:txBody>
                    <a:bodyPr/>
                    <a:lstStyle/>
                    <a:p>
                      <a:pPr algn="l" fontAlgn="b"/>
                      <a:r>
                        <a:rPr lang="en-US" sz="1000" b="1" kern="1200" dirty="0">
                          <a:solidFill>
                            <a:schemeClr val="tx1">
                              <a:lumMod val="75000"/>
                              <a:lumOff val="25000"/>
                            </a:schemeClr>
                          </a:solidFill>
                          <a:effectLst/>
                        </a:rPr>
                        <a:t>Turks and Caicos Islands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948</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59,367</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0.8</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3860796412"/>
                  </a:ext>
                </a:extLst>
              </a:tr>
              <a:tr h="304800">
                <a:tc>
                  <a:txBody>
                    <a:bodyPr/>
                    <a:lstStyle/>
                    <a:p>
                      <a:pPr algn="l" fontAlgn="b"/>
                      <a:r>
                        <a:rPr lang="en-US" sz="1000" b="1" kern="1200" dirty="0">
                          <a:solidFill>
                            <a:schemeClr val="tx1">
                              <a:lumMod val="75000"/>
                              <a:lumOff val="25000"/>
                            </a:schemeClr>
                          </a:solidFill>
                          <a:effectLst/>
                        </a:rPr>
                        <a:t> United States of  America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9,833,517</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337,300,000</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22996.1</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16.8</a:t>
                      </a:r>
                      <a:endParaRPr lang="en-GB" sz="1000" kern="1200" dirty="0">
                        <a:solidFill>
                          <a:schemeClr val="tx1">
                            <a:lumMod val="85000"/>
                            <a:lumOff val="15000"/>
                          </a:schemeClr>
                        </a:solidFill>
                        <a:effectLst/>
                        <a:latin typeface="+mn-lt"/>
                        <a:ea typeface="+mn-ea"/>
                        <a:cs typeface="+mn-cs"/>
                      </a:endParaRPr>
                    </a:p>
                  </a:txBody>
                  <a:tcPr marL="27305" marR="27305" marT="0" marB="0" anchor="ctr"/>
                </a:tc>
                <a:extLst>
                  <a:ext uri="{0D108BD9-81ED-4DB2-BD59-A6C34878D82A}">
                    <a16:rowId xmlns:a16="http://schemas.microsoft.com/office/drawing/2014/main" val="3111873899"/>
                  </a:ext>
                </a:extLst>
              </a:tr>
            </a:tbl>
          </a:graphicData>
        </a:graphic>
      </p:graphicFrame>
      <p:sp>
        <p:nvSpPr>
          <p:cNvPr id="9" name="Rectangle 8"/>
          <p:cNvSpPr/>
          <p:nvPr/>
        </p:nvSpPr>
        <p:spPr>
          <a:xfrm>
            <a:off x="454633" y="1264651"/>
            <a:ext cx="4090670" cy="3745887"/>
          </a:xfrm>
          <a:prstGeom prst="rect">
            <a:avLst/>
          </a:prstGeom>
          <a:noFill/>
          <a:ln w="12700" cap="flat" cmpd="sng" algn="ctr">
            <a:solidFill>
              <a:sysClr val="window" lastClr="FFFFFF">
                <a:lumMod val="75000"/>
              </a:sys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10" name="Rectangle 9"/>
          <p:cNvSpPr/>
          <p:nvPr/>
        </p:nvSpPr>
        <p:spPr>
          <a:xfrm>
            <a:off x="574751" y="5202945"/>
            <a:ext cx="3850434" cy="738664"/>
          </a:xfrm>
          <a:prstGeom prst="rect">
            <a:avLst/>
          </a:prstGeom>
        </p:spPr>
        <p:txBody>
          <a:bodyPr wrap="square">
            <a:spAutoFit/>
          </a:bodyPr>
          <a:lstStyle/>
          <a:p>
            <a:pPr lvl="0"/>
            <a:r>
              <a:rPr lang="en-US" sz="1400" dirty="0">
                <a:solidFill>
                  <a:prstClr val="black"/>
                </a:solidFill>
              </a:rPr>
              <a:t>Responses were received from 12 of 14 countries in North America and the Caribbean (85.7%) representing 99% of the region’s population. </a:t>
            </a:r>
          </a:p>
        </p:txBody>
      </p:sp>
      <p:pic>
        <p:nvPicPr>
          <p:cNvPr id="2" name="Picture 1"/>
          <p:cNvPicPr>
            <a:picLocks noChangeAspect="1"/>
          </p:cNvPicPr>
          <p:nvPr/>
        </p:nvPicPr>
        <p:blipFill>
          <a:blip r:embed="rId2"/>
          <a:stretch>
            <a:fillRect/>
          </a:stretch>
        </p:blipFill>
        <p:spPr>
          <a:xfrm>
            <a:off x="463964" y="1273982"/>
            <a:ext cx="4081339" cy="3736556"/>
          </a:xfrm>
          <a:prstGeom prst="rect">
            <a:avLst/>
          </a:prstGeom>
        </p:spPr>
      </p:pic>
      <p:sp>
        <p:nvSpPr>
          <p:cNvPr id="7" name="TextBox 6"/>
          <p:cNvSpPr txBox="1"/>
          <p:nvPr/>
        </p:nvSpPr>
        <p:spPr>
          <a:xfrm>
            <a:off x="4881368" y="5507745"/>
            <a:ext cx="2045870" cy="246221"/>
          </a:xfrm>
          <a:prstGeom prst="rect">
            <a:avLst/>
          </a:prstGeom>
          <a:noFill/>
        </p:spPr>
        <p:txBody>
          <a:bodyPr wrap="square" rtlCol="0">
            <a:spAutoFit/>
          </a:bodyPr>
          <a:lstStyle/>
          <a:p>
            <a:r>
              <a:rPr lang="en-US" sz="1000" dirty="0"/>
              <a:t>‘ – ’ : data not reported/unavailable</a:t>
            </a:r>
          </a:p>
        </p:txBody>
      </p:sp>
      <p:sp>
        <p:nvSpPr>
          <p:cNvPr id="11" name="Title 10">
            <a:extLst>
              <a:ext uri="{FF2B5EF4-FFF2-40B4-BE49-F238E27FC236}">
                <a16:creationId xmlns:a16="http://schemas.microsoft.com/office/drawing/2014/main" id="{C47CD4F8-D46D-0108-1E2A-BBBFF74C8284}"/>
              </a:ext>
            </a:extLst>
          </p:cNvPr>
          <p:cNvSpPr>
            <a:spLocks noGrp="1"/>
          </p:cNvSpPr>
          <p:nvPr>
            <p:ph type="title"/>
          </p:nvPr>
        </p:nvSpPr>
        <p:spPr/>
        <p:txBody>
          <a:bodyPr>
            <a:normAutofit/>
          </a:bodyPr>
          <a:lstStyle/>
          <a:p>
            <a:r>
              <a:rPr lang="es-ES" dirty="0" err="1"/>
              <a:t>Demographics</a:t>
            </a:r>
            <a:endParaRPr lang="en-BE" dirty="0"/>
          </a:p>
        </p:txBody>
      </p:sp>
      <p:sp>
        <p:nvSpPr>
          <p:cNvPr id="3" name="Date Placeholder 3">
            <a:extLst>
              <a:ext uri="{FF2B5EF4-FFF2-40B4-BE49-F238E27FC236}">
                <a16:creationId xmlns:a16="http://schemas.microsoft.com/office/drawing/2014/main" id="{8EFCC823-4623-5941-E40C-7AB07BCFF5F7}"/>
              </a:ext>
            </a:extLst>
          </p:cNvPr>
          <p:cNvSpPr>
            <a:spLocks noGrp="1"/>
          </p:cNvSpPr>
          <p:nvPr>
            <p:ph type="dt" sz="half" idx="2"/>
          </p:nvPr>
        </p:nvSpPr>
        <p:spPr/>
        <p:txBody>
          <a:bodyPr/>
          <a:lstStyle/>
          <a:p>
            <a:r>
              <a:rPr lang="en-GB" dirty="0"/>
              <a:t>July 2023</a:t>
            </a:r>
            <a:endParaRPr lang="en-US" dirty="0"/>
          </a:p>
        </p:txBody>
      </p:sp>
      <p:sp>
        <p:nvSpPr>
          <p:cNvPr id="5" name="Footer Placeholder 4">
            <a:extLst>
              <a:ext uri="{FF2B5EF4-FFF2-40B4-BE49-F238E27FC236}">
                <a16:creationId xmlns:a16="http://schemas.microsoft.com/office/drawing/2014/main" id="{BBBB18CB-0602-4ED5-E9E7-077A50878FF4}"/>
              </a:ext>
            </a:extLst>
          </p:cNvPr>
          <p:cNvSpPr>
            <a:spLocks noGrp="1"/>
          </p:cNvSpPr>
          <p:nvPr>
            <p:ph type="ftr" sz="quarter" idx="3"/>
          </p:nvPr>
        </p:nvSpPr>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5D50F0D9-9349-7F6B-F0CD-C3A43F76FD7B}"/>
              </a:ext>
            </a:extLst>
          </p:cNvPr>
          <p:cNvSpPr>
            <a:spLocks noGrp="1"/>
          </p:cNvSpPr>
          <p:nvPr>
            <p:ph type="sldNum" sz="quarter" idx="4"/>
          </p:nvPr>
        </p:nvSpPr>
        <p:spPr/>
        <p:txBody>
          <a:bodyPr/>
          <a:lstStyle/>
          <a:p>
            <a:fld id="{4A9CEFBC-9863-BD47-BA2B-008170C231CB}" type="slidenum">
              <a:rPr lang="en-US" smtClean="0"/>
              <a:pPr/>
              <a:t>11</a:t>
            </a:fld>
            <a:endParaRPr lang="en-US" dirty="0"/>
          </a:p>
        </p:txBody>
      </p:sp>
    </p:spTree>
    <p:extLst>
      <p:ext uri="{BB962C8B-B14F-4D97-AF65-F5344CB8AC3E}">
        <p14:creationId xmlns:p14="http://schemas.microsoft.com/office/powerpoint/2010/main" val="6092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75048526"/>
              </p:ext>
            </p:extLst>
          </p:nvPr>
        </p:nvGraphicFramePr>
        <p:xfrm>
          <a:off x="1139392" y="1262683"/>
          <a:ext cx="10146772" cy="3998482"/>
        </p:xfrm>
        <a:graphic>
          <a:graphicData uri="http://schemas.openxmlformats.org/drawingml/2006/table">
            <a:tbl>
              <a:tblPr firstRow="1" firstCol="1" bandRow="1">
                <a:tableStyleId>{F5AB1C69-6EDB-4FF4-983F-18BD219EF322}</a:tableStyleId>
              </a:tblPr>
              <a:tblGrid>
                <a:gridCol w="1165996">
                  <a:extLst>
                    <a:ext uri="{9D8B030D-6E8A-4147-A177-3AD203B41FA5}">
                      <a16:colId xmlns:a16="http://schemas.microsoft.com/office/drawing/2014/main" val="1259445464"/>
                    </a:ext>
                  </a:extLst>
                </a:gridCol>
                <a:gridCol w="1241779">
                  <a:extLst>
                    <a:ext uri="{9D8B030D-6E8A-4147-A177-3AD203B41FA5}">
                      <a16:colId xmlns:a16="http://schemas.microsoft.com/office/drawing/2014/main" val="2352489177"/>
                    </a:ext>
                  </a:extLst>
                </a:gridCol>
                <a:gridCol w="1105571">
                  <a:extLst>
                    <a:ext uri="{9D8B030D-6E8A-4147-A177-3AD203B41FA5}">
                      <a16:colId xmlns:a16="http://schemas.microsoft.com/office/drawing/2014/main" val="3565250742"/>
                    </a:ext>
                  </a:extLst>
                </a:gridCol>
                <a:gridCol w="1105571">
                  <a:extLst>
                    <a:ext uri="{9D8B030D-6E8A-4147-A177-3AD203B41FA5}">
                      <a16:colId xmlns:a16="http://schemas.microsoft.com/office/drawing/2014/main" val="3896265834"/>
                    </a:ext>
                  </a:extLst>
                </a:gridCol>
                <a:gridCol w="1105571">
                  <a:extLst>
                    <a:ext uri="{9D8B030D-6E8A-4147-A177-3AD203B41FA5}">
                      <a16:colId xmlns:a16="http://schemas.microsoft.com/office/drawing/2014/main" val="1806330581"/>
                    </a:ext>
                  </a:extLst>
                </a:gridCol>
                <a:gridCol w="1105571">
                  <a:extLst>
                    <a:ext uri="{9D8B030D-6E8A-4147-A177-3AD203B41FA5}">
                      <a16:colId xmlns:a16="http://schemas.microsoft.com/office/drawing/2014/main" val="1364347769"/>
                    </a:ext>
                  </a:extLst>
                </a:gridCol>
                <a:gridCol w="1105571">
                  <a:extLst>
                    <a:ext uri="{9D8B030D-6E8A-4147-A177-3AD203B41FA5}">
                      <a16:colId xmlns:a16="http://schemas.microsoft.com/office/drawing/2014/main" val="2241810424"/>
                    </a:ext>
                  </a:extLst>
                </a:gridCol>
                <a:gridCol w="1105571">
                  <a:extLst>
                    <a:ext uri="{9D8B030D-6E8A-4147-A177-3AD203B41FA5}">
                      <a16:colId xmlns:a16="http://schemas.microsoft.com/office/drawing/2014/main" val="226528991"/>
                    </a:ext>
                  </a:extLst>
                </a:gridCol>
                <a:gridCol w="1105571">
                  <a:extLst>
                    <a:ext uri="{9D8B030D-6E8A-4147-A177-3AD203B41FA5}">
                      <a16:colId xmlns:a16="http://schemas.microsoft.com/office/drawing/2014/main" val="3501613625"/>
                    </a:ext>
                  </a:extLst>
                </a:gridCol>
              </a:tblGrid>
              <a:tr h="645682">
                <a:tc>
                  <a:txBody>
                    <a:bodyPr/>
                    <a:lstStyle/>
                    <a:p>
                      <a:pPr marL="0" marR="0" algn="ctr" defTabSz="914400" rtl="0" eaLnBrk="1" latinLnBrk="0" hangingPunct="1">
                        <a:lnSpc>
                          <a:spcPct val="115000"/>
                        </a:lnSpc>
                        <a:spcBef>
                          <a:spcPts val="0"/>
                        </a:spcBef>
                        <a:spcAft>
                          <a:spcPts val="0"/>
                        </a:spcAft>
                      </a:pPr>
                      <a:r>
                        <a:rPr lang="en-US" sz="1000" b="1" kern="1200" dirty="0">
                          <a:solidFill>
                            <a:schemeClr val="bg1"/>
                          </a:solidFill>
                          <a:effectLst/>
                        </a:rPr>
                        <a:t>Country </a:t>
                      </a:r>
                      <a:endParaRPr lang="en-GB" sz="1000" b="1" kern="1200" dirty="0">
                        <a:solidFill>
                          <a:schemeClr val="bg1"/>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World bank ranking</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Area (sq km)</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Total population (2022)</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GDP (PPP)</a:t>
                      </a:r>
                      <a:endParaRPr lang="en-GB" sz="1000" b="1" kern="1200" dirty="0">
                        <a:solidFill>
                          <a:schemeClr val="tx1">
                            <a:lumMod val="75000"/>
                            <a:lumOff val="25000"/>
                          </a:schemeClr>
                        </a:solidFill>
                        <a:effectLst/>
                      </a:endParaRPr>
                    </a:p>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 billion)</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Total health expenditures</a:t>
                      </a:r>
                    </a:p>
                    <a:p>
                      <a:pPr marL="0" marR="0" algn="ctr" defTabSz="914400" rtl="0" eaLnBrk="1" latinLnBrk="0" hangingPunct="1">
                        <a:lnSpc>
                          <a:spcPct val="115000"/>
                        </a:lnSpc>
                        <a:spcBef>
                          <a:spcPts val="0"/>
                        </a:spcBef>
                        <a:spcAft>
                          <a:spcPts val="0"/>
                        </a:spcAft>
                      </a:pPr>
                      <a:r>
                        <a:rPr lang="en-US" sz="1000" b="1" kern="1200" dirty="0">
                          <a:solidFill>
                            <a:schemeClr val="tx1">
                              <a:lumMod val="75000"/>
                              <a:lumOff val="25000"/>
                            </a:schemeClr>
                          </a:solidFill>
                          <a:effectLst/>
                        </a:rPr>
                        <a:t> (% of GDP)</a:t>
                      </a:r>
                      <a:endParaRPr lang="en-GB" sz="1000" b="1" kern="1200" dirty="0">
                        <a:solidFill>
                          <a:schemeClr val="tx1">
                            <a:lumMod val="75000"/>
                            <a:lumOff val="25000"/>
                          </a:schemeClr>
                        </a:solidFill>
                        <a:effectLst/>
                        <a:latin typeface="+mn-lt"/>
                        <a:ea typeface="+mn-ea"/>
                        <a:cs typeface="+mn-cs"/>
                      </a:endParaRPr>
                    </a:p>
                  </a:txBody>
                  <a:tcPr marL="20119" marR="20119" marT="0" marB="0" anchor="ctr"/>
                </a:tc>
                <a:tc>
                  <a:txBody>
                    <a:bodyPr/>
                    <a:lstStyle/>
                    <a:p>
                      <a:pPr algn="ctr"/>
                      <a:r>
                        <a:rPr lang="en-US" sz="1000" b="1" kern="1200" dirty="0">
                          <a:solidFill>
                            <a:schemeClr val="tx1">
                              <a:lumMod val="75000"/>
                              <a:lumOff val="25000"/>
                            </a:schemeClr>
                          </a:solidFill>
                          <a:effectLst/>
                        </a:rPr>
                        <a:t>Total Health Spending per person</a:t>
                      </a:r>
                      <a:endParaRPr lang="en-US" sz="1000" b="1" kern="1200" dirty="0">
                        <a:solidFill>
                          <a:schemeClr val="tx1">
                            <a:lumMod val="75000"/>
                            <a:lumOff val="25000"/>
                          </a:schemeClr>
                        </a:solidFill>
                        <a:effectLst/>
                        <a:latin typeface="+mn-lt"/>
                        <a:ea typeface="+mn-ea"/>
                        <a:cs typeface="+mn-cs"/>
                      </a:endParaRPr>
                    </a:p>
                  </a:txBody>
                  <a:tcPr marL="45720" marR="45720" marT="18288" marB="18288" anchor="ctr"/>
                </a:tc>
                <a:tc>
                  <a:txBody>
                    <a:bodyPr/>
                    <a:lstStyle/>
                    <a:p>
                      <a:pPr algn="ctr" fontAlgn="b"/>
                      <a:r>
                        <a:rPr lang="en-US" sz="1000" b="1" kern="1200" dirty="0">
                          <a:solidFill>
                            <a:schemeClr val="tx1">
                              <a:lumMod val="75000"/>
                              <a:lumOff val="25000"/>
                            </a:schemeClr>
                          </a:solidFill>
                          <a:effectLst/>
                        </a:rPr>
                        <a:t>Government Health Spending per person</a:t>
                      </a:r>
                      <a:endParaRPr lang="en-US" sz="1000" b="1" kern="1200" dirty="0">
                        <a:solidFill>
                          <a:schemeClr val="tx1">
                            <a:lumMod val="75000"/>
                            <a:lumOff val="25000"/>
                          </a:schemeClr>
                        </a:solidFill>
                        <a:effectLst/>
                        <a:latin typeface="+mn-lt"/>
                        <a:ea typeface="+mn-ea"/>
                        <a:cs typeface="+mn-cs"/>
                      </a:endParaRPr>
                    </a:p>
                  </a:txBody>
                  <a:tcPr marL="45720" marR="45720" marT="18288" marB="18288" anchor="ctr"/>
                </a:tc>
                <a:tc>
                  <a:txBody>
                    <a:bodyPr/>
                    <a:lstStyle/>
                    <a:p>
                      <a:pPr algn="ctr" fontAlgn="b"/>
                      <a:r>
                        <a:rPr lang="en-US" sz="1000" b="1" kern="1200" dirty="0">
                          <a:solidFill>
                            <a:schemeClr val="tx1">
                              <a:lumMod val="75000"/>
                              <a:lumOff val="25000"/>
                            </a:schemeClr>
                          </a:solidFill>
                          <a:effectLst/>
                        </a:rPr>
                        <a:t>Out-of-pocket Health Spending per person</a:t>
                      </a:r>
                      <a:endParaRPr lang="en-US" sz="1000" b="1" kern="1200" dirty="0">
                        <a:solidFill>
                          <a:schemeClr val="tx1">
                            <a:lumMod val="75000"/>
                            <a:lumOff val="25000"/>
                          </a:schemeClr>
                        </a:solidFill>
                        <a:effectLst/>
                        <a:latin typeface="+mn-lt"/>
                        <a:ea typeface="+mn-ea"/>
                        <a:cs typeface="+mn-cs"/>
                      </a:endParaRPr>
                    </a:p>
                  </a:txBody>
                  <a:tcPr marL="45720" marR="45720" marT="18288" marB="18288" anchor="ctr"/>
                </a:tc>
                <a:extLst>
                  <a:ext uri="{0D108BD9-81ED-4DB2-BD59-A6C34878D82A}">
                    <a16:rowId xmlns:a16="http://schemas.microsoft.com/office/drawing/2014/main" val="4032598603"/>
                  </a:ext>
                </a:extLst>
              </a:tr>
              <a:tr h="304800">
                <a:tc>
                  <a:txBody>
                    <a:bodyPr/>
                    <a:lstStyle/>
                    <a:p>
                      <a:pPr algn="l" fontAlgn="b"/>
                      <a:r>
                        <a:rPr lang="en-US" sz="1000" b="1" kern="1200" dirty="0">
                          <a:solidFill>
                            <a:schemeClr val="tx1">
                              <a:lumMod val="75000"/>
                              <a:lumOff val="25000"/>
                            </a:schemeClr>
                          </a:solidFill>
                          <a:effectLst/>
                        </a:rPr>
                        <a:t> Antigua and     Barbuda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443</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100,335</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2.0</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4.4</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dirty="0">
                          <a:solidFill>
                            <a:schemeClr val="tx1">
                              <a:lumMod val="85000"/>
                              <a:lumOff val="15000"/>
                            </a:schemeClr>
                          </a:solidFill>
                          <a:effectLst/>
                        </a:rPr>
                        <a:t>1027</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623</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259</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1026649586"/>
                  </a:ext>
                </a:extLst>
              </a:tr>
              <a:tr h="304800">
                <a:tc>
                  <a:txBody>
                    <a:bodyPr/>
                    <a:lstStyle/>
                    <a:p>
                      <a:pPr algn="l" fontAlgn="b"/>
                      <a:r>
                        <a:rPr lang="en-US" sz="1000" b="1" kern="1200" dirty="0">
                          <a:solidFill>
                            <a:schemeClr val="tx1">
                              <a:lumMod val="75000"/>
                              <a:lumOff val="25000"/>
                            </a:schemeClr>
                          </a:solidFill>
                          <a:effectLst/>
                        </a:rPr>
                        <a:t> Bahamas, The</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13,880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355,608</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13.5</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5.8</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2180</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1216</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512</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2866436107"/>
                  </a:ext>
                </a:extLst>
              </a:tr>
              <a:tr h="304800">
                <a:tc>
                  <a:txBody>
                    <a:bodyPr/>
                    <a:lstStyle/>
                    <a:p>
                      <a:pPr algn="l" fontAlgn="b"/>
                      <a:r>
                        <a:rPr lang="en-US" sz="1000" b="1" kern="1200" dirty="0">
                          <a:solidFill>
                            <a:schemeClr val="tx1">
                              <a:lumMod val="75000"/>
                              <a:lumOff val="25000"/>
                            </a:schemeClr>
                          </a:solidFill>
                          <a:effectLst/>
                        </a:rPr>
                        <a:t> Barbados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430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kern="1200" dirty="0">
                          <a:solidFill>
                            <a:srgbClr val="000000"/>
                          </a:solidFill>
                          <a:effectLst/>
                        </a:rPr>
                        <a:t>303,431</a:t>
                      </a:r>
                      <a:endParaRPr lang="en-CA" sz="1000" b="0" i="0" u="none" strike="noStrike" kern="1200" dirty="0">
                        <a:solidFill>
                          <a:srgbClr val="000000"/>
                        </a:solidFill>
                        <a:effectLst/>
                        <a:latin typeface="+mn-lt"/>
                        <a:ea typeface="+mn-ea"/>
                        <a:cs typeface="+mn-cs"/>
                      </a:endParaRPr>
                    </a:p>
                  </a:txBody>
                  <a:tcPr marL="4763" marR="4763" marT="4763" marB="0" anchor="ctr"/>
                </a:tc>
                <a:tc>
                  <a:txBody>
                    <a:bodyPr/>
                    <a:lstStyle/>
                    <a:p>
                      <a:pPr algn="ctr" fontAlgn="b"/>
                      <a:r>
                        <a:rPr lang="en-CA" sz="1000" b="0" u="none" strike="noStrike" dirty="0">
                          <a:solidFill>
                            <a:srgbClr val="000000"/>
                          </a:solidFill>
                          <a:effectLst/>
                        </a:rPr>
                        <a:t>3.9</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7.2</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7.2</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1055174527"/>
                  </a:ext>
                </a:extLst>
              </a:tr>
              <a:tr h="304800">
                <a:tc>
                  <a:txBody>
                    <a:bodyPr/>
                    <a:lstStyle/>
                    <a:p>
                      <a:pPr algn="l" fontAlgn="b"/>
                      <a:r>
                        <a:rPr lang="en-US" sz="1000" b="1" kern="1200" dirty="0">
                          <a:solidFill>
                            <a:schemeClr val="tx1">
                              <a:lumMod val="75000"/>
                              <a:lumOff val="25000"/>
                            </a:schemeClr>
                          </a:solidFill>
                          <a:effectLst/>
                        </a:rPr>
                        <a:t> Canada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9,984,670</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38,232,593</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1992.1</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10.8</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5936</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4705</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666</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2584713390"/>
                  </a:ext>
                </a:extLst>
              </a:tr>
              <a:tr h="304800">
                <a:tc>
                  <a:txBody>
                    <a:bodyPr/>
                    <a:lstStyle/>
                    <a:p>
                      <a:pPr algn="l" fontAlgn="b"/>
                      <a:r>
                        <a:rPr lang="en-US" sz="1000" b="1" kern="1200" dirty="0">
                          <a:solidFill>
                            <a:schemeClr val="tx1">
                              <a:lumMod val="75000"/>
                              <a:lumOff val="25000"/>
                            </a:schemeClr>
                          </a:solidFill>
                          <a:effectLst/>
                        </a:rPr>
                        <a:t> Jamaica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10,991</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2,818,596</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29.8</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6.1</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354</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211</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52</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3153569623"/>
                  </a:ext>
                </a:extLst>
              </a:tr>
              <a:tr h="304800">
                <a:tc>
                  <a:txBody>
                    <a:bodyPr/>
                    <a:lstStyle/>
                    <a:p>
                      <a:pPr algn="l" fontAlgn="b"/>
                      <a:r>
                        <a:rPr lang="en-US" sz="1000" b="1" kern="1200" dirty="0">
                          <a:solidFill>
                            <a:schemeClr val="tx1">
                              <a:lumMod val="75000"/>
                              <a:lumOff val="25000"/>
                            </a:schemeClr>
                          </a:solidFill>
                          <a:effectLst/>
                        </a:rPr>
                        <a:t> St. Kitts and Nevis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261</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54,488</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1.4</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5.4</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969</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476</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443</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3104128235"/>
                  </a:ext>
                </a:extLst>
              </a:tr>
              <a:tr h="304800">
                <a:tc>
                  <a:txBody>
                    <a:bodyPr/>
                    <a:lstStyle/>
                    <a:p>
                      <a:pPr algn="l" fontAlgn="b"/>
                      <a:r>
                        <a:rPr lang="en-US" sz="1000" b="1" kern="1200" dirty="0">
                          <a:solidFill>
                            <a:schemeClr val="tx1">
                              <a:lumMod val="75000"/>
                              <a:lumOff val="25000"/>
                            </a:schemeClr>
                          </a:solidFill>
                          <a:effectLst/>
                        </a:rPr>
                        <a:t> St. Lucia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616</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167,122</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2.6</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4.3</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529</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284</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204</a:t>
                      </a:r>
                      <a:endParaRPr lang="en-CA" sz="1000" kern="120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1930981535"/>
                  </a:ext>
                </a:extLst>
              </a:tr>
              <a:tr h="304800">
                <a:tc>
                  <a:txBody>
                    <a:bodyPr/>
                    <a:lstStyle/>
                    <a:p>
                      <a:pPr algn="l" fontAlgn="b"/>
                      <a:r>
                        <a:rPr lang="en-US" sz="1000" b="1" kern="1200" dirty="0">
                          <a:solidFill>
                            <a:schemeClr val="tx1">
                              <a:lumMod val="75000"/>
                              <a:lumOff val="25000"/>
                            </a:schemeClr>
                          </a:solidFill>
                          <a:effectLst/>
                        </a:rPr>
                        <a:t> St. Vincent and the   Grenadines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Upper-middle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389</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a:solidFill>
                            <a:srgbClr val="000000"/>
                          </a:solidFill>
                          <a:effectLst/>
                        </a:rPr>
                        <a:t>100,969</a:t>
                      </a:r>
                      <a:endParaRPr lang="en-CA" sz="1000" b="0" i="0" u="none" strike="noStrike">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1.6</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4.8</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353</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225</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83</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617047141"/>
                  </a:ext>
                </a:extLst>
              </a:tr>
              <a:tr h="304800">
                <a:tc>
                  <a:txBody>
                    <a:bodyPr/>
                    <a:lstStyle/>
                    <a:p>
                      <a:pPr algn="l" fontAlgn="b"/>
                      <a:r>
                        <a:rPr lang="en-US" sz="1000" b="1" kern="1200" dirty="0">
                          <a:solidFill>
                            <a:schemeClr val="tx1">
                              <a:lumMod val="75000"/>
                              <a:lumOff val="25000"/>
                            </a:schemeClr>
                          </a:solidFill>
                          <a:effectLst/>
                        </a:rPr>
                        <a:t> Trinidad and      Tobago</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5,128</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1,405,646</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a:solidFill>
                            <a:srgbClr val="000000"/>
                          </a:solidFill>
                          <a:effectLst/>
                        </a:rPr>
                        <a:t>38.6</a:t>
                      </a:r>
                      <a:endParaRPr lang="en-CA" sz="1000" b="0" i="0" u="none" strike="noStrike">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7.0</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a:solidFill>
                            <a:schemeClr val="tx1">
                              <a:lumMod val="85000"/>
                              <a:lumOff val="15000"/>
                            </a:schemeClr>
                          </a:solidFill>
                          <a:effectLst/>
                        </a:rPr>
                        <a:t>1109</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a:solidFill>
                            <a:schemeClr val="tx1">
                              <a:lumMod val="85000"/>
                              <a:lumOff val="15000"/>
                            </a:schemeClr>
                          </a:solidFill>
                          <a:effectLst/>
                        </a:rPr>
                        <a:t>584</a:t>
                      </a:r>
                      <a:endParaRPr lang="en-CA" sz="1000" kern="120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450</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2439605970"/>
                  </a:ext>
                </a:extLst>
              </a:tr>
              <a:tr h="304800">
                <a:tc>
                  <a:txBody>
                    <a:bodyPr/>
                    <a:lstStyle/>
                    <a:p>
                      <a:pPr algn="l" fontAlgn="b"/>
                      <a:r>
                        <a:rPr lang="en-US" sz="1000" b="1" kern="1200" dirty="0">
                          <a:solidFill>
                            <a:schemeClr val="tx1">
                              <a:lumMod val="75000"/>
                              <a:lumOff val="25000"/>
                            </a:schemeClr>
                          </a:solidFill>
                          <a:effectLst/>
                        </a:rPr>
                        <a:t>Turks and Caicos Islands</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948</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59,367</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0.8</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3860796412"/>
                  </a:ext>
                </a:extLst>
              </a:tr>
              <a:tr h="304800">
                <a:tc>
                  <a:txBody>
                    <a:bodyPr/>
                    <a:lstStyle/>
                    <a:p>
                      <a:pPr algn="l" fontAlgn="b"/>
                      <a:r>
                        <a:rPr lang="en-US" sz="1000" b="1" kern="1200" dirty="0">
                          <a:solidFill>
                            <a:schemeClr val="tx1">
                              <a:lumMod val="75000"/>
                              <a:lumOff val="25000"/>
                            </a:schemeClr>
                          </a:solidFill>
                          <a:effectLst/>
                        </a:rPr>
                        <a:t> United States of  America</a:t>
                      </a:r>
                      <a:endParaRPr lang="en-US" sz="10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l" fontAlgn="b"/>
                      <a:r>
                        <a:rPr lang="en-CA" sz="1000" b="0" u="none" strike="noStrike" dirty="0">
                          <a:solidFill>
                            <a:srgbClr val="000000"/>
                          </a:solidFill>
                          <a:effectLst/>
                        </a:rPr>
                        <a:t> High income</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US" sz="1000" kern="1200" dirty="0">
                          <a:solidFill>
                            <a:schemeClr val="tx1">
                              <a:lumMod val="85000"/>
                              <a:lumOff val="15000"/>
                            </a:schemeClr>
                          </a:solidFill>
                          <a:effectLst/>
                        </a:rPr>
                        <a:t>9,833,517</a:t>
                      </a:r>
                      <a:endParaRPr lang="en-US" sz="1000" kern="1200" dirty="0">
                        <a:solidFill>
                          <a:schemeClr val="tx1">
                            <a:lumMod val="85000"/>
                            <a:lumOff val="15000"/>
                          </a:schemeClr>
                        </a:solidFill>
                        <a:effectLst/>
                        <a:latin typeface="+mn-lt"/>
                        <a:ea typeface="+mn-ea"/>
                        <a:cs typeface="+mn-cs"/>
                      </a:endParaRPr>
                    </a:p>
                  </a:txBody>
                  <a:tcPr marL="0" marR="0" marT="0" marB="0" anchor="ctr"/>
                </a:tc>
                <a:tc>
                  <a:txBody>
                    <a:bodyPr/>
                    <a:lstStyle/>
                    <a:p>
                      <a:pPr algn="ctr" fontAlgn="b"/>
                      <a:r>
                        <a:rPr lang="en-CA" sz="1000" b="0" u="none" strike="noStrike" dirty="0">
                          <a:solidFill>
                            <a:srgbClr val="000000"/>
                          </a:solidFill>
                          <a:effectLst/>
                        </a:rPr>
                        <a:t>337,300,000</a:t>
                      </a:r>
                      <a:endParaRPr lang="en-CA" sz="1000" b="0" i="0" u="none" strike="noStrike" dirty="0">
                        <a:solidFill>
                          <a:srgbClr val="000000"/>
                        </a:solidFill>
                        <a:effectLst/>
                        <a:latin typeface="+mn-lt"/>
                      </a:endParaRPr>
                    </a:p>
                  </a:txBody>
                  <a:tcPr marL="4763" marR="4763" marT="4763" marB="0" anchor="ctr"/>
                </a:tc>
                <a:tc>
                  <a:txBody>
                    <a:bodyPr/>
                    <a:lstStyle/>
                    <a:p>
                      <a:pPr algn="ctr" fontAlgn="b"/>
                      <a:r>
                        <a:rPr lang="en-CA" sz="1000" b="0" u="none" strike="noStrike" dirty="0">
                          <a:solidFill>
                            <a:srgbClr val="000000"/>
                          </a:solidFill>
                          <a:effectLst/>
                        </a:rPr>
                        <a:t>22996.1</a:t>
                      </a:r>
                      <a:endParaRPr lang="en-CA" sz="1000" b="0" i="0" u="none" strike="noStrike" dirty="0">
                        <a:solidFill>
                          <a:srgbClr val="000000"/>
                        </a:solidFill>
                        <a:effectLst/>
                        <a:latin typeface="+mn-lt"/>
                      </a:endParaRPr>
                    </a:p>
                  </a:txBody>
                  <a:tcPr marL="4763" marR="4763" marT="4763" marB="0" anchor="ctr"/>
                </a:tc>
                <a:tc>
                  <a:txBody>
                    <a:bodyPr/>
                    <a:lstStyle/>
                    <a:p>
                      <a:pPr marL="0" marR="276225" indent="85725" algn="ctr" defTabSz="914400" rtl="0" eaLnBrk="1" latinLnBrk="0" hangingPunct="1">
                        <a:lnSpc>
                          <a:spcPct val="115000"/>
                        </a:lnSpc>
                        <a:spcBef>
                          <a:spcPts val="0"/>
                        </a:spcBef>
                        <a:spcAft>
                          <a:spcPts val="0"/>
                        </a:spcAft>
                      </a:pPr>
                      <a:r>
                        <a:rPr lang="en-GB" sz="1000" kern="1200" dirty="0">
                          <a:solidFill>
                            <a:schemeClr val="tx1">
                              <a:lumMod val="85000"/>
                              <a:lumOff val="15000"/>
                            </a:schemeClr>
                          </a:solidFill>
                          <a:effectLst/>
                        </a:rPr>
                        <a:t>16.8</a:t>
                      </a:r>
                      <a:endParaRPr lang="en-GB" sz="1000" kern="1200" dirty="0">
                        <a:solidFill>
                          <a:schemeClr val="tx1">
                            <a:lumMod val="85000"/>
                            <a:lumOff val="15000"/>
                          </a:schemeClr>
                        </a:solidFill>
                        <a:effectLst/>
                        <a:latin typeface="+mn-lt"/>
                        <a:ea typeface="+mn-ea"/>
                        <a:cs typeface="+mn-cs"/>
                      </a:endParaRPr>
                    </a:p>
                  </a:txBody>
                  <a:tcPr marL="27305" marR="27305" marT="0" marB="0" anchor="ctr"/>
                </a:tc>
                <a:tc>
                  <a:txBody>
                    <a:bodyPr/>
                    <a:lstStyle/>
                    <a:p>
                      <a:pPr algn="ctr" fontAlgn="b"/>
                      <a:r>
                        <a:rPr lang="en-CA" sz="1000" kern="1200" dirty="0">
                          <a:solidFill>
                            <a:schemeClr val="tx1">
                              <a:lumMod val="85000"/>
                              <a:lumOff val="15000"/>
                            </a:schemeClr>
                          </a:solidFill>
                          <a:effectLst/>
                        </a:rPr>
                        <a:t>11705</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6578</a:t>
                      </a:r>
                      <a:endParaRPr lang="en-CA" sz="1000" kern="1200" dirty="0">
                        <a:solidFill>
                          <a:schemeClr val="tx1">
                            <a:lumMod val="85000"/>
                            <a:lumOff val="15000"/>
                          </a:schemeClr>
                        </a:solidFill>
                        <a:effectLst/>
                        <a:latin typeface="+mn-lt"/>
                        <a:ea typeface="+mn-ea"/>
                        <a:cs typeface="+mn-cs"/>
                      </a:endParaRPr>
                    </a:p>
                  </a:txBody>
                  <a:tcPr marL="4763" marR="4763" marT="4763" marB="0" anchor="ctr"/>
                </a:tc>
                <a:tc>
                  <a:txBody>
                    <a:bodyPr/>
                    <a:lstStyle/>
                    <a:p>
                      <a:pPr algn="ctr" fontAlgn="b"/>
                      <a:r>
                        <a:rPr lang="en-CA" sz="1000" kern="1200" dirty="0">
                          <a:solidFill>
                            <a:schemeClr val="tx1">
                              <a:lumMod val="85000"/>
                              <a:lumOff val="15000"/>
                            </a:schemeClr>
                          </a:solidFill>
                          <a:effectLst/>
                        </a:rPr>
                        <a:t>1071</a:t>
                      </a:r>
                      <a:endParaRPr lang="en-CA" sz="1000" kern="1200" dirty="0">
                        <a:solidFill>
                          <a:schemeClr val="tx1">
                            <a:lumMod val="85000"/>
                            <a:lumOff val="15000"/>
                          </a:schemeClr>
                        </a:solidFill>
                        <a:effectLst/>
                        <a:latin typeface="+mn-lt"/>
                        <a:ea typeface="+mn-ea"/>
                        <a:cs typeface="+mn-cs"/>
                      </a:endParaRPr>
                    </a:p>
                  </a:txBody>
                  <a:tcPr marL="4763" marR="4763" marT="4763" marB="0" anchor="ctr"/>
                </a:tc>
                <a:extLst>
                  <a:ext uri="{0D108BD9-81ED-4DB2-BD59-A6C34878D82A}">
                    <a16:rowId xmlns:a16="http://schemas.microsoft.com/office/drawing/2014/main" val="3111873899"/>
                  </a:ext>
                </a:extLst>
              </a:tr>
            </a:tbl>
          </a:graphicData>
        </a:graphic>
      </p:graphicFrame>
      <p:sp>
        <p:nvSpPr>
          <p:cNvPr id="7" name="TextBox 6"/>
          <p:cNvSpPr txBox="1"/>
          <p:nvPr/>
        </p:nvSpPr>
        <p:spPr>
          <a:xfrm>
            <a:off x="1139392" y="5261165"/>
            <a:ext cx="2045870" cy="246221"/>
          </a:xfrm>
          <a:prstGeom prst="rect">
            <a:avLst/>
          </a:prstGeom>
          <a:noFill/>
        </p:spPr>
        <p:txBody>
          <a:bodyPr wrap="square" rtlCol="0">
            <a:spAutoFit/>
          </a:bodyPr>
          <a:lstStyle/>
          <a:p>
            <a:r>
              <a:rPr lang="en-US" sz="1000" dirty="0"/>
              <a:t>‘ – ’ : data not reported/unavailable</a:t>
            </a:r>
          </a:p>
        </p:txBody>
      </p:sp>
      <p:sp>
        <p:nvSpPr>
          <p:cNvPr id="8" name="Title 7">
            <a:extLst>
              <a:ext uri="{FF2B5EF4-FFF2-40B4-BE49-F238E27FC236}">
                <a16:creationId xmlns:a16="http://schemas.microsoft.com/office/drawing/2014/main" id="{0E91D146-2D4C-8BFD-61DF-D78C024C9A0E}"/>
              </a:ext>
            </a:extLst>
          </p:cNvPr>
          <p:cNvSpPr>
            <a:spLocks noGrp="1"/>
          </p:cNvSpPr>
          <p:nvPr>
            <p:ph type="title"/>
          </p:nvPr>
        </p:nvSpPr>
        <p:spPr/>
        <p:txBody>
          <a:bodyPr>
            <a:normAutofit/>
          </a:bodyPr>
          <a:lstStyle/>
          <a:p>
            <a:r>
              <a:rPr lang="es-ES" dirty="0" err="1"/>
              <a:t>Demographics</a:t>
            </a:r>
            <a:endParaRPr lang="en-BE" dirty="0"/>
          </a:p>
        </p:txBody>
      </p:sp>
      <p:sp>
        <p:nvSpPr>
          <p:cNvPr id="2" name="Date Placeholder 3">
            <a:extLst>
              <a:ext uri="{FF2B5EF4-FFF2-40B4-BE49-F238E27FC236}">
                <a16:creationId xmlns:a16="http://schemas.microsoft.com/office/drawing/2014/main" id="{23F0A182-81DC-0622-05D9-EDE998501351}"/>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4FCEB9CF-FFA4-B283-F260-B3F4059D075D}"/>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B1DA2578-AB22-4345-EBA9-5C675DD80611}"/>
              </a:ext>
            </a:extLst>
          </p:cNvPr>
          <p:cNvSpPr>
            <a:spLocks noGrp="1"/>
          </p:cNvSpPr>
          <p:nvPr>
            <p:ph type="sldNum" sz="quarter" idx="4"/>
          </p:nvPr>
        </p:nvSpPr>
        <p:spPr/>
        <p:txBody>
          <a:bodyPr/>
          <a:lstStyle/>
          <a:p>
            <a:fld id="{4A9CEFBC-9863-BD47-BA2B-008170C231CB}" type="slidenum">
              <a:rPr lang="en-US" smtClean="0"/>
              <a:pPr/>
              <a:t>12</a:t>
            </a:fld>
            <a:endParaRPr lang="en-US" dirty="0"/>
          </a:p>
        </p:txBody>
      </p:sp>
    </p:spTree>
    <p:extLst>
      <p:ext uri="{BB962C8B-B14F-4D97-AF65-F5344CB8AC3E}">
        <p14:creationId xmlns:p14="http://schemas.microsoft.com/office/powerpoint/2010/main" val="3708921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36402966"/>
              </p:ext>
            </p:extLst>
          </p:nvPr>
        </p:nvGraphicFramePr>
        <p:xfrm>
          <a:off x="1196883" y="1117438"/>
          <a:ext cx="9984463" cy="4489990"/>
        </p:xfrm>
        <a:graphic>
          <a:graphicData uri="http://schemas.openxmlformats.org/drawingml/2006/table">
            <a:tbl>
              <a:tblPr firstRow="1" firstCol="1" bandRow="1">
                <a:tableStyleId>{F5AB1C69-6EDB-4FF4-983F-18BD219EF322}</a:tableStyleId>
              </a:tblPr>
              <a:tblGrid>
                <a:gridCol w="1461770">
                  <a:extLst>
                    <a:ext uri="{9D8B030D-6E8A-4147-A177-3AD203B41FA5}">
                      <a16:colId xmlns:a16="http://schemas.microsoft.com/office/drawing/2014/main" val="3089609980"/>
                    </a:ext>
                  </a:extLst>
                </a:gridCol>
                <a:gridCol w="1599246">
                  <a:extLst>
                    <a:ext uri="{9D8B030D-6E8A-4147-A177-3AD203B41FA5}">
                      <a16:colId xmlns:a16="http://schemas.microsoft.com/office/drawing/2014/main" val="2042228122"/>
                    </a:ext>
                  </a:extLst>
                </a:gridCol>
                <a:gridCol w="1370783">
                  <a:extLst>
                    <a:ext uri="{9D8B030D-6E8A-4147-A177-3AD203B41FA5}">
                      <a16:colId xmlns:a16="http://schemas.microsoft.com/office/drawing/2014/main" val="4197203854"/>
                    </a:ext>
                  </a:extLst>
                </a:gridCol>
                <a:gridCol w="1440316">
                  <a:extLst>
                    <a:ext uri="{9D8B030D-6E8A-4147-A177-3AD203B41FA5}">
                      <a16:colId xmlns:a16="http://schemas.microsoft.com/office/drawing/2014/main" val="3530482609"/>
                    </a:ext>
                  </a:extLst>
                </a:gridCol>
                <a:gridCol w="1360850">
                  <a:extLst>
                    <a:ext uri="{9D8B030D-6E8A-4147-A177-3AD203B41FA5}">
                      <a16:colId xmlns:a16="http://schemas.microsoft.com/office/drawing/2014/main" val="2544736314"/>
                    </a:ext>
                  </a:extLst>
                </a:gridCol>
                <a:gridCol w="1350916">
                  <a:extLst>
                    <a:ext uri="{9D8B030D-6E8A-4147-A177-3AD203B41FA5}">
                      <a16:colId xmlns:a16="http://schemas.microsoft.com/office/drawing/2014/main" val="3925215280"/>
                    </a:ext>
                  </a:extLst>
                </a:gridCol>
                <a:gridCol w="1400582">
                  <a:extLst>
                    <a:ext uri="{9D8B030D-6E8A-4147-A177-3AD203B41FA5}">
                      <a16:colId xmlns:a16="http://schemas.microsoft.com/office/drawing/2014/main" val="2747048325"/>
                    </a:ext>
                  </a:extLst>
                </a:gridCol>
              </a:tblGrid>
              <a:tr h="801910">
                <a:tc>
                  <a:txBody>
                    <a:bodyPr/>
                    <a:lstStyle/>
                    <a:p>
                      <a:pPr marL="0" marR="0" algn="ctr">
                        <a:lnSpc>
                          <a:spcPct val="107000"/>
                        </a:lnSpc>
                        <a:spcBef>
                          <a:spcPts val="0"/>
                        </a:spcBef>
                        <a:spcAft>
                          <a:spcPts val="0"/>
                        </a:spcAft>
                      </a:pPr>
                      <a:r>
                        <a:rPr lang="en-US" sz="1100" dirty="0">
                          <a:effectLst/>
                        </a:rPr>
                        <a:t>Country </a:t>
                      </a:r>
                      <a:endParaRPr lang="en-US" sz="1100" dirty="0">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CKD Prevalence</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Death attributed to CKD</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DALYS attributed to CKD</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Obesity</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Increased BP</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tc>
                  <a:txBody>
                    <a:bodyPr/>
                    <a:lstStyle/>
                    <a:p>
                      <a:pPr marL="0" marR="0" algn="ctr">
                        <a:lnSpc>
                          <a:spcPct val="107000"/>
                        </a:lnSpc>
                        <a:spcBef>
                          <a:spcPts val="0"/>
                        </a:spcBef>
                        <a:spcAft>
                          <a:spcPts val="0"/>
                        </a:spcAft>
                      </a:pPr>
                      <a:r>
                        <a:rPr lang="en-US" sz="1100" dirty="0">
                          <a:solidFill>
                            <a:schemeClr val="tx1">
                              <a:lumMod val="75000"/>
                              <a:lumOff val="25000"/>
                            </a:schemeClr>
                          </a:solidFill>
                          <a:effectLst/>
                        </a:rPr>
                        <a:t>Smoking</a:t>
                      </a:r>
                    </a:p>
                    <a:p>
                      <a:pPr marL="0" marR="0" algn="ctr">
                        <a:lnSpc>
                          <a:spcPct val="107000"/>
                        </a:lnSpc>
                        <a:spcBef>
                          <a:spcPts val="0"/>
                        </a:spcBef>
                        <a:spcAft>
                          <a:spcPts val="0"/>
                        </a:spcAft>
                      </a:pPr>
                      <a:r>
                        <a:rPr lang="en-US" sz="1100" dirty="0">
                          <a:solidFill>
                            <a:schemeClr val="tx1">
                              <a:lumMod val="75000"/>
                              <a:lumOff val="25000"/>
                            </a:schemeClr>
                          </a:solidFill>
                          <a:effectLst/>
                        </a:rPr>
                        <a:t>% (95% CI)</a:t>
                      </a:r>
                      <a:endParaRPr lang="en-US" sz="11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27305" marR="27305" marT="0" marB="0" anchor="ctr"/>
                </a:tc>
                <a:extLst>
                  <a:ext uri="{0D108BD9-81ED-4DB2-BD59-A6C34878D82A}">
                    <a16:rowId xmlns:a16="http://schemas.microsoft.com/office/drawing/2014/main" val="846810905"/>
                  </a:ext>
                </a:extLst>
              </a:tr>
              <a:tr h="335280">
                <a:tc>
                  <a:txBody>
                    <a:bodyPr/>
                    <a:lstStyle/>
                    <a:p>
                      <a:pPr algn="l" fontAlgn="b"/>
                      <a:r>
                        <a:rPr lang="en-US" sz="1100" b="1" kern="1200" dirty="0">
                          <a:solidFill>
                            <a:schemeClr val="tx1">
                              <a:lumMod val="75000"/>
                              <a:lumOff val="25000"/>
                            </a:schemeClr>
                          </a:solidFill>
                          <a:effectLst/>
                        </a:rPr>
                        <a:t> Antigua and</a:t>
                      </a:r>
                      <a:r>
                        <a:rPr lang="en-US" sz="1100" b="1" kern="1200" baseline="0" dirty="0">
                          <a:solidFill>
                            <a:schemeClr val="tx1">
                              <a:lumMod val="75000"/>
                              <a:lumOff val="25000"/>
                            </a:schemeClr>
                          </a:solidFill>
                          <a:effectLst/>
                        </a:rPr>
                        <a:t> </a:t>
                      </a:r>
                      <a:r>
                        <a:rPr lang="en-US" sz="1100" b="1" kern="1200" dirty="0">
                          <a:solidFill>
                            <a:schemeClr val="tx1">
                              <a:lumMod val="75000"/>
                              <a:lumOff val="25000"/>
                            </a:schemeClr>
                          </a:solidFill>
                          <a:effectLst/>
                        </a:rPr>
                        <a:t>Barbuda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12.37 (11.35 - 13.62)</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5.96 (5.4 - 6.55)</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4.28 (3.76 - 4.82)</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19.1 (13.9 - 24.8)</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a:solidFill>
                            <a:schemeClr val="tx1">
                              <a:lumMod val="75000"/>
                              <a:lumOff val="25000"/>
                            </a:schemeClr>
                          </a:solidFill>
                          <a:effectLst/>
                        </a:rPr>
                        <a:t>23.4 (16.6 - 31.1)</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a:solidFill>
                            <a:schemeClr val="tx1">
                              <a:lumMod val="75000"/>
                              <a:lumOff val="25000"/>
                            </a:schemeClr>
                          </a:solidFill>
                          <a:effectLst/>
                        </a:rPr>
                        <a:t>3.3 (2.5 - 4.5)</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488634303"/>
                  </a:ext>
                </a:extLst>
              </a:tr>
              <a:tr h="335280">
                <a:tc>
                  <a:txBody>
                    <a:bodyPr/>
                    <a:lstStyle/>
                    <a:p>
                      <a:pPr algn="l" fontAlgn="b"/>
                      <a:r>
                        <a:rPr lang="en-US" sz="1100" b="1" kern="1200" dirty="0">
                          <a:solidFill>
                            <a:schemeClr val="tx1">
                              <a:lumMod val="75000"/>
                              <a:lumOff val="25000"/>
                            </a:schemeClr>
                          </a:solidFill>
                          <a:effectLst/>
                        </a:rPr>
                        <a:t> Bahamas, The</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9.82 (9.17 - 10.47)</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4.11 (3.81 - 4.42)</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3.1 (2.78 - 3.43)</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32.1 (26.1 - 38.5)</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a:solidFill>
                            <a:schemeClr val="tx1">
                              <a:lumMod val="75000"/>
                              <a:lumOff val="25000"/>
                            </a:schemeClr>
                          </a:solidFill>
                          <a:effectLst/>
                        </a:rPr>
                        <a:t>20.9 (15.1 - 27.9)</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a:solidFill>
                            <a:schemeClr val="tx1">
                              <a:lumMod val="75000"/>
                              <a:lumOff val="25000"/>
                            </a:schemeClr>
                          </a:solidFill>
                          <a:effectLst/>
                        </a:rPr>
                        <a:t>6.1 (4.7 - 8.0)</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066360469"/>
                  </a:ext>
                </a:extLst>
              </a:tr>
              <a:tr h="335280">
                <a:tc>
                  <a:txBody>
                    <a:bodyPr/>
                    <a:lstStyle/>
                    <a:p>
                      <a:pPr algn="l" fontAlgn="b"/>
                      <a:r>
                        <a:rPr lang="en-US" sz="1100" b="1" kern="1200" dirty="0">
                          <a:solidFill>
                            <a:schemeClr val="tx1">
                              <a:lumMod val="75000"/>
                              <a:lumOff val="25000"/>
                            </a:schemeClr>
                          </a:solidFill>
                          <a:effectLst/>
                        </a:rPr>
                        <a:t> Barbados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13.29 (12.37 – 14.18)</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3.97 (3.60 – 4.32)</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3.26 (2.89 – 3.63)</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24.8 (19.8 – 30.2)</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24.4 (18.0 – 31.5)</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4.2 (3.2 - 5.5)</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447808830"/>
                  </a:ext>
                </a:extLst>
              </a:tr>
              <a:tr h="335280">
                <a:tc>
                  <a:txBody>
                    <a:bodyPr/>
                    <a:lstStyle/>
                    <a:p>
                      <a:pPr algn="l" fontAlgn="b"/>
                      <a:r>
                        <a:rPr lang="en-US" sz="1100" b="1" kern="1200" dirty="0">
                          <a:solidFill>
                            <a:schemeClr val="tx1">
                              <a:lumMod val="75000"/>
                              <a:lumOff val="25000"/>
                            </a:schemeClr>
                          </a:solidFill>
                          <a:effectLst/>
                        </a:rPr>
                        <a:t> Canada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10.87 (10.10 - 11.64)</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2.6 (2.22 - 2.91)</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1.37 (1.21 - 1.53)</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31.3 (27.4 - 35.3)</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a:solidFill>
                            <a:schemeClr val="tx1">
                              <a:lumMod val="75000"/>
                              <a:lumOff val="25000"/>
                            </a:schemeClr>
                          </a:solidFill>
                          <a:effectLst/>
                        </a:rPr>
                        <a:t>13.2 (9.4 - 17.7)</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13.8 (12.0 - 15.9)</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539059306"/>
                  </a:ext>
                </a:extLst>
              </a:tr>
              <a:tr h="335280">
                <a:tc>
                  <a:txBody>
                    <a:bodyPr/>
                    <a:lstStyle/>
                    <a:p>
                      <a:pPr algn="l" fontAlgn="b"/>
                      <a:r>
                        <a:rPr lang="en-US" sz="1100" b="1" kern="1200" dirty="0">
                          <a:solidFill>
                            <a:schemeClr val="tx1">
                              <a:lumMod val="75000"/>
                              <a:lumOff val="25000"/>
                            </a:schemeClr>
                          </a:solidFill>
                          <a:effectLst/>
                        </a:rPr>
                        <a:t> Jamaica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9.78 (9.15 - 10.39)</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4.77 (4.36 - 5.13)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3.6 (3.16 - 4.05)</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24.4 (19.9 - 29.2)</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21.8 (16.0 - 28.4)</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9.4 (7.3 - 11.7)</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956746676"/>
                  </a:ext>
                </a:extLst>
              </a:tr>
              <a:tr h="335280">
                <a:tc>
                  <a:txBody>
                    <a:bodyPr/>
                    <a:lstStyle/>
                    <a:p>
                      <a:pPr algn="l" fontAlgn="b"/>
                      <a:r>
                        <a:rPr lang="en-US" sz="1100" b="1" kern="1200" dirty="0">
                          <a:solidFill>
                            <a:schemeClr val="tx1">
                              <a:lumMod val="75000"/>
                              <a:lumOff val="25000"/>
                            </a:schemeClr>
                          </a:solidFill>
                          <a:effectLst/>
                        </a:rPr>
                        <a:t> St. Kitts and Nevis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11.42 (10.59 - 12.24)</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6.32 (5.42 - 7.1)</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4.62 (3.74 - 5.35)</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23.1 (17.7 - 29.1)</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25.3 (18.7 - 32.4)</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963690791"/>
                  </a:ext>
                </a:extLst>
              </a:tr>
              <a:tr h="335280">
                <a:tc>
                  <a:txBody>
                    <a:bodyPr/>
                    <a:lstStyle/>
                    <a:p>
                      <a:pPr algn="l" fontAlgn="b"/>
                      <a:r>
                        <a:rPr lang="en-US" sz="1100" b="1" kern="1200" dirty="0">
                          <a:solidFill>
                            <a:schemeClr val="tx1">
                              <a:lumMod val="75000"/>
                              <a:lumOff val="25000"/>
                            </a:schemeClr>
                          </a:solidFill>
                          <a:effectLst/>
                        </a:rPr>
                        <a:t> St. Lucia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11.36 (10.59 - 12.12)</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5.08 (4.59 - 5.54)</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3.82 (3.4 - 4.24)</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19.8 (14.9 - 25.1)</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27.1 (20.2 - 35.0)</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8.0 (6.4 - 10.1)</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35846969"/>
                  </a:ext>
                </a:extLst>
              </a:tr>
              <a:tr h="335280">
                <a:tc>
                  <a:txBody>
                    <a:bodyPr/>
                    <a:lstStyle/>
                    <a:p>
                      <a:pPr algn="l" fontAlgn="b"/>
                      <a:r>
                        <a:rPr lang="en-US" sz="1100" b="1" kern="1200" dirty="0">
                          <a:solidFill>
                            <a:schemeClr val="tx1">
                              <a:lumMod val="75000"/>
                              <a:lumOff val="25000"/>
                            </a:schemeClr>
                          </a:solidFill>
                          <a:effectLst/>
                        </a:rPr>
                        <a:t> St. Vincent and the  Grenadines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10.51 (9.81 - 11.17)</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4.52 (4.16 - 4.89)</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3.58 (3.22 - 3.92)</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23.8 (18.4 - 29.8)</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23.3 (17.0 - 30.5)</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6.4 (5.0 - 8.0)</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242889129"/>
                  </a:ext>
                </a:extLst>
              </a:tr>
              <a:tr h="335280">
                <a:tc>
                  <a:txBody>
                    <a:bodyPr/>
                    <a:lstStyle/>
                    <a:p>
                      <a:pPr algn="l" fontAlgn="b"/>
                      <a:r>
                        <a:rPr lang="en-US" sz="1100" b="1" kern="1200" dirty="0">
                          <a:solidFill>
                            <a:schemeClr val="tx1">
                              <a:lumMod val="75000"/>
                              <a:lumOff val="25000"/>
                            </a:schemeClr>
                          </a:solidFill>
                          <a:effectLst/>
                        </a:rPr>
                        <a:t> Trinidad and Tobago</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11.73 (10.95 - 12.54)</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5.25 (4.79 - 5.73)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3.88 (3.39 - 4.36)</a:t>
                      </a:r>
                      <a:endParaRPr lang="en-CA" sz="1100" b="0" i="0" u="none" strike="noStrike">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19.7 (14.5 - 25.7)</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25.8 (18.7 - 33.9)</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14.6 (12.1 - 17.2)</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4060153600"/>
                  </a:ext>
                </a:extLst>
              </a:tr>
              <a:tr h="335280">
                <a:tc>
                  <a:txBody>
                    <a:bodyPr/>
                    <a:lstStyle/>
                    <a:p>
                      <a:pPr algn="l" fontAlgn="b"/>
                      <a:r>
                        <a:rPr lang="en-US" sz="1100" b="1" kern="1200" dirty="0">
                          <a:solidFill>
                            <a:schemeClr val="tx1">
                              <a:lumMod val="75000"/>
                              <a:lumOff val="25000"/>
                            </a:schemeClr>
                          </a:solidFill>
                          <a:effectLst/>
                        </a:rPr>
                        <a:t>Turks and Caicos Islands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dirty="0">
                          <a:solidFill>
                            <a:schemeClr val="tx1">
                              <a:lumMod val="75000"/>
                              <a:lumOff val="25000"/>
                            </a:schemeClr>
                          </a:solidFill>
                          <a:effectLst/>
                        </a:rPr>
                        <a:t>-</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dirty="0">
                          <a:solidFill>
                            <a:schemeClr val="tx1">
                              <a:lumMod val="75000"/>
                              <a:lumOff val="25000"/>
                            </a:schemeClr>
                          </a:solidFill>
                          <a:effectLst/>
                        </a:rPr>
                        <a:t>-</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989797914"/>
                  </a:ext>
                </a:extLst>
              </a:tr>
              <a:tr h="335280">
                <a:tc>
                  <a:txBody>
                    <a:bodyPr/>
                    <a:lstStyle/>
                    <a:p>
                      <a:pPr algn="l" fontAlgn="b"/>
                      <a:r>
                        <a:rPr lang="en-US" sz="1100" b="1" kern="1200" dirty="0">
                          <a:solidFill>
                            <a:schemeClr val="tx1">
                              <a:lumMod val="75000"/>
                              <a:lumOff val="25000"/>
                            </a:schemeClr>
                          </a:solidFill>
                          <a:effectLst/>
                        </a:rPr>
                        <a:t> United States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12.94 (12.09 - 13.78)</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3.63 (3.26 - 3.88)</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2.06 (1.87 - 2.27)</a:t>
                      </a:r>
                      <a:endParaRPr lang="en-CA" sz="1100" b="0" i="0" u="none" strike="noStrike" dirty="0">
                        <a:solidFill>
                          <a:srgbClr val="000000"/>
                        </a:solidFill>
                        <a:effectLst/>
                        <a:latin typeface="+mn-lt"/>
                      </a:endParaRPr>
                    </a:p>
                  </a:txBody>
                  <a:tcPr marL="4763" marR="4763" marT="4763" marB="0" anchor="ctr"/>
                </a:tc>
                <a:tc>
                  <a:txBody>
                    <a:bodyPr/>
                    <a:lstStyle/>
                    <a:p>
                      <a:pPr algn="ctr" fontAlgn="t"/>
                      <a:r>
                        <a:rPr lang="en-US" sz="1100" kern="1200">
                          <a:solidFill>
                            <a:schemeClr val="tx1">
                              <a:lumMod val="75000"/>
                              <a:lumOff val="25000"/>
                            </a:schemeClr>
                          </a:solidFill>
                          <a:effectLst/>
                        </a:rPr>
                        <a:t>37.3 (33.4 - 41.3)</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t"/>
                      <a:r>
                        <a:rPr lang="en-US" sz="1100" kern="1200">
                          <a:solidFill>
                            <a:schemeClr val="tx1">
                              <a:lumMod val="75000"/>
                              <a:lumOff val="25000"/>
                            </a:schemeClr>
                          </a:solidFill>
                          <a:effectLst/>
                        </a:rPr>
                        <a:t>12.9 (9.8 - 16.8)</a:t>
                      </a:r>
                      <a:endParaRPr lang="en-US" sz="1100" kern="120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algn="ctr" fontAlgn="b"/>
                      <a:r>
                        <a:rPr lang="en-US" sz="1100" kern="1200" dirty="0">
                          <a:solidFill>
                            <a:schemeClr val="tx1">
                              <a:lumMod val="75000"/>
                              <a:lumOff val="25000"/>
                            </a:schemeClr>
                          </a:solidFill>
                          <a:effectLst/>
                        </a:rPr>
                        <a:t>13.3 (13.0 - 13.6)</a:t>
                      </a:r>
                      <a:endParaRPr lang="en-US" sz="1100" kern="1200" dirty="0">
                        <a:solidFill>
                          <a:schemeClr val="tx1">
                            <a:lumMod val="75000"/>
                            <a:lumOff val="25000"/>
                          </a:schemeClr>
                        </a:solidFill>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128575742"/>
                  </a:ext>
                </a:extLst>
              </a:tr>
            </a:tbl>
          </a:graphicData>
        </a:graphic>
      </p:graphicFrame>
      <p:sp>
        <p:nvSpPr>
          <p:cNvPr id="7" name="Rectangle 6"/>
          <p:cNvSpPr/>
          <p:nvPr/>
        </p:nvSpPr>
        <p:spPr>
          <a:xfrm>
            <a:off x="1196883" y="5607428"/>
            <a:ext cx="7545261" cy="58631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Abbreviations: CKD (Chronic Kidney Disease), DALYS (disability-adjusted life years), BP (blood pressure), CI (confidence interval)</a:t>
            </a:r>
          </a:p>
          <a:p>
            <a:pPr>
              <a:lnSpc>
                <a:spcPct val="107000"/>
              </a:lnSpc>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Data source: GBD study </a:t>
            </a:r>
            <a:r>
              <a:rPr lang="en-US" sz="1000" dirty="0">
                <a:solidFill>
                  <a:prstClr val="black"/>
                </a:solidFill>
                <a:ea typeface="Calibri" panose="020F0502020204030204" pitchFamily="34" charset="0"/>
                <a:cs typeface="Times New Roman" panose="02020603050405020304" pitchFamily="18" charset="0"/>
              </a:rPr>
              <a:t>database (</a:t>
            </a:r>
            <a:r>
              <a:rPr lang="en-US" sz="1000" dirty="0">
                <a:hlinkClick r:id="rId2"/>
              </a:rPr>
              <a:t>http://www.healthdata.org/gbd</a:t>
            </a:r>
            <a:r>
              <a:rPr lang="en-US" sz="1000" dirty="0"/>
              <a:t>)</a:t>
            </a:r>
            <a:r>
              <a:rPr lang="en-US" sz="1000" dirty="0">
                <a:solidFill>
                  <a:prstClr val="black"/>
                </a:solidFill>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WHO data observatory </a:t>
            </a:r>
            <a:r>
              <a:rPr lang="en-US" sz="1000" dirty="0">
                <a:solidFill>
                  <a:prstClr val="black"/>
                </a:solidFill>
                <a:ea typeface="Calibri" panose="020F0502020204030204" pitchFamily="34" charset="0"/>
                <a:cs typeface="Times New Roman" panose="02020603050405020304" pitchFamily="18" charset="0"/>
              </a:rPr>
              <a:t>(</a:t>
            </a:r>
            <a:r>
              <a:rPr lang="en-US" sz="1000" dirty="0">
                <a:hlinkClick r:id="rId3"/>
              </a:rPr>
              <a:t>https://www.who.int/gho/en/</a:t>
            </a:r>
            <a:r>
              <a:rPr lang="en-US" sz="1000" dirty="0"/>
              <a:t>)</a:t>
            </a:r>
          </a:p>
          <a:p>
            <a:pPr>
              <a:lnSpc>
                <a:spcPct val="107000"/>
              </a:lnSpc>
              <a:defRPr/>
            </a:pPr>
            <a:r>
              <a:rPr lang="en-US" sz="1000" dirty="0"/>
              <a:t>‘ – ’ : data not reported/unavailable</a:t>
            </a:r>
          </a:p>
        </p:txBody>
      </p:sp>
      <p:sp>
        <p:nvSpPr>
          <p:cNvPr id="8" name="Title 7">
            <a:extLst>
              <a:ext uri="{FF2B5EF4-FFF2-40B4-BE49-F238E27FC236}">
                <a16:creationId xmlns:a16="http://schemas.microsoft.com/office/drawing/2014/main" id="{0D45D9FB-6AE9-E6C9-6697-DB4530E28A40}"/>
              </a:ext>
            </a:extLst>
          </p:cNvPr>
          <p:cNvSpPr>
            <a:spLocks noGrp="1"/>
          </p:cNvSpPr>
          <p:nvPr>
            <p:ph type="title"/>
          </p:nvPr>
        </p:nvSpPr>
        <p:spPr/>
        <p:txBody>
          <a:bodyPr>
            <a:normAutofit/>
          </a:bodyPr>
          <a:lstStyle/>
          <a:p>
            <a:r>
              <a:rPr lang="en-GB" dirty="0"/>
              <a:t>CKD and its risk factors burden</a:t>
            </a:r>
            <a:endParaRPr lang="en-BE" dirty="0"/>
          </a:p>
        </p:txBody>
      </p:sp>
      <p:sp>
        <p:nvSpPr>
          <p:cNvPr id="2" name="Date Placeholder 3">
            <a:extLst>
              <a:ext uri="{FF2B5EF4-FFF2-40B4-BE49-F238E27FC236}">
                <a16:creationId xmlns:a16="http://schemas.microsoft.com/office/drawing/2014/main" id="{EFA4C659-D5E4-C033-1D40-3B8BD4162D16}"/>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D5CCE52A-454A-88EE-04D8-72CFC31CA6BB}"/>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53B4C368-1E8B-2FF2-C40C-F9D7D6EE8297}"/>
              </a:ext>
            </a:extLst>
          </p:cNvPr>
          <p:cNvSpPr>
            <a:spLocks noGrp="1"/>
          </p:cNvSpPr>
          <p:nvPr>
            <p:ph type="sldNum" sz="quarter" idx="4"/>
          </p:nvPr>
        </p:nvSpPr>
        <p:spPr/>
        <p:txBody>
          <a:bodyPr/>
          <a:lstStyle/>
          <a:p>
            <a:fld id="{4A9CEFBC-9863-BD47-BA2B-008170C231CB}" type="slidenum">
              <a:rPr lang="en-US" smtClean="0"/>
              <a:pPr/>
              <a:t>13</a:t>
            </a:fld>
            <a:endParaRPr lang="en-US" dirty="0"/>
          </a:p>
        </p:txBody>
      </p:sp>
    </p:spTree>
    <p:extLst>
      <p:ext uri="{BB962C8B-B14F-4D97-AF65-F5344CB8AC3E}">
        <p14:creationId xmlns:p14="http://schemas.microsoft.com/office/powerpoint/2010/main" val="844124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DD34600-ABF3-0893-A233-C93268EE0F00}"/>
              </a:ext>
            </a:extLst>
          </p:cNvPr>
          <p:cNvPicPr>
            <a:picLocks noChangeAspect="1"/>
          </p:cNvPicPr>
          <p:nvPr/>
        </p:nvPicPr>
        <p:blipFill>
          <a:blip r:embed="rId2"/>
          <a:stretch>
            <a:fillRect/>
          </a:stretch>
        </p:blipFill>
        <p:spPr>
          <a:xfrm>
            <a:off x="366049" y="1898427"/>
            <a:ext cx="3800121" cy="33456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649343940"/>
              </p:ext>
            </p:extLst>
          </p:nvPr>
        </p:nvGraphicFramePr>
        <p:xfrm>
          <a:off x="4447637" y="1477296"/>
          <a:ext cx="7576456" cy="4348908"/>
        </p:xfrm>
        <a:graphic>
          <a:graphicData uri="http://schemas.openxmlformats.org/drawingml/2006/table">
            <a:tbl>
              <a:tblPr firstRow="1" firstCol="1" bandRow="1">
                <a:tableStyleId>{F5AB1C69-6EDB-4FF4-983F-18BD219EF322}</a:tableStyleId>
              </a:tblPr>
              <a:tblGrid>
                <a:gridCol w="1271010">
                  <a:extLst>
                    <a:ext uri="{9D8B030D-6E8A-4147-A177-3AD203B41FA5}">
                      <a16:colId xmlns:a16="http://schemas.microsoft.com/office/drawing/2014/main" val="3316314868"/>
                    </a:ext>
                  </a:extLst>
                </a:gridCol>
                <a:gridCol w="832926">
                  <a:extLst>
                    <a:ext uri="{9D8B030D-6E8A-4147-A177-3AD203B41FA5}">
                      <a16:colId xmlns:a16="http://schemas.microsoft.com/office/drawing/2014/main" val="1544636129"/>
                    </a:ext>
                  </a:extLst>
                </a:gridCol>
                <a:gridCol w="738617">
                  <a:extLst>
                    <a:ext uri="{9D8B030D-6E8A-4147-A177-3AD203B41FA5}">
                      <a16:colId xmlns:a16="http://schemas.microsoft.com/office/drawing/2014/main" val="3414878875"/>
                    </a:ext>
                  </a:extLst>
                </a:gridCol>
                <a:gridCol w="738617">
                  <a:extLst>
                    <a:ext uri="{9D8B030D-6E8A-4147-A177-3AD203B41FA5}">
                      <a16:colId xmlns:a16="http://schemas.microsoft.com/office/drawing/2014/main" val="3603492931"/>
                    </a:ext>
                  </a:extLst>
                </a:gridCol>
                <a:gridCol w="855720">
                  <a:extLst>
                    <a:ext uri="{9D8B030D-6E8A-4147-A177-3AD203B41FA5}">
                      <a16:colId xmlns:a16="http://schemas.microsoft.com/office/drawing/2014/main" val="2577005473"/>
                    </a:ext>
                  </a:extLst>
                </a:gridCol>
                <a:gridCol w="750756">
                  <a:extLst>
                    <a:ext uri="{9D8B030D-6E8A-4147-A177-3AD203B41FA5}">
                      <a16:colId xmlns:a16="http://schemas.microsoft.com/office/drawing/2014/main" val="1192864779"/>
                    </a:ext>
                  </a:extLst>
                </a:gridCol>
                <a:gridCol w="827797">
                  <a:extLst>
                    <a:ext uri="{9D8B030D-6E8A-4147-A177-3AD203B41FA5}">
                      <a16:colId xmlns:a16="http://schemas.microsoft.com/office/drawing/2014/main" val="2946960038"/>
                    </a:ext>
                  </a:extLst>
                </a:gridCol>
                <a:gridCol w="821195">
                  <a:extLst>
                    <a:ext uri="{9D8B030D-6E8A-4147-A177-3AD203B41FA5}">
                      <a16:colId xmlns:a16="http://schemas.microsoft.com/office/drawing/2014/main" val="2252077341"/>
                    </a:ext>
                  </a:extLst>
                </a:gridCol>
                <a:gridCol w="739818">
                  <a:extLst>
                    <a:ext uri="{9D8B030D-6E8A-4147-A177-3AD203B41FA5}">
                      <a16:colId xmlns:a16="http://schemas.microsoft.com/office/drawing/2014/main" val="2976540796"/>
                    </a:ext>
                  </a:extLst>
                </a:gridCol>
              </a:tblGrid>
              <a:tr h="343134">
                <a:tc rowSpan="2">
                  <a:txBody>
                    <a:bodyPr/>
                    <a:lstStyle/>
                    <a:p>
                      <a:pPr marL="0" marR="0" algn="ctr">
                        <a:lnSpc>
                          <a:spcPct val="106000"/>
                        </a:lnSpc>
                        <a:spcBef>
                          <a:spcPts val="0"/>
                        </a:spcBef>
                        <a:spcAft>
                          <a:spcPts val="0"/>
                        </a:spcAft>
                      </a:pPr>
                      <a:r>
                        <a:rPr lang="en-US" sz="1000" b="1" kern="1200" dirty="0">
                          <a:solidFill>
                            <a:srgbClr val="FFFFFF"/>
                          </a:solidFill>
                          <a:effectLst/>
                        </a:rPr>
                        <a:t>Country </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gridSpan="2">
                  <a:txBody>
                    <a:bodyPr/>
                    <a:lstStyle/>
                    <a:p>
                      <a:pPr marL="0" marR="0" algn="ctr">
                        <a:lnSpc>
                          <a:spcPct val="106000"/>
                        </a:lnSpc>
                        <a:spcBef>
                          <a:spcPts val="0"/>
                        </a:spcBef>
                        <a:spcAft>
                          <a:spcPts val="0"/>
                        </a:spcAft>
                      </a:pPr>
                      <a:r>
                        <a:rPr lang="en-US" sz="1000" b="1" kern="1200" dirty="0">
                          <a:solidFill>
                            <a:srgbClr val="404040"/>
                          </a:solidFill>
                          <a:effectLst/>
                        </a:rPr>
                        <a:t>Treated kidney failure</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hMerge="1">
                  <a:txBody>
                    <a:bodyPr/>
                    <a:lstStyle/>
                    <a:p>
                      <a:endParaRPr lang="en-GB"/>
                    </a:p>
                  </a:txBody>
                  <a:tcPr/>
                </a:tc>
                <a:tc gridSpan="2">
                  <a:txBody>
                    <a:bodyPr/>
                    <a:lstStyle/>
                    <a:p>
                      <a:pPr marL="0" marR="0" algn="ctr">
                        <a:lnSpc>
                          <a:spcPct val="106000"/>
                        </a:lnSpc>
                        <a:spcBef>
                          <a:spcPts val="0"/>
                        </a:spcBef>
                        <a:spcAft>
                          <a:spcPts val="0"/>
                        </a:spcAft>
                      </a:pPr>
                      <a:r>
                        <a:rPr lang="en-US" sz="1000" b="1" kern="1200" dirty="0">
                          <a:solidFill>
                            <a:srgbClr val="404040"/>
                          </a:solidFill>
                          <a:effectLst/>
                        </a:rPr>
                        <a:t>Chronic dialysis (HD+PD)</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hMerge="1">
                  <a:txBody>
                    <a:bodyPr/>
                    <a:lstStyle/>
                    <a:p>
                      <a:endParaRPr lang="en-GB"/>
                    </a:p>
                  </a:txBody>
                  <a:tcPr/>
                </a:tc>
                <a:tc gridSpan="2">
                  <a:txBody>
                    <a:bodyPr/>
                    <a:lstStyle/>
                    <a:p>
                      <a:pPr marL="0" marR="0" algn="ctr">
                        <a:lnSpc>
                          <a:spcPct val="106000"/>
                        </a:lnSpc>
                        <a:spcBef>
                          <a:spcPts val="0"/>
                        </a:spcBef>
                        <a:spcAft>
                          <a:spcPts val="0"/>
                        </a:spcAft>
                      </a:pPr>
                      <a:r>
                        <a:rPr lang="en-US" sz="1000" b="1" kern="1200" dirty="0">
                          <a:solidFill>
                            <a:srgbClr val="404040"/>
                          </a:solidFill>
                          <a:effectLst/>
                        </a:rPr>
                        <a:t>Chronic HD</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hMerge="1">
                  <a:txBody>
                    <a:bodyPr/>
                    <a:lstStyle/>
                    <a:p>
                      <a:endParaRPr lang="en-GB"/>
                    </a:p>
                  </a:txBody>
                  <a:tcPr/>
                </a:tc>
                <a:tc gridSpan="2">
                  <a:txBody>
                    <a:bodyPr/>
                    <a:lstStyle/>
                    <a:p>
                      <a:pPr marL="0" marR="0" algn="ctr">
                        <a:lnSpc>
                          <a:spcPct val="106000"/>
                        </a:lnSpc>
                        <a:spcBef>
                          <a:spcPts val="0"/>
                        </a:spcBef>
                        <a:spcAft>
                          <a:spcPts val="0"/>
                        </a:spcAft>
                      </a:pPr>
                      <a:r>
                        <a:rPr lang="en-US" sz="1000" b="1" kern="1200" dirty="0">
                          <a:solidFill>
                            <a:srgbClr val="404040"/>
                          </a:solidFill>
                          <a:effectLst/>
                        </a:rPr>
                        <a:t>Chronic PD</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hMerge="1">
                  <a:txBody>
                    <a:bodyPr/>
                    <a:lstStyle/>
                    <a:p>
                      <a:endParaRPr lang="en-GB"/>
                    </a:p>
                  </a:txBody>
                  <a:tcPr/>
                </a:tc>
                <a:extLst>
                  <a:ext uri="{0D108BD9-81ED-4DB2-BD59-A6C34878D82A}">
                    <a16:rowId xmlns:a16="http://schemas.microsoft.com/office/drawing/2014/main" val="3930587178"/>
                  </a:ext>
                </a:extLst>
              </a:tr>
              <a:tr h="317694">
                <a:tc vMerge="1">
                  <a:txBody>
                    <a:bodyPr/>
                    <a:lstStyle/>
                    <a:p>
                      <a:endParaRPr lang="en-GB"/>
                    </a:p>
                  </a:txBody>
                  <a:tcPr/>
                </a:tc>
                <a:tc>
                  <a:txBody>
                    <a:bodyPr/>
                    <a:lstStyle/>
                    <a:p>
                      <a:pPr marL="0" marR="0" algn="ctr">
                        <a:lnSpc>
                          <a:spcPct val="106000"/>
                        </a:lnSpc>
                        <a:spcBef>
                          <a:spcPts val="0"/>
                        </a:spcBef>
                        <a:spcAft>
                          <a:spcPts val="0"/>
                        </a:spcAft>
                      </a:pPr>
                      <a:r>
                        <a:rPr lang="en-US" sz="1000" kern="1200">
                          <a:solidFill>
                            <a:srgbClr val="404040"/>
                          </a:solidFill>
                          <a:effectLst/>
                        </a:rPr>
                        <a:t>Incidence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Prevalence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Incidence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Prevalence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Incidence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dirty="0">
                          <a:solidFill>
                            <a:srgbClr val="404040"/>
                          </a:solidFill>
                          <a:effectLst/>
                        </a:rPr>
                        <a:t>Prevalence</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dirty="0">
                          <a:solidFill>
                            <a:srgbClr val="404040"/>
                          </a:solidFill>
                          <a:effectLst/>
                        </a:rPr>
                        <a:t>Incidence</a:t>
                      </a:r>
                      <a:endParaRPr lang="en-GB" sz="1000" dirty="0">
                        <a:effectLst/>
                        <a:latin typeface="+mn-lt"/>
                        <a:ea typeface="Calibri" panose="020F0502020204030204" pitchFamily="34" charset="0"/>
                        <a:cs typeface="Times New Roman" panose="02020603050405020304" pitchFamily="18" charset="0"/>
                      </a:endParaRPr>
                    </a:p>
                  </a:txBody>
                  <a:tcPr marL="22095" marR="22095" marT="8958" marB="0" anchor="ctr"/>
                </a:tc>
                <a:tc>
                  <a:txBody>
                    <a:bodyPr/>
                    <a:lstStyle/>
                    <a:p>
                      <a:pPr marL="0" marR="0" algn="ctr">
                        <a:lnSpc>
                          <a:spcPct val="106000"/>
                        </a:lnSpc>
                        <a:spcBef>
                          <a:spcPts val="0"/>
                        </a:spcBef>
                        <a:spcAft>
                          <a:spcPts val="0"/>
                        </a:spcAft>
                      </a:pPr>
                      <a:r>
                        <a:rPr lang="en-US" sz="1000" kern="1200">
                          <a:solidFill>
                            <a:srgbClr val="404040"/>
                          </a:solidFill>
                          <a:effectLst/>
                        </a:rPr>
                        <a:t>Prevalence</a:t>
                      </a:r>
                      <a:endParaRPr lang="en-GB" sz="1000">
                        <a:effectLst/>
                        <a:latin typeface="+mn-lt"/>
                        <a:ea typeface="Calibri" panose="020F0502020204030204" pitchFamily="34" charset="0"/>
                        <a:cs typeface="Times New Roman" panose="02020603050405020304" pitchFamily="18" charset="0"/>
                      </a:endParaRPr>
                    </a:p>
                  </a:txBody>
                  <a:tcPr marL="22095" marR="22095" marT="8958" marB="0" anchor="ctr"/>
                </a:tc>
                <a:extLst>
                  <a:ext uri="{0D108BD9-81ED-4DB2-BD59-A6C34878D82A}">
                    <a16:rowId xmlns:a16="http://schemas.microsoft.com/office/drawing/2014/main" val="2135790206"/>
                  </a:ext>
                </a:extLst>
              </a:tr>
              <a:tr h="335280">
                <a:tc>
                  <a:txBody>
                    <a:bodyPr/>
                    <a:lstStyle/>
                    <a:p>
                      <a:pPr algn="l" fontAlgn="b"/>
                      <a:r>
                        <a:rPr lang="en-US" sz="1100" b="1" kern="1200" dirty="0">
                          <a:solidFill>
                            <a:schemeClr val="tx1">
                              <a:lumMod val="75000"/>
                              <a:lumOff val="25000"/>
                            </a:schemeClr>
                          </a:solidFill>
                          <a:effectLst/>
                        </a:rPr>
                        <a:t> Antigua and</a:t>
                      </a:r>
                      <a:r>
                        <a:rPr lang="en-US" sz="1100" b="1" kern="1200" baseline="0" dirty="0">
                          <a:solidFill>
                            <a:schemeClr val="tx1">
                              <a:lumMod val="75000"/>
                              <a:lumOff val="25000"/>
                            </a:schemeClr>
                          </a:solidFill>
                          <a:effectLst/>
                        </a:rPr>
                        <a:t> </a:t>
                      </a:r>
                      <a:r>
                        <a:rPr lang="en-US" sz="1100" b="1" kern="1200" dirty="0">
                          <a:solidFill>
                            <a:schemeClr val="tx1">
                              <a:lumMod val="75000"/>
                              <a:lumOff val="25000"/>
                            </a:schemeClr>
                          </a:solidFill>
                          <a:effectLst/>
                        </a:rPr>
                        <a:t>Barbuda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515.4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515.4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353000142"/>
                  </a:ext>
                </a:extLst>
              </a:tr>
              <a:tr h="335280">
                <a:tc>
                  <a:txBody>
                    <a:bodyPr/>
                    <a:lstStyle/>
                    <a:p>
                      <a:pPr algn="l" fontAlgn="b"/>
                      <a:r>
                        <a:rPr lang="en-US" sz="1100" b="1" kern="1200" dirty="0">
                          <a:solidFill>
                            <a:schemeClr val="tx1">
                              <a:lumMod val="75000"/>
                              <a:lumOff val="25000"/>
                            </a:schemeClr>
                          </a:solidFill>
                          <a:effectLst/>
                        </a:rPr>
                        <a:t> Bahamas, The</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651.1</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620.3</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506.1</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114.2</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793823494"/>
                  </a:ext>
                </a:extLst>
              </a:tr>
              <a:tr h="335280">
                <a:tc>
                  <a:txBody>
                    <a:bodyPr/>
                    <a:lstStyle/>
                    <a:p>
                      <a:pPr algn="l" fontAlgn="b"/>
                      <a:r>
                        <a:rPr lang="en-US" sz="1100" b="1" kern="1200" dirty="0">
                          <a:solidFill>
                            <a:schemeClr val="tx1">
                              <a:lumMod val="75000"/>
                              <a:lumOff val="25000"/>
                            </a:schemeClr>
                          </a:solidFill>
                          <a:effectLst/>
                        </a:rPr>
                        <a:t> Barbados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682.5</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678.8</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678.8</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866358976"/>
                  </a:ext>
                </a:extLst>
              </a:tr>
              <a:tr h="335280">
                <a:tc>
                  <a:txBody>
                    <a:bodyPr/>
                    <a:lstStyle/>
                    <a:p>
                      <a:pPr algn="l" fontAlgn="b"/>
                      <a:r>
                        <a:rPr lang="en-US" sz="1100" b="1" kern="1200" dirty="0">
                          <a:solidFill>
                            <a:schemeClr val="tx1">
                              <a:lumMod val="75000"/>
                              <a:lumOff val="25000"/>
                            </a:schemeClr>
                          </a:solidFill>
                          <a:effectLst/>
                        </a:rPr>
                        <a:t> Canada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208.1</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1415.9</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203.1</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805.6</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154.8</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639.6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48.3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166</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687922259"/>
                  </a:ext>
                </a:extLst>
              </a:tr>
              <a:tr h="335280">
                <a:tc>
                  <a:txBody>
                    <a:bodyPr/>
                    <a:lstStyle/>
                    <a:p>
                      <a:pPr algn="l" fontAlgn="b"/>
                      <a:r>
                        <a:rPr lang="en-US" sz="1100" b="1" kern="1200" dirty="0">
                          <a:solidFill>
                            <a:schemeClr val="tx1">
                              <a:lumMod val="75000"/>
                              <a:lumOff val="25000"/>
                            </a:schemeClr>
                          </a:solidFill>
                          <a:effectLst/>
                        </a:rPr>
                        <a:t> Jamaica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137.4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131.5</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192.7</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11.5</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108143782"/>
                  </a:ext>
                </a:extLst>
              </a:tr>
              <a:tr h="335280">
                <a:tc>
                  <a:txBody>
                    <a:bodyPr/>
                    <a:lstStyle/>
                    <a:p>
                      <a:pPr algn="l" fontAlgn="b"/>
                      <a:r>
                        <a:rPr lang="en-US" sz="1100" b="1" kern="1200" dirty="0">
                          <a:solidFill>
                            <a:schemeClr val="tx1">
                              <a:lumMod val="75000"/>
                              <a:lumOff val="25000"/>
                            </a:schemeClr>
                          </a:solidFill>
                          <a:effectLst/>
                        </a:rPr>
                        <a:t> St. Kitts and Nevis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973117228"/>
                  </a:ext>
                </a:extLst>
              </a:tr>
              <a:tr h="335280">
                <a:tc>
                  <a:txBody>
                    <a:bodyPr/>
                    <a:lstStyle/>
                    <a:p>
                      <a:pPr algn="l" fontAlgn="b"/>
                      <a:r>
                        <a:rPr lang="en-US" sz="1100" b="1" kern="1200" dirty="0">
                          <a:solidFill>
                            <a:schemeClr val="tx1">
                              <a:lumMod val="75000"/>
                              <a:lumOff val="25000"/>
                            </a:schemeClr>
                          </a:solidFill>
                          <a:effectLst/>
                        </a:rPr>
                        <a:t> St. Lucia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321</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321</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470271008"/>
                  </a:ext>
                </a:extLst>
              </a:tr>
              <a:tr h="335280">
                <a:tc>
                  <a:txBody>
                    <a:bodyPr/>
                    <a:lstStyle/>
                    <a:p>
                      <a:pPr algn="l" fontAlgn="b"/>
                      <a:r>
                        <a:rPr lang="en-US" sz="1100" b="1" kern="1200" dirty="0">
                          <a:solidFill>
                            <a:schemeClr val="tx1">
                              <a:lumMod val="75000"/>
                              <a:lumOff val="25000"/>
                            </a:schemeClr>
                          </a:solidFill>
                          <a:effectLst/>
                        </a:rPr>
                        <a:t> St. Vincent and the  Grenadines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624111147"/>
                  </a:ext>
                </a:extLst>
              </a:tr>
              <a:tr h="335280">
                <a:tc>
                  <a:txBody>
                    <a:bodyPr/>
                    <a:lstStyle/>
                    <a:p>
                      <a:pPr algn="l" fontAlgn="b"/>
                      <a:r>
                        <a:rPr lang="en-US" sz="1100" b="1" kern="1200" dirty="0">
                          <a:solidFill>
                            <a:schemeClr val="tx1">
                              <a:lumMod val="75000"/>
                              <a:lumOff val="25000"/>
                            </a:schemeClr>
                          </a:solidFill>
                          <a:effectLst/>
                        </a:rPr>
                        <a:t> Trinidad and Tobago</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334.6</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334.61</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278.6</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56.02</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927529263"/>
                  </a:ext>
                </a:extLst>
              </a:tr>
              <a:tr h="335280">
                <a:tc>
                  <a:txBody>
                    <a:bodyPr/>
                    <a:lstStyle/>
                    <a:p>
                      <a:pPr algn="l" fontAlgn="b"/>
                      <a:r>
                        <a:rPr lang="en-US" sz="1100" b="1" kern="1200" dirty="0">
                          <a:solidFill>
                            <a:schemeClr val="tx1">
                              <a:lumMod val="75000"/>
                              <a:lumOff val="25000"/>
                            </a:schemeClr>
                          </a:solidFill>
                          <a:effectLst/>
                        </a:rPr>
                        <a:t> Turks and Caicos Islands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1882.4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1882.4</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508807670"/>
                  </a:ext>
                </a:extLst>
              </a:tr>
              <a:tr h="335280">
                <a:tc>
                  <a:txBody>
                    <a:bodyPr/>
                    <a:lstStyle/>
                    <a:p>
                      <a:pPr algn="l" fontAlgn="b"/>
                      <a:r>
                        <a:rPr lang="en-US" sz="1100" b="1" kern="1200" dirty="0">
                          <a:solidFill>
                            <a:schemeClr val="tx1">
                              <a:lumMod val="75000"/>
                              <a:lumOff val="25000"/>
                            </a:schemeClr>
                          </a:solidFill>
                          <a:effectLst/>
                        </a:rPr>
                        <a:t> United States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410</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2465</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374.1</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1736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336.7</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1552.95</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37.4</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197.2</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300798104"/>
                  </a:ext>
                </a:extLst>
              </a:tr>
            </a:tbl>
          </a:graphicData>
        </a:graphic>
      </p:graphicFrame>
      <p:sp>
        <p:nvSpPr>
          <p:cNvPr id="5" name="Rectangle 4"/>
          <p:cNvSpPr/>
          <p:nvPr/>
        </p:nvSpPr>
        <p:spPr>
          <a:xfrm>
            <a:off x="4363683" y="5809423"/>
            <a:ext cx="7744363"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pmp</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(per million population)</a:t>
            </a:r>
          </a:p>
          <a:p>
            <a:pPr lvl="0">
              <a:lnSpc>
                <a:spcPct val="107000"/>
              </a:lnSpc>
              <a:defRPr/>
            </a:pPr>
            <a:r>
              <a:rPr kumimoji="0" lang="en-US" sz="1000" b="0" i="0" u="none" strike="noStrike" kern="1200" cap="none" spc="0" normalizeH="0" baseline="0" noProof="0" dirty="0">
                <a:ln>
                  <a:noFill/>
                </a:ln>
                <a:solidFill>
                  <a:prstClr val="black"/>
                </a:solidFill>
                <a:effectLst/>
                <a:highlight>
                  <a:srgbClr val="FFFFFF"/>
                </a:highlight>
                <a:uLnTx/>
                <a:uFillTx/>
                <a:ea typeface="Calibri" panose="020F0502020204030204" pitchFamily="34" charset="0"/>
                <a:cs typeface="Times New Roman" panose="02020603050405020304" pitchFamily="18" charset="0"/>
              </a:rPr>
              <a:t>Data source</a:t>
            </a:r>
            <a:r>
              <a:rPr lang="en-US" sz="1000" dirty="0">
                <a:solidFill>
                  <a:prstClr val="black"/>
                </a:solidFill>
                <a:ea typeface="Calibri" panose="020F0502020204030204" pitchFamily="34" charset="0"/>
                <a:cs typeface="Times New Roman" panose="02020603050405020304" pitchFamily="18" charset="0"/>
              </a:rPr>
              <a:t>: Annual Statistics on Organ Replacement in Canada: Dialysis, Transplantation and Donation (2020 Data), Jain et al. (JASN) 2012, </a:t>
            </a:r>
            <a:r>
              <a:rPr lang="en-US" sz="1000" dirty="0" err="1">
                <a:solidFill>
                  <a:prstClr val="black"/>
                </a:solidFill>
                <a:ea typeface="Calibri" panose="020F0502020204030204" pitchFamily="34" charset="0"/>
                <a:cs typeface="Times New Roman" panose="02020603050405020304" pitchFamily="18" charset="0"/>
              </a:rPr>
              <a:t>Soyibo</a:t>
            </a:r>
            <a:r>
              <a:rPr lang="en-US" sz="1000" dirty="0">
                <a:solidFill>
                  <a:prstClr val="black"/>
                </a:solidFill>
                <a:ea typeface="Calibri" panose="020F0502020204030204" pitchFamily="34" charset="0"/>
                <a:cs typeface="Times New Roman" panose="02020603050405020304" pitchFamily="18" charset="0"/>
              </a:rPr>
              <a:t> &amp; Barton (West Indian Medical Journal) 2007, 2019 USRDS Annual Data Report</a:t>
            </a:r>
          </a:p>
          <a:p>
            <a:pPr>
              <a:lnSpc>
                <a:spcPct val="107000"/>
              </a:lnSpc>
              <a:defRPr/>
            </a:pPr>
            <a:r>
              <a:rPr lang="en-US" sz="1000" dirty="0"/>
              <a:t>‘ – ’ : data not reported/unavailable</a:t>
            </a:r>
          </a:p>
        </p:txBody>
      </p:sp>
      <p:sp>
        <p:nvSpPr>
          <p:cNvPr id="6" name="Rectangle 5"/>
          <p:cNvSpPr/>
          <p:nvPr/>
        </p:nvSpPr>
        <p:spPr>
          <a:xfrm>
            <a:off x="619613" y="1434253"/>
            <a:ext cx="321911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Prevalence of treated </a:t>
            </a:r>
            <a:r>
              <a:rPr lang="en-US" sz="1600" dirty="0">
                <a:solidFill>
                  <a:prstClr val="black"/>
                </a:solidFill>
              </a:rPr>
              <a:t>kidney failure</a:t>
            </a:r>
            <a:endParaRPr kumimoji="0" lang="en-US" sz="1600" b="0" i="0" u="none" strike="noStrike" kern="1200" cap="none" spc="0" normalizeH="0" baseline="0" noProof="0" dirty="0">
              <a:ln>
                <a:noFill/>
              </a:ln>
              <a:solidFill>
                <a:prstClr val="black"/>
              </a:solidFill>
              <a:effectLst/>
              <a:uLnTx/>
              <a:uFillTx/>
              <a:ea typeface="+mn-ea"/>
              <a:cs typeface="+mn-cs"/>
            </a:endParaRPr>
          </a:p>
        </p:txBody>
      </p:sp>
      <p:sp>
        <p:nvSpPr>
          <p:cNvPr id="8" name="Rectangle 7"/>
          <p:cNvSpPr/>
          <p:nvPr/>
        </p:nvSpPr>
        <p:spPr>
          <a:xfrm>
            <a:off x="366049" y="1898427"/>
            <a:ext cx="3800120" cy="334567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448925" y="1533818"/>
            <a:ext cx="938465" cy="44303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821621" y="6003119"/>
            <a:ext cx="2888976"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ea typeface="+mn-ea"/>
                <a:cs typeface="+mn-cs"/>
              </a:rPr>
              <a:t>Treated</a:t>
            </a:r>
            <a:r>
              <a:rPr kumimoji="0" lang="en-US" sz="1100" b="0" i="0" u="none" strike="noStrike" kern="1200" cap="none" spc="0" normalizeH="0" noProof="0" dirty="0">
                <a:ln>
                  <a:noFill/>
                </a:ln>
                <a:solidFill>
                  <a:prstClr val="black"/>
                </a:solidFill>
                <a:effectLst/>
                <a:uLnTx/>
                <a:uFillTx/>
                <a:ea typeface="+mn-ea"/>
                <a:cs typeface="+mn-cs"/>
              </a:rPr>
              <a:t> </a:t>
            </a:r>
            <a:r>
              <a:rPr lang="en-US" sz="1100" dirty="0">
                <a:solidFill>
                  <a:prstClr val="black"/>
                </a:solidFill>
              </a:rPr>
              <a:t>kidney failure</a:t>
            </a:r>
            <a:r>
              <a:rPr kumimoji="0" lang="en-US" sz="1100" b="0" i="0" u="none" strike="noStrike" kern="1200" cap="none" spc="0" normalizeH="0" noProof="0" dirty="0">
                <a:ln>
                  <a:noFill/>
                </a:ln>
                <a:solidFill>
                  <a:prstClr val="black"/>
                </a:solidFill>
                <a:effectLst/>
                <a:uLnTx/>
                <a:uFillTx/>
                <a:ea typeface="+mn-ea"/>
                <a:cs typeface="+mn-cs"/>
              </a:rPr>
              <a:t>: all dialysis + transplant</a:t>
            </a:r>
            <a:endParaRPr kumimoji="0" lang="en-US" sz="1100" b="0" i="0" u="none" strike="noStrike" kern="1200" cap="none" spc="0" normalizeH="0" baseline="0" noProof="0" dirty="0">
              <a:ln>
                <a:noFill/>
              </a:ln>
              <a:solidFill>
                <a:prstClr val="black"/>
              </a:solidFill>
              <a:effectLst/>
              <a:uLnTx/>
              <a:uFillTx/>
              <a:ea typeface="+mn-ea"/>
              <a:cs typeface="+mn-cs"/>
            </a:endParaRPr>
          </a:p>
        </p:txBody>
      </p:sp>
      <p:pic>
        <p:nvPicPr>
          <p:cNvPr id="13" name="Picture 12">
            <a:extLst>
              <a:ext uri="{FF2B5EF4-FFF2-40B4-BE49-F238E27FC236}">
                <a16:creationId xmlns:a16="http://schemas.microsoft.com/office/drawing/2014/main" id="{6FB312D2-382F-4646-BAAE-D8DC9B0F70E7}"/>
              </a:ext>
            </a:extLst>
          </p:cNvPr>
          <p:cNvPicPr>
            <a:picLocks noChangeAspect="1"/>
          </p:cNvPicPr>
          <p:nvPr/>
        </p:nvPicPr>
        <p:blipFill>
          <a:blip r:embed="rId3"/>
          <a:stretch>
            <a:fillRect/>
          </a:stretch>
        </p:blipFill>
        <p:spPr>
          <a:xfrm>
            <a:off x="76722" y="5463435"/>
            <a:ext cx="4289297" cy="114031"/>
          </a:xfrm>
          <a:prstGeom prst="rect">
            <a:avLst/>
          </a:prstGeom>
        </p:spPr>
      </p:pic>
      <p:sp>
        <p:nvSpPr>
          <p:cNvPr id="14" name="Rectangle 13">
            <a:extLst>
              <a:ext uri="{FF2B5EF4-FFF2-40B4-BE49-F238E27FC236}">
                <a16:creationId xmlns:a16="http://schemas.microsoft.com/office/drawing/2014/main" id="{1B174B63-D438-6463-0ECB-BD78D3EFA260}"/>
              </a:ext>
            </a:extLst>
          </p:cNvPr>
          <p:cNvSpPr/>
          <p:nvPr/>
        </p:nvSpPr>
        <p:spPr>
          <a:xfrm>
            <a:off x="76722" y="5453098"/>
            <a:ext cx="4289296" cy="12436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itle 11">
            <a:extLst>
              <a:ext uri="{FF2B5EF4-FFF2-40B4-BE49-F238E27FC236}">
                <a16:creationId xmlns:a16="http://schemas.microsoft.com/office/drawing/2014/main" id="{F73E5C78-D952-1E4F-BE0B-633AF6C670A5}"/>
              </a:ext>
            </a:extLst>
          </p:cNvPr>
          <p:cNvSpPr>
            <a:spLocks noGrp="1"/>
          </p:cNvSpPr>
          <p:nvPr>
            <p:ph type="title"/>
          </p:nvPr>
        </p:nvSpPr>
        <p:spPr/>
        <p:txBody>
          <a:bodyPr>
            <a:normAutofit/>
          </a:bodyPr>
          <a:lstStyle/>
          <a:p>
            <a:r>
              <a:rPr lang="es-ES" dirty="0" err="1"/>
              <a:t>Burden</a:t>
            </a:r>
            <a:r>
              <a:rPr lang="es-ES" dirty="0"/>
              <a:t> </a:t>
            </a:r>
            <a:r>
              <a:rPr lang="es-ES" dirty="0" err="1"/>
              <a:t>of</a:t>
            </a:r>
            <a:r>
              <a:rPr lang="es-ES" dirty="0"/>
              <a:t> </a:t>
            </a:r>
            <a:r>
              <a:rPr lang="es-ES" dirty="0" err="1"/>
              <a:t>kidney</a:t>
            </a:r>
            <a:r>
              <a:rPr lang="es-ES" dirty="0"/>
              <a:t> </a:t>
            </a:r>
            <a:r>
              <a:rPr lang="es-ES" dirty="0" err="1"/>
              <a:t>failure</a:t>
            </a:r>
            <a:endParaRPr lang="en-BE" dirty="0"/>
          </a:p>
        </p:txBody>
      </p:sp>
      <p:sp>
        <p:nvSpPr>
          <p:cNvPr id="2" name="Date Placeholder 3">
            <a:extLst>
              <a:ext uri="{FF2B5EF4-FFF2-40B4-BE49-F238E27FC236}">
                <a16:creationId xmlns:a16="http://schemas.microsoft.com/office/drawing/2014/main" id="{F32255A0-B615-8F8F-5448-3FDDD3DB8E11}"/>
              </a:ext>
            </a:extLst>
          </p:cNvPr>
          <p:cNvSpPr>
            <a:spLocks noGrp="1"/>
          </p:cNvSpPr>
          <p:nvPr>
            <p:ph type="dt" sz="half" idx="2"/>
          </p:nvPr>
        </p:nvSpPr>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64A12000-FA74-2482-5A94-5BF59C5A1040}"/>
              </a:ext>
            </a:extLst>
          </p:cNvPr>
          <p:cNvSpPr>
            <a:spLocks noGrp="1"/>
          </p:cNvSpPr>
          <p:nvPr>
            <p:ph type="ftr" sz="quarter" idx="3"/>
          </p:nvPr>
        </p:nvSpPr>
        <p:spPr>
          <a:xfrm>
            <a:off x="4038600" y="6542584"/>
            <a:ext cx="4114800" cy="365125"/>
          </a:xfrm>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88C7DFFD-C486-6530-46AA-6F4049DAE21C}"/>
              </a:ext>
            </a:extLst>
          </p:cNvPr>
          <p:cNvSpPr>
            <a:spLocks noGrp="1"/>
          </p:cNvSpPr>
          <p:nvPr>
            <p:ph type="sldNum" sz="quarter" idx="4"/>
          </p:nvPr>
        </p:nvSpPr>
        <p:spPr/>
        <p:txBody>
          <a:bodyPr/>
          <a:lstStyle/>
          <a:p>
            <a:fld id="{4A9CEFBC-9863-BD47-BA2B-008170C231CB}" type="slidenum">
              <a:rPr lang="en-US" smtClean="0"/>
              <a:pPr/>
              <a:t>14</a:t>
            </a:fld>
            <a:endParaRPr lang="en-US" dirty="0"/>
          </a:p>
        </p:txBody>
      </p:sp>
    </p:spTree>
    <p:extLst>
      <p:ext uri="{BB962C8B-B14F-4D97-AF65-F5344CB8AC3E}">
        <p14:creationId xmlns:p14="http://schemas.microsoft.com/office/powerpoint/2010/main" val="3499807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ED3B421-5875-5AD1-5B65-07B816BF20DF}"/>
              </a:ext>
            </a:extLst>
          </p:cNvPr>
          <p:cNvPicPr>
            <a:picLocks noChangeAspect="1"/>
          </p:cNvPicPr>
          <p:nvPr/>
        </p:nvPicPr>
        <p:blipFill>
          <a:blip r:embed="rId2"/>
          <a:stretch>
            <a:fillRect/>
          </a:stretch>
        </p:blipFill>
        <p:spPr>
          <a:xfrm>
            <a:off x="390100" y="1754940"/>
            <a:ext cx="3718903" cy="3408452"/>
          </a:xfrm>
          <a:prstGeom prst="rect">
            <a:avLst/>
          </a:prstGeom>
        </p:spPr>
      </p:pic>
      <p:sp>
        <p:nvSpPr>
          <p:cNvPr id="3" name="Rectangle 2"/>
          <p:cNvSpPr/>
          <p:nvPr/>
        </p:nvSpPr>
        <p:spPr>
          <a:xfrm>
            <a:off x="763769" y="1159736"/>
            <a:ext cx="317031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Incidence of kidney transplantation</a:t>
            </a:r>
          </a:p>
        </p:txBody>
      </p:sp>
      <p:graphicFrame>
        <p:nvGraphicFramePr>
          <p:cNvPr id="5" name="Table 4"/>
          <p:cNvGraphicFramePr>
            <a:graphicFrameLocks noGrp="1"/>
          </p:cNvGraphicFramePr>
          <p:nvPr>
            <p:extLst>
              <p:ext uri="{D42A27DB-BD31-4B8C-83A1-F6EECF244321}">
                <p14:modId xmlns:p14="http://schemas.microsoft.com/office/powerpoint/2010/main" val="1311036479"/>
              </p:ext>
            </p:extLst>
          </p:nvPr>
        </p:nvGraphicFramePr>
        <p:xfrm>
          <a:off x="4655976" y="1395520"/>
          <a:ext cx="7145924" cy="4214491"/>
        </p:xfrm>
        <a:graphic>
          <a:graphicData uri="http://schemas.openxmlformats.org/drawingml/2006/table">
            <a:tbl>
              <a:tblPr firstRow="1" firstCol="1" bandRow="1">
                <a:tableStyleId>{F5AB1C69-6EDB-4FF4-983F-18BD219EF322}</a:tableStyleId>
              </a:tblPr>
              <a:tblGrid>
                <a:gridCol w="1500764">
                  <a:extLst>
                    <a:ext uri="{9D8B030D-6E8A-4147-A177-3AD203B41FA5}">
                      <a16:colId xmlns:a16="http://schemas.microsoft.com/office/drawing/2014/main" val="2639194947"/>
                    </a:ext>
                  </a:extLst>
                </a:gridCol>
                <a:gridCol w="1129032">
                  <a:extLst>
                    <a:ext uri="{9D8B030D-6E8A-4147-A177-3AD203B41FA5}">
                      <a16:colId xmlns:a16="http://schemas.microsoft.com/office/drawing/2014/main" val="3965519951"/>
                    </a:ext>
                  </a:extLst>
                </a:gridCol>
                <a:gridCol w="1129032">
                  <a:extLst>
                    <a:ext uri="{9D8B030D-6E8A-4147-A177-3AD203B41FA5}">
                      <a16:colId xmlns:a16="http://schemas.microsoft.com/office/drawing/2014/main" val="2491491102"/>
                    </a:ext>
                  </a:extLst>
                </a:gridCol>
                <a:gridCol w="1129032">
                  <a:extLst>
                    <a:ext uri="{9D8B030D-6E8A-4147-A177-3AD203B41FA5}">
                      <a16:colId xmlns:a16="http://schemas.microsoft.com/office/drawing/2014/main" val="2930904906"/>
                    </a:ext>
                  </a:extLst>
                </a:gridCol>
                <a:gridCol w="1129032">
                  <a:extLst>
                    <a:ext uri="{9D8B030D-6E8A-4147-A177-3AD203B41FA5}">
                      <a16:colId xmlns:a16="http://schemas.microsoft.com/office/drawing/2014/main" val="3172704738"/>
                    </a:ext>
                  </a:extLst>
                </a:gridCol>
                <a:gridCol w="1129032">
                  <a:extLst>
                    <a:ext uri="{9D8B030D-6E8A-4147-A177-3AD203B41FA5}">
                      <a16:colId xmlns:a16="http://schemas.microsoft.com/office/drawing/2014/main" val="1432451008"/>
                    </a:ext>
                  </a:extLst>
                </a:gridCol>
              </a:tblGrid>
              <a:tr h="46654">
                <a:tc rowSpan="2">
                  <a:txBody>
                    <a:bodyPr/>
                    <a:lstStyle/>
                    <a:p>
                      <a:pPr marL="0" marR="0" algn="ctr">
                        <a:lnSpc>
                          <a:spcPct val="106000"/>
                        </a:lnSpc>
                        <a:spcBef>
                          <a:spcPts val="0"/>
                        </a:spcBef>
                        <a:spcAft>
                          <a:spcPts val="0"/>
                        </a:spcAft>
                      </a:pPr>
                      <a:r>
                        <a:rPr lang="en-US" sz="1000" b="1" kern="1200" dirty="0">
                          <a:solidFill>
                            <a:srgbClr val="FFFFFF"/>
                          </a:solidFill>
                          <a:effectLst/>
                        </a:rPr>
                        <a:t>Country </a:t>
                      </a:r>
                      <a:endParaRPr lang="en-GB" sz="1000" dirty="0">
                        <a:effectLst/>
                        <a:latin typeface="+mn-lt"/>
                        <a:ea typeface="Calibri" panose="020F0502020204030204" pitchFamily="34" charset="0"/>
                        <a:cs typeface="Times New Roman" panose="02020603050405020304" pitchFamily="18" charset="0"/>
                      </a:endParaRPr>
                    </a:p>
                  </a:txBody>
                  <a:tcPr marL="22608" marR="22608" marT="7887" marB="0" anchor="ctr"/>
                </a:tc>
                <a:tc gridSpan="5">
                  <a:txBody>
                    <a:bodyPr/>
                    <a:lstStyle/>
                    <a:p>
                      <a:pPr marL="0" marR="0" algn="ctr">
                        <a:lnSpc>
                          <a:spcPct val="106000"/>
                        </a:lnSpc>
                        <a:spcBef>
                          <a:spcPts val="0"/>
                        </a:spcBef>
                        <a:spcAft>
                          <a:spcPts val="0"/>
                        </a:spcAft>
                      </a:pPr>
                      <a:r>
                        <a:rPr lang="en-US" sz="1000" b="1" kern="1200" dirty="0">
                          <a:solidFill>
                            <a:srgbClr val="404040"/>
                          </a:solidFill>
                          <a:effectLst/>
                        </a:rPr>
                        <a:t>Kidney transplantation</a:t>
                      </a:r>
                      <a:endParaRPr lang="en-GB" sz="1000" dirty="0">
                        <a:effectLst/>
                        <a:latin typeface="+mn-lt"/>
                        <a:ea typeface="Calibri" panose="020F0502020204030204" pitchFamily="34" charset="0"/>
                        <a:cs typeface="Times New Roman" panose="02020603050405020304" pitchFamily="18" charset="0"/>
                      </a:endParaRPr>
                    </a:p>
                  </a:txBody>
                  <a:tcPr marL="22608" marR="22608" marT="7887"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33334239"/>
                  </a:ext>
                </a:extLst>
              </a:tr>
              <a:tr h="363838">
                <a:tc vMerge="1">
                  <a:txBody>
                    <a:bodyPr/>
                    <a:lstStyle/>
                    <a:p>
                      <a:endParaRPr lang="en-GB"/>
                    </a:p>
                  </a:txBody>
                  <a:tcPr/>
                </a:tc>
                <a:tc>
                  <a:txBody>
                    <a:bodyPr/>
                    <a:lstStyle/>
                    <a:p>
                      <a:pPr marL="0" marR="0" algn="ctr">
                        <a:lnSpc>
                          <a:spcPct val="106000"/>
                        </a:lnSpc>
                        <a:spcBef>
                          <a:spcPts val="0"/>
                        </a:spcBef>
                        <a:spcAft>
                          <a:spcPts val="0"/>
                        </a:spcAft>
                      </a:pPr>
                      <a:r>
                        <a:rPr lang="en-US" sz="1000" kern="1200">
                          <a:solidFill>
                            <a:srgbClr val="404040"/>
                          </a:solidFill>
                          <a:effectLst/>
                        </a:rPr>
                        <a:t>Incidence overall</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tc>
                  <a:txBody>
                    <a:bodyPr/>
                    <a:lstStyle/>
                    <a:p>
                      <a:pPr marL="0" marR="0" algn="ctr">
                        <a:lnSpc>
                          <a:spcPct val="106000"/>
                        </a:lnSpc>
                        <a:spcBef>
                          <a:spcPts val="0"/>
                        </a:spcBef>
                        <a:spcAft>
                          <a:spcPts val="0"/>
                        </a:spcAft>
                      </a:pPr>
                      <a:r>
                        <a:rPr lang="en-US" sz="1000" kern="1200">
                          <a:solidFill>
                            <a:srgbClr val="404040"/>
                          </a:solidFill>
                          <a:effectLst/>
                        </a:rPr>
                        <a:t>Prevalence overall</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tc>
                  <a:txBody>
                    <a:bodyPr/>
                    <a:lstStyle/>
                    <a:p>
                      <a:pPr marL="0" marR="0" algn="ctr">
                        <a:lnSpc>
                          <a:spcPct val="106000"/>
                        </a:lnSpc>
                        <a:spcBef>
                          <a:spcPts val="0"/>
                        </a:spcBef>
                        <a:spcAft>
                          <a:spcPts val="0"/>
                        </a:spcAft>
                      </a:pPr>
                      <a:r>
                        <a:rPr lang="en-US" sz="1000" kern="1200">
                          <a:solidFill>
                            <a:srgbClr val="404040"/>
                          </a:solidFill>
                          <a:effectLst/>
                        </a:rPr>
                        <a:t>Incidence of deceased donor</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tc>
                  <a:txBody>
                    <a:bodyPr/>
                    <a:lstStyle/>
                    <a:p>
                      <a:pPr marL="0" marR="0" algn="ctr">
                        <a:lnSpc>
                          <a:spcPct val="106000"/>
                        </a:lnSpc>
                        <a:spcBef>
                          <a:spcPts val="0"/>
                        </a:spcBef>
                        <a:spcAft>
                          <a:spcPts val="0"/>
                        </a:spcAft>
                      </a:pPr>
                      <a:r>
                        <a:rPr lang="en-US" sz="1000" kern="1200">
                          <a:solidFill>
                            <a:srgbClr val="404040"/>
                          </a:solidFill>
                          <a:effectLst/>
                        </a:rPr>
                        <a:t>Incidence of living donor</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tc>
                  <a:txBody>
                    <a:bodyPr/>
                    <a:lstStyle/>
                    <a:p>
                      <a:pPr marL="0" marR="0" algn="ctr">
                        <a:lnSpc>
                          <a:spcPct val="106000"/>
                        </a:lnSpc>
                        <a:spcBef>
                          <a:spcPts val="0"/>
                        </a:spcBef>
                        <a:spcAft>
                          <a:spcPts val="0"/>
                        </a:spcAft>
                      </a:pPr>
                      <a:r>
                        <a:rPr lang="en-US" sz="1000" kern="1200">
                          <a:solidFill>
                            <a:srgbClr val="404040"/>
                          </a:solidFill>
                          <a:effectLst/>
                        </a:rPr>
                        <a:t>Incidence of pre-emptive</a:t>
                      </a:r>
                      <a:endParaRPr lang="en-GB" sz="1000">
                        <a:effectLst/>
                        <a:latin typeface="+mn-lt"/>
                        <a:ea typeface="Calibri" panose="020F0502020204030204" pitchFamily="34" charset="0"/>
                        <a:cs typeface="Times New Roman" panose="02020603050405020304" pitchFamily="18" charset="0"/>
                      </a:endParaRPr>
                    </a:p>
                  </a:txBody>
                  <a:tcPr marL="22608" marR="22608" marT="7887" marB="0" anchor="ctr"/>
                </a:tc>
                <a:extLst>
                  <a:ext uri="{0D108BD9-81ED-4DB2-BD59-A6C34878D82A}">
                    <a16:rowId xmlns:a16="http://schemas.microsoft.com/office/drawing/2014/main" val="1961814589"/>
                  </a:ext>
                </a:extLst>
              </a:tr>
              <a:tr h="335280">
                <a:tc>
                  <a:txBody>
                    <a:bodyPr/>
                    <a:lstStyle/>
                    <a:p>
                      <a:pPr algn="l" fontAlgn="b"/>
                      <a:r>
                        <a:rPr lang="en-US" sz="1100" b="1" kern="1200" dirty="0">
                          <a:solidFill>
                            <a:schemeClr val="tx1">
                              <a:lumMod val="75000"/>
                              <a:lumOff val="25000"/>
                            </a:schemeClr>
                          </a:solidFill>
                          <a:effectLst/>
                        </a:rPr>
                        <a:t> Antigua and</a:t>
                      </a:r>
                      <a:r>
                        <a:rPr lang="en-US" sz="1100" b="1" kern="1200" baseline="0" dirty="0">
                          <a:solidFill>
                            <a:schemeClr val="tx1">
                              <a:lumMod val="75000"/>
                              <a:lumOff val="25000"/>
                            </a:schemeClr>
                          </a:solidFill>
                          <a:effectLst/>
                        </a:rPr>
                        <a:t> </a:t>
                      </a:r>
                      <a:r>
                        <a:rPr lang="en-US" sz="1100" b="1" kern="1200" dirty="0">
                          <a:solidFill>
                            <a:schemeClr val="tx1">
                              <a:lumMod val="75000"/>
                              <a:lumOff val="25000"/>
                            </a:schemeClr>
                          </a:solidFill>
                          <a:effectLst/>
                        </a:rPr>
                        <a:t>Barbuda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538919643"/>
                  </a:ext>
                </a:extLst>
              </a:tr>
              <a:tr h="335280">
                <a:tc>
                  <a:txBody>
                    <a:bodyPr/>
                    <a:lstStyle/>
                    <a:p>
                      <a:pPr algn="l" fontAlgn="b"/>
                      <a:r>
                        <a:rPr lang="en-US" sz="1100" b="1" kern="1200" dirty="0">
                          <a:solidFill>
                            <a:schemeClr val="tx1">
                              <a:lumMod val="75000"/>
                              <a:lumOff val="25000"/>
                            </a:schemeClr>
                          </a:solidFill>
                          <a:effectLst/>
                        </a:rPr>
                        <a:t> Bahamas, The</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3.1</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060941095"/>
                  </a:ext>
                </a:extLst>
              </a:tr>
              <a:tr h="335280">
                <a:tc>
                  <a:txBody>
                    <a:bodyPr/>
                    <a:lstStyle/>
                    <a:p>
                      <a:pPr algn="l" fontAlgn="b"/>
                      <a:r>
                        <a:rPr lang="en-US" sz="1100" b="1" kern="1200" dirty="0">
                          <a:solidFill>
                            <a:schemeClr val="tx1">
                              <a:lumMod val="75000"/>
                              <a:lumOff val="25000"/>
                            </a:schemeClr>
                          </a:solidFill>
                          <a:effectLst/>
                        </a:rPr>
                        <a:t> Barbados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3.7</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00092470"/>
                  </a:ext>
                </a:extLst>
              </a:tr>
              <a:tr h="335280">
                <a:tc>
                  <a:txBody>
                    <a:bodyPr/>
                    <a:lstStyle/>
                    <a:p>
                      <a:pPr algn="l" fontAlgn="b"/>
                      <a:r>
                        <a:rPr lang="en-US" sz="1100" b="1" kern="1200" dirty="0">
                          <a:solidFill>
                            <a:schemeClr val="tx1">
                              <a:lumMod val="75000"/>
                              <a:lumOff val="25000"/>
                            </a:schemeClr>
                          </a:solidFill>
                          <a:effectLst/>
                        </a:rPr>
                        <a:t> Canada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40.27</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610.3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29.76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10.5</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718009205"/>
                  </a:ext>
                </a:extLst>
              </a:tr>
              <a:tr h="335280">
                <a:tc>
                  <a:txBody>
                    <a:bodyPr/>
                    <a:lstStyle/>
                    <a:p>
                      <a:pPr algn="l" fontAlgn="b"/>
                      <a:r>
                        <a:rPr lang="en-US" sz="1100" b="1" kern="1200" dirty="0">
                          <a:solidFill>
                            <a:schemeClr val="tx1">
                              <a:lumMod val="75000"/>
                              <a:lumOff val="25000"/>
                            </a:schemeClr>
                          </a:solidFill>
                          <a:effectLst/>
                        </a:rPr>
                        <a:t> Jamaica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6.8</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875765435"/>
                  </a:ext>
                </a:extLst>
              </a:tr>
              <a:tr h="335280">
                <a:tc>
                  <a:txBody>
                    <a:bodyPr/>
                    <a:lstStyle/>
                    <a:p>
                      <a:pPr algn="l" fontAlgn="b"/>
                      <a:r>
                        <a:rPr lang="en-US" sz="1100" b="1" kern="1200" dirty="0">
                          <a:solidFill>
                            <a:schemeClr val="tx1">
                              <a:lumMod val="75000"/>
                              <a:lumOff val="25000"/>
                            </a:schemeClr>
                          </a:solidFill>
                          <a:effectLst/>
                        </a:rPr>
                        <a:t> St. Kitts and Nevis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756179003"/>
                  </a:ext>
                </a:extLst>
              </a:tr>
              <a:tr h="335280">
                <a:tc>
                  <a:txBody>
                    <a:bodyPr/>
                    <a:lstStyle/>
                    <a:p>
                      <a:pPr algn="l" fontAlgn="b"/>
                      <a:r>
                        <a:rPr lang="en-US" sz="1100" b="1" kern="1200" dirty="0">
                          <a:solidFill>
                            <a:schemeClr val="tx1">
                              <a:lumMod val="75000"/>
                              <a:lumOff val="25000"/>
                            </a:schemeClr>
                          </a:solidFill>
                          <a:effectLst/>
                        </a:rPr>
                        <a:t> St. Lucia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318573390"/>
                  </a:ext>
                </a:extLst>
              </a:tr>
              <a:tr h="335280">
                <a:tc>
                  <a:txBody>
                    <a:bodyPr/>
                    <a:lstStyle/>
                    <a:p>
                      <a:pPr algn="l" fontAlgn="b"/>
                      <a:r>
                        <a:rPr lang="en-US" sz="1100" b="1" kern="1200" dirty="0">
                          <a:solidFill>
                            <a:schemeClr val="tx1">
                              <a:lumMod val="75000"/>
                              <a:lumOff val="25000"/>
                            </a:schemeClr>
                          </a:solidFill>
                          <a:effectLst/>
                        </a:rPr>
                        <a:t> St. Vincent and the  Grenadines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796858159"/>
                  </a:ext>
                </a:extLst>
              </a:tr>
              <a:tr h="335280">
                <a:tc>
                  <a:txBody>
                    <a:bodyPr/>
                    <a:lstStyle/>
                    <a:p>
                      <a:pPr algn="l" fontAlgn="b"/>
                      <a:r>
                        <a:rPr lang="en-US" sz="1100" b="1" kern="1200" dirty="0">
                          <a:solidFill>
                            <a:schemeClr val="tx1">
                              <a:lumMod val="75000"/>
                              <a:lumOff val="25000"/>
                            </a:schemeClr>
                          </a:solidFill>
                          <a:effectLst/>
                        </a:rPr>
                        <a:t> Trinidad and Tobago</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2.14</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0</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2.14</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05884657"/>
                  </a:ext>
                </a:extLst>
              </a:tr>
              <a:tr h="335280">
                <a:tc>
                  <a:txBody>
                    <a:bodyPr/>
                    <a:lstStyle/>
                    <a:p>
                      <a:pPr algn="l" fontAlgn="b"/>
                      <a:r>
                        <a:rPr lang="en-US" sz="1100" b="1" kern="1200" dirty="0">
                          <a:solidFill>
                            <a:schemeClr val="tx1">
                              <a:lumMod val="75000"/>
                              <a:lumOff val="25000"/>
                            </a:schemeClr>
                          </a:solidFill>
                          <a:effectLst/>
                        </a:rPr>
                        <a:t> Turks and Caicos Islands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593027279"/>
                  </a:ext>
                </a:extLst>
              </a:tr>
              <a:tr h="335280">
                <a:tc>
                  <a:txBody>
                    <a:bodyPr/>
                    <a:lstStyle/>
                    <a:p>
                      <a:pPr algn="l" fontAlgn="b"/>
                      <a:r>
                        <a:rPr lang="en-US" sz="1100" b="1" kern="1200" dirty="0">
                          <a:solidFill>
                            <a:schemeClr val="tx1">
                              <a:lumMod val="75000"/>
                              <a:lumOff val="25000"/>
                            </a:schemeClr>
                          </a:solidFill>
                          <a:effectLst/>
                        </a:rPr>
                        <a:t> United States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76.57</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729</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58.63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17.93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59</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483068999"/>
                  </a:ext>
                </a:extLst>
              </a:tr>
            </a:tbl>
          </a:graphicData>
        </a:graphic>
      </p:graphicFrame>
      <p:sp>
        <p:nvSpPr>
          <p:cNvPr id="6" name="Rectangle 5"/>
          <p:cNvSpPr/>
          <p:nvPr/>
        </p:nvSpPr>
        <p:spPr>
          <a:xfrm>
            <a:off x="4646739" y="5606773"/>
            <a:ext cx="7545261"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pmp</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(per million population)</a:t>
            </a:r>
          </a:p>
          <a:p>
            <a:pPr lvl="0">
              <a:lnSpc>
                <a:spcPct val="107000"/>
              </a:lnSpc>
              <a:defRPr/>
            </a:pPr>
            <a:r>
              <a:rPr kumimoji="0" lang="en-US" sz="1000" b="0" i="0" u="none" strike="noStrike" kern="1200" cap="none" spc="0" normalizeH="0" baseline="0" noProof="0" dirty="0">
                <a:ln>
                  <a:noFill/>
                </a:ln>
                <a:solidFill>
                  <a:prstClr val="black"/>
                </a:solidFill>
                <a:effectLst/>
                <a:highlight>
                  <a:srgbClr val="FFFFFF"/>
                </a:highlight>
                <a:uLnTx/>
                <a:uFillTx/>
                <a:ea typeface="Calibri" panose="020F0502020204030204" pitchFamily="34" charset="0"/>
                <a:cs typeface="Times New Roman" panose="02020603050405020304" pitchFamily="18" charset="0"/>
              </a:rPr>
              <a:t>Data source</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Annual Statistics on Organ Replacement</a:t>
            </a:r>
            <a:r>
              <a:rPr kumimoji="0" lang="en-US" sz="1000" b="0" i="0" u="none" strike="noStrike" kern="1200" cap="none" spc="0" normalizeH="0" noProof="0" dirty="0">
                <a:ln>
                  <a:noFill/>
                </a:ln>
                <a:solidFill>
                  <a:prstClr val="black"/>
                </a:solidFill>
                <a:effectLst/>
                <a:uLnTx/>
                <a:uFillTx/>
                <a:ea typeface="Calibri" panose="020F0502020204030204" pitchFamily="34" charset="0"/>
                <a:cs typeface="Times New Roman" panose="02020603050405020304" pitchFamily="18" charset="0"/>
              </a:rPr>
              <a:t> in Canada: Dialysis, Transplantation and Donation (2020 Data)</a:t>
            </a:r>
            <a:r>
              <a:rPr lang="en-US" sz="1000" dirty="0">
                <a:solidFill>
                  <a:prstClr val="black"/>
                </a:solidFill>
                <a:ea typeface="Calibri" panose="020F0502020204030204" pitchFamily="34" charset="0"/>
                <a:cs typeface="Times New Roman" panose="02020603050405020304" pitchFamily="18" charset="0"/>
              </a:rPr>
              <a:t>, </a:t>
            </a:r>
            <a:r>
              <a:rPr lang="en-US" sz="1000" dirty="0" err="1">
                <a:solidFill>
                  <a:prstClr val="black"/>
                </a:solidFill>
                <a:ea typeface="Calibri" panose="020F0502020204030204" pitchFamily="34" charset="0"/>
                <a:cs typeface="Times New Roman" panose="02020603050405020304" pitchFamily="18" charset="0"/>
              </a:rPr>
              <a:t>Soyibo</a:t>
            </a:r>
            <a:r>
              <a:rPr lang="en-US" sz="1000" dirty="0">
                <a:solidFill>
                  <a:prstClr val="black"/>
                </a:solidFill>
                <a:ea typeface="Calibri" panose="020F0502020204030204" pitchFamily="34" charset="0"/>
                <a:cs typeface="Times New Roman" panose="02020603050405020304" pitchFamily="18" charset="0"/>
              </a:rPr>
              <a:t> &amp; Barton (West Indian Medical Journal) 2007, 2019 USRDS Annual Data Report </a:t>
            </a:r>
          </a:p>
          <a:p>
            <a:pPr>
              <a:lnSpc>
                <a:spcPct val="107000"/>
              </a:lnSpc>
              <a:defRPr/>
            </a:pPr>
            <a:r>
              <a:rPr lang="en-US" sz="1000" dirty="0"/>
              <a:t>‘ – ’ : data not reported/unavailable</a:t>
            </a:r>
            <a:r>
              <a:rPr lang="en-US" sz="1000" dirty="0">
                <a:solidFill>
                  <a:prstClr val="black"/>
                </a:solidFill>
                <a:ea typeface="Calibri" panose="020F0502020204030204" pitchFamily="34" charset="0"/>
                <a:cs typeface="Times New Roman" panose="02020603050405020304" pitchFamily="18" charset="0"/>
              </a:rPr>
              <a:t> </a:t>
            </a:r>
          </a:p>
        </p:txBody>
      </p:sp>
      <p:sp>
        <p:nvSpPr>
          <p:cNvPr id="7" name="Rectangle 6"/>
          <p:cNvSpPr/>
          <p:nvPr/>
        </p:nvSpPr>
        <p:spPr>
          <a:xfrm>
            <a:off x="390099" y="1754940"/>
            <a:ext cx="3718903" cy="340845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185043" y="1395520"/>
            <a:ext cx="1160979" cy="43271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100997-AF4B-A828-3730-44654465052D}"/>
              </a:ext>
            </a:extLst>
          </p:cNvPr>
          <p:cNvPicPr>
            <a:picLocks noChangeAspect="1"/>
          </p:cNvPicPr>
          <p:nvPr/>
        </p:nvPicPr>
        <p:blipFill>
          <a:blip r:embed="rId3"/>
          <a:stretch>
            <a:fillRect/>
          </a:stretch>
        </p:blipFill>
        <p:spPr>
          <a:xfrm>
            <a:off x="187454" y="5546278"/>
            <a:ext cx="4138010" cy="130761"/>
          </a:xfrm>
          <a:prstGeom prst="rect">
            <a:avLst/>
          </a:prstGeom>
        </p:spPr>
      </p:pic>
      <p:sp>
        <p:nvSpPr>
          <p:cNvPr id="13" name="Rectangle 12">
            <a:extLst>
              <a:ext uri="{FF2B5EF4-FFF2-40B4-BE49-F238E27FC236}">
                <a16:creationId xmlns:a16="http://schemas.microsoft.com/office/drawing/2014/main" id="{D7E3DAA1-DFF8-8AC8-38CD-F93FFD06232B}"/>
              </a:ext>
            </a:extLst>
          </p:cNvPr>
          <p:cNvSpPr/>
          <p:nvPr/>
        </p:nvSpPr>
        <p:spPr>
          <a:xfrm>
            <a:off x="187454" y="5536158"/>
            <a:ext cx="4138010" cy="140881"/>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itle 10">
            <a:extLst>
              <a:ext uri="{FF2B5EF4-FFF2-40B4-BE49-F238E27FC236}">
                <a16:creationId xmlns:a16="http://schemas.microsoft.com/office/drawing/2014/main" id="{41FA9CE9-56C8-87EB-654C-E62FDA1955E0}"/>
              </a:ext>
            </a:extLst>
          </p:cNvPr>
          <p:cNvSpPr>
            <a:spLocks noGrp="1"/>
          </p:cNvSpPr>
          <p:nvPr>
            <p:ph type="title"/>
          </p:nvPr>
        </p:nvSpPr>
        <p:spPr/>
        <p:txBody>
          <a:bodyPr>
            <a:normAutofit/>
          </a:bodyPr>
          <a:lstStyle/>
          <a:p>
            <a:r>
              <a:rPr lang="es-ES" dirty="0" err="1"/>
              <a:t>Burden</a:t>
            </a:r>
            <a:r>
              <a:rPr lang="es-ES" dirty="0"/>
              <a:t> </a:t>
            </a:r>
            <a:r>
              <a:rPr lang="es-ES" dirty="0" err="1"/>
              <a:t>of</a:t>
            </a:r>
            <a:r>
              <a:rPr lang="es-ES" dirty="0"/>
              <a:t> </a:t>
            </a:r>
            <a:r>
              <a:rPr lang="es-ES" dirty="0" err="1"/>
              <a:t>kidney</a:t>
            </a:r>
            <a:r>
              <a:rPr lang="es-ES" dirty="0"/>
              <a:t> </a:t>
            </a:r>
            <a:r>
              <a:rPr lang="es-ES" dirty="0" err="1"/>
              <a:t>failure</a:t>
            </a:r>
            <a:r>
              <a:rPr lang="es-ES" dirty="0"/>
              <a:t> (</a:t>
            </a:r>
            <a:r>
              <a:rPr lang="es-ES" dirty="0" err="1"/>
              <a:t>cont’d</a:t>
            </a:r>
            <a:r>
              <a:rPr lang="es-ES" dirty="0"/>
              <a:t>)</a:t>
            </a:r>
            <a:endParaRPr lang="en-BE" dirty="0"/>
          </a:p>
        </p:txBody>
      </p:sp>
      <p:sp>
        <p:nvSpPr>
          <p:cNvPr id="2" name="Date Placeholder 3">
            <a:extLst>
              <a:ext uri="{FF2B5EF4-FFF2-40B4-BE49-F238E27FC236}">
                <a16:creationId xmlns:a16="http://schemas.microsoft.com/office/drawing/2014/main" id="{1753E8D8-BE1E-0FD0-8637-E9E28903E527}"/>
              </a:ext>
            </a:extLst>
          </p:cNvPr>
          <p:cNvSpPr>
            <a:spLocks noGrp="1"/>
          </p:cNvSpPr>
          <p:nvPr>
            <p:ph type="dt" sz="half" idx="2"/>
          </p:nvPr>
        </p:nvSpPr>
        <p:spPr/>
        <p:txBody>
          <a:bodyPr/>
          <a:lstStyle/>
          <a:p>
            <a:r>
              <a:rPr lang="en-GB" dirty="0"/>
              <a:t>July 2023</a:t>
            </a:r>
            <a:endParaRPr lang="en-US" dirty="0"/>
          </a:p>
        </p:txBody>
      </p:sp>
      <p:sp>
        <p:nvSpPr>
          <p:cNvPr id="8" name="Footer Placeholder 4">
            <a:extLst>
              <a:ext uri="{FF2B5EF4-FFF2-40B4-BE49-F238E27FC236}">
                <a16:creationId xmlns:a16="http://schemas.microsoft.com/office/drawing/2014/main" id="{6D2B8EED-73B5-B6E8-79AB-48461E07D9F4}"/>
              </a:ext>
            </a:extLst>
          </p:cNvPr>
          <p:cNvSpPr>
            <a:spLocks noGrp="1"/>
          </p:cNvSpPr>
          <p:nvPr>
            <p:ph type="ftr" sz="quarter" idx="3"/>
          </p:nvPr>
        </p:nvSpPr>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84DF2F1A-ED4D-F5C3-379C-DADBD91922D3}"/>
              </a:ext>
            </a:extLst>
          </p:cNvPr>
          <p:cNvSpPr>
            <a:spLocks noGrp="1"/>
          </p:cNvSpPr>
          <p:nvPr>
            <p:ph type="sldNum" sz="quarter" idx="4"/>
          </p:nvPr>
        </p:nvSpPr>
        <p:spPr/>
        <p:txBody>
          <a:bodyPr/>
          <a:lstStyle/>
          <a:p>
            <a:fld id="{4A9CEFBC-9863-BD47-BA2B-008170C231CB}" type="slidenum">
              <a:rPr lang="en-US" smtClean="0"/>
              <a:pPr/>
              <a:t>15</a:t>
            </a:fld>
            <a:endParaRPr lang="en-US" dirty="0"/>
          </a:p>
        </p:txBody>
      </p:sp>
    </p:spTree>
    <p:extLst>
      <p:ext uri="{BB962C8B-B14F-4D97-AF65-F5344CB8AC3E}">
        <p14:creationId xmlns:p14="http://schemas.microsoft.com/office/powerpoint/2010/main" val="1650527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79826394"/>
              </p:ext>
            </p:extLst>
          </p:nvPr>
        </p:nvGraphicFramePr>
        <p:xfrm>
          <a:off x="1757070" y="1194318"/>
          <a:ext cx="9057109" cy="4053873"/>
        </p:xfrm>
        <a:graphic>
          <a:graphicData uri="http://schemas.openxmlformats.org/drawingml/2006/table">
            <a:tbl>
              <a:tblPr firstRow="1" firstCol="1" bandRow="1">
                <a:tableStyleId>{F5AB1C69-6EDB-4FF4-983F-18BD219EF322}</a:tableStyleId>
              </a:tblPr>
              <a:tblGrid>
                <a:gridCol w="1669472">
                  <a:extLst>
                    <a:ext uri="{9D8B030D-6E8A-4147-A177-3AD203B41FA5}">
                      <a16:colId xmlns:a16="http://schemas.microsoft.com/office/drawing/2014/main" val="3823447675"/>
                    </a:ext>
                  </a:extLst>
                </a:gridCol>
                <a:gridCol w="1478358">
                  <a:extLst>
                    <a:ext uri="{9D8B030D-6E8A-4147-A177-3AD203B41FA5}">
                      <a16:colId xmlns:a16="http://schemas.microsoft.com/office/drawing/2014/main" val="314140649"/>
                    </a:ext>
                  </a:extLst>
                </a:gridCol>
                <a:gridCol w="1477666">
                  <a:extLst>
                    <a:ext uri="{9D8B030D-6E8A-4147-A177-3AD203B41FA5}">
                      <a16:colId xmlns:a16="http://schemas.microsoft.com/office/drawing/2014/main" val="584519406"/>
                    </a:ext>
                  </a:extLst>
                </a:gridCol>
                <a:gridCol w="1477666">
                  <a:extLst>
                    <a:ext uri="{9D8B030D-6E8A-4147-A177-3AD203B41FA5}">
                      <a16:colId xmlns:a16="http://schemas.microsoft.com/office/drawing/2014/main" val="3656170879"/>
                    </a:ext>
                  </a:extLst>
                </a:gridCol>
                <a:gridCol w="1477666">
                  <a:extLst>
                    <a:ext uri="{9D8B030D-6E8A-4147-A177-3AD203B41FA5}">
                      <a16:colId xmlns:a16="http://schemas.microsoft.com/office/drawing/2014/main" val="1869569763"/>
                    </a:ext>
                  </a:extLst>
                </a:gridCol>
                <a:gridCol w="1476281">
                  <a:extLst>
                    <a:ext uri="{9D8B030D-6E8A-4147-A177-3AD203B41FA5}">
                      <a16:colId xmlns:a16="http://schemas.microsoft.com/office/drawing/2014/main" val="3765031407"/>
                    </a:ext>
                  </a:extLst>
                </a:gridCol>
              </a:tblGrid>
              <a:tr h="365793">
                <a:tc>
                  <a:txBody>
                    <a:bodyPr/>
                    <a:lstStyle/>
                    <a:p>
                      <a:pPr marL="0" marR="0" algn="ctr">
                        <a:lnSpc>
                          <a:spcPct val="106000"/>
                        </a:lnSpc>
                        <a:spcBef>
                          <a:spcPts val="0"/>
                        </a:spcBef>
                        <a:spcAft>
                          <a:spcPts val="0"/>
                        </a:spcAft>
                      </a:pPr>
                      <a:r>
                        <a:rPr lang="en-US" sz="1000" b="1" kern="1200" dirty="0">
                          <a:solidFill>
                            <a:srgbClr val="FFFFFF"/>
                          </a:solidFill>
                          <a:effectLst/>
                        </a:rPr>
                        <a:t>Country </a:t>
                      </a:r>
                      <a:endParaRPr lang="en-GB" sz="1000" dirty="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a:solidFill>
                            <a:srgbClr val="404040"/>
                          </a:solidFill>
                          <a:effectLst/>
                        </a:rPr>
                        <a:t>Hemodialysis</a:t>
                      </a:r>
                      <a:endParaRPr lang="en-GB" sz="100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a:solidFill>
                            <a:srgbClr val="404040"/>
                          </a:solidFill>
                          <a:effectLst/>
                        </a:rPr>
                        <a:t>Peritoneal dialysis</a:t>
                      </a:r>
                      <a:endParaRPr lang="en-GB" sz="100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a:solidFill>
                            <a:srgbClr val="404040"/>
                          </a:solidFill>
                          <a:effectLst/>
                        </a:rPr>
                        <a:t>Kidney Transplant</a:t>
                      </a:r>
                      <a:endParaRPr lang="en-GB" sz="1000">
                        <a:effectLst/>
                      </a:endParaRPr>
                    </a:p>
                    <a:p>
                      <a:pPr marL="0" marR="0" algn="ctr">
                        <a:lnSpc>
                          <a:spcPct val="106000"/>
                        </a:lnSpc>
                        <a:spcBef>
                          <a:spcPts val="0"/>
                        </a:spcBef>
                        <a:spcAft>
                          <a:spcPts val="0"/>
                        </a:spcAft>
                      </a:pPr>
                      <a:r>
                        <a:rPr lang="en-US" sz="1000" b="1" kern="1200">
                          <a:solidFill>
                            <a:srgbClr val="404040"/>
                          </a:solidFill>
                          <a:effectLst/>
                        </a:rPr>
                        <a:t>(First year)</a:t>
                      </a:r>
                      <a:endParaRPr lang="en-GB" sz="100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a:solidFill>
                            <a:srgbClr val="404040"/>
                          </a:solidFill>
                          <a:effectLst/>
                        </a:rPr>
                        <a:t>Kidney Transplant</a:t>
                      </a:r>
                      <a:endParaRPr lang="en-GB" sz="1000">
                        <a:effectLst/>
                      </a:endParaRPr>
                    </a:p>
                    <a:p>
                      <a:pPr marL="0" marR="0" algn="ctr">
                        <a:lnSpc>
                          <a:spcPct val="106000"/>
                        </a:lnSpc>
                        <a:spcBef>
                          <a:spcPts val="0"/>
                        </a:spcBef>
                        <a:spcAft>
                          <a:spcPts val="0"/>
                        </a:spcAft>
                      </a:pPr>
                      <a:r>
                        <a:rPr lang="en-US" sz="1000" b="1" kern="1200">
                          <a:solidFill>
                            <a:srgbClr val="404040"/>
                          </a:solidFill>
                          <a:effectLst/>
                        </a:rPr>
                        <a:t>(later years)</a:t>
                      </a:r>
                      <a:endParaRPr lang="en-GB" sz="1000">
                        <a:effectLst/>
                        <a:latin typeface="+mn-lt"/>
                        <a:ea typeface="Calibri" panose="020F0502020204030204" pitchFamily="34" charset="0"/>
                        <a:cs typeface="Times New Roman" panose="02020603050405020304" pitchFamily="18" charset="0"/>
                      </a:endParaRPr>
                    </a:p>
                  </a:txBody>
                  <a:tcPr marL="23521" marR="23521" marT="8205" marB="0" anchor="ctr"/>
                </a:tc>
                <a:tc>
                  <a:txBody>
                    <a:bodyPr/>
                    <a:lstStyle/>
                    <a:p>
                      <a:pPr marL="0" marR="0" algn="ctr">
                        <a:lnSpc>
                          <a:spcPct val="106000"/>
                        </a:lnSpc>
                        <a:spcBef>
                          <a:spcPts val="0"/>
                        </a:spcBef>
                        <a:spcAft>
                          <a:spcPts val="0"/>
                        </a:spcAft>
                      </a:pPr>
                      <a:r>
                        <a:rPr lang="en-US" sz="1000" b="1" kern="1200" dirty="0">
                          <a:solidFill>
                            <a:srgbClr val="404040"/>
                          </a:solidFill>
                          <a:effectLst/>
                        </a:rPr>
                        <a:t>HD/PD cost ratio</a:t>
                      </a:r>
                      <a:endParaRPr lang="en-GB" sz="1000" dirty="0">
                        <a:effectLst/>
                        <a:latin typeface="+mn-lt"/>
                        <a:ea typeface="Calibri" panose="020F0502020204030204" pitchFamily="34" charset="0"/>
                        <a:cs typeface="Times New Roman" panose="02020603050405020304" pitchFamily="18" charset="0"/>
                      </a:endParaRPr>
                    </a:p>
                  </a:txBody>
                  <a:tcPr marL="23521" marR="23521" marT="8205" marB="0" anchor="ctr"/>
                </a:tc>
                <a:extLst>
                  <a:ext uri="{0D108BD9-81ED-4DB2-BD59-A6C34878D82A}">
                    <a16:rowId xmlns:a16="http://schemas.microsoft.com/office/drawing/2014/main" val="3525327560"/>
                  </a:ext>
                </a:extLst>
              </a:tr>
              <a:tr h="335280">
                <a:tc>
                  <a:txBody>
                    <a:bodyPr/>
                    <a:lstStyle/>
                    <a:p>
                      <a:pPr algn="l" fontAlgn="b"/>
                      <a:r>
                        <a:rPr lang="en-US" sz="1100" b="1" kern="1200" dirty="0">
                          <a:solidFill>
                            <a:schemeClr val="tx1">
                              <a:lumMod val="75000"/>
                              <a:lumOff val="25000"/>
                            </a:schemeClr>
                          </a:solidFill>
                          <a:effectLst/>
                        </a:rPr>
                        <a:t> Antigua and</a:t>
                      </a:r>
                      <a:r>
                        <a:rPr lang="en-US" sz="1100" b="1" kern="1200" baseline="0" dirty="0">
                          <a:solidFill>
                            <a:schemeClr val="tx1">
                              <a:lumMod val="75000"/>
                              <a:lumOff val="25000"/>
                            </a:schemeClr>
                          </a:solidFill>
                          <a:effectLst/>
                        </a:rPr>
                        <a:t> </a:t>
                      </a:r>
                      <a:r>
                        <a:rPr lang="en-US" sz="1100" b="1" kern="1200" dirty="0">
                          <a:solidFill>
                            <a:schemeClr val="tx1">
                              <a:lumMod val="75000"/>
                              <a:lumOff val="25000"/>
                            </a:schemeClr>
                          </a:solidFill>
                          <a:effectLst/>
                        </a:rPr>
                        <a:t>Barbuda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632709722"/>
                  </a:ext>
                </a:extLst>
              </a:tr>
              <a:tr h="335280">
                <a:tc>
                  <a:txBody>
                    <a:bodyPr/>
                    <a:lstStyle/>
                    <a:p>
                      <a:pPr algn="l" fontAlgn="b"/>
                      <a:r>
                        <a:rPr lang="en-US" sz="1100" b="1" kern="1200" dirty="0">
                          <a:solidFill>
                            <a:schemeClr val="tx1">
                              <a:lumMod val="75000"/>
                              <a:lumOff val="25000"/>
                            </a:schemeClr>
                          </a:solidFill>
                          <a:effectLst/>
                        </a:rPr>
                        <a:t> Bahamas, The</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091723522"/>
                  </a:ext>
                </a:extLst>
              </a:tr>
              <a:tr h="335280">
                <a:tc>
                  <a:txBody>
                    <a:bodyPr/>
                    <a:lstStyle/>
                    <a:p>
                      <a:pPr algn="l" fontAlgn="b"/>
                      <a:r>
                        <a:rPr lang="en-US" sz="1100" b="1" kern="1200" dirty="0">
                          <a:solidFill>
                            <a:schemeClr val="tx1">
                              <a:lumMod val="75000"/>
                              <a:lumOff val="25000"/>
                            </a:schemeClr>
                          </a:solidFill>
                          <a:effectLst/>
                        </a:rPr>
                        <a:t> Barbados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dirty="0">
                          <a:solidFill>
                            <a:srgbClr val="000000"/>
                          </a:solidFill>
                          <a:effectLst/>
                        </a:rPr>
                        <a:t>28096</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376914335"/>
                  </a:ext>
                </a:extLst>
              </a:tr>
              <a:tr h="335280">
                <a:tc>
                  <a:txBody>
                    <a:bodyPr/>
                    <a:lstStyle/>
                    <a:p>
                      <a:pPr algn="l" fontAlgn="b"/>
                      <a:r>
                        <a:rPr lang="en-US" sz="1100" b="1" kern="1200" dirty="0">
                          <a:solidFill>
                            <a:schemeClr val="tx1">
                              <a:lumMod val="75000"/>
                              <a:lumOff val="25000"/>
                            </a:schemeClr>
                          </a:solidFill>
                          <a:effectLst/>
                        </a:rPr>
                        <a:t> Canada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42147</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25224</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78393</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22366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1.67</a:t>
                      </a:r>
                      <a:endParaRPr lang="en-CA" sz="11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013814357"/>
                  </a:ext>
                </a:extLst>
              </a:tr>
              <a:tr h="335280">
                <a:tc>
                  <a:txBody>
                    <a:bodyPr/>
                    <a:lstStyle/>
                    <a:p>
                      <a:pPr algn="l" fontAlgn="b"/>
                      <a:r>
                        <a:rPr lang="en-US" sz="1100" b="1" kern="1200" dirty="0">
                          <a:solidFill>
                            <a:schemeClr val="tx1">
                              <a:lumMod val="75000"/>
                              <a:lumOff val="25000"/>
                            </a:schemeClr>
                          </a:solidFill>
                          <a:effectLst/>
                        </a:rPr>
                        <a:t> Jamaica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17622</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248085473"/>
                  </a:ext>
                </a:extLst>
              </a:tr>
              <a:tr h="335280">
                <a:tc>
                  <a:txBody>
                    <a:bodyPr/>
                    <a:lstStyle/>
                    <a:p>
                      <a:pPr algn="l" fontAlgn="b"/>
                      <a:r>
                        <a:rPr lang="en-US" sz="1100" b="1" kern="1200" dirty="0">
                          <a:solidFill>
                            <a:schemeClr val="tx1">
                              <a:lumMod val="75000"/>
                              <a:lumOff val="25000"/>
                            </a:schemeClr>
                          </a:solidFill>
                          <a:effectLst/>
                        </a:rPr>
                        <a:t> St. Kitts and Nevis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65343617"/>
                  </a:ext>
                </a:extLst>
              </a:tr>
              <a:tr h="335280">
                <a:tc>
                  <a:txBody>
                    <a:bodyPr/>
                    <a:lstStyle/>
                    <a:p>
                      <a:pPr algn="l" fontAlgn="b"/>
                      <a:r>
                        <a:rPr lang="en-US" sz="1100" b="1" kern="1200" dirty="0">
                          <a:solidFill>
                            <a:schemeClr val="tx1">
                              <a:lumMod val="75000"/>
                              <a:lumOff val="25000"/>
                            </a:schemeClr>
                          </a:solidFill>
                          <a:effectLst/>
                        </a:rPr>
                        <a:t> St. Lucia</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51367261"/>
                  </a:ext>
                </a:extLst>
              </a:tr>
              <a:tr h="335280">
                <a:tc>
                  <a:txBody>
                    <a:bodyPr/>
                    <a:lstStyle/>
                    <a:p>
                      <a:pPr algn="l" fontAlgn="b"/>
                      <a:r>
                        <a:rPr lang="en-US" sz="1100" b="1" kern="1200" dirty="0">
                          <a:solidFill>
                            <a:schemeClr val="tx1">
                              <a:lumMod val="75000"/>
                              <a:lumOff val="25000"/>
                            </a:schemeClr>
                          </a:solidFill>
                          <a:effectLst/>
                        </a:rPr>
                        <a:t> St. Vincent and the  Grenadines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14923835"/>
                  </a:ext>
                </a:extLst>
              </a:tr>
              <a:tr h="335280">
                <a:tc>
                  <a:txBody>
                    <a:bodyPr/>
                    <a:lstStyle/>
                    <a:p>
                      <a:pPr algn="l" fontAlgn="b"/>
                      <a:r>
                        <a:rPr lang="en-US" sz="1100" b="1" kern="1200" dirty="0">
                          <a:solidFill>
                            <a:schemeClr val="tx1">
                              <a:lumMod val="75000"/>
                              <a:lumOff val="25000"/>
                            </a:schemeClr>
                          </a:solidFill>
                          <a:effectLst/>
                        </a:rPr>
                        <a:t> Trinidad and Tobago</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59030847"/>
                  </a:ext>
                </a:extLst>
              </a:tr>
              <a:tr h="335280">
                <a:tc>
                  <a:txBody>
                    <a:bodyPr/>
                    <a:lstStyle/>
                    <a:p>
                      <a:pPr algn="l" fontAlgn="b"/>
                      <a:r>
                        <a:rPr lang="en-US" sz="1100" b="1" kern="1200" dirty="0">
                          <a:solidFill>
                            <a:schemeClr val="tx1">
                              <a:lumMod val="75000"/>
                              <a:lumOff val="25000"/>
                            </a:schemeClr>
                          </a:solidFill>
                          <a:effectLst/>
                        </a:rPr>
                        <a:t> Turks and Caicos Islands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a:ln>
                            <a:noFill/>
                          </a:ln>
                          <a:solidFill>
                            <a:srgbClr val="000000"/>
                          </a:solidFill>
                          <a:effectLst/>
                          <a:uLnTx/>
                          <a:uFillTx/>
                        </a:rPr>
                        <a:t>-</a:t>
                      </a:r>
                      <a:endParaRPr lang="en-CA" sz="1100" b="0" i="0" u="none" strike="noStrike">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kumimoji="0" lang="en-CA" sz="1100" b="0" u="none" strike="noStrike" kern="1200" cap="none" spc="0" normalizeH="0" baseline="0" noProof="0" dirty="0">
                          <a:ln>
                            <a:noFill/>
                          </a:ln>
                          <a:solidFill>
                            <a:srgbClr val="000000"/>
                          </a:solidFill>
                          <a:effectLst/>
                          <a:uLnTx/>
                          <a:uFillTx/>
                        </a:rPr>
                        <a:t>-</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910081797"/>
                  </a:ext>
                </a:extLst>
              </a:tr>
              <a:tr h="335280">
                <a:tc>
                  <a:txBody>
                    <a:bodyPr/>
                    <a:lstStyle/>
                    <a:p>
                      <a:pPr algn="l" fontAlgn="b"/>
                      <a:r>
                        <a:rPr lang="en-US" sz="1100" b="1" kern="1200" dirty="0">
                          <a:solidFill>
                            <a:schemeClr val="tx1">
                              <a:lumMod val="75000"/>
                              <a:lumOff val="25000"/>
                            </a:schemeClr>
                          </a:solidFill>
                          <a:effectLst/>
                        </a:rPr>
                        <a:t> United States</a:t>
                      </a:r>
                      <a:endParaRPr lang="en-US" sz="1100" b="1" kern="1200" dirty="0">
                        <a:solidFill>
                          <a:schemeClr val="tx1">
                            <a:lumMod val="75000"/>
                            <a:lumOff val="25000"/>
                          </a:schemeClr>
                        </a:solidFill>
                        <a:effectLst/>
                        <a:latin typeface="+mn-lt"/>
                        <a:ea typeface="+mn-ea"/>
                        <a:cs typeface="+mn-cs"/>
                      </a:endParaRPr>
                    </a:p>
                  </a:txBody>
                  <a:tcPr marL="0" marR="0" marT="0" marB="0" anchor="ctr"/>
                </a:tc>
                <a:tc>
                  <a:txBody>
                    <a:bodyPr/>
                    <a:lstStyle/>
                    <a:p>
                      <a:pPr algn="ctr" fontAlgn="b"/>
                      <a:r>
                        <a:rPr lang="en-CA" sz="1100" b="0" u="none" strike="noStrike">
                          <a:solidFill>
                            <a:srgbClr val="000000"/>
                          </a:solidFill>
                          <a:effectLst/>
                        </a:rPr>
                        <a:t>39826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39826</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a:solidFill>
                            <a:srgbClr val="000000"/>
                          </a:solidFill>
                          <a:effectLst/>
                        </a:rPr>
                        <a:t>451698</a:t>
                      </a:r>
                      <a:endParaRPr lang="en-CA" sz="1100" b="0" i="0" u="none" strike="noStrike">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a:t>
                      </a:r>
                      <a:endParaRPr lang="en-CA" sz="1100" b="0" i="0" u="none" strike="noStrike" dirty="0">
                        <a:solidFill>
                          <a:srgbClr val="000000"/>
                        </a:solidFill>
                        <a:effectLst/>
                        <a:latin typeface="+mn-lt"/>
                      </a:endParaRPr>
                    </a:p>
                  </a:txBody>
                  <a:tcPr marL="4763" marR="4763" marT="4763" marB="0" anchor="ctr"/>
                </a:tc>
                <a:tc>
                  <a:txBody>
                    <a:bodyPr/>
                    <a:lstStyle/>
                    <a:p>
                      <a:pPr algn="ctr" fontAlgn="b"/>
                      <a:r>
                        <a:rPr lang="en-CA" sz="1100" b="0" u="none" strike="noStrike" dirty="0">
                          <a:solidFill>
                            <a:srgbClr val="000000"/>
                          </a:solidFill>
                          <a:effectLst/>
                        </a:rPr>
                        <a:t>1.00</a:t>
                      </a:r>
                      <a:endParaRPr lang="en-CA" sz="11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140924545"/>
                  </a:ext>
                </a:extLst>
              </a:tr>
            </a:tbl>
          </a:graphicData>
        </a:graphic>
      </p:graphicFrame>
      <p:sp>
        <p:nvSpPr>
          <p:cNvPr id="4" name="Rectangle 3"/>
          <p:cNvSpPr/>
          <p:nvPr/>
        </p:nvSpPr>
        <p:spPr>
          <a:xfrm>
            <a:off x="1681636" y="5277643"/>
            <a:ext cx="7545261" cy="74039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*Cost is in $US 2021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Abbreviations: HD (hemodialysis), PD (peritoneal dialysis)</a:t>
            </a:r>
          </a:p>
          <a:p>
            <a:pPr lvl="0">
              <a:lnSpc>
                <a:spcPct val="107000"/>
              </a:lnSpc>
              <a:defRPr/>
            </a:pPr>
            <a:r>
              <a:rPr kumimoji="0" lang="en-US" sz="1000" b="0" i="0" u="none" strike="noStrike" kern="1200" cap="none" spc="0" normalizeH="0" baseline="0" noProof="0" dirty="0">
                <a:ln>
                  <a:noFill/>
                </a:ln>
                <a:solidFill>
                  <a:prstClr val="black"/>
                </a:solidFill>
                <a:effectLst/>
                <a:highlight>
                  <a:srgbClr val="FFFFFF"/>
                </a:highlight>
                <a:uLnTx/>
                <a:uFillTx/>
                <a:ea typeface="Calibri" panose="020F0502020204030204" pitchFamily="34" charset="0"/>
                <a:cs typeface="Times New Roman" panose="02020603050405020304" pitchFamily="18" charset="0"/>
              </a:rPr>
              <a:t>Data source</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a:t>
            </a:r>
            <a:r>
              <a:rPr kumimoji="0" lang="en-US" sz="1000" b="0" i="0" u="none" strike="noStrike" kern="120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Adomakoh</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et al. (2004), </a:t>
            </a:r>
            <a:r>
              <a:rPr kumimoji="0" lang="en-US" sz="1000" b="0" i="0" u="none" strike="noStrike" kern="1200" cap="none" spc="0" normalizeH="0" baseline="0" noProof="0" dirty="0" err="1">
                <a:ln>
                  <a:noFill/>
                </a:ln>
                <a:solidFill>
                  <a:prstClr val="black"/>
                </a:solidFill>
                <a:effectLst/>
                <a:uLnTx/>
                <a:uFillTx/>
                <a:ea typeface="Calibri" panose="020F0502020204030204" pitchFamily="34" charset="0"/>
                <a:cs typeface="Times New Roman" panose="02020603050405020304" pitchFamily="18" charset="0"/>
              </a:rPr>
              <a:t>Barnieh</a:t>
            </a:r>
            <a:r>
              <a:rPr kumimoji="0" lang="en-US" sz="1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 et al. (2014), Kramer et al. (2018), </a:t>
            </a:r>
            <a:r>
              <a:rPr lang="en-US" sz="1000" dirty="0">
                <a:solidFill>
                  <a:prstClr val="black"/>
                </a:solidFill>
                <a:ea typeface="Calibri" panose="020F0502020204030204" pitchFamily="34" charset="0"/>
                <a:cs typeface="Times New Roman" panose="02020603050405020304" pitchFamily="18" charset="0"/>
              </a:rPr>
              <a:t>van der Tol et al. (2019). Wang &amp; Hart (2021)</a:t>
            </a:r>
          </a:p>
          <a:p>
            <a:pPr>
              <a:lnSpc>
                <a:spcPct val="107000"/>
              </a:lnSpc>
              <a:defRPr/>
            </a:pPr>
            <a:r>
              <a:rPr lang="en-US" sz="1000" dirty="0"/>
              <a:t>‘ – ’ : data not reported/unavailable</a:t>
            </a:r>
            <a:r>
              <a:rPr lang="en-US" sz="1000" dirty="0">
                <a:solidFill>
                  <a:prstClr val="black"/>
                </a:solidFill>
                <a:ea typeface="Calibri" panose="020F0502020204030204" pitchFamily="34" charset="0"/>
                <a:cs typeface="Times New Roman" panose="02020603050405020304" pitchFamily="18" charset="0"/>
              </a:rPr>
              <a:t> </a:t>
            </a:r>
          </a:p>
        </p:txBody>
      </p:sp>
      <p:sp>
        <p:nvSpPr>
          <p:cNvPr id="8" name="Title 7">
            <a:extLst>
              <a:ext uri="{FF2B5EF4-FFF2-40B4-BE49-F238E27FC236}">
                <a16:creationId xmlns:a16="http://schemas.microsoft.com/office/drawing/2014/main" id="{1596CECE-B76E-2186-81A0-B51BAB3161C6}"/>
              </a:ext>
            </a:extLst>
          </p:cNvPr>
          <p:cNvSpPr>
            <a:spLocks noGrp="1"/>
          </p:cNvSpPr>
          <p:nvPr>
            <p:ph type="title"/>
          </p:nvPr>
        </p:nvSpPr>
        <p:spPr/>
        <p:txBody>
          <a:bodyPr>
            <a:normAutofit fontScale="90000"/>
          </a:bodyPr>
          <a:lstStyle/>
          <a:p>
            <a:r>
              <a:rPr lang="en-GB" dirty="0"/>
              <a:t>Annual cost of kidney replacement therapy components</a:t>
            </a:r>
            <a:endParaRPr lang="en-BE" dirty="0"/>
          </a:p>
        </p:txBody>
      </p:sp>
      <p:sp>
        <p:nvSpPr>
          <p:cNvPr id="2" name="Date Placeholder 3">
            <a:extLst>
              <a:ext uri="{FF2B5EF4-FFF2-40B4-BE49-F238E27FC236}">
                <a16:creationId xmlns:a16="http://schemas.microsoft.com/office/drawing/2014/main" id="{22088EC8-467E-D1C5-AD6B-9ACB582C749A}"/>
              </a:ext>
            </a:extLst>
          </p:cNvPr>
          <p:cNvSpPr>
            <a:spLocks noGrp="1"/>
          </p:cNvSpPr>
          <p:nvPr>
            <p:ph type="dt" sz="half" idx="2"/>
          </p:nvPr>
        </p:nvSpPr>
        <p:spPr/>
        <p:txBody>
          <a:bodyPr/>
          <a:lstStyle/>
          <a:p>
            <a:r>
              <a:rPr lang="en-GB" dirty="0"/>
              <a:t>July 2023</a:t>
            </a:r>
            <a:endParaRPr lang="en-US" dirty="0"/>
          </a:p>
        </p:txBody>
      </p:sp>
      <p:sp>
        <p:nvSpPr>
          <p:cNvPr id="6" name="Footer Placeholder 4">
            <a:extLst>
              <a:ext uri="{FF2B5EF4-FFF2-40B4-BE49-F238E27FC236}">
                <a16:creationId xmlns:a16="http://schemas.microsoft.com/office/drawing/2014/main" id="{B9A99FFB-4896-C5E7-2666-1BACECEF2CCF}"/>
              </a:ext>
            </a:extLst>
          </p:cNvPr>
          <p:cNvSpPr>
            <a:spLocks noGrp="1"/>
          </p:cNvSpPr>
          <p:nvPr>
            <p:ph type="ftr" sz="quarter" idx="3"/>
          </p:nvPr>
        </p:nvSpPr>
        <p:spPr/>
        <p:txBody>
          <a:bodyPr/>
          <a:lstStyle/>
          <a:p>
            <a:r>
              <a:rPr lang="en-US"/>
              <a:t>International Society of Nephrology</a:t>
            </a:r>
          </a:p>
        </p:txBody>
      </p:sp>
      <p:sp>
        <p:nvSpPr>
          <p:cNvPr id="7" name="Slide Number Placeholder 5">
            <a:extLst>
              <a:ext uri="{FF2B5EF4-FFF2-40B4-BE49-F238E27FC236}">
                <a16:creationId xmlns:a16="http://schemas.microsoft.com/office/drawing/2014/main" id="{1CFE6756-C8B3-BB55-9EA4-4606FE118224}"/>
              </a:ext>
            </a:extLst>
          </p:cNvPr>
          <p:cNvSpPr>
            <a:spLocks noGrp="1"/>
          </p:cNvSpPr>
          <p:nvPr>
            <p:ph type="sldNum" sz="quarter" idx="4"/>
          </p:nvPr>
        </p:nvSpPr>
        <p:spPr/>
        <p:txBody>
          <a:bodyPr/>
          <a:lstStyle/>
          <a:p>
            <a:fld id="{4A9CEFBC-9863-BD47-BA2B-008170C231CB}" type="slidenum">
              <a:rPr lang="en-US" smtClean="0"/>
              <a:pPr/>
              <a:t>16</a:t>
            </a:fld>
            <a:endParaRPr lang="en-US" dirty="0"/>
          </a:p>
        </p:txBody>
      </p:sp>
    </p:spTree>
    <p:extLst>
      <p:ext uri="{BB962C8B-B14F-4D97-AF65-F5344CB8AC3E}">
        <p14:creationId xmlns:p14="http://schemas.microsoft.com/office/powerpoint/2010/main" val="2841328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031F68-1F99-17BE-CF3D-32CE84710907}"/>
              </a:ext>
            </a:extLst>
          </p:cNvPr>
          <p:cNvSpPr>
            <a:spLocks noGrp="1"/>
          </p:cNvSpPr>
          <p:nvPr>
            <p:ph type="title"/>
          </p:nvPr>
        </p:nvSpPr>
        <p:spPr/>
        <p:txBody>
          <a:bodyPr>
            <a:normAutofit/>
          </a:bodyPr>
          <a:lstStyle/>
          <a:p>
            <a:r>
              <a:rPr lang="es-ES" dirty="0"/>
              <a:t>Country </a:t>
            </a:r>
            <a:r>
              <a:rPr lang="es-ES" dirty="0" err="1"/>
              <a:t>level</a:t>
            </a:r>
            <a:r>
              <a:rPr lang="es-ES" dirty="0"/>
              <a:t> </a:t>
            </a:r>
            <a:r>
              <a:rPr lang="es-ES" dirty="0" err="1"/>
              <a:t>scorecard</a:t>
            </a:r>
            <a:endParaRPr lang="en-BE" dirty="0"/>
          </a:p>
        </p:txBody>
      </p:sp>
      <p:sp>
        <p:nvSpPr>
          <p:cNvPr id="2" name="Date Placeholder 3">
            <a:extLst>
              <a:ext uri="{FF2B5EF4-FFF2-40B4-BE49-F238E27FC236}">
                <a16:creationId xmlns:a16="http://schemas.microsoft.com/office/drawing/2014/main" id="{7CEB3CF0-AB74-2CC6-F180-3444E2985D21}"/>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261FD945-BB55-09D0-7B8E-52E08A36FF8D}"/>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EF0D8FA6-5E64-B5E8-D51F-8CE56ADCC7D7}"/>
              </a:ext>
            </a:extLst>
          </p:cNvPr>
          <p:cNvSpPr>
            <a:spLocks noGrp="1"/>
          </p:cNvSpPr>
          <p:nvPr>
            <p:ph type="sldNum" sz="quarter" idx="4"/>
          </p:nvPr>
        </p:nvSpPr>
        <p:spPr/>
        <p:txBody>
          <a:bodyPr/>
          <a:lstStyle/>
          <a:p>
            <a:fld id="{4A9CEFBC-9863-BD47-BA2B-008170C231CB}" type="slidenum">
              <a:rPr lang="en-US" smtClean="0"/>
              <a:pPr/>
              <a:t>17</a:t>
            </a:fld>
            <a:endParaRPr lang="en-US" dirty="0"/>
          </a:p>
        </p:txBody>
      </p:sp>
      <p:graphicFrame>
        <p:nvGraphicFramePr>
          <p:cNvPr id="8" name="Table 7">
            <a:extLst>
              <a:ext uri="{FF2B5EF4-FFF2-40B4-BE49-F238E27FC236}">
                <a16:creationId xmlns:a16="http://schemas.microsoft.com/office/drawing/2014/main" id="{B263BBF9-7ADC-7651-D057-37DA631C6D32}"/>
              </a:ext>
            </a:extLst>
          </p:cNvPr>
          <p:cNvGraphicFramePr>
            <a:graphicFrameLocks noGrp="1"/>
          </p:cNvGraphicFramePr>
          <p:nvPr/>
        </p:nvGraphicFramePr>
        <p:xfrm>
          <a:off x="867469" y="6314233"/>
          <a:ext cx="1366322" cy="243840"/>
        </p:xfrm>
        <a:graphic>
          <a:graphicData uri="http://schemas.openxmlformats.org/drawingml/2006/table">
            <a:tbl>
              <a:tblPr firstRow="1" bandRow="1">
                <a:tableStyleId>{5C22544A-7EE6-4342-B048-85BDC9FD1C3A}</a:tableStyleId>
              </a:tblPr>
              <a:tblGrid>
                <a:gridCol w="455441">
                  <a:extLst>
                    <a:ext uri="{9D8B030D-6E8A-4147-A177-3AD203B41FA5}">
                      <a16:colId xmlns:a16="http://schemas.microsoft.com/office/drawing/2014/main" val="2576486781"/>
                    </a:ext>
                  </a:extLst>
                </a:gridCol>
                <a:gridCol w="455440">
                  <a:extLst>
                    <a:ext uri="{9D8B030D-6E8A-4147-A177-3AD203B41FA5}">
                      <a16:colId xmlns:a16="http://schemas.microsoft.com/office/drawing/2014/main" val="291270416"/>
                    </a:ext>
                  </a:extLst>
                </a:gridCol>
                <a:gridCol w="455441">
                  <a:extLst>
                    <a:ext uri="{9D8B030D-6E8A-4147-A177-3AD203B41FA5}">
                      <a16:colId xmlns:a16="http://schemas.microsoft.com/office/drawing/2014/main" val="1377192177"/>
                    </a:ext>
                  </a:extLst>
                </a:gridCol>
              </a:tblGrid>
              <a:tr h="127951">
                <a:tc>
                  <a:txBody>
                    <a:bodyPr/>
                    <a:lstStyle/>
                    <a:p>
                      <a:pPr algn="ctr"/>
                      <a:r>
                        <a:rPr lang="en-US" sz="1000" b="0" dirty="0">
                          <a:solidFill>
                            <a:schemeClr val="tx1"/>
                          </a:solidFill>
                        </a:rPr>
                        <a:t>Yes</a:t>
                      </a:r>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r>
                        <a:rPr lang="en-US" sz="1000" b="0" dirty="0">
                          <a:solidFill>
                            <a:schemeClr val="tx1"/>
                          </a:solidFill>
                        </a:rPr>
                        <a:t>No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5050"/>
                    </a:solidFill>
                  </a:tcPr>
                </a:tc>
                <a:tc>
                  <a:txBody>
                    <a:bodyPr/>
                    <a:lstStyle/>
                    <a:p>
                      <a:pPr algn="ctr"/>
                      <a:r>
                        <a:rPr lang="en-US" sz="1000" b="0" dirty="0">
                          <a:solidFill>
                            <a:schemeClr val="tx1"/>
                          </a:solidFill>
                        </a:rPr>
                        <a:t>N/A</a:t>
                      </a:r>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6A6A6"/>
                    </a:solidFill>
                  </a:tcPr>
                </a:tc>
                <a:extLst>
                  <a:ext uri="{0D108BD9-81ED-4DB2-BD59-A6C34878D82A}">
                    <a16:rowId xmlns:a16="http://schemas.microsoft.com/office/drawing/2014/main" val="403492718"/>
                  </a:ext>
                </a:extLst>
              </a:tr>
            </a:tbl>
          </a:graphicData>
        </a:graphic>
      </p:graphicFrame>
      <p:graphicFrame>
        <p:nvGraphicFramePr>
          <p:cNvPr id="9" name="Table 8">
            <a:extLst>
              <a:ext uri="{FF2B5EF4-FFF2-40B4-BE49-F238E27FC236}">
                <a16:creationId xmlns:a16="http://schemas.microsoft.com/office/drawing/2014/main" id="{2C72BB7F-5C27-0D3D-632D-80C312D12499}"/>
              </a:ext>
            </a:extLst>
          </p:cNvPr>
          <p:cNvGraphicFramePr>
            <a:graphicFrameLocks noGrp="1"/>
          </p:cNvGraphicFramePr>
          <p:nvPr/>
        </p:nvGraphicFramePr>
        <p:xfrm>
          <a:off x="2310559" y="6067740"/>
          <a:ext cx="5953005" cy="487680"/>
        </p:xfrm>
        <a:graphic>
          <a:graphicData uri="http://schemas.openxmlformats.org/drawingml/2006/table">
            <a:tbl>
              <a:tblPr firstRow="1" bandRow="1">
                <a:tableStyleId>{5C22544A-7EE6-4342-B048-85BDC9FD1C3A}</a:tableStyleId>
              </a:tblPr>
              <a:tblGrid>
                <a:gridCol w="1659469">
                  <a:extLst>
                    <a:ext uri="{9D8B030D-6E8A-4147-A177-3AD203B41FA5}">
                      <a16:colId xmlns:a16="http://schemas.microsoft.com/office/drawing/2014/main" val="3051375396"/>
                    </a:ext>
                  </a:extLst>
                </a:gridCol>
                <a:gridCol w="1073384">
                  <a:extLst>
                    <a:ext uri="{9D8B030D-6E8A-4147-A177-3AD203B41FA5}">
                      <a16:colId xmlns:a16="http://schemas.microsoft.com/office/drawing/2014/main" val="828184109"/>
                    </a:ext>
                  </a:extLst>
                </a:gridCol>
                <a:gridCol w="1073384">
                  <a:extLst>
                    <a:ext uri="{9D8B030D-6E8A-4147-A177-3AD203B41FA5}">
                      <a16:colId xmlns:a16="http://schemas.microsoft.com/office/drawing/2014/main" val="377923422"/>
                    </a:ext>
                  </a:extLst>
                </a:gridCol>
                <a:gridCol w="1073384">
                  <a:extLst>
                    <a:ext uri="{9D8B030D-6E8A-4147-A177-3AD203B41FA5}">
                      <a16:colId xmlns:a16="http://schemas.microsoft.com/office/drawing/2014/main" val="4194818282"/>
                    </a:ext>
                  </a:extLst>
                </a:gridCol>
                <a:gridCol w="1073384">
                  <a:extLst>
                    <a:ext uri="{9D8B030D-6E8A-4147-A177-3AD203B41FA5}">
                      <a16:colId xmlns:a16="http://schemas.microsoft.com/office/drawing/2014/main" val="2610921000"/>
                    </a:ext>
                  </a:extLst>
                </a:gridCol>
              </a:tblGrid>
              <a:tr h="188723">
                <a:tc>
                  <a:txBody>
                    <a:bodyPr/>
                    <a:lstStyle/>
                    <a:p>
                      <a:pPr algn="r"/>
                      <a:r>
                        <a:rPr lang="en-US" sz="1000" b="0" dirty="0">
                          <a:solidFill>
                            <a:schemeClr val="tx1"/>
                          </a:solidFill>
                        </a:rPr>
                        <a:t>Nephrologist density</a:t>
                      </a:r>
                    </a:p>
                  </a:txBody>
                  <a:tcP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&lt;1.2 PMP</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algn="ctr"/>
                      <a:r>
                        <a:rPr lang="en-US" sz="1000" b="0" dirty="0">
                          <a:solidFill>
                            <a:schemeClr val="tx1"/>
                          </a:solidFill>
                        </a:rPr>
                        <a:t>1.2 – 10.0 PMP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algn="ctr"/>
                      <a:r>
                        <a:rPr lang="en-US" sz="1000" b="0" dirty="0">
                          <a:solidFill>
                            <a:schemeClr val="bg1"/>
                          </a:solidFill>
                        </a:rPr>
                        <a:t>10.1 – 22.9 PMP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a:txBody>
                    <a:bodyPr/>
                    <a:lstStyle/>
                    <a:p>
                      <a:pPr algn="ctr"/>
                      <a:r>
                        <a:rPr lang="en-US" sz="1000" b="0" dirty="0">
                          <a:solidFill>
                            <a:schemeClr val="bg1"/>
                          </a:solidFill>
                        </a:rPr>
                        <a:t>&gt;22.9 PMP</a:t>
                      </a:r>
                    </a:p>
                  </a:txBody>
                  <a:tcPr>
                    <a:lnL w="1270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extLst>
                  <a:ext uri="{0D108BD9-81ED-4DB2-BD59-A6C34878D82A}">
                    <a16:rowId xmlns:a16="http://schemas.microsoft.com/office/drawing/2014/main" val="728375718"/>
                  </a:ext>
                </a:extLst>
              </a:tr>
              <a:tr h="188723">
                <a:tc>
                  <a:txBody>
                    <a:bodyPr/>
                    <a:lstStyle/>
                    <a:p>
                      <a:pPr algn="r"/>
                      <a:r>
                        <a:rPr lang="en-US" sz="1000" b="0" dirty="0">
                          <a:solidFill>
                            <a:schemeClr val="tx1"/>
                          </a:solidFill>
                        </a:rPr>
                        <a:t>Nephrology trainees density</a:t>
                      </a:r>
                    </a:p>
                  </a:txBody>
                  <a:tcP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&lt;0.3 PMP</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algn="ctr"/>
                      <a:r>
                        <a:rPr lang="en-US" sz="1000" b="0" dirty="0">
                          <a:solidFill>
                            <a:schemeClr val="tx1"/>
                          </a:solidFill>
                        </a:rPr>
                        <a:t>0.3 – 1.4 PMP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algn="ctr"/>
                      <a:r>
                        <a:rPr lang="en-US" sz="1000" b="0" dirty="0">
                          <a:solidFill>
                            <a:schemeClr val="bg1"/>
                          </a:solidFill>
                        </a:rPr>
                        <a:t>1.5-3.7 PMP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a:txBody>
                    <a:bodyPr/>
                    <a:lstStyle/>
                    <a:p>
                      <a:pPr algn="ctr"/>
                      <a:r>
                        <a:rPr lang="en-US" sz="1000" b="0" dirty="0">
                          <a:solidFill>
                            <a:schemeClr val="bg1"/>
                          </a:solidFill>
                        </a:rPr>
                        <a:t>&gt;3.7 PMP</a:t>
                      </a:r>
                    </a:p>
                  </a:txBody>
                  <a:tcPr>
                    <a:lnL w="1270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F3864"/>
                    </a:solidFill>
                  </a:tcPr>
                </a:tc>
                <a:extLst>
                  <a:ext uri="{0D108BD9-81ED-4DB2-BD59-A6C34878D82A}">
                    <a16:rowId xmlns:a16="http://schemas.microsoft.com/office/drawing/2014/main" val="1107474981"/>
                  </a:ext>
                </a:extLst>
              </a:tr>
            </a:tbl>
          </a:graphicData>
        </a:graphic>
      </p:graphicFrame>
      <p:grpSp>
        <p:nvGrpSpPr>
          <p:cNvPr id="10" name="Group 9">
            <a:extLst>
              <a:ext uri="{FF2B5EF4-FFF2-40B4-BE49-F238E27FC236}">
                <a16:creationId xmlns:a16="http://schemas.microsoft.com/office/drawing/2014/main" id="{1CBD91D2-203A-C260-C9EF-0B68BE5627EC}"/>
              </a:ext>
            </a:extLst>
          </p:cNvPr>
          <p:cNvGrpSpPr/>
          <p:nvPr/>
        </p:nvGrpSpPr>
        <p:grpSpPr>
          <a:xfrm>
            <a:off x="8340332" y="5860436"/>
            <a:ext cx="3765022" cy="784830"/>
            <a:chOff x="8254268" y="5860436"/>
            <a:chExt cx="3765022" cy="784830"/>
          </a:xfrm>
        </p:grpSpPr>
        <p:sp>
          <p:nvSpPr>
            <p:cNvPr id="12" name="TextBox 11">
              <a:extLst>
                <a:ext uri="{FF2B5EF4-FFF2-40B4-BE49-F238E27FC236}">
                  <a16:creationId xmlns:a16="http://schemas.microsoft.com/office/drawing/2014/main" id="{EE252876-F5A8-BCAD-5A94-E9127053BD79}"/>
                </a:ext>
              </a:extLst>
            </p:cNvPr>
            <p:cNvSpPr txBox="1"/>
            <p:nvPr/>
          </p:nvSpPr>
          <p:spPr>
            <a:xfrm>
              <a:off x="8254268" y="5860436"/>
              <a:ext cx="2083831" cy="784830"/>
            </a:xfrm>
            <a:prstGeom prst="rect">
              <a:avLst/>
            </a:prstGeom>
            <a:noFill/>
          </p:spPr>
          <p:txBody>
            <a:bodyPr wrap="square" numCol="1" rtlCol="0">
              <a:spAutoFit/>
            </a:bodyPr>
            <a:lstStyle/>
            <a:p>
              <a:r>
                <a:rPr lang="en-US" sz="900" b="1" dirty="0"/>
                <a:t>Abbreviations</a:t>
              </a:r>
            </a:p>
            <a:p>
              <a:r>
                <a:rPr lang="en-US" sz="900" dirty="0"/>
                <a:t>AKI: acute kidney injury</a:t>
              </a:r>
            </a:p>
            <a:p>
              <a:r>
                <a:rPr lang="en-US" sz="900" dirty="0"/>
                <a:t>CKD: chronic kidney disease</a:t>
              </a:r>
            </a:p>
            <a:p>
              <a:r>
                <a:rPr lang="en-US" sz="900" dirty="0"/>
                <a:t>CKM: conservative kidney management</a:t>
              </a:r>
            </a:p>
            <a:p>
              <a:r>
                <a:rPr lang="en-US" sz="900" dirty="0"/>
                <a:t>HD: Hemodialysis </a:t>
              </a:r>
            </a:p>
          </p:txBody>
        </p:sp>
        <p:sp>
          <p:nvSpPr>
            <p:cNvPr id="13" name="TextBox 12">
              <a:extLst>
                <a:ext uri="{FF2B5EF4-FFF2-40B4-BE49-F238E27FC236}">
                  <a16:creationId xmlns:a16="http://schemas.microsoft.com/office/drawing/2014/main" id="{2AA15430-D85F-CC52-7811-497C0184E608}"/>
                </a:ext>
              </a:extLst>
            </p:cNvPr>
            <p:cNvSpPr txBox="1"/>
            <p:nvPr/>
          </p:nvSpPr>
          <p:spPr>
            <a:xfrm>
              <a:off x="10242745" y="5998159"/>
              <a:ext cx="1776545" cy="507831"/>
            </a:xfrm>
            <a:prstGeom prst="rect">
              <a:avLst/>
            </a:prstGeom>
            <a:noFill/>
          </p:spPr>
          <p:txBody>
            <a:bodyPr wrap="square">
              <a:spAutoFit/>
            </a:bodyPr>
            <a:lstStyle/>
            <a:p>
              <a:r>
                <a:rPr lang="en-US" sz="900" dirty="0"/>
                <a:t>KRT: kidney replacement therapy</a:t>
              </a:r>
            </a:p>
            <a:p>
              <a:r>
                <a:rPr lang="en-US" sz="900" dirty="0"/>
                <a:t>PD: Peritoneal Dialysis</a:t>
              </a:r>
            </a:p>
            <a:p>
              <a:r>
                <a:rPr lang="en-US" sz="900" dirty="0"/>
                <a:t>RRT: renal replacement therapy</a:t>
              </a:r>
            </a:p>
          </p:txBody>
        </p:sp>
      </p:grpSp>
      <p:graphicFrame>
        <p:nvGraphicFramePr>
          <p:cNvPr id="6" name="Table 5">
            <a:extLst>
              <a:ext uri="{FF2B5EF4-FFF2-40B4-BE49-F238E27FC236}">
                <a16:creationId xmlns:a16="http://schemas.microsoft.com/office/drawing/2014/main" id="{C088D3C2-4DCC-4DC9-EC87-FDF841D639E4}"/>
              </a:ext>
            </a:extLst>
          </p:cNvPr>
          <p:cNvGraphicFramePr>
            <a:graphicFrameLocks noGrp="1"/>
          </p:cNvGraphicFramePr>
          <p:nvPr>
            <p:extLst>
              <p:ext uri="{D42A27DB-BD31-4B8C-83A1-F6EECF244321}">
                <p14:modId xmlns:p14="http://schemas.microsoft.com/office/powerpoint/2010/main" val="2243985453"/>
              </p:ext>
            </p:extLst>
          </p:nvPr>
        </p:nvGraphicFramePr>
        <p:xfrm>
          <a:off x="694944" y="1307592"/>
          <a:ext cx="10799073" cy="4546543"/>
        </p:xfrm>
        <a:graphic>
          <a:graphicData uri="http://schemas.openxmlformats.org/drawingml/2006/table">
            <a:tbl>
              <a:tblPr/>
              <a:tblGrid>
                <a:gridCol w="1150263">
                  <a:extLst>
                    <a:ext uri="{9D8B030D-6E8A-4147-A177-3AD203B41FA5}">
                      <a16:colId xmlns:a16="http://schemas.microsoft.com/office/drawing/2014/main" val="181043705"/>
                    </a:ext>
                  </a:extLst>
                </a:gridCol>
                <a:gridCol w="536045">
                  <a:extLst>
                    <a:ext uri="{9D8B030D-6E8A-4147-A177-3AD203B41FA5}">
                      <a16:colId xmlns:a16="http://schemas.microsoft.com/office/drawing/2014/main" val="4241139968"/>
                    </a:ext>
                  </a:extLst>
                </a:gridCol>
                <a:gridCol w="536045">
                  <a:extLst>
                    <a:ext uri="{9D8B030D-6E8A-4147-A177-3AD203B41FA5}">
                      <a16:colId xmlns:a16="http://schemas.microsoft.com/office/drawing/2014/main" val="980481902"/>
                    </a:ext>
                  </a:extLst>
                </a:gridCol>
                <a:gridCol w="536045">
                  <a:extLst>
                    <a:ext uri="{9D8B030D-6E8A-4147-A177-3AD203B41FA5}">
                      <a16:colId xmlns:a16="http://schemas.microsoft.com/office/drawing/2014/main" val="4005657139"/>
                    </a:ext>
                  </a:extLst>
                </a:gridCol>
                <a:gridCol w="536045">
                  <a:extLst>
                    <a:ext uri="{9D8B030D-6E8A-4147-A177-3AD203B41FA5}">
                      <a16:colId xmlns:a16="http://schemas.microsoft.com/office/drawing/2014/main" val="2835109436"/>
                    </a:ext>
                  </a:extLst>
                </a:gridCol>
                <a:gridCol w="536045">
                  <a:extLst>
                    <a:ext uri="{9D8B030D-6E8A-4147-A177-3AD203B41FA5}">
                      <a16:colId xmlns:a16="http://schemas.microsoft.com/office/drawing/2014/main" val="1027140689"/>
                    </a:ext>
                  </a:extLst>
                </a:gridCol>
                <a:gridCol w="536045">
                  <a:extLst>
                    <a:ext uri="{9D8B030D-6E8A-4147-A177-3AD203B41FA5}">
                      <a16:colId xmlns:a16="http://schemas.microsoft.com/office/drawing/2014/main" val="1439746661"/>
                    </a:ext>
                  </a:extLst>
                </a:gridCol>
                <a:gridCol w="536045">
                  <a:extLst>
                    <a:ext uri="{9D8B030D-6E8A-4147-A177-3AD203B41FA5}">
                      <a16:colId xmlns:a16="http://schemas.microsoft.com/office/drawing/2014/main" val="672022252"/>
                    </a:ext>
                  </a:extLst>
                </a:gridCol>
                <a:gridCol w="536045">
                  <a:extLst>
                    <a:ext uri="{9D8B030D-6E8A-4147-A177-3AD203B41FA5}">
                      <a16:colId xmlns:a16="http://schemas.microsoft.com/office/drawing/2014/main" val="848576155"/>
                    </a:ext>
                  </a:extLst>
                </a:gridCol>
                <a:gridCol w="536045">
                  <a:extLst>
                    <a:ext uri="{9D8B030D-6E8A-4147-A177-3AD203B41FA5}">
                      <a16:colId xmlns:a16="http://schemas.microsoft.com/office/drawing/2014/main" val="2045431974"/>
                    </a:ext>
                  </a:extLst>
                </a:gridCol>
                <a:gridCol w="536045">
                  <a:extLst>
                    <a:ext uri="{9D8B030D-6E8A-4147-A177-3AD203B41FA5}">
                      <a16:colId xmlns:a16="http://schemas.microsoft.com/office/drawing/2014/main" val="381277331"/>
                    </a:ext>
                  </a:extLst>
                </a:gridCol>
                <a:gridCol w="536045">
                  <a:extLst>
                    <a:ext uri="{9D8B030D-6E8A-4147-A177-3AD203B41FA5}">
                      <a16:colId xmlns:a16="http://schemas.microsoft.com/office/drawing/2014/main" val="757569915"/>
                    </a:ext>
                  </a:extLst>
                </a:gridCol>
                <a:gridCol w="536045">
                  <a:extLst>
                    <a:ext uri="{9D8B030D-6E8A-4147-A177-3AD203B41FA5}">
                      <a16:colId xmlns:a16="http://schemas.microsoft.com/office/drawing/2014/main" val="3464932541"/>
                    </a:ext>
                  </a:extLst>
                </a:gridCol>
                <a:gridCol w="536045">
                  <a:extLst>
                    <a:ext uri="{9D8B030D-6E8A-4147-A177-3AD203B41FA5}">
                      <a16:colId xmlns:a16="http://schemas.microsoft.com/office/drawing/2014/main" val="423893563"/>
                    </a:ext>
                  </a:extLst>
                </a:gridCol>
                <a:gridCol w="536045">
                  <a:extLst>
                    <a:ext uri="{9D8B030D-6E8A-4147-A177-3AD203B41FA5}">
                      <a16:colId xmlns:a16="http://schemas.microsoft.com/office/drawing/2014/main" val="2667797553"/>
                    </a:ext>
                  </a:extLst>
                </a:gridCol>
                <a:gridCol w="536045">
                  <a:extLst>
                    <a:ext uri="{9D8B030D-6E8A-4147-A177-3AD203B41FA5}">
                      <a16:colId xmlns:a16="http://schemas.microsoft.com/office/drawing/2014/main" val="2764664537"/>
                    </a:ext>
                  </a:extLst>
                </a:gridCol>
                <a:gridCol w="536045">
                  <a:extLst>
                    <a:ext uri="{9D8B030D-6E8A-4147-A177-3AD203B41FA5}">
                      <a16:colId xmlns:a16="http://schemas.microsoft.com/office/drawing/2014/main" val="2067167882"/>
                    </a:ext>
                  </a:extLst>
                </a:gridCol>
                <a:gridCol w="536045">
                  <a:extLst>
                    <a:ext uri="{9D8B030D-6E8A-4147-A177-3AD203B41FA5}">
                      <a16:colId xmlns:a16="http://schemas.microsoft.com/office/drawing/2014/main" val="882405550"/>
                    </a:ext>
                  </a:extLst>
                </a:gridCol>
                <a:gridCol w="536045">
                  <a:extLst>
                    <a:ext uri="{9D8B030D-6E8A-4147-A177-3AD203B41FA5}">
                      <a16:colId xmlns:a16="http://schemas.microsoft.com/office/drawing/2014/main" val="3740267009"/>
                    </a:ext>
                  </a:extLst>
                </a:gridCol>
              </a:tblGrid>
              <a:tr h="182757">
                <a:tc rowSpan="2">
                  <a:txBody>
                    <a:bodyPr/>
                    <a:lstStyle/>
                    <a:p>
                      <a:pPr algn="l" rtl="0" fontAlgn="ctr"/>
                      <a:r>
                        <a:rPr lang="en-US" sz="1100" b="1" i="0" u="none" strike="noStrike" dirty="0">
                          <a:solidFill>
                            <a:srgbClr val="FFFFFF"/>
                          </a:solidFill>
                          <a:effectLst/>
                          <a:latin typeface="Calibri" panose="020F0502020204030204" pitchFamily="34" charset="0"/>
                        </a:rPr>
                        <a:t>Country</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a:txBody>
                    <a:bodyPr/>
                    <a:lstStyle/>
                    <a:p>
                      <a:pPr algn="l" rtl="0" fontAlgn="ctr"/>
                      <a:r>
                        <a:rPr lang="en-US" sz="1100" b="1" i="0" u="none" strike="noStrike">
                          <a:solidFill>
                            <a:srgbClr val="FFFFFF"/>
                          </a:solidFill>
                          <a:effectLst/>
                          <a:latin typeface="Calibri" panose="020F050202020403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gridSpan="3">
                  <a:txBody>
                    <a:bodyPr/>
                    <a:lstStyle/>
                    <a:p>
                      <a:pPr algn="ctr" rtl="0" fontAlgn="b"/>
                      <a:r>
                        <a:rPr lang="en-US" sz="1100" b="1" i="0" u="none" strike="noStrike">
                          <a:solidFill>
                            <a:srgbClr val="000000"/>
                          </a:solidFill>
                          <a:effectLst/>
                          <a:latin typeface="Calibri" panose="020F0502020204030204" pitchFamily="34" charset="0"/>
                        </a:rPr>
                        <a:t>Availability of KRT</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2">
                  <a:txBody>
                    <a:bodyPr/>
                    <a:lstStyle/>
                    <a:p>
                      <a:pPr algn="ctr" rtl="0" fontAlgn="b"/>
                      <a:r>
                        <a:rPr lang="en-US" sz="1100" b="1" i="0" u="none" strike="noStrike">
                          <a:solidFill>
                            <a:srgbClr val="000000"/>
                          </a:solidFill>
                          <a:effectLst/>
                          <a:latin typeface="Calibri" panose="020F0502020204030204" pitchFamily="34" charset="0"/>
                        </a:rPr>
                        <a:t>Availability of CKM</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gridSpan="3">
                  <a:txBody>
                    <a:bodyPr/>
                    <a:lstStyle/>
                    <a:p>
                      <a:pPr algn="ctr" rtl="0" fontAlgn="b"/>
                      <a:r>
                        <a:rPr lang="en-US" sz="1100" b="1" i="0" u="none" strike="noStrike">
                          <a:solidFill>
                            <a:srgbClr val="000000"/>
                          </a:solidFill>
                          <a:effectLst/>
                          <a:latin typeface="Calibri" panose="020F0502020204030204" pitchFamily="34" charset="0"/>
                        </a:rPr>
                        <a:t>Funding for Medications</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4">
                  <a:txBody>
                    <a:bodyPr/>
                    <a:lstStyle/>
                    <a:p>
                      <a:pPr algn="ctr" rtl="0" fontAlgn="b"/>
                      <a:r>
                        <a:rPr lang="en-US" sz="1100" b="1" i="0" u="none" strike="noStrike">
                          <a:solidFill>
                            <a:srgbClr val="000000"/>
                          </a:solidFill>
                          <a:effectLst/>
                          <a:latin typeface="Calibri" panose="020F0502020204030204" pitchFamily="34" charset="0"/>
                        </a:rPr>
                        <a:t>Availability of Distribution of Registry</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rtl="0" fontAlgn="b"/>
                      <a:r>
                        <a:rPr lang="en-US" sz="1100" b="1" i="0" u="none" strike="noStrike">
                          <a:solidFill>
                            <a:srgbClr val="000000"/>
                          </a:solidFill>
                          <a:effectLst/>
                          <a:latin typeface="Calibri" panose="020F0502020204030204" pitchFamily="34" charset="0"/>
                        </a:rPr>
                        <a:t>Advocacy Group</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2">
                  <a:txBody>
                    <a:bodyPr/>
                    <a:lstStyle/>
                    <a:p>
                      <a:pPr algn="ctr" rtl="0" fontAlgn="ctr"/>
                      <a:r>
                        <a:rPr lang="en-US" sz="1100" b="1" i="0" u="none" strike="noStrike">
                          <a:solidFill>
                            <a:srgbClr val="000000"/>
                          </a:solidFill>
                          <a:effectLst/>
                          <a:latin typeface="Calibri" panose="020F0502020204030204" pitchFamily="34" charset="0"/>
                        </a:rPr>
                        <a:t>Nephrology Workforce (PMP)</a:t>
                      </a:r>
                    </a:p>
                  </a:txBody>
                  <a:tcPr marL="5077" marR="5077" marT="5077"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extLst>
                  <a:ext uri="{0D108BD9-81ED-4DB2-BD59-A6C34878D82A}">
                    <a16:rowId xmlns:a16="http://schemas.microsoft.com/office/drawing/2014/main" val="1033145313"/>
                  </a:ext>
                </a:extLst>
              </a:tr>
              <a:tr h="1097280">
                <a:tc vMerge="1">
                  <a:txBody>
                    <a:bodyPr/>
                    <a:lstStyle/>
                    <a:p>
                      <a:endParaRPr lang="en-US"/>
                    </a:p>
                  </a:txBody>
                  <a:tcPr/>
                </a:tc>
                <a:tc>
                  <a:txBody>
                    <a:bodyPr/>
                    <a:lstStyle/>
                    <a:p>
                      <a:pPr algn="l" rtl="0" fontAlgn="ctr"/>
                      <a:r>
                        <a:rPr lang="en-US" sz="1100" b="1" i="0" u="none" strike="noStrike">
                          <a:solidFill>
                            <a:srgbClr val="FFFFFF"/>
                          </a:solidFill>
                          <a:effectLst/>
                          <a:latin typeface="Calibri" panose="020F050202020403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a:txBody>
                    <a:bodyPr/>
                    <a:lstStyle/>
                    <a:p>
                      <a:pPr algn="ctr" rtl="0" fontAlgn="ctr"/>
                      <a:r>
                        <a:rPr lang="en-US" sz="1100" b="0" i="0" u="none" strike="noStrike">
                          <a:solidFill>
                            <a:srgbClr val="000000"/>
                          </a:solidFill>
                          <a:effectLst/>
                          <a:latin typeface="Calibri" panose="020F0502020204030204" pitchFamily="34" charset="0"/>
                        </a:rPr>
                        <a:t>HD</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PD</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Kidney transplantation</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Shared decision</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Choice restricted (limited)</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CKD</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dirty="0">
                          <a:solidFill>
                            <a:srgbClr val="000000"/>
                          </a:solidFill>
                          <a:effectLst/>
                          <a:latin typeface="Calibri" panose="020F0502020204030204" pitchFamily="34" charset="0"/>
                        </a:rPr>
                        <a:t>Dialysis</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Kidney transplantation</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CKD</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Dialysis</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Kidney transplantation</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AKI</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CKD</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AKI</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RRT</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Nephrologist</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Nephrologist trainees</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extLst>
                  <a:ext uri="{0D108BD9-81ED-4DB2-BD59-A6C34878D82A}">
                    <a16:rowId xmlns:a16="http://schemas.microsoft.com/office/drawing/2014/main" val="4255948729"/>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Antigua and Barbuda</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FFFFFF"/>
                          </a:solidFill>
                          <a:effectLst/>
                          <a:latin typeface="Calibri" panose="020F0502020204030204" pitchFamily="34" charset="0"/>
                        </a:rPr>
                        <a:t>31.29</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1693031279"/>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FFFFFF"/>
                          </a:solidFill>
                          <a:effectLst/>
                          <a:latin typeface="Calibri" panose="020F0502020204030204" pitchFamily="34" charset="0"/>
                        </a:rPr>
                        <a:t>29.90</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374391000"/>
                  </a:ext>
                </a:extLst>
              </a:tr>
              <a:tr h="151282">
                <a:tc rowSpan="2">
                  <a:txBody>
                    <a:bodyPr/>
                    <a:lstStyle/>
                    <a:p>
                      <a:pPr algn="l" rtl="0" fontAlgn="ctr"/>
                      <a:r>
                        <a:rPr lang="en-US" sz="1100" b="1" i="0" u="none" strike="noStrike">
                          <a:solidFill>
                            <a:srgbClr val="000000"/>
                          </a:solidFill>
                          <a:effectLst/>
                          <a:latin typeface="Calibri" panose="020F0502020204030204" pitchFamily="34" charset="0"/>
                        </a:rPr>
                        <a:t>Aruba</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3974255705"/>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FFFFFF"/>
                          </a:solidFill>
                          <a:effectLst/>
                          <a:latin typeface="Calibri" panose="020F0502020204030204" pitchFamily="34" charset="0"/>
                        </a:rPr>
                        <a:t>40.88</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rtl="0" fontAlgn="ctr"/>
                      <a:r>
                        <a:rPr lang="en-US" sz="1100" b="0" i="0" u="none" strike="noStrike">
                          <a:solidFill>
                            <a:srgbClr val="FFFFFF"/>
                          </a:solidFill>
                          <a:effectLst/>
                          <a:latin typeface="Calibri" panose="020F0502020204030204" pitchFamily="34" charset="0"/>
                        </a:rPr>
                        <a:t>40.88</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extLst>
                  <a:ext uri="{0D108BD9-81ED-4DB2-BD59-A6C34878D82A}">
                    <a16:rowId xmlns:a16="http://schemas.microsoft.com/office/drawing/2014/main" val="39207761"/>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Bahamas, The</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790953600"/>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rtl="0" fontAlgn="ctr"/>
                      <a:r>
                        <a:rPr lang="en-US" sz="1100" b="0" i="0" u="none" strike="noStrike">
                          <a:solidFill>
                            <a:srgbClr val="FFFFFF"/>
                          </a:solidFill>
                          <a:effectLst/>
                          <a:latin typeface="Calibri" panose="020F0502020204030204" pitchFamily="34" charset="0"/>
                        </a:rPr>
                        <a:t>19.68</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3155916733"/>
                  </a:ext>
                </a:extLst>
              </a:tr>
              <a:tr h="151282">
                <a:tc rowSpan="2">
                  <a:txBody>
                    <a:bodyPr/>
                    <a:lstStyle/>
                    <a:p>
                      <a:pPr algn="l" rtl="0" fontAlgn="ctr"/>
                      <a:r>
                        <a:rPr lang="en-US" sz="1100" b="1" i="0" u="none" strike="noStrike">
                          <a:solidFill>
                            <a:srgbClr val="000000"/>
                          </a:solidFill>
                          <a:effectLst/>
                          <a:latin typeface="Calibri" panose="020F0502020204030204" pitchFamily="34" charset="0"/>
                        </a:rPr>
                        <a:t>Barbados</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2041411446"/>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rtl="0" fontAlgn="ctr"/>
                      <a:r>
                        <a:rPr lang="en-US" sz="1100" b="0" i="0" u="none" strike="noStrike">
                          <a:solidFill>
                            <a:srgbClr val="000000"/>
                          </a:solidFill>
                          <a:effectLst/>
                          <a:latin typeface="Calibri" panose="020F0502020204030204" pitchFamily="34" charset="0"/>
                        </a:rPr>
                        <a:t>9.91</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4269639459"/>
                  </a:ext>
                </a:extLst>
              </a:tr>
              <a:tr h="151282">
                <a:tc rowSpan="2">
                  <a:txBody>
                    <a:bodyPr/>
                    <a:lstStyle/>
                    <a:p>
                      <a:pPr algn="l" rtl="0" fontAlgn="ctr"/>
                      <a:r>
                        <a:rPr lang="en-US" sz="1100" b="1" i="0" u="none" strike="noStrike">
                          <a:solidFill>
                            <a:srgbClr val="000000"/>
                          </a:solidFill>
                          <a:effectLst/>
                          <a:latin typeface="Calibri" panose="020F0502020204030204" pitchFamily="34" charset="0"/>
                        </a:rPr>
                        <a:t>Bermuda</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1517808081"/>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rtl="0" fontAlgn="ctr"/>
                      <a:r>
                        <a:rPr lang="en-US" sz="1100" b="0" i="0" u="none" strike="noStrike">
                          <a:solidFill>
                            <a:srgbClr val="FFFFFF"/>
                          </a:solidFill>
                          <a:effectLst/>
                          <a:latin typeface="Calibri" panose="020F0502020204030204" pitchFamily="34" charset="0"/>
                        </a:rPr>
                        <a:t>41.47</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rtl="0" fontAlgn="ctr"/>
                      <a:r>
                        <a:rPr lang="en-US" sz="1100" b="0" i="0" u="none" strike="noStrike">
                          <a:solidFill>
                            <a:srgbClr val="FFFFFF"/>
                          </a:solidFill>
                          <a:effectLst/>
                          <a:latin typeface="Calibri" panose="020F0502020204030204" pitchFamily="34" charset="0"/>
                        </a:rPr>
                        <a:t>13.82</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extLst>
                  <a:ext uri="{0D108BD9-81ED-4DB2-BD59-A6C34878D82A}">
                    <a16:rowId xmlns:a16="http://schemas.microsoft.com/office/drawing/2014/main" val="988848315"/>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Canada</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FFFFFF"/>
                          </a:solidFill>
                          <a:effectLst/>
                          <a:latin typeface="Calibri" panose="020F0502020204030204" pitchFamily="34" charset="0"/>
                        </a:rPr>
                        <a:t>15.33</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rtl="0" fontAlgn="ctr"/>
                      <a:r>
                        <a:rPr lang="en-US" sz="1100" b="0" i="0" u="none" strike="noStrike">
                          <a:solidFill>
                            <a:srgbClr val="FFFFFF"/>
                          </a:solidFill>
                          <a:effectLst/>
                          <a:latin typeface="Calibri" panose="020F0502020204030204" pitchFamily="34" charset="0"/>
                        </a:rPr>
                        <a:t>1.74</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extLst>
                  <a:ext uri="{0D108BD9-81ED-4DB2-BD59-A6C34878D82A}">
                    <a16:rowId xmlns:a16="http://schemas.microsoft.com/office/drawing/2014/main" val="3155062009"/>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FFFFFF"/>
                          </a:solidFill>
                          <a:effectLst/>
                          <a:latin typeface="Calibri" panose="020F0502020204030204" pitchFamily="34" charset="0"/>
                        </a:rPr>
                        <a:t>13.08</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rtl="0" fontAlgn="ctr"/>
                      <a:r>
                        <a:rPr lang="en-US" sz="1100" b="0" i="0" u="none" strike="noStrike">
                          <a:solidFill>
                            <a:srgbClr val="000000"/>
                          </a:solidFill>
                          <a:effectLst/>
                          <a:latin typeface="Calibri" panose="020F0502020204030204" pitchFamily="34" charset="0"/>
                        </a:rPr>
                        <a:t>1.31</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extLst>
                  <a:ext uri="{0D108BD9-81ED-4DB2-BD59-A6C34878D82A}">
                    <a16:rowId xmlns:a16="http://schemas.microsoft.com/office/drawing/2014/main" val="1826026049"/>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Cayman Islands</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FFFFFF"/>
                          </a:solidFill>
                          <a:effectLst/>
                          <a:latin typeface="Calibri" panose="020F0502020204030204" pitchFamily="34" charset="0"/>
                        </a:rPr>
                        <a:t>16.77</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309965275"/>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2132131870"/>
                  </a:ext>
                </a:extLst>
              </a:tr>
              <a:tr h="151282">
                <a:tc rowSpan="2">
                  <a:txBody>
                    <a:bodyPr/>
                    <a:lstStyle/>
                    <a:p>
                      <a:pPr algn="l" rtl="0" fontAlgn="ctr"/>
                      <a:r>
                        <a:rPr lang="en-US" sz="1100" b="1" i="0" u="none" strike="noStrike">
                          <a:solidFill>
                            <a:srgbClr val="000000"/>
                          </a:solidFill>
                          <a:effectLst/>
                          <a:latin typeface="Calibri" panose="020F0502020204030204" pitchFamily="34" charset="0"/>
                        </a:rPr>
                        <a:t>Jamaica</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000000"/>
                          </a:solidFill>
                          <a:effectLst/>
                          <a:latin typeface="Calibri" panose="020F0502020204030204" pitchFamily="34" charset="0"/>
                        </a:rPr>
                        <a:t>4.27</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1287507400"/>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000000"/>
                          </a:solidFill>
                          <a:effectLst/>
                          <a:latin typeface="Calibri" panose="020F0502020204030204" pitchFamily="34" charset="0"/>
                        </a:rPr>
                        <a:t>4.97</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rtl="0" fontAlgn="ctr"/>
                      <a:r>
                        <a:rPr lang="en-US" sz="1100" b="0" i="0" u="none" strike="noStrike">
                          <a:solidFill>
                            <a:srgbClr val="000000"/>
                          </a:solidFill>
                          <a:effectLst/>
                          <a:latin typeface="Calibri" panose="020F0502020204030204" pitchFamily="34" charset="0"/>
                        </a:rPr>
                        <a:t>0.35</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extLst>
                  <a:ext uri="{0D108BD9-81ED-4DB2-BD59-A6C34878D82A}">
                    <a16:rowId xmlns:a16="http://schemas.microsoft.com/office/drawing/2014/main" val="1513715045"/>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St. Kitts and Nevis</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FFFFFF"/>
                          </a:solidFill>
                          <a:effectLst/>
                          <a:latin typeface="Calibri" panose="020F0502020204030204" pitchFamily="34" charset="0"/>
                        </a:rPr>
                        <a:t>18.83</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rtl="0" fontAlgn="ctr"/>
                      <a:r>
                        <a:rPr lang="en-US" sz="1100" b="0" i="0" u="none" strike="noStrike">
                          <a:solidFill>
                            <a:srgbClr val="FFFFFF"/>
                          </a:solidFill>
                          <a:effectLst/>
                          <a:latin typeface="Calibri" panose="020F0502020204030204" pitchFamily="34" charset="0"/>
                        </a:rPr>
                        <a:t>18.83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extLst>
                  <a:ext uri="{0D108BD9-81ED-4DB2-BD59-A6C34878D82A}">
                    <a16:rowId xmlns:a16="http://schemas.microsoft.com/office/drawing/2014/main" val="1165375459"/>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dirty="0">
                          <a:solidFill>
                            <a:srgbClr val="000000"/>
                          </a:solidFill>
                          <a:effectLst/>
                          <a:latin typeface="Arial" panose="020B060402020202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2766751808"/>
                  </a:ext>
                </a:extLst>
              </a:tr>
            </a:tbl>
          </a:graphicData>
        </a:graphic>
      </p:graphicFrame>
    </p:spTree>
    <p:extLst>
      <p:ext uri="{BB962C8B-B14F-4D97-AF65-F5344CB8AC3E}">
        <p14:creationId xmlns:p14="http://schemas.microsoft.com/office/powerpoint/2010/main" val="96121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031F68-1F99-17BE-CF3D-32CE84710907}"/>
              </a:ext>
            </a:extLst>
          </p:cNvPr>
          <p:cNvSpPr>
            <a:spLocks noGrp="1"/>
          </p:cNvSpPr>
          <p:nvPr>
            <p:ph type="title"/>
          </p:nvPr>
        </p:nvSpPr>
        <p:spPr/>
        <p:txBody>
          <a:bodyPr>
            <a:normAutofit/>
          </a:bodyPr>
          <a:lstStyle/>
          <a:p>
            <a:r>
              <a:rPr lang="es-ES" dirty="0"/>
              <a:t>Country </a:t>
            </a:r>
            <a:r>
              <a:rPr lang="es-ES" dirty="0" err="1"/>
              <a:t>level</a:t>
            </a:r>
            <a:r>
              <a:rPr lang="es-ES" dirty="0"/>
              <a:t> </a:t>
            </a:r>
            <a:r>
              <a:rPr lang="es-ES" dirty="0" err="1"/>
              <a:t>scorecard</a:t>
            </a:r>
            <a:endParaRPr lang="en-BE" dirty="0"/>
          </a:p>
        </p:txBody>
      </p:sp>
      <p:sp>
        <p:nvSpPr>
          <p:cNvPr id="2" name="Date Placeholder 3">
            <a:extLst>
              <a:ext uri="{FF2B5EF4-FFF2-40B4-BE49-F238E27FC236}">
                <a16:creationId xmlns:a16="http://schemas.microsoft.com/office/drawing/2014/main" id="{7CEB3CF0-AB74-2CC6-F180-3444E2985D21}"/>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261FD945-BB55-09D0-7B8E-52E08A36FF8D}"/>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EF0D8FA6-5E64-B5E8-D51F-8CE56ADCC7D7}"/>
              </a:ext>
            </a:extLst>
          </p:cNvPr>
          <p:cNvSpPr>
            <a:spLocks noGrp="1"/>
          </p:cNvSpPr>
          <p:nvPr>
            <p:ph type="sldNum" sz="quarter" idx="4"/>
          </p:nvPr>
        </p:nvSpPr>
        <p:spPr/>
        <p:txBody>
          <a:bodyPr/>
          <a:lstStyle/>
          <a:p>
            <a:fld id="{4A9CEFBC-9863-BD47-BA2B-008170C231CB}" type="slidenum">
              <a:rPr lang="en-US" smtClean="0"/>
              <a:pPr/>
              <a:t>18</a:t>
            </a:fld>
            <a:endParaRPr lang="en-US" dirty="0"/>
          </a:p>
        </p:txBody>
      </p:sp>
      <p:graphicFrame>
        <p:nvGraphicFramePr>
          <p:cNvPr id="8" name="Table 7">
            <a:extLst>
              <a:ext uri="{FF2B5EF4-FFF2-40B4-BE49-F238E27FC236}">
                <a16:creationId xmlns:a16="http://schemas.microsoft.com/office/drawing/2014/main" id="{B263BBF9-7ADC-7651-D057-37DA631C6D32}"/>
              </a:ext>
            </a:extLst>
          </p:cNvPr>
          <p:cNvGraphicFramePr>
            <a:graphicFrameLocks noGrp="1"/>
          </p:cNvGraphicFramePr>
          <p:nvPr/>
        </p:nvGraphicFramePr>
        <p:xfrm>
          <a:off x="867469" y="6314233"/>
          <a:ext cx="1366322" cy="243840"/>
        </p:xfrm>
        <a:graphic>
          <a:graphicData uri="http://schemas.openxmlformats.org/drawingml/2006/table">
            <a:tbl>
              <a:tblPr firstRow="1" bandRow="1">
                <a:tableStyleId>{5C22544A-7EE6-4342-B048-85BDC9FD1C3A}</a:tableStyleId>
              </a:tblPr>
              <a:tblGrid>
                <a:gridCol w="455441">
                  <a:extLst>
                    <a:ext uri="{9D8B030D-6E8A-4147-A177-3AD203B41FA5}">
                      <a16:colId xmlns:a16="http://schemas.microsoft.com/office/drawing/2014/main" val="2576486781"/>
                    </a:ext>
                  </a:extLst>
                </a:gridCol>
                <a:gridCol w="455440">
                  <a:extLst>
                    <a:ext uri="{9D8B030D-6E8A-4147-A177-3AD203B41FA5}">
                      <a16:colId xmlns:a16="http://schemas.microsoft.com/office/drawing/2014/main" val="291270416"/>
                    </a:ext>
                  </a:extLst>
                </a:gridCol>
                <a:gridCol w="455441">
                  <a:extLst>
                    <a:ext uri="{9D8B030D-6E8A-4147-A177-3AD203B41FA5}">
                      <a16:colId xmlns:a16="http://schemas.microsoft.com/office/drawing/2014/main" val="1377192177"/>
                    </a:ext>
                  </a:extLst>
                </a:gridCol>
              </a:tblGrid>
              <a:tr h="127951">
                <a:tc>
                  <a:txBody>
                    <a:bodyPr/>
                    <a:lstStyle/>
                    <a:p>
                      <a:pPr algn="ctr"/>
                      <a:r>
                        <a:rPr lang="en-US" sz="1000" b="0" dirty="0">
                          <a:solidFill>
                            <a:schemeClr val="tx1"/>
                          </a:solidFill>
                        </a:rPr>
                        <a:t>Yes</a:t>
                      </a:r>
                    </a:p>
                  </a:txBody>
                  <a:tcPr>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92D050"/>
                    </a:solidFill>
                  </a:tcPr>
                </a:tc>
                <a:tc>
                  <a:txBody>
                    <a:bodyPr/>
                    <a:lstStyle/>
                    <a:p>
                      <a:pPr algn="ctr"/>
                      <a:r>
                        <a:rPr lang="en-US" sz="1000" b="0" dirty="0">
                          <a:solidFill>
                            <a:schemeClr val="tx1"/>
                          </a:solidFill>
                        </a:rPr>
                        <a:t>No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5050"/>
                    </a:solidFill>
                  </a:tcPr>
                </a:tc>
                <a:tc>
                  <a:txBody>
                    <a:bodyPr/>
                    <a:lstStyle/>
                    <a:p>
                      <a:pPr algn="ctr"/>
                      <a:r>
                        <a:rPr lang="en-US" sz="1000" b="0" dirty="0">
                          <a:solidFill>
                            <a:schemeClr val="tx1"/>
                          </a:solidFill>
                        </a:rPr>
                        <a:t>N/A</a:t>
                      </a:r>
                    </a:p>
                  </a:txBody>
                  <a:tcPr>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A6A6A6"/>
                    </a:solidFill>
                  </a:tcPr>
                </a:tc>
                <a:extLst>
                  <a:ext uri="{0D108BD9-81ED-4DB2-BD59-A6C34878D82A}">
                    <a16:rowId xmlns:a16="http://schemas.microsoft.com/office/drawing/2014/main" val="403492718"/>
                  </a:ext>
                </a:extLst>
              </a:tr>
            </a:tbl>
          </a:graphicData>
        </a:graphic>
      </p:graphicFrame>
      <p:graphicFrame>
        <p:nvGraphicFramePr>
          <p:cNvPr id="9" name="Table 8">
            <a:extLst>
              <a:ext uri="{FF2B5EF4-FFF2-40B4-BE49-F238E27FC236}">
                <a16:creationId xmlns:a16="http://schemas.microsoft.com/office/drawing/2014/main" id="{2C72BB7F-5C27-0D3D-632D-80C312D12499}"/>
              </a:ext>
            </a:extLst>
          </p:cNvPr>
          <p:cNvGraphicFramePr>
            <a:graphicFrameLocks noGrp="1"/>
          </p:cNvGraphicFramePr>
          <p:nvPr/>
        </p:nvGraphicFramePr>
        <p:xfrm>
          <a:off x="2310559" y="6067740"/>
          <a:ext cx="5953005" cy="487680"/>
        </p:xfrm>
        <a:graphic>
          <a:graphicData uri="http://schemas.openxmlformats.org/drawingml/2006/table">
            <a:tbl>
              <a:tblPr firstRow="1" bandRow="1">
                <a:tableStyleId>{5C22544A-7EE6-4342-B048-85BDC9FD1C3A}</a:tableStyleId>
              </a:tblPr>
              <a:tblGrid>
                <a:gridCol w="1659469">
                  <a:extLst>
                    <a:ext uri="{9D8B030D-6E8A-4147-A177-3AD203B41FA5}">
                      <a16:colId xmlns:a16="http://schemas.microsoft.com/office/drawing/2014/main" val="3051375396"/>
                    </a:ext>
                  </a:extLst>
                </a:gridCol>
                <a:gridCol w="1073384">
                  <a:extLst>
                    <a:ext uri="{9D8B030D-6E8A-4147-A177-3AD203B41FA5}">
                      <a16:colId xmlns:a16="http://schemas.microsoft.com/office/drawing/2014/main" val="828184109"/>
                    </a:ext>
                  </a:extLst>
                </a:gridCol>
                <a:gridCol w="1073384">
                  <a:extLst>
                    <a:ext uri="{9D8B030D-6E8A-4147-A177-3AD203B41FA5}">
                      <a16:colId xmlns:a16="http://schemas.microsoft.com/office/drawing/2014/main" val="377923422"/>
                    </a:ext>
                  </a:extLst>
                </a:gridCol>
                <a:gridCol w="1073384">
                  <a:extLst>
                    <a:ext uri="{9D8B030D-6E8A-4147-A177-3AD203B41FA5}">
                      <a16:colId xmlns:a16="http://schemas.microsoft.com/office/drawing/2014/main" val="4194818282"/>
                    </a:ext>
                  </a:extLst>
                </a:gridCol>
                <a:gridCol w="1073384">
                  <a:extLst>
                    <a:ext uri="{9D8B030D-6E8A-4147-A177-3AD203B41FA5}">
                      <a16:colId xmlns:a16="http://schemas.microsoft.com/office/drawing/2014/main" val="2610921000"/>
                    </a:ext>
                  </a:extLst>
                </a:gridCol>
              </a:tblGrid>
              <a:tr h="188723">
                <a:tc>
                  <a:txBody>
                    <a:bodyPr/>
                    <a:lstStyle/>
                    <a:p>
                      <a:pPr algn="r"/>
                      <a:r>
                        <a:rPr lang="en-US" sz="1000" b="0" dirty="0">
                          <a:solidFill>
                            <a:schemeClr val="tx1"/>
                          </a:solidFill>
                        </a:rPr>
                        <a:t>Nephrologist density</a:t>
                      </a:r>
                    </a:p>
                  </a:txBody>
                  <a:tcP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&lt;1.2 PMP</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algn="ctr"/>
                      <a:r>
                        <a:rPr lang="en-US" sz="1000" b="0" dirty="0">
                          <a:solidFill>
                            <a:schemeClr val="tx1"/>
                          </a:solidFill>
                        </a:rPr>
                        <a:t>1.2 – 10.0 PMP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algn="ctr"/>
                      <a:r>
                        <a:rPr lang="en-US" sz="1000" b="0" dirty="0">
                          <a:solidFill>
                            <a:schemeClr val="bg1"/>
                          </a:solidFill>
                        </a:rPr>
                        <a:t>10.1 – 22.9 PMP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a:txBody>
                    <a:bodyPr/>
                    <a:lstStyle/>
                    <a:p>
                      <a:pPr algn="ctr"/>
                      <a:r>
                        <a:rPr lang="en-US" sz="1000" b="0" dirty="0">
                          <a:solidFill>
                            <a:schemeClr val="bg1"/>
                          </a:solidFill>
                        </a:rPr>
                        <a:t>&gt;22.9 PMP</a:t>
                      </a:r>
                    </a:p>
                  </a:txBody>
                  <a:tcPr>
                    <a:lnL w="1270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F3864"/>
                    </a:solidFill>
                  </a:tcPr>
                </a:tc>
                <a:extLst>
                  <a:ext uri="{0D108BD9-81ED-4DB2-BD59-A6C34878D82A}">
                    <a16:rowId xmlns:a16="http://schemas.microsoft.com/office/drawing/2014/main" val="728375718"/>
                  </a:ext>
                </a:extLst>
              </a:tr>
              <a:tr h="188723">
                <a:tc>
                  <a:txBody>
                    <a:bodyPr/>
                    <a:lstStyle/>
                    <a:p>
                      <a:pPr algn="r"/>
                      <a:r>
                        <a:rPr lang="en-US" sz="1000" b="0" dirty="0">
                          <a:solidFill>
                            <a:schemeClr val="tx1"/>
                          </a:solidFill>
                        </a:rPr>
                        <a:t>Nephrology trainees density</a:t>
                      </a:r>
                    </a:p>
                  </a:txBody>
                  <a:tcP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&lt;0.3 PMP</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E2F3"/>
                    </a:solidFill>
                  </a:tcPr>
                </a:tc>
                <a:tc>
                  <a:txBody>
                    <a:bodyPr/>
                    <a:lstStyle/>
                    <a:p>
                      <a:pPr algn="ctr"/>
                      <a:r>
                        <a:rPr lang="en-US" sz="1000" b="0" dirty="0">
                          <a:solidFill>
                            <a:schemeClr val="tx1"/>
                          </a:solidFill>
                        </a:rPr>
                        <a:t>0.3 – 1.4 PMP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8EAADB"/>
                    </a:solidFill>
                  </a:tcPr>
                </a:tc>
                <a:tc>
                  <a:txBody>
                    <a:bodyPr/>
                    <a:lstStyle/>
                    <a:p>
                      <a:pPr algn="ctr"/>
                      <a:r>
                        <a:rPr lang="en-US" sz="1000" b="0" dirty="0">
                          <a:solidFill>
                            <a:schemeClr val="bg1"/>
                          </a:solidFill>
                        </a:rPr>
                        <a:t>1.5-3.7 PMP</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2F5496"/>
                    </a:solidFill>
                  </a:tcPr>
                </a:tc>
                <a:tc>
                  <a:txBody>
                    <a:bodyPr/>
                    <a:lstStyle/>
                    <a:p>
                      <a:pPr algn="ctr"/>
                      <a:r>
                        <a:rPr lang="en-US" sz="1000" b="0" dirty="0">
                          <a:solidFill>
                            <a:schemeClr val="bg1"/>
                          </a:solidFill>
                        </a:rPr>
                        <a:t>&gt;3.7 PMP</a:t>
                      </a:r>
                    </a:p>
                  </a:txBody>
                  <a:tcPr>
                    <a:lnL w="1270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1F3864"/>
                    </a:solidFill>
                  </a:tcPr>
                </a:tc>
                <a:extLst>
                  <a:ext uri="{0D108BD9-81ED-4DB2-BD59-A6C34878D82A}">
                    <a16:rowId xmlns:a16="http://schemas.microsoft.com/office/drawing/2014/main" val="1107474981"/>
                  </a:ext>
                </a:extLst>
              </a:tr>
            </a:tbl>
          </a:graphicData>
        </a:graphic>
      </p:graphicFrame>
      <p:grpSp>
        <p:nvGrpSpPr>
          <p:cNvPr id="10" name="Group 9">
            <a:extLst>
              <a:ext uri="{FF2B5EF4-FFF2-40B4-BE49-F238E27FC236}">
                <a16:creationId xmlns:a16="http://schemas.microsoft.com/office/drawing/2014/main" id="{1CBD91D2-203A-C260-C9EF-0B68BE5627EC}"/>
              </a:ext>
            </a:extLst>
          </p:cNvPr>
          <p:cNvGrpSpPr/>
          <p:nvPr/>
        </p:nvGrpSpPr>
        <p:grpSpPr>
          <a:xfrm>
            <a:off x="8340332" y="5860436"/>
            <a:ext cx="3765022" cy="784830"/>
            <a:chOff x="8254268" y="5860436"/>
            <a:chExt cx="3765022" cy="784830"/>
          </a:xfrm>
        </p:grpSpPr>
        <p:sp>
          <p:nvSpPr>
            <p:cNvPr id="12" name="TextBox 11">
              <a:extLst>
                <a:ext uri="{FF2B5EF4-FFF2-40B4-BE49-F238E27FC236}">
                  <a16:creationId xmlns:a16="http://schemas.microsoft.com/office/drawing/2014/main" id="{EE252876-F5A8-BCAD-5A94-E9127053BD79}"/>
                </a:ext>
              </a:extLst>
            </p:cNvPr>
            <p:cNvSpPr txBox="1"/>
            <p:nvPr/>
          </p:nvSpPr>
          <p:spPr>
            <a:xfrm>
              <a:off x="8254268" y="5860436"/>
              <a:ext cx="2083831" cy="784830"/>
            </a:xfrm>
            <a:prstGeom prst="rect">
              <a:avLst/>
            </a:prstGeom>
            <a:noFill/>
          </p:spPr>
          <p:txBody>
            <a:bodyPr wrap="square" numCol="1" rtlCol="0">
              <a:spAutoFit/>
            </a:bodyPr>
            <a:lstStyle/>
            <a:p>
              <a:r>
                <a:rPr lang="en-US" sz="900" b="1" dirty="0"/>
                <a:t>Abbreviations</a:t>
              </a:r>
            </a:p>
            <a:p>
              <a:r>
                <a:rPr lang="en-US" sz="900" dirty="0"/>
                <a:t>AKI: acute kidney injury</a:t>
              </a:r>
            </a:p>
            <a:p>
              <a:r>
                <a:rPr lang="en-US" sz="900" dirty="0"/>
                <a:t>CKD: chronic kidney disease</a:t>
              </a:r>
            </a:p>
            <a:p>
              <a:r>
                <a:rPr lang="en-US" sz="900" dirty="0"/>
                <a:t>CKM: conservative kidney management</a:t>
              </a:r>
            </a:p>
            <a:p>
              <a:r>
                <a:rPr lang="en-US" sz="900" dirty="0"/>
                <a:t>HD: Hemodialysis </a:t>
              </a:r>
            </a:p>
          </p:txBody>
        </p:sp>
        <p:sp>
          <p:nvSpPr>
            <p:cNvPr id="13" name="TextBox 12">
              <a:extLst>
                <a:ext uri="{FF2B5EF4-FFF2-40B4-BE49-F238E27FC236}">
                  <a16:creationId xmlns:a16="http://schemas.microsoft.com/office/drawing/2014/main" id="{2AA15430-D85F-CC52-7811-497C0184E608}"/>
                </a:ext>
              </a:extLst>
            </p:cNvPr>
            <p:cNvSpPr txBox="1"/>
            <p:nvPr/>
          </p:nvSpPr>
          <p:spPr>
            <a:xfrm>
              <a:off x="10242745" y="5998159"/>
              <a:ext cx="1776545" cy="507831"/>
            </a:xfrm>
            <a:prstGeom prst="rect">
              <a:avLst/>
            </a:prstGeom>
            <a:noFill/>
          </p:spPr>
          <p:txBody>
            <a:bodyPr wrap="square">
              <a:spAutoFit/>
            </a:bodyPr>
            <a:lstStyle/>
            <a:p>
              <a:r>
                <a:rPr lang="en-US" sz="900" dirty="0"/>
                <a:t>KRT: kidney replacement therapy</a:t>
              </a:r>
            </a:p>
            <a:p>
              <a:r>
                <a:rPr lang="en-US" sz="900" dirty="0"/>
                <a:t>PD: Peritoneal Dialysis</a:t>
              </a:r>
            </a:p>
            <a:p>
              <a:r>
                <a:rPr lang="en-US" sz="900" dirty="0"/>
                <a:t>RRT: renal replacement therapy</a:t>
              </a:r>
            </a:p>
          </p:txBody>
        </p:sp>
      </p:grpSp>
      <p:graphicFrame>
        <p:nvGraphicFramePr>
          <p:cNvPr id="6" name="Table 5">
            <a:extLst>
              <a:ext uri="{FF2B5EF4-FFF2-40B4-BE49-F238E27FC236}">
                <a16:creationId xmlns:a16="http://schemas.microsoft.com/office/drawing/2014/main" id="{C088D3C2-4DCC-4DC9-EC87-FDF841D639E4}"/>
              </a:ext>
            </a:extLst>
          </p:cNvPr>
          <p:cNvGraphicFramePr>
            <a:graphicFrameLocks noGrp="1"/>
          </p:cNvGraphicFramePr>
          <p:nvPr>
            <p:extLst>
              <p:ext uri="{D42A27DB-BD31-4B8C-83A1-F6EECF244321}">
                <p14:modId xmlns:p14="http://schemas.microsoft.com/office/powerpoint/2010/main" val="77795949"/>
              </p:ext>
            </p:extLst>
          </p:nvPr>
        </p:nvGraphicFramePr>
        <p:xfrm>
          <a:off x="694944" y="1307592"/>
          <a:ext cx="10799073" cy="3164807"/>
        </p:xfrm>
        <a:graphic>
          <a:graphicData uri="http://schemas.openxmlformats.org/drawingml/2006/table">
            <a:tbl>
              <a:tblPr/>
              <a:tblGrid>
                <a:gridCol w="1150263">
                  <a:extLst>
                    <a:ext uri="{9D8B030D-6E8A-4147-A177-3AD203B41FA5}">
                      <a16:colId xmlns:a16="http://schemas.microsoft.com/office/drawing/2014/main" val="181043705"/>
                    </a:ext>
                  </a:extLst>
                </a:gridCol>
                <a:gridCol w="536045">
                  <a:extLst>
                    <a:ext uri="{9D8B030D-6E8A-4147-A177-3AD203B41FA5}">
                      <a16:colId xmlns:a16="http://schemas.microsoft.com/office/drawing/2014/main" val="4241139968"/>
                    </a:ext>
                  </a:extLst>
                </a:gridCol>
                <a:gridCol w="536045">
                  <a:extLst>
                    <a:ext uri="{9D8B030D-6E8A-4147-A177-3AD203B41FA5}">
                      <a16:colId xmlns:a16="http://schemas.microsoft.com/office/drawing/2014/main" val="980481902"/>
                    </a:ext>
                  </a:extLst>
                </a:gridCol>
                <a:gridCol w="536045">
                  <a:extLst>
                    <a:ext uri="{9D8B030D-6E8A-4147-A177-3AD203B41FA5}">
                      <a16:colId xmlns:a16="http://schemas.microsoft.com/office/drawing/2014/main" val="4005657139"/>
                    </a:ext>
                  </a:extLst>
                </a:gridCol>
                <a:gridCol w="536045">
                  <a:extLst>
                    <a:ext uri="{9D8B030D-6E8A-4147-A177-3AD203B41FA5}">
                      <a16:colId xmlns:a16="http://schemas.microsoft.com/office/drawing/2014/main" val="2835109436"/>
                    </a:ext>
                  </a:extLst>
                </a:gridCol>
                <a:gridCol w="536045">
                  <a:extLst>
                    <a:ext uri="{9D8B030D-6E8A-4147-A177-3AD203B41FA5}">
                      <a16:colId xmlns:a16="http://schemas.microsoft.com/office/drawing/2014/main" val="1027140689"/>
                    </a:ext>
                  </a:extLst>
                </a:gridCol>
                <a:gridCol w="536045">
                  <a:extLst>
                    <a:ext uri="{9D8B030D-6E8A-4147-A177-3AD203B41FA5}">
                      <a16:colId xmlns:a16="http://schemas.microsoft.com/office/drawing/2014/main" val="1439746661"/>
                    </a:ext>
                  </a:extLst>
                </a:gridCol>
                <a:gridCol w="536045">
                  <a:extLst>
                    <a:ext uri="{9D8B030D-6E8A-4147-A177-3AD203B41FA5}">
                      <a16:colId xmlns:a16="http://schemas.microsoft.com/office/drawing/2014/main" val="672022252"/>
                    </a:ext>
                  </a:extLst>
                </a:gridCol>
                <a:gridCol w="536045">
                  <a:extLst>
                    <a:ext uri="{9D8B030D-6E8A-4147-A177-3AD203B41FA5}">
                      <a16:colId xmlns:a16="http://schemas.microsoft.com/office/drawing/2014/main" val="848576155"/>
                    </a:ext>
                  </a:extLst>
                </a:gridCol>
                <a:gridCol w="536045">
                  <a:extLst>
                    <a:ext uri="{9D8B030D-6E8A-4147-A177-3AD203B41FA5}">
                      <a16:colId xmlns:a16="http://schemas.microsoft.com/office/drawing/2014/main" val="2045431974"/>
                    </a:ext>
                  </a:extLst>
                </a:gridCol>
                <a:gridCol w="536045">
                  <a:extLst>
                    <a:ext uri="{9D8B030D-6E8A-4147-A177-3AD203B41FA5}">
                      <a16:colId xmlns:a16="http://schemas.microsoft.com/office/drawing/2014/main" val="381277331"/>
                    </a:ext>
                  </a:extLst>
                </a:gridCol>
                <a:gridCol w="536045">
                  <a:extLst>
                    <a:ext uri="{9D8B030D-6E8A-4147-A177-3AD203B41FA5}">
                      <a16:colId xmlns:a16="http://schemas.microsoft.com/office/drawing/2014/main" val="757569915"/>
                    </a:ext>
                  </a:extLst>
                </a:gridCol>
                <a:gridCol w="536045">
                  <a:extLst>
                    <a:ext uri="{9D8B030D-6E8A-4147-A177-3AD203B41FA5}">
                      <a16:colId xmlns:a16="http://schemas.microsoft.com/office/drawing/2014/main" val="3464932541"/>
                    </a:ext>
                  </a:extLst>
                </a:gridCol>
                <a:gridCol w="536045">
                  <a:extLst>
                    <a:ext uri="{9D8B030D-6E8A-4147-A177-3AD203B41FA5}">
                      <a16:colId xmlns:a16="http://schemas.microsoft.com/office/drawing/2014/main" val="423893563"/>
                    </a:ext>
                  </a:extLst>
                </a:gridCol>
                <a:gridCol w="536045">
                  <a:extLst>
                    <a:ext uri="{9D8B030D-6E8A-4147-A177-3AD203B41FA5}">
                      <a16:colId xmlns:a16="http://schemas.microsoft.com/office/drawing/2014/main" val="2667797553"/>
                    </a:ext>
                  </a:extLst>
                </a:gridCol>
                <a:gridCol w="536045">
                  <a:extLst>
                    <a:ext uri="{9D8B030D-6E8A-4147-A177-3AD203B41FA5}">
                      <a16:colId xmlns:a16="http://schemas.microsoft.com/office/drawing/2014/main" val="2764664537"/>
                    </a:ext>
                  </a:extLst>
                </a:gridCol>
                <a:gridCol w="536045">
                  <a:extLst>
                    <a:ext uri="{9D8B030D-6E8A-4147-A177-3AD203B41FA5}">
                      <a16:colId xmlns:a16="http://schemas.microsoft.com/office/drawing/2014/main" val="2067167882"/>
                    </a:ext>
                  </a:extLst>
                </a:gridCol>
                <a:gridCol w="536045">
                  <a:extLst>
                    <a:ext uri="{9D8B030D-6E8A-4147-A177-3AD203B41FA5}">
                      <a16:colId xmlns:a16="http://schemas.microsoft.com/office/drawing/2014/main" val="882405550"/>
                    </a:ext>
                  </a:extLst>
                </a:gridCol>
                <a:gridCol w="536045">
                  <a:extLst>
                    <a:ext uri="{9D8B030D-6E8A-4147-A177-3AD203B41FA5}">
                      <a16:colId xmlns:a16="http://schemas.microsoft.com/office/drawing/2014/main" val="3740267009"/>
                    </a:ext>
                  </a:extLst>
                </a:gridCol>
              </a:tblGrid>
              <a:tr h="182757">
                <a:tc rowSpan="2">
                  <a:txBody>
                    <a:bodyPr/>
                    <a:lstStyle/>
                    <a:p>
                      <a:pPr algn="l" rtl="0" fontAlgn="ctr"/>
                      <a:r>
                        <a:rPr lang="en-US" sz="1100" b="1" i="0" u="none" strike="noStrike" dirty="0">
                          <a:solidFill>
                            <a:srgbClr val="FFFFFF"/>
                          </a:solidFill>
                          <a:effectLst/>
                          <a:latin typeface="Calibri" panose="020F0502020204030204" pitchFamily="34" charset="0"/>
                        </a:rPr>
                        <a:t>Country</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a:txBody>
                    <a:bodyPr/>
                    <a:lstStyle/>
                    <a:p>
                      <a:pPr algn="l" rtl="0" fontAlgn="ctr"/>
                      <a:r>
                        <a:rPr lang="en-US" sz="1100" b="1" i="0" u="none" strike="noStrike">
                          <a:solidFill>
                            <a:srgbClr val="FFFFFF"/>
                          </a:solidFill>
                          <a:effectLst/>
                          <a:latin typeface="Calibri" panose="020F050202020403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gridSpan="3">
                  <a:txBody>
                    <a:bodyPr/>
                    <a:lstStyle/>
                    <a:p>
                      <a:pPr algn="ctr" rtl="0" fontAlgn="b"/>
                      <a:r>
                        <a:rPr lang="en-US" sz="1100" b="1" i="0" u="none" strike="noStrike">
                          <a:solidFill>
                            <a:srgbClr val="000000"/>
                          </a:solidFill>
                          <a:effectLst/>
                          <a:latin typeface="Calibri" panose="020F0502020204030204" pitchFamily="34" charset="0"/>
                        </a:rPr>
                        <a:t>Availability of KRT</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2">
                  <a:txBody>
                    <a:bodyPr/>
                    <a:lstStyle/>
                    <a:p>
                      <a:pPr algn="ctr" rtl="0" fontAlgn="b"/>
                      <a:r>
                        <a:rPr lang="en-US" sz="1100" b="1" i="0" u="none" strike="noStrike" dirty="0">
                          <a:solidFill>
                            <a:srgbClr val="000000"/>
                          </a:solidFill>
                          <a:effectLst/>
                          <a:latin typeface="Calibri" panose="020F0502020204030204" pitchFamily="34" charset="0"/>
                        </a:rPr>
                        <a:t>Availability of CKM</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gridSpan="3">
                  <a:txBody>
                    <a:bodyPr/>
                    <a:lstStyle/>
                    <a:p>
                      <a:pPr algn="ctr" rtl="0" fontAlgn="b"/>
                      <a:r>
                        <a:rPr lang="en-US" sz="1100" b="1" i="0" u="none" strike="noStrike">
                          <a:solidFill>
                            <a:srgbClr val="000000"/>
                          </a:solidFill>
                          <a:effectLst/>
                          <a:latin typeface="Calibri" panose="020F0502020204030204" pitchFamily="34" charset="0"/>
                        </a:rPr>
                        <a:t>Funding for Medications</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4">
                  <a:txBody>
                    <a:bodyPr/>
                    <a:lstStyle/>
                    <a:p>
                      <a:pPr algn="ctr" rtl="0" fontAlgn="b"/>
                      <a:r>
                        <a:rPr lang="en-US" sz="1100" b="1" i="0" u="none" strike="noStrike">
                          <a:solidFill>
                            <a:srgbClr val="000000"/>
                          </a:solidFill>
                          <a:effectLst/>
                          <a:latin typeface="Calibri" panose="020F0502020204030204" pitchFamily="34" charset="0"/>
                        </a:rPr>
                        <a:t>Availability of Distribution of Registry</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rtl="0" fontAlgn="b"/>
                      <a:r>
                        <a:rPr lang="en-US" sz="1100" b="1" i="0" u="none" strike="noStrike">
                          <a:solidFill>
                            <a:srgbClr val="000000"/>
                          </a:solidFill>
                          <a:effectLst/>
                          <a:latin typeface="Calibri" panose="020F0502020204030204" pitchFamily="34" charset="0"/>
                        </a:rPr>
                        <a:t>Advocacy Group</a:t>
                      </a:r>
                    </a:p>
                  </a:txBody>
                  <a:tcPr marL="5077" marR="5077" marT="5077"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tc hMerge="1">
                  <a:txBody>
                    <a:bodyPr/>
                    <a:lstStyle/>
                    <a:p>
                      <a:endParaRPr lang="en-US"/>
                    </a:p>
                  </a:txBody>
                  <a:tcPr/>
                </a:tc>
                <a:tc gridSpan="2">
                  <a:txBody>
                    <a:bodyPr/>
                    <a:lstStyle/>
                    <a:p>
                      <a:pPr algn="ctr" rtl="0" fontAlgn="ctr"/>
                      <a:r>
                        <a:rPr lang="en-US" sz="1100" b="1" i="0" u="none" strike="noStrike">
                          <a:solidFill>
                            <a:srgbClr val="000000"/>
                          </a:solidFill>
                          <a:effectLst/>
                          <a:latin typeface="Calibri" panose="020F0502020204030204" pitchFamily="34" charset="0"/>
                        </a:rPr>
                        <a:t>Nephrology Workforce (PMP)</a:t>
                      </a:r>
                    </a:p>
                  </a:txBody>
                  <a:tcPr marL="5077" marR="5077" marT="5077"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hMerge="1">
                  <a:txBody>
                    <a:bodyPr/>
                    <a:lstStyle/>
                    <a:p>
                      <a:endParaRPr lang="en-US"/>
                    </a:p>
                  </a:txBody>
                  <a:tcPr/>
                </a:tc>
                <a:extLst>
                  <a:ext uri="{0D108BD9-81ED-4DB2-BD59-A6C34878D82A}">
                    <a16:rowId xmlns:a16="http://schemas.microsoft.com/office/drawing/2014/main" val="1033145313"/>
                  </a:ext>
                </a:extLst>
              </a:tr>
              <a:tr h="1097280">
                <a:tc vMerge="1">
                  <a:txBody>
                    <a:bodyPr/>
                    <a:lstStyle/>
                    <a:p>
                      <a:endParaRPr lang="en-US"/>
                    </a:p>
                  </a:txBody>
                  <a:tcPr/>
                </a:tc>
                <a:tc>
                  <a:txBody>
                    <a:bodyPr/>
                    <a:lstStyle/>
                    <a:p>
                      <a:pPr algn="l" rtl="0" fontAlgn="ctr"/>
                      <a:r>
                        <a:rPr lang="en-US" sz="1100" b="1" i="0" u="none" strike="noStrike">
                          <a:solidFill>
                            <a:srgbClr val="FFFFFF"/>
                          </a:solidFill>
                          <a:effectLst/>
                          <a:latin typeface="Calibri" panose="020F050202020403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a:txBody>
                    <a:bodyPr/>
                    <a:lstStyle/>
                    <a:p>
                      <a:pPr algn="ctr" rtl="0" fontAlgn="ctr"/>
                      <a:r>
                        <a:rPr lang="en-US" sz="1100" b="0" i="0" u="none" strike="noStrike">
                          <a:solidFill>
                            <a:srgbClr val="000000"/>
                          </a:solidFill>
                          <a:effectLst/>
                          <a:latin typeface="Calibri" panose="020F0502020204030204" pitchFamily="34" charset="0"/>
                        </a:rPr>
                        <a:t>HD</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PD</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Kidney transplantation</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Shared decision</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Choice restricted (limited)</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CKD</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dirty="0">
                          <a:solidFill>
                            <a:srgbClr val="000000"/>
                          </a:solidFill>
                          <a:effectLst/>
                          <a:latin typeface="Calibri" panose="020F0502020204030204" pitchFamily="34" charset="0"/>
                        </a:rPr>
                        <a:t>Dialysis</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Kidney transplantation</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CKD</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Dialysis</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Kidney transplantation</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AKI</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CKD</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AKI</a:t>
                      </a:r>
                    </a:p>
                  </a:txBody>
                  <a:tcPr marL="5077" marR="5077" marT="5077" marB="0" vert="vert270"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RRT</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Nephrologist</a:t>
                      </a:r>
                    </a:p>
                  </a:txBody>
                  <a:tcPr marL="5077" marR="5077" marT="5077" marB="0" vert="vert27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Nephrologist trainees</a:t>
                      </a:r>
                    </a:p>
                  </a:txBody>
                  <a:tcPr marL="5077" marR="5077" marT="5077" marB="0" vert="vert27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extLst>
                  <a:ext uri="{0D108BD9-81ED-4DB2-BD59-A6C34878D82A}">
                    <a16:rowId xmlns:a16="http://schemas.microsoft.com/office/drawing/2014/main" val="4255948729"/>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St. Lucia</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FFFFFF"/>
                          </a:solidFill>
                          <a:effectLst/>
                          <a:latin typeface="Calibri" panose="020F0502020204030204" pitchFamily="34" charset="0"/>
                        </a:rPr>
                        <a:t>18.13</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rtl="0" fontAlgn="ctr"/>
                      <a:r>
                        <a:rPr lang="en-US" sz="1100" b="0" i="0" u="none" strike="noStrike" dirty="0">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430580762"/>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FFFFFF"/>
                          </a:solidFill>
                          <a:effectLst/>
                          <a:latin typeface="Calibri" panose="020F0502020204030204" pitchFamily="34" charset="0"/>
                        </a:rPr>
                        <a:t>17.95</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11418982"/>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St. Vincent and the Grenadines</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FFFFFF"/>
                          </a:solidFill>
                          <a:effectLst/>
                          <a:latin typeface="Calibri" panose="020F0502020204030204" pitchFamily="34" charset="0"/>
                        </a:rPr>
                        <a:t>29.46</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1568616158"/>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FFFFFF"/>
                          </a:solidFill>
                          <a:effectLst/>
                          <a:latin typeface="Calibri" panose="020F0502020204030204" pitchFamily="34" charset="0"/>
                        </a:rPr>
                        <a:t>29.71</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2212201395"/>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Trinidad and Tobago</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000000"/>
                          </a:solidFill>
                          <a:effectLst/>
                          <a:latin typeface="Calibri" panose="020F0502020204030204" pitchFamily="34" charset="0"/>
                        </a:rPr>
                        <a:t>5.76</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1333479409"/>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000000"/>
                          </a:solidFill>
                          <a:effectLst/>
                          <a:latin typeface="Calibri" panose="020F0502020204030204" pitchFamily="34" charset="0"/>
                        </a:rPr>
                        <a:t>8.54</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8EAADB"/>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1062106653"/>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Turks and Caicos Islands</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ctr" fontAlgn="ctr"/>
                      <a:r>
                        <a:rPr lang="en-US" sz="1100" b="0" i="0" u="none" strike="noStrike">
                          <a:solidFill>
                            <a:srgbClr val="000000"/>
                          </a:solidFill>
                          <a:effectLst/>
                          <a:latin typeface="Arial" panose="020B0604020202020204" pitchFamily="34" charset="0"/>
                        </a:rPr>
                        <a:t> </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extLst>
                  <a:ext uri="{0D108BD9-81ED-4DB2-BD59-A6C34878D82A}">
                    <a16:rowId xmlns:a16="http://schemas.microsoft.com/office/drawing/2014/main" val="2065729116"/>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ctr" rtl="0" fontAlgn="ctr"/>
                      <a:r>
                        <a:rPr lang="en-US" sz="1100" b="0" i="0" u="none" strike="noStrike">
                          <a:solidFill>
                            <a:srgbClr val="FFFFFF"/>
                          </a:solidFill>
                          <a:effectLst/>
                          <a:latin typeface="Calibri" panose="020F0502020204030204" pitchFamily="34" charset="0"/>
                        </a:rPr>
                        <a:t>17.16</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tc>
                  <a:txBody>
                    <a:bodyPr/>
                    <a:lstStyle/>
                    <a:p>
                      <a:pPr algn="ctr" rtl="0" fontAlgn="ctr"/>
                      <a:r>
                        <a:rPr lang="en-US" sz="1100" b="0" i="0" u="none" strike="noStrike">
                          <a:solidFill>
                            <a:srgbClr val="000000"/>
                          </a:solidFill>
                          <a:effectLst/>
                          <a:latin typeface="Calibri" panose="020F0502020204030204" pitchFamily="34" charset="0"/>
                        </a:rPr>
                        <a:t>0.00</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D9E2F3"/>
                    </a:solidFill>
                  </a:tcPr>
                </a:tc>
                <a:extLst>
                  <a:ext uri="{0D108BD9-81ED-4DB2-BD59-A6C34878D82A}">
                    <a16:rowId xmlns:a16="http://schemas.microsoft.com/office/drawing/2014/main" val="1155935010"/>
                  </a:ext>
                </a:extLst>
              </a:tr>
              <a:tr h="151282">
                <a:tc rowSpan="2">
                  <a:txBody>
                    <a:bodyPr/>
                    <a:lstStyle/>
                    <a:p>
                      <a:pPr algn="l" rtl="0" fontAlgn="ctr"/>
                      <a:r>
                        <a:rPr lang="en-US" sz="1100" b="1" i="0" u="none" strike="noStrike" dirty="0">
                          <a:solidFill>
                            <a:srgbClr val="000000"/>
                          </a:solidFill>
                          <a:effectLst/>
                          <a:latin typeface="Calibri" panose="020F0502020204030204" pitchFamily="34" charset="0"/>
                        </a:rPr>
                        <a:t>United States</a:t>
                      </a:r>
                    </a:p>
                  </a:txBody>
                  <a:tcPr marL="45720"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rtl="0" fontAlgn="ctr"/>
                      <a:r>
                        <a:rPr lang="en-US" sz="1100" b="0" i="0" u="none" strike="noStrike">
                          <a:solidFill>
                            <a:srgbClr val="000000"/>
                          </a:solidFill>
                          <a:effectLst/>
                          <a:latin typeface="Calibri" panose="020F0502020204030204" pitchFamily="34" charset="0"/>
                        </a:rPr>
                        <a:t>2019</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A6A6A6"/>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FFFFFF"/>
                          </a:solidFill>
                          <a:effectLst/>
                          <a:latin typeface="Calibri" panose="020F0502020204030204" pitchFamily="34" charset="0"/>
                        </a:rPr>
                        <a:t>29.54</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1F3864"/>
                    </a:solidFill>
                  </a:tcPr>
                </a:tc>
                <a:tc>
                  <a:txBody>
                    <a:bodyPr/>
                    <a:lstStyle/>
                    <a:p>
                      <a:pPr algn="ctr" rtl="0" fontAlgn="ctr"/>
                      <a:r>
                        <a:rPr lang="en-US" sz="1100" b="0" i="0" u="none" strike="noStrike">
                          <a:solidFill>
                            <a:srgbClr val="FFFFFF"/>
                          </a:solidFill>
                          <a:effectLst/>
                          <a:latin typeface="Calibri" panose="020F0502020204030204" pitchFamily="34" charset="0"/>
                        </a:rPr>
                        <a:t>1.74</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2F5496"/>
                    </a:solidFill>
                  </a:tcPr>
                </a:tc>
                <a:extLst>
                  <a:ext uri="{0D108BD9-81ED-4DB2-BD59-A6C34878D82A}">
                    <a16:rowId xmlns:a16="http://schemas.microsoft.com/office/drawing/2014/main" val="3764902958"/>
                  </a:ext>
                </a:extLst>
              </a:tr>
              <a:tr h="151282">
                <a:tc vMerge="1">
                  <a:txBody>
                    <a:bodyPr/>
                    <a:lstStyle/>
                    <a:p>
                      <a:endParaRPr lang="en-US"/>
                    </a:p>
                  </a:txBody>
                  <a:tcPr/>
                </a:tc>
                <a:tc>
                  <a:txBody>
                    <a:bodyPr/>
                    <a:lstStyle/>
                    <a:p>
                      <a:pPr algn="ctr" rtl="0" fontAlgn="ctr"/>
                      <a:r>
                        <a:rPr lang="en-US" sz="1100" b="0" i="0" u="none" strike="noStrike">
                          <a:solidFill>
                            <a:srgbClr val="000000"/>
                          </a:solidFill>
                          <a:effectLst/>
                          <a:latin typeface="Calibri" panose="020F0502020204030204" pitchFamily="34" charset="0"/>
                        </a:rPr>
                        <a:t>2023</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5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l" fontAlgn="b"/>
                      <a:r>
                        <a:rPr lang="en-US" sz="1100" b="0" i="0" u="none" strike="noStrike">
                          <a:solidFill>
                            <a:srgbClr val="000000"/>
                          </a:solidFill>
                          <a:effectLst/>
                          <a:latin typeface="Arial" panose="020B0604020202020204" pitchFamily="34" charset="0"/>
                        </a:rPr>
                        <a:t> </a:t>
                      </a:r>
                    </a:p>
                  </a:txBody>
                  <a:tcPr marL="5077" marR="5077" marT="5077" marB="0" anchor="b">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92D050"/>
                    </a:solidFill>
                  </a:tcPr>
                </a:tc>
                <a:tc>
                  <a:txBody>
                    <a:bodyPr/>
                    <a:lstStyle/>
                    <a:p>
                      <a:pPr algn="ctr" rtl="0" fontAlgn="ctr"/>
                      <a:r>
                        <a:rPr lang="en-US" sz="1100" b="0" i="0" u="none" strike="noStrike">
                          <a:solidFill>
                            <a:srgbClr val="FFFFFF"/>
                          </a:solidFill>
                          <a:effectLst/>
                          <a:latin typeface="Calibri" panose="020F0502020204030204" pitchFamily="34" charset="0"/>
                        </a:rPr>
                        <a:t>29.64</a:t>
                      </a:r>
                    </a:p>
                  </a:txBody>
                  <a:tcPr marL="5077" marR="5077" marT="5077" marB="0" anchor="ctr">
                    <a:lnL w="1270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1F3864"/>
                    </a:solidFill>
                  </a:tcPr>
                </a:tc>
                <a:tc>
                  <a:txBody>
                    <a:bodyPr/>
                    <a:lstStyle/>
                    <a:p>
                      <a:pPr algn="ctr" rtl="0" fontAlgn="ctr"/>
                      <a:r>
                        <a:rPr lang="en-US" sz="1100" b="0" i="0" u="none" strike="noStrike" dirty="0">
                          <a:solidFill>
                            <a:srgbClr val="FFFFFF"/>
                          </a:solidFill>
                          <a:effectLst/>
                          <a:latin typeface="Calibri" panose="020F0502020204030204" pitchFamily="34" charset="0"/>
                        </a:rPr>
                        <a:t>2.37</a:t>
                      </a:r>
                    </a:p>
                  </a:txBody>
                  <a:tcPr marL="5077" marR="5077" marT="5077" marB="0" anchor="ctr">
                    <a:lnL w="635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2F5496"/>
                    </a:solidFill>
                  </a:tcPr>
                </a:tc>
                <a:extLst>
                  <a:ext uri="{0D108BD9-81ED-4DB2-BD59-A6C34878D82A}">
                    <a16:rowId xmlns:a16="http://schemas.microsoft.com/office/drawing/2014/main" val="3845977093"/>
                  </a:ext>
                </a:extLst>
              </a:tr>
            </a:tbl>
          </a:graphicData>
        </a:graphic>
      </p:graphicFrame>
    </p:spTree>
    <p:extLst>
      <p:ext uri="{BB962C8B-B14F-4D97-AF65-F5344CB8AC3E}">
        <p14:creationId xmlns:p14="http://schemas.microsoft.com/office/powerpoint/2010/main" val="379241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6344EF-EFAD-FFDD-C33E-CDCE25412CBF}"/>
              </a:ext>
            </a:extLst>
          </p:cNvPr>
          <p:cNvPicPr>
            <a:picLocks noChangeAspect="1"/>
          </p:cNvPicPr>
          <p:nvPr/>
        </p:nvPicPr>
        <p:blipFill>
          <a:blip r:embed="rId2"/>
          <a:stretch>
            <a:fillRect/>
          </a:stretch>
        </p:blipFill>
        <p:spPr>
          <a:xfrm>
            <a:off x="174939" y="1730743"/>
            <a:ext cx="5327504" cy="368908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17831940"/>
              </p:ext>
            </p:extLst>
          </p:nvPr>
        </p:nvGraphicFramePr>
        <p:xfrm>
          <a:off x="5624379" y="1441607"/>
          <a:ext cx="6449909" cy="4251960"/>
        </p:xfrm>
        <a:graphic>
          <a:graphicData uri="http://schemas.openxmlformats.org/drawingml/2006/table">
            <a:tbl>
              <a:tblPr firstRow="1" firstCol="1" bandRow="1">
                <a:tableStyleId>{F5AB1C69-6EDB-4FF4-983F-18BD219EF322}</a:tableStyleId>
              </a:tblPr>
              <a:tblGrid>
                <a:gridCol w="1036102">
                  <a:extLst>
                    <a:ext uri="{9D8B030D-6E8A-4147-A177-3AD203B41FA5}">
                      <a16:colId xmlns:a16="http://schemas.microsoft.com/office/drawing/2014/main" val="3090875571"/>
                    </a:ext>
                  </a:extLst>
                </a:gridCol>
                <a:gridCol w="773401">
                  <a:extLst>
                    <a:ext uri="{9D8B030D-6E8A-4147-A177-3AD203B41FA5}">
                      <a16:colId xmlns:a16="http://schemas.microsoft.com/office/drawing/2014/main" val="4062284947"/>
                    </a:ext>
                  </a:extLst>
                </a:gridCol>
                <a:gridCol w="773401">
                  <a:extLst>
                    <a:ext uri="{9D8B030D-6E8A-4147-A177-3AD203B41FA5}">
                      <a16:colId xmlns:a16="http://schemas.microsoft.com/office/drawing/2014/main" val="1356792219"/>
                    </a:ext>
                  </a:extLst>
                </a:gridCol>
                <a:gridCol w="773401">
                  <a:extLst>
                    <a:ext uri="{9D8B030D-6E8A-4147-A177-3AD203B41FA5}">
                      <a16:colId xmlns:a16="http://schemas.microsoft.com/office/drawing/2014/main" val="3916927648"/>
                    </a:ext>
                  </a:extLst>
                </a:gridCol>
                <a:gridCol w="773401">
                  <a:extLst>
                    <a:ext uri="{9D8B030D-6E8A-4147-A177-3AD203B41FA5}">
                      <a16:colId xmlns:a16="http://schemas.microsoft.com/office/drawing/2014/main" val="3672260449"/>
                    </a:ext>
                  </a:extLst>
                </a:gridCol>
                <a:gridCol w="773401">
                  <a:extLst>
                    <a:ext uri="{9D8B030D-6E8A-4147-A177-3AD203B41FA5}">
                      <a16:colId xmlns:a16="http://schemas.microsoft.com/office/drawing/2014/main" val="3130866159"/>
                    </a:ext>
                  </a:extLst>
                </a:gridCol>
                <a:gridCol w="773401">
                  <a:extLst>
                    <a:ext uri="{9D8B030D-6E8A-4147-A177-3AD203B41FA5}">
                      <a16:colId xmlns:a16="http://schemas.microsoft.com/office/drawing/2014/main" val="1995087536"/>
                    </a:ext>
                  </a:extLst>
                </a:gridCol>
                <a:gridCol w="773401">
                  <a:extLst>
                    <a:ext uri="{9D8B030D-6E8A-4147-A177-3AD203B41FA5}">
                      <a16:colId xmlns:a16="http://schemas.microsoft.com/office/drawing/2014/main" val="2990115938"/>
                    </a:ext>
                  </a:extLst>
                </a:gridCol>
              </a:tblGrid>
              <a:tr h="919428">
                <a:tc>
                  <a:txBody>
                    <a:bodyPr/>
                    <a:lstStyle/>
                    <a:p>
                      <a:pPr marL="0" marR="0" algn="ctr">
                        <a:spcBef>
                          <a:spcPts val="0"/>
                        </a:spcBef>
                        <a:spcAft>
                          <a:spcPts val="0"/>
                        </a:spcAft>
                      </a:pPr>
                      <a:r>
                        <a:rPr lang="en-US" sz="900" dirty="0">
                          <a:solidFill>
                            <a:schemeClr val="bg1"/>
                          </a:solidFill>
                          <a:effectLst/>
                        </a:rPr>
                        <a:t>Country </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Publicly funded by </a:t>
                      </a:r>
                      <a:r>
                        <a:rPr lang="en-US" sz="900" dirty="0" err="1">
                          <a:solidFill>
                            <a:schemeClr val="tx1">
                              <a:lumMod val="75000"/>
                              <a:lumOff val="25000"/>
                            </a:schemeClr>
                          </a:solidFill>
                          <a:effectLst/>
                        </a:rPr>
                        <a:t>govt</a:t>
                      </a:r>
                      <a:r>
                        <a:rPr lang="en-US" sz="900" dirty="0">
                          <a:solidFill>
                            <a:schemeClr val="tx1">
                              <a:lumMod val="75000"/>
                              <a:lumOff val="25000"/>
                            </a:schemeClr>
                          </a:solidFill>
                          <a:effectLst/>
                        </a:rPr>
                        <a:t>; free at the point of delivery</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Publicly funded by </a:t>
                      </a:r>
                      <a:r>
                        <a:rPr lang="en-US" sz="900" dirty="0" err="1">
                          <a:solidFill>
                            <a:schemeClr val="tx1">
                              <a:lumMod val="75000"/>
                              <a:lumOff val="25000"/>
                            </a:schemeClr>
                          </a:solidFill>
                          <a:effectLst/>
                        </a:rPr>
                        <a:t>govt</a:t>
                      </a:r>
                      <a:r>
                        <a:rPr lang="en-US" sz="900" dirty="0">
                          <a:solidFill>
                            <a:schemeClr val="tx1">
                              <a:lumMod val="75000"/>
                              <a:lumOff val="25000"/>
                            </a:schemeClr>
                          </a:solidFill>
                          <a:effectLst/>
                        </a:rPr>
                        <a:t> but with some fees at the point of delivery</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Mix of public and private funding systems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Solely private and out-of-pocket</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900" dirty="0">
                          <a:solidFill>
                            <a:schemeClr val="tx1">
                              <a:lumMod val="75000"/>
                              <a:lumOff val="25000"/>
                            </a:schemeClr>
                          </a:solidFill>
                          <a:effectLst/>
                        </a:rPr>
                        <a:t>Solely private through health insurance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Multiple</a:t>
                      </a:r>
                      <a:r>
                        <a:rPr lang="en-US" sz="900" baseline="0" dirty="0">
                          <a:solidFill>
                            <a:schemeClr val="tx1">
                              <a:lumMod val="75000"/>
                              <a:lumOff val="25000"/>
                            </a:schemeClr>
                          </a:solidFill>
                          <a:effectLst/>
                        </a:rPr>
                        <a:t> systems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Other</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9478466"/>
                  </a:ext>
                </a:extLst>
              </a:tr>
              <a:tr h="274320">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1701032"/>
                  </a:ext>
                </a:extLst>
              </a:tr>
              <a:tr h="274320">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26696242"/>
                  </a:ext>
                </a:extLst>
              </a:tr>
              <a:tr h="274320">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81911575"/>
                  </a:ext>
                </a:extLst>
              </a:tr>
              <a:tr h="274320">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56249878"/>
                  </a:ext>
                </a:extLst>
              </a:tr>
              <a:tr h="274320">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88115444"/>
                  </a:ext>
                </a:extLst>
              </a:tr>
              <a:tr h="274320">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06345988"/>
                  </a:ext>
                </a:extLst>
              </a:tr>
              <a:tr h="274320">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38792008"/>
                  </a:ext>
                </a:extLst>
              </a:tr>
              <a:tr h="274320">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09346630"/>
                  </a:ext>
                </a:extLst>
              </a:tr>
              <a:tr h="274320">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58833712"/>
                  </a:ext>
                </a:extLst>
              </a:tr>
              <a:tr h="274320">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6610679"/>
                  </a:ext>
                </a:extLst>
              </a:tr>
              <a:tr h="274320">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57362141"/>
                  </a:ext>
                </a:extLst>
              </a:tr>
              <a:tr h="274320">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61156713"/>
                  </a:ext>
                </a:extLst>
              </a:tr>
            </a:tbl>
          </a:graphicData>
        </a:graphic>
      </p:graphicFrame>
      <p:sp>
        <p:nvSpPr>
          <p:cNvPr id="7" name="Rectangle 6"/>
          <p:cNvSpPr/>
          <p:nvPr/>
        </p:nvSpPr>
        <p:spPr>
          <a:xfrm>
            <a:off x="174938" y="1715349"/>
            <a:ext cx="5327505" cy="370447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244904" y="1766720"/>
            <a:ext cx="2137024" cy="15621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580760" y="5693567"/>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AF44E641-4C36-07AF-AE46-9748B8CE25D9}"/>
              </a:ext>
            </a:extLst>
          </p:cNvPr>
          <p:cNvSpPr>
            <a:spLocks noGrp="1"/>
          </p:cNvSpPr>
          <p:nvPr>
            <p:ph type="title"/>
          </p:nvPr>
        </p:nvSpPr>
        <p:spPr/>
        <p:txBody>
          <a:bodyPr>
            <a:normAutofit/>
          </a:bodyPr>
          <a:lstStyle/>
          <a:p>
            <a:r>
              <a:rPr lang="es-ES" dirty="0" err="1"/>
              <a:t>Funding</a:t>
            </a:r>
            <a:r>
              <a:rPr lang="es-ES" dirty="0"/>
              <a:t> </a:t>
            </a:r>
            <a:r>
              <a:rPr lang="es-ES" dirty="0" err="1"/>
              <a:t>for</a:t>
            </a:r>
            <a:r>
              <a:rPr lang="es-ES" dirty="0"/>
              <a:t> non-</a:t>
            </a:r>
            <a:r>
              <a:rPr lang="es-ES" dirty="0" err="1"/>
              <a:t>dialysis</a:t>
            </a:r>
            <a:r>
              <a:rPr lang="es-ES" dirty="0"/>
              <a:t> CKD</a:t>
            </a:r>
            <a:endParaRPr lang="en-BE" dirty="0"/>
          </a:p>
        </p:txBody>
      </p:sp>
      <p:sp>
        <p:nvSpPr>
          <p:cNvPr id="2" name="Date Placeholder 3">
            <a:extLst>
              <a:ext uri="{FF2B5EF4-FFF2-40B4-BE49-F238E27FC236}">
                <a16:creationId xmlns:a16="http://schemas.microsoft.com/office/drawing/2014/main" id="{F04370F4-585A-F785-64AF-92E08E43FED7}"/>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56EDF12B-08F4-8B07-021D-54C0FFD8CB9A}"/>
              </a:ext>
            </a:extLst>
          </p:cNvPr>
          <p:cNvSpPr>
            <a:spLocks noGrp="1"/>
          </p:cNvSpPr>
          <p:nvPr>
            <p:ph type="ftr" sz="quarter" idx="3"/>
          </p:nvPr>
        </p:nvSpPr>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106E8045-79D0-76AE-091C-BA19FFDCEACA}"/>
              </a:ext>
            </a:extLst>
          </p:cNvPr>
          <p:cNvSpPr>
            <a:spLocks noGrp="1"/>
          </p:cNvSpPr>
          <p:nvPr>
            <p:ph type="sldNum" sz="quarter" idx="4"/>
          </p:nvPr>
        </p:nvSpPr>
        <p:spPr/>
        <p:txBody>
          <a:bodyPr/>
          <a:lstStyle/>
          <a:p>
            <a:fld id="{4A9CEFBC-9863-BD47-BA2B-008170C231CB}" type="slidenum">
              <a:rPr lang="en-US" smtClean="0"/>
              <a:pPr/>
              <a:t>19</a:t>
            </a:fld>
            <a:endParaRPr lang="en-US" dirty="0"/>
          </a:p>
        </p:txBody>
      </p:sp>
    </p:spTree>
    <p:extLst>
      <p:ext uri="{BB962C8B-B14F-4D97-AF65-F5344CB8AC3E}">
        <p14:creationId xmlns:p14="http://schemas.microsoft.com/office/powerpoint/2010/main" val="36516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bwMode="gray">
          <a:xfrm>
            <a:off x="3657600" y="1294877"/>
            <a:ext cx="8534400" cy="3247385"/>
          </a:xfrm>
          <a:solidFill>
            <a:schemeClr val="bg1"/>
          </a:solidFill>
        </p:spPr>
        <p:txBody>
          <a:bodyPr>
            <a:normAutofit fontScale="90000"/>
          </a:bodyPr>
          <a:lstStyle/>
          <a:p>
            <a:pPr algn="l">
              <a:lnSpc>
                <a:spcPct val="100000"/>
              </a:lnSpc>
            </a:pPr>
            <a:r>
              <a:rPr lang="en-US" sz="4000" dirty="0">
                <a:solidFill>
                  <a:schemeClr val="accent3"/>
                </a:solidFill>
                <a:latin typeface="Arial"/>
                <a:cs typeface="Arial"/>
              </a:rPr>
              <a:t>2023 ISN-GLOBAL </a:t>
            </a:r>
            <a:br>
              <a:rPr lang="en-US" sz="4000" dirty="0">
                <a:solidFill>
                  <a:schemeClr val="accent3"/>
                </a:solidFill>
                <a:latin typeface="Arial"/>
                <a:cs typeface="Arial"/>
              </a:rPr>
            </a:br>
            <a:r>
              <a:rPr lang="en-US" sz="4000" dirty="0">
                <a:solidFill>
                  <a:schemeClr val="accent3"/>
                </a:solidFill>
                <a:latin typeface="Arial"/>
                <a:cs typeface="Arial"/>
              </a:rPr>
              <a:t>KIDNEY HEALTH ATLAS </a:t>
            </a:r>
            <a:br>
              <a:rPr lang="en-US" sz="4000" dirty="0">
                <a:solidFill>
                  <a:schemeClr val="accent3"/>
                </a:solidFill>
                <a:latin typeface="Arial"/>
                <a:cs typeface="Arial"/>
              </a:rPr>
            </a:br>
            <a:r>
              <a:rPr lang="en-US" sz="4000" dirty="0">
                <a:solidFill>
                  <a:schemeClr val="accent3"/>
                </a:solidFill>
                <a:latin typeface="Arial"/>
                <a:cs typeface="Arial"/>
              </a:rPr>
              <a:t>(ISN-GKHA)</a:t>
            </a:r>
            <a:br>
              <a:rPr lang="en-US" sz="4000" dirty="0">
                <a:solidFill>
                  <a:schemeClr val="accent3"/>
                </a:solidFill>
                <a:latin typeface="Arial"/>
                <a:cs typeface="Arial"/>
              </a:rPr>
            </a:br>
            <a:br>
              <a:rPr lang="en-US" sz="4000" dirty="0">
                <a:solidFill>
                  <a:schemeClr val="accent3"/>
                </a:solidFill>
                <a:latin typeface="Arial"/>
                <a:cs typeface="Arial"/>
              </a:rPr>
            </a:br>
            <a:r>
              <a:rPr lang="en-US" sz="3200" dirty="0">
                <a:latin typeface="Arial"/>
                <a:cs typeface="Arial"/>
              </a:rPr>
              <a:t>ISN NORTH AMERICA AND THE CARIBBEAN REGION</a:t>
            </a:r>
            <a:endParaRPr lang="en-GB" sz="2400" dirty="0">
              <a:latin typeface="Arial"/>
              <a:cs typeface="Arial"/>
            </a:endParaRPr>
          </a:p>
        </p:txBody>
      </p:sp>
      <p:sp>
        <p:nvSpPr>
          <p:cNvPr id="7" name="Rectangle 6">
            <a:extLst>
              <a:ext uri="{FF2B5EF4-FFF2-40B4-BE49-F238E27FC236}">
                <a16:creationId xmlns:a16="http://schemas.microsoft.com/office/drawing/2014/main" id="{BB9A028A-9E8A-3740-8F27-24AE7C483696}"/>
              </a:ext>
            </a:extLst>
          </p:cNvPr>
          <p:cNvSpPr/>
          <p:nvPr/>
        </p:nvSpPr>
        <p:spPr bwMode="gray">
          <a:xfrm>
            <a:off x="222698" y="5620139"/>
            <a:ext cx="5309281" cy="461665"/>
          </a:xfrm>
          <a:prstGeom prst="rect">
            <a:avLst/>
          </a:prstGeom>
        </p:spPr>
        <p:txBody>
          <a:bodyPr wrap="square" lIns="0" rIns="0">
            <a:spAutoFit/>
          </a:bodyPr>
          <a:lstStyle/>
          <a:p>
            <a:r>
              <a:rPr lang="en-GB" sz="2400" b="1" u="sng">
                <a:solidFill>
                  <a:srgbClr val="FE7055"/>
                </a:solidFill>
                <a:latin typeface="+mj-lt"/>
                <a:ea typeface="+mj-ea"/>
                <a:cs typeface="+mj-cs"/>
              </a:rPr>
              <a:t>www.theisn.org/global-atlas</a:t>
            </a:r>
            <a:endParaRPr lang="en-GB" sz="2400" u="sng">
              <a:solidFill>
                <a:srgbClr val="FE7055"/>
              </a:solidFill>
            </a:endParaRPr>
          </a:p>
        </p:txBody>
      </p:sp>
      <p:sp>
        <p:nvSpPr>
          <p:cNvPr id="2" name="Date Placeholder 3">
            <a:extLst>
              <a:ext uri="{FF2B5EF4-FFF2-40B4-BE49-F238E27FC236}">
                <a16:creationId xmlns:a16="http://schemas.microsoft.com/office/drawing/2014/main" id="{8D69573F-3733-24DE-5A78-55852939E23E}"/>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EBDEA204-40D9-AF90-C978-4EC23D930452}"/>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4" name="Slide Number Placeholder 5">
            <a:extLst>
              <a:ext uri="{FF2B5EF4-FFF2-40B4-BE49-F238E27FC236}">
                <a16:creationId xmlns:a16="http://schemas.microsoft.com/office/drawing/2014/main" id="{026AF88F-F640-A796-48B1-66B5B96F2395}"/>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2</a:t>
            </a:fld>
            <a:endParaRPr lang="en-US"/>
          </a:p>
        </p:txBody>
      </p:sp>
      <p:pic>
        <p:nvPicPr>
          <p:cNvPr id="13" name="Picture 12" descr="A picture containing text, screenshot, graphics, logo&#10;&#10;Description automatically generated">
            <a:extLst>
              <a:ext uri="{FF2B5EF4-FFF2-40B4-BE49-F238E27FC236}">
                <a16:creationId xmlns:a16="http://schemas.microsoft.com/office/drawing/2014/main" id="{5CF77382-2FB2-0D5C-1B35-60F2C300569D}"/>
              </a:ext>
            </a:extLst>
          </p:cNvPr>
          <p:cNvPicPr>
            <a:picLocks noChangeAspect="1"/>
          </p:cNvPicPr>
          <p:nvPr/>
        </p:nvPicPr>
        <p:blipFill>
          <a:blip r:embed="rId3"/>
          <a:stretch>
            <a:fillRect/>
          </a:stretch>
        </p:blipFill>
        <p:spPr>
          <a:xfrm>
            <a:off x="716362" y="1067357"/>
            <a:ext cx="2865038" cy="3989294"/>
          </a:xfrm>
          <a:prstGeom prst="rect">
            <a:avLst/>
          </a:prstGeom>
        </p:spPr>
      </p:pic>
    </p:spTree>
    <p:extLst>
      <p:ext uri="{BB962C8B-B14F-4D97-AF65-F5344CB8AC3E}">
        <p14:creationId xmlns:p14="http://schemas.microsoft.com/office/powerpoint/2010/main" val="52476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8CA599F-5503-8743-E497-EDC385222BD1}"/>
              </a:ext>
            </a:extLst>
          </p:cNvPr>
          <p:cNvGraphicFramePr>
            <a:graphicFrameLocks noGrp="1"/>
          </p:cNvGraphicFramePr>
          <p:nvPr>
            <p:extLst>
              <p:ext uri="{D42A27DB-BD31-4B8C-83A1-F6EECF244321}">
                <p14:modId xmlns:p14="http://schemas.microsoft.com/office/powerpoint/2010/main" val="3093175362"/>
              </p:ext>
            </p:extLst>
          </p:nvPr>
        </p:nvGraphicFramePr>
        <p:xfrm>
          <a:off x="797274" y="1261759"/>
          <a:ext cx="10820180" cy="4489517"/>
        </p:xfrm>
        <a:graphic>
          <a:graphicData uri="http://schemas.openxmlformats.org/drawingml/2006/table">
            <a:tbl>
              <a:tblPr firstRow="1" bandRow="1">
                <a:tableStyleId>{F5AB1C69-6EDB-4FF4-983F-18BD219EF322}</a:tableStyleId>
              </a:tblPr>
              <a:tblGrid>
                <a:gridCol w="1619508">
                  <a:extLst>
                    <a:ext uri="{9D8B030D-6E8A-4147-A177-3AD203B41FA5}">
                      <a16:colId xmlns:a16="http://schemas.microsoft.com/office/drawing/2014/main" val="2792514986"/>
                    </a:ext>
                  </a:extLst>
                </a:gridCol>
                <a:gridCol w="287521">
                  <a:extLst>
                    <a:ext uri="{9D8B030D-6E8A-4147-A177-3AD203B41FA5}">
                      <a16:colId xmlns:a16="http://schemas.microsoft.com/office/drawing/2014/main" val="2633944251"/>
                    </a:ext>
                  </a:extLst>
                </a:gridCol>
                <a:gridCol w="287521">
                  <a:extLst>
                    <a:ext uri="{9D8B030D-6E8A-4147-A177-3AD203B41FA5}">
                      <a16:colId xmlns:a16="http://schemas.microsoft.com/office/drawing/2014/main" val="3550613612"/>
                    </a:ext>
                  </a:extLst>
                </a:gridCol>
                <a:gridCol w="287521">
                  <a:extLst>
                    <a:ext uri="{9D8B030D-6E8A-4147-A177-3AD203B41FA5}">
                      <a16:colId xmlns:a16="http://schemas.microsoft.com/office/drawing/2014/main" val="2263718374"/>
                    </a:ext>
                  </a:extLst>
                </a:gridCol>
                <a:gridCol w="287521">
                  <a:extLst>
                    <a:ext uri="{9D8B030D-6E8A-4147-A177-3AD203B41FA5}">
                      <a16:colId xmlns:a16="http://schemas.microsoft.com/office/drawing/2014/main" val="460151771"/>
                    </a:ext>
                  </a:extLst>
                </a:gridCol>
                <a:gridCol w="287521">
                  <a:extLst>
                    <a:ext uri="{9D8B030D-6E8A-4147-A177-3AD203B41FA5}">
                      <a16:colId xmlns:a16="http://schemas.microsoft.com/office/drawing/2014/main" val="3613049688"/>
                    </a:ext>
                  </a:extLst>
                </a:gridCol>
                <a:gridCol w="287521">
                  <a:extLst>
                    <a:ext uri="{9D8B030D-6E8A-4147-A177-3AD203B41FA5}">
                      <a16:colId xmlns:a16="http://schemas.microsoft.com/office/drawing/2014/main" val="2246314241"/>
                    </a:ext>
                  </a:extLst>
                </a:gridCol>
                <a:gridCol w="287521">
                  <a:extLst>
                    <a:ext uri="{9D8B030D-6E8A-4147-A177-3AD203B41FA5}">
                      <a16:colId xmlns:a16="http://schemas.microsoft.com/office/drawing/2014/main" val="2099406820"/>
                    </a:ext>
                  </a:extLst>
                </a:gridCol>
                <a:gridCol w="287521">
                  <a:extLst>
                    <a:ext uri="{9D8B030D-6E8A-4147-A177-3AD203B41FA5}">
                      <a16:colId xmlns:a16="http://schemas.microsoft.com/office/drawing/2014/main" val="1470892473"/>
                    </a:ext>
                  </a:extLst>
                </a:gridCol>
                <a:gridCol w="287521">
                  <a:extLst>
                    <a:ext uri="{9D8B030D-6E8A-4147-A177-3AD203B41FA5}">
                      <a16:colId xmlns:a16="http://schemas.microsoft.com/office/drawing/2014/main" val="2221227896"/>
                    </a:ext>
                  </a:extLst>
                </a:gridCol>
                <a:gridCol w="287521">
                  <a:extLst>
                    <a:ext uri="{9D8B030D-6E8A-4147-A177-3AD203B41FA5}">
                      <a16:colId xmlns:a16="http://schemas.microsoft.com/office/drawing/2014/main" val="2930033673"/>
                    </a:ext>
                  </a:extLst>
                </a:gridCol>
                <a:gridCol w="287521">
                  <a:extLst>
                    <a:ext uri="{9D8B030D-6E8A-4147-A177-3AD203B41FA5}">
                      <a16:colId xmlns:a16="http://schemas.microsoft.com/office/drawing/2014/main" val="2334511375"/>
                    </a:ext>
                  </a:extLst>
                </a:gridCol>
                <a:gridCol w="287521">
                  <a:extLst>
                    <a:ext uri="{9D8B030D-6E8A-4147-A177-3AD203B41FA5}">
                      <a16:colId xmlns:a16="http://schemas.microsoft.com/office/drawing/2014/main" val="1961870698"/>
                    </a:ext>
                  </a:extLst>
                </a:gridCol>
                <a:gridCol w="287521">
                  <a:extLst>
                    <a:ext uri="{9D8B030D-6E8A-4147-A177-3AD203B41FA5}">
                      <a16:colId xmlns:a16="http://schemas.microsoft.com/office/drawing/2014/main" val="3584927765"/>
                    </a:ext>
                  </a:extLst>
                </a:gridCol>
                <a:gridCol w="287521">
                  <a:extLst>
                    <a:ext uri="{9D8B030D-6E8A-4147-A177-3AD203B41FA5}">
                      <a16:colId xmlns:a16="http://schemas.microsoft.com/office/drawing/2014/main" val="3300533498"/>
                    </a:ext>
                  </a:extLst>
                </a:gridCol>
                <a:gridCol w="287521">
                  <a:extLst>
                    <a:ext uri="{9D8B030D-6E8A-4147-A177-3AD203B41FA5}">
                      <a16:colId xmlns:a16="http://schemas.microsoft.com/office/drawing/2014/main" val="1467591664"/>
                    </a:ext>
                  </a:extLst>
                </a:gridCol>
                <a:gridCol w="287521">
                  <a:extLst>
                    <a:ext uri="{9D8B030D-6E8A-4147-A177-3AD203B41FA5}">
                      <a16:colId xmlns:a16="http://schemas.microsoft.com/office/drawing/2014/main" val="1693427831"/>
                    </a:ext>
                  </a:extLst>
                </a:gridCol>
                <a:gridCol w="287521">
                  <a:extLst>
                    <a:ext uri="{9D8B030D-6E8A-4147-A177-3AD203B41FA5}">
                      <a16:colId xmlns:a16="http://schemas.microsoft.com/office/drawing/2014/main" val="1854337972"/>
                    </a:ext>
                  </a:extLst>
                </a:gridCol>
                <a:gridCol w="287521">
                  <a:extLst>
                    <a:ext uri="{9D8B030D-6E8A-4147-A177-3AD203B41FA5}">
                      <a16:colId xmlns:a16="http://schemas.microsoft.com/office/drawing/2014/main" val="3443567377"/>
                    </a:ext>
                  </a:extLst>
                </a:gridCol>
                <a:gridCol w="287521">
                  <a:extLst>
                    <a:ext uri="{9D8B030D-6E8A-4147-A177-3AD203B41FA5}">
                      <a16:colId xmlns:a16="http://schemas.microsoft.com/office/drawing/2014/main" val="1903315268"/>
                    </a:ext>
                  </a:extLst>
                </a:gridCol>
                <a:gridCol w="287521">
                  <a:extLst>
                    <a:ext uri="{9D8B030D-6E8A-4147-A177-3AD203B41FA5}">
                      <a16:colId xmlns:a16="http://schemas.microsoft.com/office/drawing/2014/main" val="1209768422"/>
                    </a:ext>
                  </a:extLst>
                </a:gridCol>
                <a:gridCol w="287521">
                  <a:extLst>
                    <a:ext uri="{9D8B030D-6E8A-4147-A177-3AD203B41FA5}">
                      <a16:colId xmlns:a16="http://schemas.microsoft.com/office/drawing/2014/main" val="3375085976"/>
                    </a:ext>
                  </a:extLst>
                </a:gridCol>
                <a:gridCol w="287521">
                  <a:extLst>
                    <a:ext uri="{9D8B030D-6E8A-4147-A177-3AD203B41FA5}">
                      <a16:colId xmlns:a16="http://schemas.microsoft.com/office/drawing/2014/main" val="3364386961"/>
                    </a:ext>
                  </a:extLst>
                </a:gridCol>
                <a:gridCol w="287521">
                  <a:extLst>
                    <a:ext uri="{9D8B030D-6E8A-4147-A177-3AD203B41FA5}">
                      <a16:colId xmlns:a16="http://schemas.microsoft.com/office/drawing/2014/main" val="653203069"/>
                    </a:ext>
                  </a:extLst>
                </a:gridCol>
                <a:gridCol w="287521">
                  <a:extLst>
                    <a:ext uri="{9D8B030D-6E8A-4147-A177-3AD203B41FA5}">
                      <a16:colId xmlns:a16="http://schemas.microsoft.com/office/drawing/2014/main" val="2364379802"/>
                    </a:ext>
                  </a:extLst>
                </a:gridCol>
                <a:gridCol w="287521">
                  <a:extLst>
                    <a:ext uri="{9D8B030D-6E8A-4147-A177-3AD203B41FA5}">
                      <a16:colId xmlns:a16="http://schemas.microsoft.com/office/drawing/2014/main" val="999222288"/>
                    </a:ext>
                  </a:extLst>
                </a:gridCol>
                <a:gridCol w="287521">
                  <a:extLst>
                    <a:ext uri="{9D8B030D-6E8A-4147-A177-3AD203B41FA5}">
                      <a16:colId xmlns:a16="http://schemas.microsoft.com/office/drawing/2014/main" val="3968340642"/>
                    </a:ext>
                  </a:extLst>
                </a:gridCol>
                <a:gridCol w="287521">
                  <a:extLst>
                    <a:ext uri="{9D8B030D-6E8A-4147-A177-3AD203B41FA5}">
                      <a16:colId xmlns:a16="http://schemas.microsoft.com/office/drawing/2014/main" val="1656864450"/>
                    </a:ext>
                  </a:extLst>
                </a:gridCol>
                <a:gridCol w="287521">
                  <a:extLst>
                    <a:ext uri="{9D8B030D-6E8A-4147-A177-3AD203B41FA5}">
                      <a16:colId xmlns:a16="http://schemas.microsoft.com/office/drawing/2014/main" val="65715550"/>
                    </a:ext>
                  </a:extLst>
                </a:gridCol>
                <a:gridCol w="287521">
                  <a:extLst>
                    <a:ext uri="{9D8B030D-6E8A-4147-A177-3AD203B41FA5}">
                      <a16:colId xmlns:a16="http://schemas.microsoft.com/office/drawing/2014/main" val="2283513883"/>
                    </a:ext>
                  </a:extLst>
                </a:gridCol>
                <a:gridCol w="287521">
                  <a:extLst>
                    <a:ext uri="{9D8B030D-6E8A-4147-A177-3AD203B41FA5}">
                      <a16:colId xmlns:a16="http://schemas.microsoft.com/office/drawing/2014/main" val="3387470833"/>
                    </a:ext>
                  </a:extLst>
                </a:gridCol>
                <a:gridCol w="287521">
                  <a:extLst>
                    <a:ext uri="{9D8B030D-6E8A-4147-A177-3AD203B41FA5}">
                      <a16:colId xmlns:a16="http://schemas.microsoft.com/office/drawing/2014/main" val="1558149467"/>
                    </a:ext>
                  </a:extLst>
                </a:gridCol>
                <a:gridCol w="287521">
                  <a:extLst>
                    <a:ext uri="{9D8B030D-6E8A-4147-A177-3AD203B41FA5}">
                      <a16:colId xmlns:a16="http://schemas.microsoft.com/office/drawing/2014/main" val="3581383538"/>
                    </a:ext>
                  </a:extLst>
                </a:gridCol>
              </a:tblGrid>
              <a:tr h="642941">
                <a:tc rowSpan="2">
                  <a:txBody>
                    <a:bodyPr/>
                    <a:lstStyle/>
                    <a:p>
                      <a:pPr marL="0" marR="0" algn="ctr">
                        <a:lnSpc>
                          <a:spcPct val="115000"/>
                        </a:lnSpc>
                        <a:spcBef>
                          <a:spcPts val="0"/>
                        </a:spcBef>
                        <a:spcAft>
                          <a:spcPts val="0"/>
                        </a:spcAft>
                      </a:pPr>
                      <a:r>
                        <a:rPr lang="en-US" sz="1000" dirty="0">
                          <a:effectLst/>
                        </a:rPr>
                        <a:t>Country </a:t>
                      </a:r>
                      <a:endParaRPr lang="en-GB" sz="1000" dirty="0">
                        <a:solidFill>
                          <a:schemeClr val="bg1"/>
                        </a:solidFill>
                        <a:effectLst/>
                        <a:latin typeface="+mn-lt"/>
                        <a:ea typeface="SimSun" panose="02010600030101010101" pitchFamily="2" charset="-122"/>
                        <a:cs typeface="Times New Roman" panose="02020603050405020304" pitchFamily="18" charset="0"/>
                      </a:endParaRPr>
                    </a:p>
                  </a:txBody>
                  <a:tcPr marL="18288" marR="18288" marT="18288" marB="18288" anchor="ctr">
                    <a:solidFill>
                      <a:schemeClr val="accent3"/>
                    </a:solidFill>
                  </a:tcPr>
                </a:tc>
                <a:tc gridSpan="4">
                  <a:txBody>
                    <a:bodyPr/>
                    <a:lstStyle/>
                    <a:p>
                      <a:pPr marL="0" marR="0" algn="ctr">
                        <a:spcBef>
                          <a:spcPts val="0"/>
                        </a:spcBef>
                        <a:spcAft>
                          <a:spcPts val="0"/>
                        </a:spcAft>
                      </a:pPr>
                      <a:r>
                        <a:rPr lang="en-US" sz="1000" dirty="0">
                          <a:solidFill>
                            <a:schemeClr val="tx1">
                              <a:lumMod val="75000"/>
                              <a:lumOff val="25000"/>
                            </a:schemeClr>
                          </a:solidFill>
                          <a:effectLst/>
                        </a:rPr>
                        <a:t>Publicly funded (free)</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Publicly funded (some fees)</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Mixed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Solely private (out-of-pocket)</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000" dirty="0">
                          <a:solidFill>
                            <a:schemeClr val="tx1">
                              <a:lumMod val="75000"/>
                              <a:lumOff val="25000"/>
                            </a:schemeClr>
                          </a:solidFill>
                          <a:effectLst/>
                        </a:rPr>
                        <a:t>Solely private (health insurance)</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000" dirty="0">
                          <a:solidFill>
                            <a:schemeClr val="tx1">
                              <a:lumMod val="75000"/>
                              <a:lumOff val="25000"/>
                            </a:schemeClr>
                          </a:solidFill>
                          <a:effectLst/>
                        </a:rPr>
                        <a:t>Multiple</a:t>
                      </a:r>
                    </a:p>
                    <a:p>
                      <a:pPr marL="0" marR="0" algn="ctr">
                        <a:lnSpc>
                          <a:spcPct val="107000"/>
                        </a:lnSpc>
                        <a:spcBef>
                          <a:spcPts val="0"/>
                        </a:spcBef>
                        <a:spcAft>
                          <a:spcPts val="0"/>
                        </a:spcAft>
                      </a:pPr>
                      <a:r>
                        <a:rPr lang="en-US" sz="1000" dirty="0">
                          <a:solidFill>
                            <a:schemeClr val="tx1">
                              <a:lumMod val="75000"/>
                              <a:lumOff val="25000"/>
                            </a:schemeClr>
                          </a:solidFill>
                          <a:effectLst/>
                        </a:rPr>
                        <a:t>systems </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N/A</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spcBef>
                          <a:spcPts val="0"/>
                        </a:spcBef>
                        <a:spcAft>
                          <a:spcPts val="0"/>
                        </a:spcAft>
                      </a:pPr>
                      <a:r>
                        <a:rPr lang="en-US" sz="1000" dirty="0">
                          <a:solidFill>
                            <a:schemeClr val="tx1">
                              <a:lumMod val="75000"/>
                              <a:lumOff val="25000"/>
                            </a:schemeClr>
                          </a:solidFill>
                          <a:effectLst/>
                        </a:rPr>
                        <a:t>Other</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5288700"/>
                  </a:ext>
                </a:extLst>
              </a:tr>
              <a:tr h="167192">
                <a:tc vMerge="1">
                  <a:txBody>
                    <a:bodyPr/>
                    <a:lstStyle/>
                    <a:p>
                      <a:pPr marL="0" marR="0" algn="l">
                        <a:lnSpc>
                          <a:spcPct val="115000"/>
                        </a:lnSpc>
                        <a:spcBef>
                          <a:spcPts val="0"/>
                        </a:spcBef>
                        <a:spcAft>
                          <a:spcPts val="0"/>
                        </a:spcAft>
                      </a:pPr>
                      <a:endParaRPr lang="en-GB" sz="1050" dirty="0">
                        <a:solidFill>
                          <a:schemeClr val="bg1"/>
                        </a:solidFill>
                        <a:effectLst/>
                        <a:latin typeface="+mn-lt"/>
                        <a:ea typeface="SimSun" panose="02010600030101010101" pitchFamily="2" charset="-122"/>
                        <a:cs typeface="Times New Roman" panose="02020603050405020304" pitchFamily="18" charset="0"/>
                      </a:endParaRPr>
                    </a:p>
                  </a:txBody>
                  <a:tcPr marL="18288" marR="18288" marT="18288" marB="18288" anchor="ctr">
                    <a:lnL w="6350" cap="flat" cmpd="sng" algn="ctr">
                      <a:solidFill>
                        <a:srgbClr val="00A8CB"/>
                      </a:solidFill>
                      <a:prstDash val="solid"/>
                      <a:round/>
                      <a:headEnd type="none" w="med" len="med"/>
                      <a:tailEnd type="none" w="med" len="med"/>
                    </a:lnL>
                    <a:lnR w="6350" cap="flat" cmpd="sng" algn="ctr">
                      <a:solidFill>
                        <a:srgbClr val="00A8CB"/>
                      </a:solidFill>
                      <a:prstDash val="solid"/>
                      <a:round/>
                      <a:headEnd type="none" w="med" len="med"/>
                      <a:tailEnd type="none" w="med" len="med"/>
                    </a:lnR>
                    <a:lnT w="6350" cap="flat" cmpd="sng" algn="ctr">
                      <a:solidFill>
                        <a:srgbClr val="00A8CB"/>
                      </a:solidFill>
                      <a:prstDash val="solid"/>
                      <a:round/>
                      <a:headEnd type="none" w="med" len="med"/>
                      <a:tailEnd type="none" w="med" len="med"/>
                    </a:lnT>
                    <a:lnB w="6350" cap="flat" cmpd="sng" algn="ctr">
                      <a:solidFill>
                        <a:srgbClr val="00A8CB"/>
                      </a:solidFill>
                      <a:prstDash val="solid"/>
                      <a:round/>
                      <a:headEnd type="none" w="med" len="med"/>
                      <a:tailEnd type="none" w="med" len="med"/>
                    </a:lnB>
                    <a:solidFill>
                      <a:srgbClr val="00A8CB"/>
                    </a:solidFill>
                  </a:tcP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AKI</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HD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PD</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tc>
                  <a:txBody>
                    <a:bodyPr/>
                    <a:lstStyle/>
                    <a:p>
                      <a:pPr marL="0" marR="0" algn="ctr">
                        <a:spcBef>
                          <a:spcPts val="0"/>
                        </a:spcBef>
                        <a:spcAft>
                          <a:spcPts val="0"/>
                        </a:spcAft>
                      </a:pPr>
                      <a:r>
                        <a:rPr lang="en-US" sz="1000" dirty="0">
                          <a:solidFill>
                            <a:schemeClr val="tx1">
                              <a:lumMod val="75000"/>
                              <a:lumOff val="25000"/>
                            </a:schemeClr>
                          </a:solidFill>
                          <a:effectLst/>
                        </a:rPr>
                        <a:t>TX</a:t>
                      </a:r>
                      <a:endParaRPr lang="en-US" sz="10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18288" marR="18288" marT="18288" marB="18288" anchor="ctr"/>
                </a:tc>
                <a:extLst>
                  <a:ext uri="{0D108BD9-81ED-4DB2-BD59-A6C34878D82A}">
                    <a16:rowId xmlns:a16="http://schemas.microsoft.com/office/drawing/2014/main" val="4013576420"/>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Antigua and Barbuda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3451135315"/>
                  </a:ext>
                </a:extLst>
              </a:tr>
              <a:tr h="304800">
                <a:tc>
                  <a:txBody>
                    <a:bodyPr/>
                    <a:lstStyle/>
                    <a:p>
                      <a:pPr marL="0" marR="0">
                        <a:spcBef>
                          <a:spcPts val="0"/>
                        </a:spcBef>
                        <a:spcAft>
                          <a:spcPts val="0"/>
                        </a:spcAft>
                      </a:pPr>
                      <a:r>
                        <a:rPr lang="en-US" sz="1000" b="1" dirty="0">
                          <a:solidFill>
                            <a:schemeClr val="tx1">
                              <a:lumMod val="75000"/>
                              <a:lumOff val="25000"/>
                            </a:schemeClr>
                          </a:solidFill>
                          <a:effectLst/>
                        </a:rPr>
                        <a:t>Aruba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lang="en-US" sz="1000" b="0" u="none" strike="noStrike" dirty="0">
                          <a:solidFill>
                            <a:srgbClr val="000000"/>
                          </a:solidFill>
                          <a:effectLst/>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3301771567"/>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Bahamas, The</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5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2298924052"/>
                  </a:ext>
                </a:extLst>
              </a:tr>
              <a:tr h="304800">
                <a:tc>
                  <a:txBody>
                    <a:bodyPr/>
                    <a:lstStyle/>
                    <a:p>
                      <a:pPr marL="0" marR="0">
                        <a:spcBef>
                          <a:spcPts val="0"/>
                        </a:spcBef>
                        <a:spcAft>
                          <a:spcPts val="0"/>
                        </a:spcAft>
                      </a:pPr>
                      <a:r>
                        <a:rPr lang="en-US" sz="1000" b="1" dirty="0">
                          <a:solidFill>
                            <a:schemeClr val="tx1">
                              <a:lumMod val="75000"/>
                              <a:lumOff val="25000"/>
                            </a:schemeClr>
                          </a:solidFill>
                          <a:effectLst/>
                        </a:rPr>
                        <a:t>Barbados</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114792292"/>
                  </a:ext>
                </a:extLst>
              </a:tr>
              <a:tr h="304800">
                <a:tc>
                  <a:txBody>
                    <a:bodyPr/>
                    <a:lstStyle/>
                    <a:p>
                      <a:pPr marL="0" marR="0">
                        <a:spcBef>
                          <a:spcPts val="0"/>
                        </a:spcBef>
                        <a:spcAft>
                          <a:spcPts val="0"/>
                        </a:spcAft>
                      </a:pPr>
                      <a:r>
                        <a:rPr lang="en-US" sz="1000" b="1" dirty="0">
                          <a:solidFill>
                            <a:schemeClr val="tx1">
                              <a:lumMod val="75000"/>
                              <a:lumOff val="25000"/>
                            </a:schemeClr>
                          </a:solidFill>
                          <a:effectLst/>
                        </a:rPr>
                        <a:t>Bermuda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2673725318"/>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Canada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922962190"/>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Jamaica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4267704569"/>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St. Lucia</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480655598"/>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St. Vincent and the Grenadines</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87466031"/>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Trinidad and Tobago</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2615679484"/>
                  </a:ext>
                </a:extLst>
              </a:tr>
              <a:tr h="304800">
                <a:tc>
                  <a:txBody>
                    <a:bodyPr/>
                    <a:lstStyle/>
                    <a:p>
                      <a:pPr marL="0" marR="0">
                        <a:spcBef>
                          <a:spcPts val="0"/>
                        </a:spcBef>
                        <a:spcAft>
                          <a:spcPts val="0"/>
                        </a:spcAft>
                      </a:pPr>
                      <a:r>
                        <a:rPr lang="en-US" sz="1000" b="1" dirty="0">
                          <a:solidFill>
                            <a:schemeClr val="tx1">
                              <a:lumMod val="75000"/>
                              <a:lumOff val="25000"/>
                            </a:schemeClr>
                          </a:solidFill>
                          <a:effectLst/>
                        </a:rPr>
                        <a:t>Turks and Caicos Islands</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1140195517"/>
                  </a:ext>
                </a:extLst>
              </a:tr>
              <a:tr h="304800">
                <a:tc>
                  <a:txBody>
                    <a:bodyPr/>
                    <a:lstStyle/>
                    <a:p>
                      <a:pPr marL="0" marR="0">
                        <a:spcBef>
                          <a:spcPts val="0"/>
                        </a:spcBef>
                        <a:spcAft>
                          <a:spcPts val="0"/>
                        </a:spcAft>
                      </a:pPr>
                      <a:r>
                        <a:rPr lang="en-ZA" sz="1000" b="1" dirty="0">
                          <a:solidFill>
                            <a:schemeClr val="tx1">
                              <a:lumMod val="75000"/>
                              <a:lumOff val="25000"/>
                            </a:schemeClr>
                          </a:solidFill>
                          <a:effectLst/>
                        </a:rPr>
                        <a:t>United States</a:t>
                      </a:r>
                      <a:endParaRPr lang="en-US" sz="10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solidFill>
                      <a:schemeClr val="accent3"/>
                    </a:solidFill>
                  </a:tcP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r>
                        <a:rPr kumimoji="0" lang="en-US" sz="1000" b="0" u="none" strike="noStrike" kern="1200" cap="none" spc="0" normalizeH="0" baseline="0" noProof="0" dirty="0">
                          <a:ln>
                            <a:noFill/>
                          </a:ln>
                          <a:solidFill>
                            <a:srgbClr val="000000"/>
                          </a:solidFill>
                          <a:effectLst/>
                          <a:uLnTx/>
                          <a:uFillTx/>
                        </a:rPr>
                        <a:t>X</a:t>
                      </a:r>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tc>
                  <a:txBody>
                    <a:bodyPr/>
                    <a:lstStyle/>
                    <a:p>
                      <a:pPr algn="ctr" fontAlgn="b"/>
                      <a:endParaRPr lang="en-US" sz="1000" b="0" i="0" u="none" strike="noStrike" dirty="0">
                        <a:solidFill>
                          <a:srgbClr val="000000"/>
                        </a:solidFill>
                        <a:effectLst/>
                        <a:latin typeface="+mn-lt"/>
                      </a:endParaRPr>
                    </a:p>
                  </a:txBody>
                  <a:tcPr marL="18288" marR="18288" marT="18288" marB="18288" anchor="ctr"/>
                </a:tc>
                <a:extLst>
                  <a:ext uri="{0D108BD9-81ED-4DB2-BD59-A6C34878D82A}">
                    <a16:rowId xmlns:a16="http://schemas.microsoft.com/office/drawing/2014/main" val="94580224"/>
                  </a:ext>
                </a:extLst>
              </a:tr>
            </a:tbl>
          </a:graphicData>
        </a:graphic>
      </p:graphicFrame>
      <p:sp>
        <p:nvSpPr>
          <p:cNvPr id="4" name="TextBox 3">
            <a:extLst>
              <a:ext uri="{FF2B5EF4-FFF2-40B4-BE49-F238E27FC236}">
                <a16:creationId xmlns:a16="http://schemas.microsoft.com/office/drawing/2014/main" id="{096F1760-6496-6875-C1A9-0B474B3315D3}"/>
              </a:ext>
            </a:extLst>
          </p:cNvPr>
          <p:cNvSpPr txBox="1"/>
          <p:nvPr/>
        </p:nvSpPr>
        <p:spPr>
          <a:xfrm>
            <a:off x="797274" y="5787822"/>
            <a:ext cx="687299" cy="246221"/>
          </a:xfrm>
          <a:prstGeom prst="rect">
            <a:avLst/>
          </a:prstGeom>
          <a:noFill/>
        </p:spPr>
        <p:txBody>
          <a:bodyPr wrap="square" rtlCol="0">
            <a:spAutoFit/>
          </a:bodyPr>
          <a:lstStyle/>
          <a:p>
            <a:r>
              <a:rPr lang="en-US" sz="1000" dirty="0"/>
              <a:t>X : Yes</a:t>
            </a:r>
          </a:p>
        </p:txBody>
      </p:sp>
      <p:sp>
        <p:nvSpPr>
          <p:cNvPr id="5" name="Rectangle 4">
            <a:extLst>
              <a:ext uri="{FF2B5EF4-FFF2-40B4-BE49-F238E27FC236}">
                <a16:creationId xmlns:a16="http://schemas.microsoft.com/office/drawing/2014/main" id="{FD1A8992-57AD-4293-9C3E-C1D3E72AC4A3}"/>
              </a:ext>
            </a:extLst>
          </p:cNvPr>
          <p:cNvSpPr/>
          <p:nvPr/>
        </p:nvSpPr>
        <p:spPr>
          <a:xfrm>
            <a:off x="797274" y="5986484"/>
            <a:ext cx="6851072" cy="25410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lnSpc>
                <a:spcPct val="107000"/>
              </a:lnSpc>
              <a:defRPr/>
            </a:pPr>
            <a:r>
              <a:rPr lang="en-US" sz="1000" dirty="0">
                <a:solidFill>
                  <a:prstClr val="black"/>
                </a:solidFill>
                <a:ea typeface="Calibri" panose="020F0502020204030204" pitchFamily="34" charset="0"/>
                <a:cs typeface="Times New Roman" panose="02020603050405020304" pitchFamily="18" charset="0"/>
              </a:rPr>
              <a:t>Abbreviations: AKI (Acute kidney injury), HD (hemodialysis), PD (peritoneal dialysis), TX (transplant medications)</a:t>
            </a:r>
          </a:p>
        </p:txBody>
      </p:sp>
      <p:sp>
        <p:nvSpPr>
          <p:cNvPr id="9" name="Title 8">
            <a:extLst>
              <a:ext uri="{FF2B5EF4-FFF2-40B4-BE49-F238E27FC236}">
                <a16:creationId xmlns:a16="http://schemas.microsoft.com/office/drawing/2014/main" id="{A1364E17-AA8C-45DE-BD2E-F6BDED0AF6F9}"/>
              </a:ext>
            </a:extLst>
          </p:cNvPr>
          <p:cNvSpPr>
            <a:spLocks noGrp="1"/>
          </p:cNvSpPr>
          <p:nvPr>
            <p:ph type="title"/>
          </p:nvPr>
        </p:nvSpPr>
        <p:spPr/>
        <p:txBody>
          <a:bodyPr>
            <a:normAutofit fontScale="90000"/>
          </a:bodyPr>
          <a:lstStyle/>
          <a:p>
            <a:r>
              <a:rPr lang="en-GB" dirty="0"/>
              <a:t>Funding for kidney replacement therapy (KRT)</a:t>
            </a:r>
            <a:endParaRPr lang="en-BE" dirty="0"/>
          </a:p>
        </p:txBody>
      </p:sp>
      <p:sp>
        <p:nvSpPr>
          <p:cNvPr id="6" name="Date Placeholder 3">
            <a:extLst>
              <a:ext uri="{FF2B5EF4-FFF2-40B4-BE49-F238E27FC236}">
                <a16:creationId xmlns:a16="http://schemas.microsoft.com/office/drawing/2014/main" id="{AE4E226A-16A4-D906-131A-6DD6F62B32E1}"/>
              </a:ext>
            </a:extLst>
          </p:cNvPr>
          <p:cNvSpPr>
            <a:spLocks noGrp="1"/>
          </p:cNvSpPr>
          <p:nvPr>
            <p:ph type="dt" sz="half" idx="2"/>
          </p:nvPr>
        </p:nvSpPr>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1E9A953E-7679-9E29-E85B-CB7C353E076A}"/>
              </a:ext>
            </a:extLst>
          </p:cNvPr>
          <p:cNvSpPr>
            <a:spLocks noGrp="1"/>
          </p:cNvSpPr>
          <p:nvPr>
            <p:ph type="ftr" sz="quarter" idx="3"/>
          </p:nvPr>
        </p:nvSpPr>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634D0C02-3F9D-10DB-5794-913B6623789D}"/>
              </a:ext>
            </a:extLst>
          </p:cNvPr>
          <p:cNvSpPr>
            <a:spLocks noGrp="1"/>
          </p:cNvSpPr>
          <p:nvPr>
            <p:ph type="sldNum" sz="quarter" idx="4"/>
          </p:nvPr>
        </p:nvSpPr>
        <p:spPr/>
        <p:txBody>
          <a:bodyPr/>
          <a:lstStyle/>
          <a:p>
            <a:fld id="{4A9CEFBC-9863-BD47-BA2B-008170C231CB}" type="slidenum">
              <a:rPr lang="en-US" smtClean="0"/>
              <a:pPr/>
              <a:t>20</a:t>
            </a:fld>
            <a:endParaRPr lang="en-US" dirty="0"/>
          </a:p>
        </p:txBody>
      </p:sp>
    </p:spTree>
    <p:extLst>
      <p:ext uri="{BB962C8B-B14F-4D97-AF65-F5344CB8AC3E}">
        <p14:creationId xmlns:p14="http://schemas.microsoft.com/office/powerpoint/2010/main" val="3047264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9C9E8A-6748-EB4A-3BD1-05A884A013E1}"/>
              </a:ext>
            </a:extLst>
          </p:cNvPr>
          <p:cNvPicPr>
            <a:picLocks noChangeAspect="1"/>
          </p:cNvPicPr>
          <p:nvPr/>
        </p:nvPicPr>
        <p:blipFill>
          <a:blip r:embed="rId2"/>
          <a:stretch>
            <a:fillRect/>
          </a:stretch>
        </p:blipFill>
        <p:spPr>
          <a:xfrm>
            <a:off x="234865" y="1785279"/>
            <a:ext cx="5327505" cy="328524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42181697"/>
              </p:ext>
            </p:extLst>
          </p:nvPr>
        </p:nvGraphicFramePr>
        <p:xfrm>
          <a:off x="5791195" y="1439649"/>
          <a:ext cx="6165938" cy="3991429"/>
        </p:xfrm>
        <a:graphic>
          <a:graphicData uri="http://schemas.openxmlformats.org/drawingml/2006/table">
            <a:tbl>
              <a:tblPr firstRow="1" firstCol="1" bandRow="1">
                <a:tableStyleId>{F5AB1C69-6EDB-4FF4-983F-18BD219EF322}</a:tableStyleId>
              </a:tblPr>
              <a:tblGrid>
                <a:gridCol w="1376918">
                  <a:extLst>
                    <a:ext uri="{9D8B030D-6E8A-4147-A177-3AD203B41FA5}">
                      <a16:colId xmlns:a16="http://schemas.microsoft.com/office/drawing/2014/main" val="3662857789"/>
                    </a:ext>
                  </a:extLst>
                </a:gridCol>
                <a:gridCol w="830318">
                  <a:extLst>
                    <a:ext uri="{9D8B030D-6E8A-4147-A177-3AD203B41FA5}">
                      <a16:colId xmlns:a16="http://schemas.microsoft.com/office/drawing/2014/main" val="2799493661"/>
                    </a:ext>
                  </a:extLst>
                </a:gridCol>
                <a:gridCol w="766022">
                  <a:extLst>
                    <a:ext uri="{9D8B030D-6E8A-4147-A177-3AD203B41FA5}">
                      <a16:colId xmlns:a16="http://schemas.microsoft.com/office/drawing/2014/main" val="2185335557"/>
                    </a:ext>
                  </a:extLst>
                </a:gridCol>
                <a:gridCol w="798170">
                  <a:extLst>
                    <a:ext uri="{9D8B030D-6E8A-4147-A177-3AD203B41FA5}">
                      <a16:colId xmlns:a16="http://schemas.microsoft.com/office/drawing/2014/main" val="2586546877"/>
                    </a:ext>
                  </a:extLst>
                </a:gridCol>
                <a:gridCol w="798170">
                  <a:extLst>
                    <a:ext uri="{9D8B030D-6E8A-4147-A177-3AD203B41FA5}">
                      <a16:colId xmlns:a16="http://schemas.microsoft.com/office/drawing/2014/main" val="1393474102"/>
                    </a:ext>
                  </a:extLst>
                </a:gridCol>
                <a:gridCol w="951054">
                  <a:extLst>
                    <a:ext uri="{9D8B030D-6E8A-4147-A177-3AD203B41FA5}">
                      <a16:colId xmlns:a16="http://schemas.microsoft.com/office/drawing/2014/main" val="3636283584"/>
                    </a:ext>
                  </a:extLst>
                </a:gridCol>
                <a:gridCol w="645286">
                  <a:extLst>
                    <a:ext uri="{9D8B030D-6E8A-4147-A177-3AD203B41FA5}">
                      <a16:colId xmlns:a16="http://schemas.microsoft.com/office/drawing/2014/main" val="2983378590"/>
                    </a:ext>
                  </a:extLst>
                </a:gridCol>
              </a:tblGrid>
              <a:tr h="469465">
                <a:tc>
                  <a:txBody>
                    <a:bodyPr/>
                    <a:lstStyle/>
                    <a:p>
                      <a:pPr algn="ctr">
                        <a:lnSpc>
                          <a:spcPct val="107000"/>
                        </a:lnSpc>
                      </a:pPr>
                      <a:r>
                        <a:rPr lang="en-US" sz="800" dirty="0">
                          <a:solidFill>
                            <a:schemeClr val="bg1"/>
                          </a:solidFill>
                          <a:effectLst/>
                        </a:rPr>
                        <a:t>Country</a:t>
                      </a:r>
                      <a:endParaRPr lang="en-US" sz="800" dirty="0">
                        <a:solidFill>
                          <a:schemeClr val="bg1"/>
                        </a:solidFill>
                        <a:effectLst/>
                        <a:latin typeface="+mn-lt"/>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Nephrologists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Primary care physicians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Nurse practitioners </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Specialized nurses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Multidisciplinary teams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Other</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5184261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14201354"/>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3359415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37906745"/>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34406154"/>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3969748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43176331"/>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714381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00270044"/>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2186614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34774425"/>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99430136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24877932"/>
                  </a:ext>
                </a:extLst>
              </a:tr>
            </a:tbl>
          </a:graphicData>
        </a:graphic>
      </p:graphicFrame>
      <p:sp>
        <p:nvSpPr>
          <p:cNvPr id="8" name="Rectangle 7"/>
          <p:cNvSpPr/>
          <p:nvPr/>
        </p:nvSpPr>
        <p:spPr>
          <a:xfrm>
            <a:off x="234866" y="1781494"/>
            <a:ext cx="5327505" cy="328524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263408" y="1659275"/>
            <a:ext cx="3298962" cy="16490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720480" y="5475011"/>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BC10A3FA-7A3A-DF8F-CF85-C012BD018947}"/>
              </a:ext>
            </a:extLst>
          </p:cNvPr>
          <p:cNvSpPr>
            <a:spLocks noGrp="1"/>
          </p:cNvSpPr>
          <p:nvPr>
            <p:ph type="title"/>
          </p:nvPr>
        </p:nvSpPr>
        <p:spPr>
          <a:xfrm>
            <a:off x="771524" y="357725"/>
            <a:ext cx="9271967" cy="650875"/>
          </a:xfrm>
        </p:spPr>
        <p:txBody>
          <a:bodyPr>
            <a:normAutofit fontScale="90000"/>
          </a:bodyPr>
          <a:lstStyle/>
          <a:p>
            <a:r>
              <a:rPr lang="en-GB" dirty="0"/>
              <a:t>Providers primarily responsible for kidney failure care</a:t>
            </a:r>
            <a:endParaRPr lang="en-BE" dirty="0"/>
          </a:p>
        </p:txBody>
      </p:sp>
      <p:sp>
        <p:nvSpPr>
          <p:cNvPr id="2" name="Date Placeholder 3">
            <a:extLst>
              <a:ext uri="{FF2B5EF4-FFF2-40B4-BE49-F238E27FC236}">
                <a16:creationId xmlns:a16="http://schemas.microsoft.com/office/drawing/2014/main" id="{492EA851-5B67-333E-4A30-C6A6369F8846}"/>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3273FA39-7BDC-0230-0AAE-F9A65E00E38F}"/>
              </a:ext>
            </a:extLst>
          </p:cNvPr>
          <p:cNvSpPr>
            <a:spLocks noGrp="1"/>
          </p:cNvSpPr>
          <p:nvPr>
            <p:ph type="ftr" sz="quarter" idx="3"/>
          </p:nvPr>
        </p:nvSpPr>
        <p:spPr/>
        <p:txBody>
          <a:bodyPr/>
          <a:lstStyle/>
          <a:p>
            <a:r>
              <a:rPr lang="en-US"/>
              <a:t>International Society of Nephrology</a:t>
            </a:r>
          </a:p>
        </p:txBody>
      </p:sp>
      <p:sp>
        <p:nvSpPr>
          <p:cNvPr id="4" name="Slide Number Placeholder 5">
            <a:extLst>
              <a:ext uri="{FF2B5EF4-FFF2-40B4-BE49-F238E27FC236}">
                <a16:creationId xmlns:a16="http://schemas.microsoft.com/office/drawing/2014/main" id="{342FEA54-DEF7-F060-D8BC-1DBA37B84A92}"/>
              </a:ext>
            </a:extLst>
          </p:cNvPr>
          <p:cNvSpPr>
            <a:spLocks noGrp="1"/>
          </p:cNvSpPr>
          <p:nvPr>
            <p:ph type="sldNum" sz="quarter" idx="4"/>
          </p:nvPr>
        </p:nvSpPr>
        <p:spPr/>
        <p:txBody>
          <a:bodyPr/>
          <a:lstStyle/>
          <a:p>
            <a:fld id="{4A9CEFBC-9863-BD47-BA2B-008170C231CB}" type="slidenum">
              <a:rPr lang="en-US" smtClean="0"/>
              <a:pPr/>
              <a:t>21</a:t>
            </a:fld>
            <a:endParaRPr lang="en-US" dirty="0"/>
          </a:p>
        </p:txBody>
      </p:sp>
    </p:spTree>
    <p:extLst>
      <p:ext uri="{BB962C8B-B14F-4D97-AF65-F5344CB8AC3E}">
        <p14:creationId xmlns:p14="http://schemas.microsoft.com/office/powerpoint/2010/main" val="522325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48066" y="1151260"/>
          <a:ext cx="9495868" cy="4411364"/>
        </p:xfrm>
        <a:graphic>
          <a:graphicData uri="http://schemas.openxmlformats.org/drawingml/2006/table">
            <a:tbl>
              <a:tblPr firstRow="1" firstCol="1" bandRow="1">
                <a:tableStyleId>{5C22544A-7EE6-4342-B048-85BDC9FD1C3A}</a:tableStyleId>
              </a:tblPr>
              <a:tblGrid>
                <a:gridCol w="1272352">
                  <a:extLst>
                    <a:ext uri="{9D8B030D-6E8A-4147-A177-3AD203B41FA5}">
                      <a16:colId xmlns:a16="http://schemas.microsoft.com/office/drawing/2014/main" val="3160620092"/>
                    </a:ext>
                  </a:extLst>
                </a:gridCol>
                <a:gridCol w="913724">
                  <a:extLst>
                    <a:ext uri="{9D8B030D-6E8A-4147-A177-3AD203B41FA5}">
                      <a16:colId xmlns:a16="http://schemas.microsoft.com/office/drawing/2014/main" val="265003021"/>
                    </a:ext>
                  </a:extLst>
                </a:gridCol>
                <a:gridCol w="913724">
                  <a:extLst>
                    <a:ext uri="{9D8B030D-6E8A-4147-A177-3AD203B41FA5}">
                      <a16:colId xmlns:a16="http://schemas.microsoft.com/office/drawing/2014/main" val="27878057"/>
                    </a:ext>
                  </a:extLst>
                </a:gridCol>
                <a:gridCol w="913724">
                  <a:extLst>
                    <a:ext uri="{9D8B030D-6E8A-4147-A177-3AD203B41FA5}">
                      <a16:colId xmlns:a16="http://schemas.microsoft.com/office/drawing/2014/main" val="2399866809"/>
                    </a:ext>
                  </a:extLst>
                </a:gridCol>
                <a:gridCol w="913724">
                  <a:extLst>
                    <a:ext uri="{9D8B030D-6E8A-4147-A177-3AD203B41FA5}">
                      <a16:colId xmlns:a16="http://schemas.microsoft.com/office/drawing/2014/main" val="88772648"/>
                    </a:ext>
                  </a:extLst>
                </a:gridCol>
                <a:gridCol w="913724">
                  <a:extLst>
                    <a:ext uri="{9D8B030D-6E8A-4147-A177-3AD203B41FA5}">
                      <a16:colId xmlns:a16="http://schemas.microsoft.com/office/drawing/2014/main" val="1556055618"/>
                    </a:ext>
                  </a:extLst>
                </a:gridCol>
                <a:gridCol w="913724">
                  <a:extLst>
                    <a:ext uri="{9D8B030D-6E8A-4147-A177-3AD203B41FA5}">
                      <a16:colId xmlns:a16="http://schemas.microsoft.com/office/drawing/2014/main" val="524148815"/>
                    </a:ext>
                  </a:extLst>
                </a:gridCol>
                <a:gridCol w="913724">
                  <a:extLst>
                    <a:ext uri="{9D8B030D-6E8A-4147-A177-3AD203B41FA5}">
                      <a16:colId xmlns:a16="http://schemas.microsoft.com/office/drawing/2014/main" val="3526674411"/>
                    </a:ext>
                  </a:extLst>
                </a:gridCol>
                <a:gridCol w="913724">
                  <a:extLst>
                    <a:ext uri="{9D8B030D-6E8A-4147-A177-3AD203B41FA5}">
                      <a16:colId xmlns:a16="http://schemas.microsoft.com/office/drawing/2014/main" val="1979843233"/>
                    </a:ext>
                  </a:extLst>
                </a:gridCol>
                <a:gridCol w="913724">
                  <a:extLst>
                    <a:ext uri="{9D8B030D-6E8A-4147-A177-3AD203B41FA5}">
                      <a16:colId xmlns:a16="http://schemas.microsoft.com/office/drawing/2014/main" val="3643321570"/>
                    </a:ext>
                  </a:extLst>
                </a:gridCol>
              </a:tblGrid>
              <a:tr h="487880">
                <a:tc>
                  <a:txBody>
                    <a:bodyPr/>
                    <a:lstStyle/>
                    <a:p>
                      <a:pPr marL="0" marR="0" algn="ctr">
                        <a:lnSpc>
                          <a:spcPct val="107000"/>
                        </a:lnSpc>
                        <a:spcBef>
                          <a:spcPts val="0"/>
                        </a:spcBef>
                        <a:spcAft>
                          <a:spcPts val="0"/>
                        </a:spcAft>
                      </a:pPr>
                      <a:r>
                        <a:rPr lang="en-US" sz="900" dirty="0">
                          <a:solidFill>
                            <a:schemeClr val="bg1"/>
                          </a:solidFill>
                          <a:effectLst/>
                          <a:latin typeface="+mn-lt"/>
                        </a:rPr>
                        <a:t>Country</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00A8CB"/>
                    </a:solidFill>
                  </a:tcPr>
                </a:tc>
                <a:tc>
                  <a:txBody>
                    <a:bodyPr/>
                    <a:lstStyle/>
                    <a:p>
                      <a:pPr algn="ctr" fontAlgn="b"/>
                      <a:r>
                        <a:rPr lang="en-US" sz="900" b="1" i="0" u="none" strike="noStrike" dirty="0">
                          <a:solidFill>
                            <a:srgbClr val="000000"/>
                          </a:solidFill>
                          <a:effectLst/>
                          <a:latin typeface="+mn-lt"/>
                        </a:rPr>
                        <a:t>Nephrologists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Pediatric nephrologists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Transplant surgeons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Surgeons (HD access)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Surgeons (PD access)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Dietitians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Laboratory technicians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Radiologists (ultrasound)</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Vascular access coordinators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extLst>
                  <a:ext uri="{0D108BD9-81ED-4DB2-BD59-A6C34878D82A}">
                    <a16:rowId xmlns:a16="http://schemas.microsoft.com/office/drawing/2014/main" val="3965639103"/>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87194377"/>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Aruba</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4212989362"/>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2293731340"/>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Barbados</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1786887004"/>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Bermuda</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241636428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218716247"/>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378752542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1045034934"/>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1095885539"/>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4155518321"/>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Turks and Caicos Islands</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extLst>
                  <a:ext uri="{0D108BD9-81ED-4DB2-BD59-A6C34878D82A}">
                    <a16:rowId xmlns:a16="http://schemas.microsoft.com/office/drawing/2014/main" val="330663419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marL="0" marR="0" algn="ctr">
                        <a:lnSpc>
                          <a:spcPct val="107000"/>
                        </a:lnSpc>
                        <a:spcBef>
                          <a:spcPts val="0"/>
                        </a:spcBef>
                        <a:spcAft>
                          <a:spcPts val="0"/>
                        </a:spcAft>
                      </a:pP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54238717"/>
                  </a:ext>
                </a:extLst>
              </a:tr>
            </a:tbl>
          </a:graphicData>
        </a:graphic>
      </p:graphicFrame>
      <p:graphicFrame>
        <p:nvGraphicFramePr>
          <p:cNvPr id="6" name="Table 5"/>
          <p:cNvGraphicFramePr>
            <a:graphicFrameLocks noGrp="1"/>
          </p:cNvGraphicFramePr>
          <p:nvPr/>
        </p:nvGraphicFramePr>
        <p:xfrm>
          <a:off x="5653437" y="5814389"/>
          <a:ext cx="981544" cy="548640"/>
        </p:xfrm>
        <a:graphic>
          <a:graphicData uri="http://schemas.openxmlformats.org/drawingml/2006/table">
            <a:tbl>
              <a:tblPr firstRow="1" bandRow="1">
                <a:tableStyleId>{5C22544A-7EE6-4342-B048-85BDC9FD1C3A}</a:tableStyleId>
              </a:tblPr>
              <a:tblGrid>
                <a:gridCol w="981544">
                  <a:extLst>
                    <a:ext uri="{9D8B030D-6E8A-4147-A177-3AD203B41FA5}">
                      <a16:colId xmlns:a16="http://schemas.microsoft.com/office/drawing/2014/main" val="643004065"/>
                    </a:ext>
                  </a:extLst>
                </a:gridCol>
              </a:tblGrid>
              <a:tr h="204710">
                <a:tc>
                  <a:txBody>
                    <a:bodyPr/>
                    <a:lstStyle/>
                    <a:p>
                      <a:r>
                        <a:rPr lang="en-US" sz="1200" b="0" dirty="0">
                          <a:solidFill>
                            <a:schemeClr val="tx1"/>
                          </a:solidFill>
                          <a:latin typeface="+mn-lt"/>
                        </a:rPr>
                        <a:t>No shortage</a:t>
                      </a:r>
                    </a:p>
                  </a:txBody>
                  <a:tcPr>
                    <a:solidFill>
                      <a:srgbClr val="C5E0B4"/>
                    </a:solidFill>
                  </a:tcPr>
                </a:tc>
                <a:extLst>
                  <a:ext uri="{0D108BD9-81ED-4DB2-BD59-A6C34878D82A}">
                    <a16:rowId xmlns:a16="http://schemas.microsoft.com/office/drawing/2014/main" val="2312230737"/>
                  </a:ext>
                </a:extLst>
              </a:tr>
              <a:tr h="204710">
                <a:tc>
                  <a:txBody>
                    <a:bodyPr/>
                    <a:lstStyle/>
                    <a:p>
                      <a:r>
                        <a:rPr lang="en-US" sz="1200" dirty="0">
                          <a:solidFill>
                            <a:schemeClr val="tx1"/>
                          </a:solidFill>
                          <a:latin typeface="+mn-lt"/>
                        </a:rPr>
                        <a:t>Shortage</a:t>
                      </a:r>
                    </a:p>
                  </a:txBody>
                  <a:tcPr>
                    <a:solidFill>
                      <a:srgbClr val="FF8585"/>
                    </a:solidFill>
                  </a:tcPr>
                </a:tc>
                <a:extLst>
                  <a:ext uri="{0D108BD9-81ED-4DB2-BD59-A6C34878D82A}">
                    <a16:rowId xmlns:a16="http://schemas.microsoft.com/office/drawing/2014/main" val="2283552801"/>
                  </a:ext>
                </a:extLst>
              </a:tr>
            </a:tbl>
          </a:graphicData>
        </a:graphic>
      </p:graphicFrame>
      <p:sp>
        <p:nvSpPr>
          <p:cNvPr id="7" name="Rectangle 6"/>
          <p:cNvSpPr/>
          <p:nvPr/>
        </p:nvSpPr>
        <p:spPr>
          <a:xfrm>
            <a:off x="5653437" y="5814389"/>
            <a:ext cx="981544" cy="54864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itle 8">
            <a:extLst>
              <a:ext uri="{FF2B5EF4-FFF2-40B4-BE49-F238E27FC236}">
                <a16:creationId xmlns:a16="http://schemas.microsoft.com/office/drawing/2014/main" id="{B1D3448F-2AF3-0D8E-C27B-37909BA00243}"/>
              </a:ext>
            </a:extLst>
          </p:cNvPr>
          <p:cNvSpPr>
            <a:spLocks noGrp="1"/>
          </p:cNvSpPr>
          <p:nvPr>
            <p:ph type="title"/>
          </p:nvPr>
        </p:nvSpPr>
        <p:spPr/>
        <p:txBody>
          <a:bodyPr>
            <a:normAutofit/>
          </a:bodyPr>
          <a:lstStyle/>
          <a:p>
            <a:r>
              <a:rPr lang="en-GB" dirty="0"/>
              <a:t>Shortage of kidney failure care providers</a:t>
            </a:r>
            <a:endParaRPr lang="en-BE" dirty="0"/>
          </a:p>
        </p:txBody>
      </p:sp>
      <p:sp>
        <p:nvSpPr>
          <p:cNvPr id="2" name="Date Placeholder 3">
            <a:extLst>
              <a:ext uri="{FF2B5EF4-FFF2-40B4-BE49-F238E27FC236}">
                <a16:creationId xmlns:a16="http://schemas.microsoft.com/office/drawing/2014/main" id="{2031EC78-7741-3DD9-2558-532E3DBADFBD}"/>
              </a:ext>
            </a:extLst>
          </p:cNvPr>
          <p:cNvSpPr>
            <a:spLocks noGrp="1"/>
          </p:cNvSpPr>
          <p:nvPr>
            <p:ph type="dt" sz="half" idx="2"/>
          </p:nvPr>
        </p:nvSpPr>
        <p:spPr/>
        <p:txBody>
          <a:bodyPr/>
          <a:lstStyle/>
          <a:p>
            <a:r>
              <a:rPr lang="en-GB" dirty="0"/>
              <a:t>June</a:t>
            </a:r>
            <a:r>
              <a:rPr lang="LID4096" dirty="0"/>
              <a:t> 202</a:t>
            </a:r>
            <a:r>
              <a:rPr lang="en-US" dirty="0"/>
              <a:t>3</a:t>
            </a:r>
          </a:p>
        </p:txBody>
      </p:sp>
      <p:sp>
        <p:nvSpPr>
          <p:cNvPr id="3" name="Footer Placeholder 4">
            <a:extLst>
              <a:ext uri="{FF2B5EF4-FFF2-40B4-BE49-F238E27FC236}">
                <a16:creationId xmlns:a16="http://schemas.microsoft.com/office/drawing/2014/main" id="{6AC86757-6D5E-DAC8-80A1-430ACF30A6D1}"/>
              </a:ext>
            </a:extLst>
          </p:cNvPr>
          <p:cNvSpPr>
            <a:spLocks noGrp="1"/>
          </p:cNvSpPr>
          <p:nvPr>
            <p:ph type="ftr" sz="quarter" idx="3"/>
          </p:nvPr>
        </p:nvSpPr>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4A24D8A2-8D44-905F-19BC-2AC0AB3200F3}"/>
              </a:ext>
            </a:extLst>
          </p:cNvPr>
          <p:cNvSpPr>
            <a:spLocks noGrp="1"/>
          </p:cNvSpPr>
          <p:nvPr>
            <p:ph type="sldNum" sz="quarter" idx="4"/>
          </p:nvPr>
        </p:nvSpPr>
        <p:spPr/>
        <p:txBody>
          <a:bodyPr/>
          <a:lstStyle/>
          <a:p>
            <a:fld id="{4A9CEFBC-9863-BD47-BA2B-008170C231CB}" type="slidenum">
              <a:rPr lang="en-US" smtClean="0"/>
              <a:pPr/>
              <a:t>22</a:t>
            </a:fld>
            <a:endParaRPr lang="en-US" dirty="0"/>
          </a:p>
        </p:txBody>
      </p:sp>
    </p:spTree>
    <p:extLst>
      <p:ext uri="{BB962C8B-B14F-4D97-AF65-F5344CB8AC3E}">
        <p14:creationId xmlns:p14="http://schemas.microsoft.com/office/powerpoint/2010/main" val="179986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1696466"/>
              </p:ext>
            </p:extLst>
          </p:nvPr>
        </p:nvGraphicFramePr>
        <p:xfrm>
          <a:off x="1348066" y="1151260"/>
          <a:ext cx="9495868" cy="4411364"/>
        </p:xfrm>
        <a:graphic>
          <a:graphicData uri="http://schemas.openxmlformats.org/drawingml/2006/table">
            <a:tbl>
              <a:tblPr firstRow="1" firstCol="1" bandRow="1">
                <a:tableStyleId>{5C22544A-7EE6-4342-B048-85BDC9FD1C3A}</a:tableStyleId>
              </a:tblPr>
              <a:tblGrid>
                <a:gridCol w="1272352">
                  <a:extLst>
                    <a:ext uri="{9D8B030D-6E8A-4147-A177-3AD203B41FA5}">
                      <a16:colId xmlns:a16="http://schemas.microsoft.com/office/drawing/2014/main" val="3160620092"/>
                    </a:ext>
                  </a:extLst>
                </a:gridCol>
                <a:gridCol w="913724">
                  <a:extLst>
                    <a:ext uri="{9D8B030D-6E8A-4147-A177-3AD203B41FA5}">
                      <a16:colId xmlns:a16="http://schemas.microsoft.com/office/drawing/2014/main" val="265003021"/>
                    </a:ext>
                  </a:extLst>
                </a:gridCol>
                <a:gridCol w="913724">
                  <a:extLst>
                    <a:ext uri="{9D8B030D-6E8A-4147-A177-3AD203B41FA5}">
                      <a16:colId xmlns:a16="http://schemas.microsoft.com/office/drawing/2014/main" val="27878057"/>
                    </a:ext>
                  </a:extLst>
                </a:gridCol>
                <a:gridCol w="913724">
                  <a:extLst>
                    <a:ext uri="{9D8B030D-6E8A-4147-A177-3AD203B41FA5}">
                      <a16:colId xmlns:a16="http://schemas.microsoft.com/office/drawing/2014/main" val="2399866809"/>
                    </a:ext>
                  </a:extLst>
                </a:gridCol>
                <a:gridCol w="913724">
                  <a:extLst>
                    <a:ext uri="{9D8B030D-6E8A-4147-A177-3AD203B41FA5}">
                      <a16:colId xmlns:a16="http://schemas.microsoft.com/office/drawing/2014/main" val="88772648"/>
                    </a:ext>
                  </a:extLst>
                </a:gridCol>
                <a:gridCol w="913724">
                  <a:extLst>
                    <a:ext uri="{9D8B030D-6E8A-4147-A177-3AD203B41FA5}">
                      <a16:colId xmlns:a16="http://schemas.microsoft.com/office/drawing/2014/main" val="1556055618"/>
                    </a:ext>
                  </a:extLst>
                </a:gridCol>
                <a:gridCol w="913724">
                  <a:extLst>
                    <a:ext uri="{9D8B030D-6E8A-4147-A177-3AD203B41FA5}">
                      <a16:colId xmlns:a16="http://schemas.microsoft.com/office/drawing/2014/main" val="524148815"/>
                    </a:ext>
                  </a:extLst>
                </a:gridCol>
                <a:gridCol w="913724">
                  <a:extLst>
                    <a:ext uri="{9D8B030D-6E8A-4147-A177-3AD203B41FA5}">
                      <a16:colId xmlns:a16="http://schemas.microsoft.com/office/drawing/2014/main" val="3526674411"/>
                    </a:ext>
                  </a:extLst>
                </a:gridCol>
                <a:gridCol w="913724">
                  <a:extLst>
                    <a:ext uri="{9D8B030D-6E8A-4147-A177-3AD203B41FA5}">
                      <a16:colId xmlns:a16="http://schemas.microsoft.com/office/drawing/2014/main" val="1979843233"/>
                    </a:ext>
                  </a:extLst>
                </a:gridCol>
                <a:gridCol w="913724">
                  <a:extLst>
                    <a:ext uri="{9D8B030D-6E8A-4147-A177-3AD203B41FA5}">
                      <a16:colId xmlns:a16="http://schemas.microsoft.com/office/drawing/2014/main" val="3643321570"/>
                    </a:ext>
                  </a:extLst>
                </a:gridCol>
              </a:tblGrid>
              <a:tr h="487880">
                <a:tc>
                  <a:txBody>
                    <a:bodyPr/>
                    <a:lstStyle/>
                    <a:p>
                      <a:pPr marL="0" marR="0" algn="ctr">
                        <a:lnSpc>
                          <a:spcPct val="107000"/>
                        </a:lnSpc>
                        <a:spcBef>
                          <a:spcPts val="0"/>
                        </a:spcBef>
                        <a:spcAft>
                          <a:spcPts val="0"/>
                        </a:spcAft>
                      </a:pPr>
                      <a:r>
                        <a:rPr lang="en-US" sz="900" dirty="0">
                          <a:solidFill>
                            <a:schemeClr val="bg1"/>
                          </a:solidFill>
                          <a:effectLst/>
                          <a:latin typeface="+mn-lt"/>
                        </a:rPr>
                        <a:t>Country</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00A8CB"/>
                    </a:solidFill>
                  </a:tcPr>
                </a:tc>
                <a:tc>
                  <a:txBody>
                    <a:bodyPr/>
                    <a:lstStyle/>
                    <a:p>
                      <a:pPr algn="ctr" fontAlgn="b"/>
                      <a:r>
                        <a:rPr lang="en-US" sz="900" b="1" i="0" u="none" strike="noStrike" dirty="0">
                          <a:solidFill>
                            <a:srgbClr val="000000"/>
                          </a:solidFill>
                          <a:effectLst/>
                          <a:latin typeface="+mn-lt"/>
                        </a:rPr>
                        <a:t>Counsellors/ psychologists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Transplant coordinators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Dialysis nurses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Renal nurses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Dialysis technicians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Social workers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Palliative care physicians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Kidney supportive care nurses</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ctr" fontAlgn="b"/>
                      <a:r>
                        <a:rPr lang="en-US" sz="900" b="1" i="0" u="none" strike="noStrike" dirty="0">
                          <a:solidFill>
                            <a:srgbClr val="000000"/>
                          </a:solidFill>
                          <a:effectLst/>
                          <a:latin typeface="+mn-lt"/>
                        </a:rPr>
                        <a:t>No shortage</a:t>
                      </a:r>
                    </a:p>
                  </a:txBody>
                  <a:tcPr marL="9525" marR="9525" marT="9525"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extLst>
                  <a:ext uri="{0D108BD9-81ED-4DB2-BD59-A6C34878D82A}">
                    <a16:rowId xmlns:a16="http://schemas.microsoft.com/office/drawing/2014/main" val="3965639103"/>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87194377"/>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Aruba</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4212989362"/>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2293731340"/>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Barbados</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1786887004"/>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Bermuda</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241636428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218716247"/>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8752542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1045034934"/>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1095885539"/>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4155518321"/>
                  </a:ext>
                </a:extLst>
              </a:tr>
              <a:tr h="326957">
                <a:tc>
                  <a:txBody>
                    <a:bodyPr/>
                    <a:lstStyle/>
                    <a:p>
                      <a:pPr marL="0" marR="0">
                        <a:lnSpc>
                          <a:spcPct val="107000"/>
                        </a:lnSpc>
                        <a:spcBef>
                          <a:spcPts val="0"/>
                        </a:spcBef>
                        <a:spcAft>
                          <a:spcPts val="0"/>
                        </a:spcAft>
                      </a:pPr>
                      <a:r>
                        <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rPr>
                        <a:t>Turks and Caicos Islands</a:t>
                      </a: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FF8585"/>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306634190"/>
                  </a:ext>
                </a:extLst>
              </a:tr>
              <a:tr h="326957">
                <a:tc>
                  <a:txBody>
                    <a:bodyPr/>
                    <a:lstStyle/>
                    <a:p>
                      <a:pPr marL="0" marR="0">
                        <a:lnSpc>
                          <a:spcPct val="107000"/>
                        </a:lnSpc>
                        <a:spcBef>
                          <a:spcPts val="0"/>
                        </a:spcBef>
                        <a:spcAft>
                          <a:spcPts val="0"/>
                        </a:spcAft>
                      </a:pPr>
                      <a:r>
                        <a:rPr lang="en-ZA" sz="900" dirty="0">
                          <a:solidFill>
                            <a:schemeClr val="tx1">
                              <a:lumMod val="75000"/>
                              <a:lumOff val="25000"/>
                            </a:schemeClr>
                          </a:solidFill>
                          <a:effectLst/>
                          <a:latin typeface="+mn-l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B4DDEA"/>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tc>
                  <a:txBody>
                    <a:bodyPr/>
                    <a:lstStyle/>
                    <a:p>
                      <a:pPr algn="l" fontAlgn="b"/>
                      <a:endParaRPr lang="en-CA" sz="1100" b="0" i="0" u="none" strike="noStrike" dirty="0">
                        <a:solidFill>
                          <a:srgbClr val="000000"/>
                        </a:solidFill>
                        <a:effectLst/>
                        <a:latin typeface="Calibri" panose="020F0502020204030204" pitchFamily="34" charset="0"/>
                      </a:endParaRPr>
                    </a:p>
                  </a:txBody>
                  <a:tcPr marL="4763" marR="4763" marT="4763" marB="0" anchor="b">
                    <a:lnL w="12700" cap="flat" cmpd="sng" algn="ctr">
                      <a:solidFill>
                        <a:srgbClr val="00A8CB"/>
                      </a:solidFill>
                      <a:prstDash val="solid"/>
                      <a:round/>
                      <a:headEnd type="none" w="med" len="med"/>
                      <a:tailEnd type="none" w="med" len="med"/>
                    </a:lnL>
                    <a:lnR w="12700" cap="flat" cmpd="sng" algn="ctr">
                      <a:solidFill>
                        <a:srgbClr val="00A8CB"/>
                      </a:solidFill>
                      <a:prstDash val="solid"/>
                      <a:round/>
                      <a:headEnd type="none" w="med" len="med"/>
                      <a:tailEnd type="none" w="med" len="med"/>
                    </a:lnR>
                    <a:lnT w="12700" cap="flat" cmpd="sng" algn="ctr">
                      <a:solidFill>
                        <a:srgbClr val="00A8CB"/>
                      </a:solidFill>
                      <a:prstDash val="solid"/>
                      <a:round/>
                      <a:headEnd type="none" w="med" len="med"/>
                      <a:tailEnd type="none" w="med" len="med"/>
                    </a:lnT>
                    <a:lnB w="12700" cap="flat" cmpd="sng" algn="ctr">
                      <a:solidFill>
                        <a:srgbClr val="00A8CB"/>
                      </a:solidFill>
                      <a:prstDash val="solid"/>
                      <a:round/>
                      <a:headEnd type="none" w="med" len="med"/>
                      <a:tailEnd type="none" w="med" len="med"/>
                    </a:lnB>
                    <a:solidFill>
                      <a:srgbClr val="C5E0B4"/>
                    </a:solidFill>
                  </a:tcPr>
                </a:tc>
                <a:extLst>
                  <a:ext uri="{0D108BD9-81ED-4DB2-BD59-A6C34878D82A}">
                    <a16:rowId xmlns:a16="http://schemas.microsoft.com/office/drawing/2014/main" val="3754238717"/>
                  </a:ext>
                </a:extLst>
              </a:tr>
            </a:tbl>
          </a:graphicData>
        </a:graphic>
      </p:graphicFrame>
      <p:graphicFrame>
        <p:nvGraphicFramePr>
          <p:cNvPr id="6" name="Table 5"/>
          <p:cNvGraphicFramePr>
            <a:graphicFrameLocks noGrp="1"/>
          </p:cNvGraphicFramePr>
          <p:nvPr/>
        </p:nvGraphicFramePr>
        <p:xfrm>
          <a:off x="5653437" y="5814389"/>
          <a:ext cx="981544" cy="548640"/>
        </p:xfrm>
        <a:graphic>
          <a:graphicData uri="http://schemas.openxmlformats.org/drawingml/2006/table">
            <a:tbl>
              <a:tblPr firstRow="1" bandRow="1">
                <a:tableStyleId>{5C22544A-7EE6-4342-B048-85BDC9FD1C3A}</a:tableStyleId>
              </a:tblPr>
              <a:tblGrid>
                <a:gridCol w="981544">
                  <a:extLst>
                    <a:ext uri="{9D8B030D-6E8A-4147-A177-3AD203B41FA5}">
                      <a16:colId xmlns:a16="http://schemas.microsoft.com/office/drawing/2014/main" val="643004065"/>
                    </a:ext>
                  </a:extLst>
                </a:gridCol>
              </a:tblGrid>
              <a:tr h="204710">
                <a:tc>
                  <a:txBody>
                    <a:bodyPr/>
                    <a:lstStyle/>
                    <a:p>
                      <a:r>
                        <a:rPr lang="en-US" sz="1200" b="0" dirty="0">
                          <a:solidFill>
                            <a:schemeClr val="tx1"/>
                          </a:solidFill>
                          <a:latin typeface="+mn-lt"/>
                        </a:rPr>
                        <a:t>No shortage</a:t>
                      </a:r>
                    </a:p>
                  </a:txBody>
                  <a:tcPr>
                    <a:solidFill>
                      <a:srgbClr val="C5E0B4"/>
                    </a:solidFill>
                  </a:tcPr>
                </a:tc>
                <a:extLst>
                  <a:ext uri="{0D108BD9-81ED-4DB2-BD59-A6C34878D82A}">
                    <a16:rowId xmlns:a16="http://schemas.microsoft.com/office/drawing/2014/main" val="2312230737"/>
                  </a:ext>
                </a:extLst>
              </a:tr>
              <a:tr h="204710">
                <a:tc>
                  <a:txBody>
                    <a:bodyPr/>
                    <a:lstStyle/>
                    <a:p>
                      <a:r>
                        <a:rPr lang="en-US" sz="1200" dirty="0">
                          <a:solidFill>
                            <a:schemeClr val="tx1"/>
                          </a:solidFill>
                          <a:latin typeface="+mn-lt"/>
                        </a:rPr>
                        <a:t>Shortage</a:t>
                      </a:r>
                    </a:p>
                  </a:txBody>
                  <a:tcPr>
                    <a:solidFill>
                      <a:srgbClr val="FF8585"/>
                    </a:solidFill>
                  </a:tcPr>
                </a:tc>
                <a:extLst>
                  <a:ext uri="{0D108BD9-81ED-4DB2-BD59-A6C34878D82A}">
                    <a16:rowId xmlns:a16="http://schemas.microsoft.com/office/drawing/2014/main" val="2283552801"/>
                  </a:ext>
                </a:extLst>
              </a:tr>
            </a:tbl>
          </a:graphicData>
        </a:graphic>
      </p:graphicFrame>
      <p:sp>
        <p:nvSpPr>
          <p:cNvPr id="7" name="Rectangle 6"/>
          <p:cNvSpPr/>
          <p:nvPr/>
        </p:nvSpPr>
        <p:spPr>
          <a:xfrm>
            <a:off x="5653437" y="5814389"/>
            <a:ext cx="981544" cy="548640"/>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9" name="Title 8">
            <a:extLst>
              <a:ext uri="{FF2B5EF4-FFF2-40B4-BE49-F238E27FC236}">
                <a16:creationId xmlns:a16="http://schemas.microsoft.com/office/drawing/2014/main" id="{B58C237F-D83C-1EB7-6A9B-812E3548788A}"/>
              </a:ext>
            </a:extLst>
          </p:cNvPr>
          <p:cNvSpPr>
            <a:spLocks noGrp="1"/>
          </p:cNvSpPr>
          <p:nvPr>
            <p:ph type="title"/>
          </p:nvPr>
        </p:nvSpPr>
        <p:spPr/>
        <p:txBody>
          <a:bodyPr>
            <a:normAutofit/>
          </a:bodyPr>
          <a:lstStyle/>
          <a:p>
            <a:r>
              <a:rPr lang="en-GB" dirty="0"/>
              <a:t>Shortage of kidney failure care providers</a:t>
            </a:r>
            <a:endParaRPr lang="en-BE" dirty="0"/>
          </a:p>
        </p:txBody>
      </p:sp>
      <p:sp>
        <p:nvSpPr>
          <p:cNvPr id="2" name="Date Placeholder 3">
            <a:extLst>
              <a:ext uri="{FF2B5EF4-FFF2-40B4-BE49-F238E27FC236}">
                <a16:creationId xmlns:a16="http://schemas.microsoft.com/office/drawing/2014/main" id="{7F1B62D8-12D7-0044-7B9C-4F17C64B17E6}"/>
              </a:ext>
            </a:extLst>
          </p:cNvPr>
          <p:cNvSpPr>
            <a:spLocks noGrp="1"/>
          </p:cNvSpPr>
          <p:nvPr>
            <p:ph type="dt" sz="half" idx="2"/>
          </p:nvPr>
        </p:nvSpPr>
        <p:spPr/>
        <p:txBody>
          <a:bodyPr/>
          <a:lstStyle/>
          <a:p>
            <a:r>
              <a:rPr lang="en-GB" dirty="0"/>
              <a:t>June</a:t>
            </a:r>
            <a:r>
              <a:rPr lang="LID4096" dirty="0"/>
              <a:t> 202</a:t>
            </a:r>
            <a:r>
              <a:rPr lang="en-US" dirty="0"/>
              <a:t>3</a:t>
            </a:r>
          </a:p>
        </p:txBody>
      </p:sp>
      <p:sp>
        <p:nvSpPr>
          <p:cNvPr id="3" name="Footer Placeholder 4">
            <a:extLst>
              <a:ext uri="{FF2B5EF4-FFF2-40B4-BE49-F238E27FC236}">
                <a16:creationId xmlns:a16="http://schemas.microsoft.com/office/drawing/2014/main" id="{4D8BB60E-B817-0A20-6A94-934F8266AC2A}"/>
              </a:ext>
            </a:extLst>
          </p:cNvPr>
          <p:cNvSpPr>
            <a:spLocks noGrp="1"/>
          </p:cNvSpPr>
          <p:nvPr>
            <p:ph type="ftr" sz="quarter" idx="3"/>
          </p:nvPr>
        </p:nvSpPr>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CDB6C7DC-C889-C438-C7E7-E2D48EFBB63F}"/>
              </a:ext>
            </a:extLst>
          </p:cNvPr>
          <p:cNvSpPr>
            <a:spLocks noGrp="1"/>
          </p:cNvSpPr>
          <p:nvPr>
            <p:ph type="sldNum" sz="quarter" idx="4"/>
          </p:nvPr>
        </p:nvSpPr>
        <p:spPr/>
        <p:txBody>
          <a:bodyPr/>
          <a:lstStyle/>
          <a:p>
            <a:fld id="{4A9CEFBC-9863-BD47-BA2B-008170C231CB}" type="slidenum">
              <a:rPr lang="en-US" smtClean="0"/>
              <a:pPr/>
              <a:t>23</a:t>
            </a:fld>
            <a:endParaRPr lang="en-US" dirty="0"/>
          </a:p>
        </p:txBody>
      </p:sp>
    </p:spTree>
    <p:extLst>
      <p:ext uri="{BB962C8B-B14F-4D97-AF65-F5344CB8AC3E}">
        <p14:creationId xmlns:p14="http://schemas.microsoft.com/office/powerpoint/2010/main" val="2533551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E86ECE-22D1-7BC6-986F-71079DC7EF17}"/>
              </a:ext>
            </a:extLst>
          </p:cNvPr>
          <p:cNvPicPr>
            <a:picLocks noChangeAspect="1"/>
          </p:cNvPicPr>
          <p:nvPr/>
        </p:nvPicPr>
        <p:blipFill>
          <a:blip r:embed="rId2"/>
          <a:stretch>
            <a:fillRect/>
          </a:stretch>
        </p:blipFill>
        <p:spPr>
          <a:xfrm>
            <a:off x="1543905" y="1569455"/>
            <a:ext cx="4022451" cy="357790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1807711"/>
              </p:ext>
            </p:extLst>
          </p:nvPr>
        </p:nvGraphicFramePr>
        <p:xfrm>
          <a:off x="7515546" y="1361326"/>
          <a:ext cx="3795399" cy="4327587"/>
        </p:xfrm>
        <a:graphic>
          <a:graphicData uri="http://schemas.openxmlformats.org/drawingml/2006/table">
            <a:tbl>
              <a:tblPr firstRow="1" firstCol="1" bandRow="1">
                <a:tableStyleId>{F5AB1C69-6EDB-4FF4-983F-18BD219EF322}</a:tableStyleId>
              </a:tblPr>
              <a:tblGrid>
                <a:gridCol w="1352575">
                  <a:extLst>
                    <a:ext uri="{9D8B030D-6E8A-4147-A177-3AD203B41FA5}">
                      <a16:colId xmlns:a16="http://schemas.microsoft.com/office/drawing/2014/main" val="1507064932"/>
                    </a:ext>
                  </a:extLst>
                </a:gridCol>
                <a:gridCol w="1221412">
                  <a:extLst>
                    <a:ext uri="{9D8B030D-6E8A-4147-A177-3AD203B41FA5}">
                      <a16:colId xmlns:a16="http://schemas.microsoft.com/office/drawing/2014/main" val="244752704"/>
                    </a:ext>
                  </a:extLst>
                </a:gridCol>
                <a:gridCol w="1221412">
                  <a:extLst>
                    <a:ext uri="{9D8B030D-6E8A-4147-A177-3AD203B41FA5}">
                      <a16:colId xmlns:a16="http://schemas.microsoft.com/office/drawing/2014/main" val="922743656"/>
                    </a:ext>
                  </a:extLst>
                </a:gridCol>
              </a:tblGrid>
              <a:tr h="504675">
                <a:tc>
                  <a:txBody>
                    <a:bodyPr/>
                    <a:lstStyle/>
                    <a:p>
                      <a:pPr marL="0" marR="0" algn="ctr">
                        <a:lnSpc>
                          <a:spcPct val="107000"/>
                        </a:lnSpc>
                        <a:spcBef>
                          <a:spcPts val="0"/>
                        </a:spcBef>
                        <a:spcAft>
                          <a:spcPts val="0"/>
                        </a:spcAft>
                      </a:pPr>
                      <a:r>
                        <a:rPr lang="en-US" sz="900" dirty="0">
                          <a:solidFill>
                            <a:schemeClr val="bg1"/>
                          </a:solidFill>
                          <a:effectLst/>
                        </a:rPr>
                        <a:t>Country</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Nephrologists</a:t>
                      </a:r>
                    </a:p>
                    <a:p>
                      <a:pPr marL="0" marR="0" algn="ctr">
                        <a:lnSpc>
                          <a:spcPct val="107000"/>
                        </a:lnSpc>
                        <a:spcBef>
                          <a:spcPts val="0"/>
                        </a:spcBef>
                        <a:spcAft>
                          <a:spcPts val="0"/>
                        </a:spcAft>
                      </a:pPr>
                      <a:r>
                        <a:rPr lang="en-US" sz="900" dirty="0">
                          <a:solidFill>
                            <a:schemeClr val="tx1">
                              <a:lumMod val="75000"/>
                              <a:lumOff val="25000"/>
                            </a:schemeClr>
                          </a:solidFill>
                          <a:effectLst/>
                        </a:rPr>
                        <a:t>PMP</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Nephrology trainees</a:t>
                      </a:r>
                    </a:p>
                    <a:p>
                      <a:pPr marL="0" marR="0" algn="ctr">
                        <a:lnSpc>
                          <a:spcPct val="107000"/>
                        </a:lnSpc>
                        <a:spcBef>
                          <a:spcPts val="0"/>
                        </a:spcBef>
                        <a:spcAft>
                          <a:spcPts val="0"/>
                        </a:spcAft>
                      </a:pPr>
                      <a:r>
                        <a:rPr lang="en-US" sz="900" dirty="0">
                          <a:solidFill>
                            <a:schemeClr val="tx1">
                              <a:lumMod val="75000"/>
                              <a:lumOff val="25000"/>
                            </a:schemeClr>
                          </a:solidFill>
                          <a:effectLst/>
                        </a:rPr>
                        <a:t>PMP</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12749097"/>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29.90</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0.00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163619090"/>
                  </a:ext>
                </a:extLst>
              </a:tr>
              <a:tr h="318576">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40.88</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40.88</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272418201"/>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19.68</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0.00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979765653"/>
                  </a:ext>
                </a:extLst>
              </a:tr>
              <a:tr h="318576">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9.91</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0.00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634971483"/>
                  </a:ext>
                </a:extLst>
              </a:tr>
              <a:tr h="318576">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41.47</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a:solidFill>
                            <a:srgbClr val="000000"/>
                          </a:solidFill>
                          <a:effectLst/>
                        </a:rPr>
                        <a:t>13.82</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460859266"/>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13.08</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1.31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467257226"/>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4.97</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0.35</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246911564"/>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17.95</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0.00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922079404"/>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a:solidFill>
                            <a:srgbClr val="000000"/>
                          </a:solidFill>
                          <a:effectLst/>
                        </a:rPr>
                        <a:t>29.71</a:t>
                      </a:r>
                      <a:endParaRPr lang="en-CA" sz="900" b="0" i="0" u="none" strike="noStrike">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0.00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58134875"/>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a:solidFill>
                            <a:srgbClr val="000000"/>
                          </a:solidFill>
                          <a:effectLst/>
                        </a:rPr>
                        <a:t>8.54</a:t>
                      </a:r>
                      <a:endParaRPr lang="en-CA" sz="900" b="0" i="0" u="none" strike="noStrike">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0.00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24671124"/>
                  </a:ext>
                </a:extLst>
              </a:tr>
              <a:tr h="318576">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a:solidFill>
                            <a:srgbClr val="000000"/>
                          </a:solidFill>
                          <a:effectLst/>
                        </a:rPr>
                        <a:t>17.16</a:t>
                      </a:r>
                      <a:endParaRPr lang="en-CA" sz="900" b="0" i="0" u="none" strike="noStrike">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0.00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99627289"/>
                  </a:ext>
                </a:extLst>
              </a:tr>
              <a:tr h="318576">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b"/>
                      <a:r>
                        <a:rPr lang="en-CA" sz="900" b="0" u="none" strike="noStrike" dirty="0">
                          <a:solidFill>
                            <a:srgbClr val="000000"/>
                          </a:solidFill>
                          <a:effectLst/>
                        </a:rPr>
                        <a:t>29.64</a:t>
                      </a:r>
                      <a:endParaRPr lang="en-CA" sz="900" b="0" i="0" u="none" strike="noStrike" dirty="0">
                        <a:solidFill>
                          <a:srgbClr val="000000"/>
                        </a:solidFill>
                        <a:effectLst/>
                        <a:latin typeface="+mn-lt"/>
                      </a:endParaRPr>
                    </a:p>
                  </a:txBody>
                  <a:tcPr marL="4763" marR="4763" marT="4763" marB="0" anchor="ctr"/>
                </a:tc>
                <a:tc>
                  <a:txBody>
                    <a:bodyPr/>
                    <a:lstStyle/>
                    <a:p>
                      <a:pPr algn="ctr" fontAlgn="b"/>
                      <a:r>
                        <a:rPr lang="en-CA" sz="900" b="0" u="none" strike="noStrike" dirty="0">
                          <a:solidFill>
                            <a:srgbClr val="000000"/>
                          </a:solidFill>
                          <a:effectLst/>
                        </a:rPr>
                        <a:t>2.37</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612318675"/>
                  </a:ext>
                </a:extLst>
              </a:tr>
            </a:tbl>
          </a:graphicData>
        </a:graphic>
      </p:graphicFrame>
      <p:sp>
        <p:nvSpPr>
          <p:cNvPr id="6" name="Rectangle 5"/>
          <p:cNvSpPr/>
          <p:nvPr/>
        </p:nvSpPr>
        <p:spPr>
          <a:xfrm>
            <a:off x="2879523" y="1122888"/>
            <a:ext cx="1351214" cy="338554"/>
          </a:xfrm>
          <a:prstGeom prst="rect">
            <a:avLst/>
          </a:prstGeom>
        </p:spPr>
        <p:txBody>
          <a:bodyPr wrap="square">
            <a:spAutoFit/>
          </a:bodyPr>
          <a:lstStyle/>
          <a:p>
            <a:pPr lvl="0"/>
            <a:r>
              <a:rPr lang="en-US" sz="1600" dirty="0">
                <a:solidFill>
                  <a:prstClr val="black"/>
                </a:solidFill>
              </a:rPr>
              <a:t>Nephrologists</a:t>
            </a:r>
          </a:p>
        </p:txBody>
      </p:sp>
      <p:sp>
        <p:nvSpPr>
          <p:cNvPr id="8" name="Rectangle 7"/>
          <p:cNvSpPr/>
          <p:nvPr/>
        </p:nvSpPr>
        <p:spPr>
          <a:xfrm>
            <a:off x="1543904" y="1559793"/>
            <a:ext cx="4022451" cy="3587564"/>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515546" y="5688913"/>
            <a:ext cx="2045870" cy="230832"/>
          </a:xfrm>
          <a:prstGeom prst="rect">
            <a:avLst/>
          </a:prstGeom>
          <a:noFill/>
        </p:spPr>
        <p:txBody>
          <a:bodyPr wrap="square" rtlCol="0">
            <a:spAutoFit/>
          </a:bodyPr>
          <a:lstStyle/>
          <a:p>
            <a:r>
              <a:rPr lang="en-US" sz="900" dirty="0"/>
              <a:t>‘ – ’ : data not reported/unavailable</a:t>
            </a:r>
          </a:p>
        </p:txBody>
      </p:sp>
      <p:pic>
        <p:nvPicPr>
          <p:cNvPr id="16" name="Picture 15">
            <a:extLst>
              <a:ext uri="{FF2B5EF4-FFF2-40B4-BE49-F238E27FC236}">
                <a16:creationId xmlns:a16="http://schemas.microsoft.com/office/drawing/2014/main" id="{3056410D-AF1A-A31A-1AE1-56BBA86F625E}"/>
              </a:ext>
            </a:extLst>
          </p:cNvPr>
          <p:cNvPicPr>
            <a:picLocks noChangeAspect="1"/>
          </p:cNvPicPr>
          <p:nvPr/>
        </p:nvPicPr>
        <p:blipFill>
          <a:blip r:embed="rId3"/>
          <a:stretch>
            <a:fillRect/>
          </a:stretch>
        </p:blipFill>
        <p:spPr>
          <a:xfrm>
            <a:off x="814137" y="5748825"/>
            <a:ext cx="5509406" cy="163950"/>
          </a:xfrm>
          <a:prstGeom prst="rect">
            <a:avLst/>
          </a:prstGeom>
        </p:spPr>
      </p:pic>
      <p:sp>
        <p:nvSpPr>
          <p:cNvPr id="17" name="Rectangle 16">
            <a:extLst>
              <a:ext uri="{FF2B5EF4-FFF2-40B4-BE49-F238E27FC236}">
                <a16:creationId xmlns:a16="http://schemas.microsoft.com/office/drawing/2014/main" id="{84013C86-3B9A-BE94-C881-FF70746CD284}"/>
              </a:ext>
            </a:extLst>
          </p:cNvPr>
          <p:cNvSpPr/>
          <p:nvPr/>
        </p:nvSpPr>
        <p:spPr>
          <a:xfrm>
            <a:off x="814137" y="5748824"/>
            <a:ext cx="5509406" cy="163950"/>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9" name="Title 8">
            <a:extLst>
              <a:ext uri="{FF2B5EF4-FFF2-40B4-BE49-F238E27FC236}">
                <a16:creationId xmlns:a16="http://schemas.microsoft.com/office/drawing/2014/main" id="{1896B258-BB00-C639-B510-3546C49D804D}"/>
              </a:ext>
            </a:extLst>
          </p:cNvPr>
          <p:cNvSpPr>
            <a:spLocks noGrp="1"/>
          </p:cNvSpPr>
          <p:nvPr>
            <p:ph type="title"/>
          </p:nvPr>
        </p:nvSpPr>
        <p:spPr/>
        <p:txBody>
          <a:bodyPr>
            <a:normAutofit/>
          </a:bodyPr>
          <a:lstStyle/>
          <a:p>
            <a:r>
              <a:rPr lang="en-GB" dirty="0"/>
              <a:t>Prevalence of nephrologists and trainees </a:t>
            </a:r>
            <a:endParaRPr lang="en-BE" dirty="0"/>
          </a:p>
        </p:txBody>
      </p:sp>
      <p:sp>
        <p:nvSpPr>
          <p:cNvPr id="2" name="Date Placeholder 3">
            <a:extLst>
              <a:ext uri="{FF2B5EF4-FFF2-40B4-BE49-F238E27FC236}">
                <a16:creationId xmlns:a16="http://schemas.microsoft.com/office/drawing/2014/main" id="{1E041B9D-80A4-CC0A-E405-2BB4564E0DAF}"/>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EC158A92-52AB-6B8F-55B5-855E265E1AA9}"/>
              </a:ext>
            </a:extLst>
          </p:cNvPr>
          <p:cNvSpPr>
            <a:spLocks noGrp="1"/>
          </p:cNvSpPr>
          <p:nvPr>
            <p:ph type="ftr" sz="quarter" idx="3"/>
          </p:nvPr>
        </p:nvSpPr>
        <p:spPr/>
        <p:txBody>
          <a:bodyPr/>
          <a:lstStyle/>
          <a:p>
            <a:r>
              <a:rPr lang="en-US"/>
              <a:t>International Society of Nephrology</a:t>
            </a:r>
          </a:p>
        </p:txBody>
      </p:sp>
      <p:sp>
        <p:nvSpPr>
          <p:cNvPr id="7" name="Slide Number Placeholder 5">
            <a:extLst>
              <a:ext uri="{FF2B5EF4-FFF2-40B4-BE49-F238E27FC236}">
                <a16:creationId xmlns:a16="http://schemas.microsoft.com/office/drawing/2014/main" id="{659F0FC0-5C6D-5E94-F8A3-AE902D72A824}"/>
              </a:ext>
            </a:extLst>
          </p:cNvPr>
          <p:cNvSpPr>
            <a:spLocks noGrp="1"/>
          </p:cNvSpPr>
          <p:nvPr>
            <p:ph type="sldNum" sz="quarter" idx="4"/>
          </p:nvPr>
        </p:nvSpPr>
        <p:spPr/>
        <p:txBody>
          <a:bodyPr/>
          <a:lstStyle/>
          <a:p>
            <a:fld id="{4A9CEFBC-9863-BD47-BA2B-008170C231CB}" type="slidenum">
              <a:rPr lang="en-US" smtClean="0"/>
              <a:pPr/>
              <a:t>24</a:t>
            </a:fld>
            <a:endParaRPr lang="en-US" dirty="0"/>
          </a:p>
        </p:txBody>
      </p:sp>
    </p:spTree>
    <p:extLst>
      <p:ext uri="{BB962C8B-B14F-4D97-AF65-F5344CB8AC3E}">
        <p14:creationId xmlns:p14="http://schemas.microsoft.com/office/powerpoint/2010/main" val="2054169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A9BC81F-97F0-17D8-CB45-979CC21DBB5A}"/>
              </a:ext>
            </a:extLst>
          </p:cNvPr>
          <p:cNvPicPr>
            <a:picLocks noChangeAspect="1"/>
          </p:cNvPicPr>
          <p:nvPr/>
        </p:nvPicPr>
        <p:blipFill>
          <a:blip r:embed="rId2"/>
          <a:stretch>
            <a:fillRect/>
          </a:stretch>
        </p:blipFill>
        <p:spPr>
          <a:xfrm>
            <a:off x="682413" y="1720976"/>
            <a:ext cx="3870761" cy="3482939"/>
          </a:xfrm>
          <a:prstGeom prst="rect">
            <a:avLst/>
          </a:prstGeom>
        </p:spPr>
      </p:pic>
      <p:sp>
        <p:nvSpPr>
          <p:cNvPr id="5" name="Rectangle 4"/>
          <p:cNvSpPr/>
          <p:nvPr/>
        </p:nvSpPr>
        <p:spPr>
          <a:xfrm>
            <a:off x="1618835" y="1329313"/>
            <a:ext cx="210414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Chronic HD centers </a:t>
            </a:r>
          </a:p>
        </p:txBody>
      </p:sp>
      <p:sp>
        <p:nvSpPr>
          <p:cNvPr id="7" name="Rectangle 6"/>
          <p:cNvSpPr/>
          <p:nvPr/>
        </p:nvSpPr>
        <p:spPr>
          <a:xfrm>
            <a:off x="4998487" y="2631280"/>
            <a:ext cx="3850434"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Chronic HD services are available in all countries of the region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The </a:t>
            </a:r>
            <a:r>
              <a:rPr lang="en-US" dirty="0">
                <a:solidFill>
                  <a:prstClr val="black"/>
                </a:solidFill>
              </a:rPr>
              <a:t>North America</a:t>
            </a:r>
            <a:r>
              <a:rPr kumimoji="0" lang="en-US" b="0" i="0" u="none" strike="noStrike" kern="1200" cap="none" spc="0" normalizeH="0" baseline="0" noProof="0" dirty="0">
                <a:ln>
                  <a:noFill/>
                </a:ln>
                <a:solidFill>
                  <a:prstClr val="black"/>
                </a:solidFill>
                <a:effectLst/>
                <a:uLnTx/>
                <a:uFillTx/>
              </a:rPr>
              <a:t> average of HD treatment centers is </a:t>
            </a:r>
            <a:r>
              <a:rPr lang="en-US" dirty="0">
                <a:solidFill>
                  <a:prstClr val="black"/>
                </a:solidFill>
              </a:rPr>
              <a:t>20.39</a:t>
            </a:r>
            <a:r>
              <a:rPr kumimoji="0" lang="en-US" b="0" i="0" u="none" strike="noStrike" kern="1200" cap="none" spc="0" normalizeH="0" baseline="0" noProof="0" dirty="0">
                <a:ln>
                  <a:noFill/>
                </a:ln>
                <a:solidFill>
                  <a:prstClr val="black"/>
                </a:solidFill>
                <a:effectLst/>
                <a:uLnTx/>
                <a:uFillTx/>
              </a:rPr>
              <a:t> pmp</a:t>
            </a:r>
          </a:p>
        </p:txBody>
      </p:sp>
      <p:graphicFrame>
        <p:nvGraphicFramePr>
          <p:cNvPr id="9" name="Table 8"/>
          <p:cNvGraphicFramePr>
            <a:graphicFrameLocks noGrp="1"/>
          </p:cNvGraphicFramePr>
          <p:nvPr>
            <p:extLst>
              <p:ext uri="{D42A27DB-BD31-4B8C-83A1-F6EECF244321}">
                <p14:modId xmlns:p14="http://schemas.microsoft.com/office/powerpoint/2010/main" val="2213072858"/>
              </p:ext>
            </p:extLst>
          </p:nvPr>
        </p:nvGraphicFramePr>
        <p:xfrm>
          <a:off x="9106005" y="1764333"/>
          <a:ext cx="2472485" cy="3841573"/>
        </p:xfrm>
        <a:graphic>
          <a:graphicData uri="http://schemas.openxmlformats.org/drawingml/2006/table">
            <a:tbl>
              <a:tblPr firstRow="1" firstCol="1" bandRow="1">
                <a:tableStyleId>{F5AB1C69-6EDB-4FF4-983F-18BD219EF322}</a:tableStyleId>
              </a:tblPr>
              <a:tblGrid>
                <a:gridCol w="1225098">
                  <a:extLst>
                    <a:ext uri="{9D8B030D-6E8A-4147-A177-3AD203B41FA5}">
                      <a16:colId xmlns:a16="http://schemas.microsoft.com/office/drawing/2014/main" val="3086076940"/>
                    </a:ext>
                  </a:extLst>
                </a:gridCol>
                <a:gridCol w="1247387">
                  <a:extLst>
                    <a:ext uri="{9D8B030D-6E8A-4147-A177-3AD203B41FA5}">
                      <a16:colId xmlns:a16="http://schemas.microsoft.com/office/drawing/2014/main" val="3919638583"/>
                    </a:ext>
                  </a:extLst>
                </a:gridCol>
              </a:tblGrid>
              <a:tr h="319609">
                <a:tc>
                  <a:txBody>
                    <a:bodyPr/>
                    <a:lstStyle/>
                    <a:p>
                      <a:pPr marL="0" marR="0" algn="ctr">
                        <a:lnSpc>
                          <a:spcPct val="107000"/>
                        </a:lnSpc>
                        <a:spcBef>
                          <a:spcPts val="0"/>
                        </a:spcBef>
                        <a:spcAft>
                          <a:spcPts val="0"/>
                        </a:spcAft>
                      </a:pPr>
                      <a:r>
                        <a:rPr lang="en-US" sz="900" dirty="0">
                          <a:solidFill>
                            <a:schemeClr val="bg1"/>
                          </a:solidFill>
                          <a:effectLst/>
                        </a:rPr>
                        <a:t> Country</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Chronic HD</a:t>
                      </a:r>
                    </a:p>
                    <a:p>
                      <a:pPr marL="0" marR="0" algn="ctr">
                        <a:lnSpc>
                          <a:spcPct val="107000"/>
                        </a:lnSpc>
                        <a:spcBef>
                          <a:spcPts val="0"/>
                        </a:spcBef>
                        <a:spcAft>
                          <a:spcPts val="0"/>
                        </a:spcAft>
                      </a:pPr>
                      <a:r>
                        <a:rPr lang="en-US" sz="900" dirty="0">
                          <a:solidFill>
                            <a:schemeClr val="tx1">
                              <a:lumMod val="75000"/>
                              <a:lumOff val="25000"/>
                            </a:schemeClr>
                          </a:solidFill>
                          <a:effectLst/>
                        </a:rPr>
                        <a:t>Centres PMP</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439348880"/>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29.90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160368907"/>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 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16.35</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13342766"/>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19.68</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274548641"/>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 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16.52</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115765695"/>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 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41.47</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182515473"/>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8.50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55995054"/>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7.81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38191844"/>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23.93</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677749260"/>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29.71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294721301"/>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11.38</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380117887"/>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 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17.16</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755861299"/>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 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22.23</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65978904"/>
                  </a:ext>
                </a:extLst>
              </a:tr>
            </a:tbl>
          </a:graphicData>
        </a:graphic>
      </p:graphicFrame>
      <p:sp>
        <p:nvSpPr>
          <p:cNvPr id="10" name="Rectangle 9"/>
          <p:cNvSpPr/>
          <p:nvPr/>
        </p:nvSpPr>
        <p:spPr>
          <a:xfrm>
            <a:off x="682413" y="1720975"/>
            <a:ext cx="3870761" cy="348293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9028253" y="5661047"/>
            <a:ext cx="2045870" cy="246221"/>
          </a:xfrm>
          <a:prstGeom prst="rect">
            <a:avLst/>
          </a:prstGeom>
          <a:noFill/>
        </p:spPr>
        <p:txBody>
          <a:bodyPr wrap="square" rtlCol="0">
            <a:spAutoFit/>
          </a:bodyPr>
          <a:lstStyle/>
          <a:p>
            <a:r>
              <a:rPr lang="en-US" sz="1000" dirty="0"/>
              <a:t>‘ – ’ : data not reported/unavailable</a:t>
            </a:r>
          </a:p>
        </p:txBody>
      </p:sp>
      <p:pic>
        <p:nvPicPr>
          <p:cNvPr id="6" name="Picture 5">
            <a:extLst>
              <a:ext uri="{FF2B5EF4-FFF2-40B4-BE49-F238E27FC236}">
                <a16:creationId xmlns:a16="http://schemas.microsoft.com/office/drawing/2014/main" id="{C93F4546-C433-75F8-A1E6-6CB2F762A0DA}"/>
              </a:ext>
            </a:extLst>
          </p:cNvPr>
          <p:cNvPicPr>
            <a:picLocks noChangeAspect="1"/>
          </p:cNvPicPr>
          <p:nvPr/>
        </p:nvPicPr>
        <p:blipFill>
          <a:blip r:embed="rId3"/>
          <a:stretch>
            <a:fillRect/>
          </a:stretch>
        </p:blipFill>
        <p:spPr>
          <a:xfrm>
            <a:off x="348942" y="5416159"/>
            <a:ext cx="4647728" cy="159351"/>
          </a:xfrm>
          <a:prstGeom prst="rect">
            <a:avLst/>
          </a:prstGeom>
        </p:spPr>
      </p:pic>
      <p:sp>
        <p:nvSpPr>
          <p:cNvPr id="8" name="Rectangle 7">
            <a:extLst>
              <a:ext uri="{FF2B5EF4-FFF2-40B4-BE49-F238E27FC236}">
                <a16:creationId xmlns:a16="http://schemas.microsoft.com/office/drawing/2014/main" id="{C0AB622B-6A5B-200C-6385-D5FA6244CCEE}"/>
              </a:ext>
            </a:extLst>
          </p:cNvPr>
          <p:cNvSpPr/>
          <p:nvPr/>
        </p:nvSpPr>
        <p:spPr>
          <a:xfrm>
            <a:off x="351561" y="5416160"/>
            <a:ext cx="4650246" cy="137019"/>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Title 11">
            <a:extLst>
              <a:ext uri="{FF2B5EF4-FFF2-40B4-BE49-F238E27FC236}">
                <a16:creationId xmlns:a16="http://schemas.microsoft.com/office/drawing/2014/main" id="{0393BD5F-30BF-E076-DE90-C59963D2CD09}"/>
              </a:ext>
            </a:extLst>
          </p:cNvPr>
          <p:cNvSpPr>
            <a:spLocks noGrp="1"/>
          </p:cNvSpPr>
          <p:nvPr>
            <p:ph type="title"/>
          </p:nvPr>
        </p:nvSpPr>
        <p:spPr/>
        <p:txBody>
          <a:bodyPr>
            <a:normAutofit/>
          </a:bodyPr>
          <a:lstStyle/>
          <a:p>
            <a:r>
              <a:rPr lang="en-GB" dirty="0"/>
              <a:t>Capacity for chronic dialysis (HD)</a:t>
            </a:r>
            <a:endParaRPr lang="en-BE" dirty="0"/>
          </a:p>
        </p:txBody>
      </p:sp>
      <p:sp>
        <p:nvSpPr>
          <p:cNvPr id="2" name="Date Placeholder 3">
            <a:extLst>
              <a:ext uri="{FF2B5EF4-FFF2-40B4-BE49-F238E27FC236}">
                <a16:creationId xmlns:a16="http://schemas.microsoft.com/office/drawing/2014/main" id="{62DA4C3B-C4DE-EC82-4737-545B76319BAA}"/>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AAB36DDB-66AE-223D-E36E-A9C16B8A6EE0}"/>
              </a:ext>
            </a:extLst>
          </p:cNvPr>
          <p:cNvSpPr>
            <a:spLocks noGrp="1"/>
          </p:cNvSpPr>
          <p:nvPr>
            <p:ph type="ftr" sz="quarter" idx="3"/>
          </p:nvPr>
        </p:nvSpPr>
        <p:spPr/>
        <p:txBody>
          <a:bodyPr/>
          <a:lstStyle/>
          <a:p>
            <a:r>
              <a:rPr lang="en-US"/>
              <a:t>International Society of Nephrology</a:t>
            </a:r>
          </a:p>
        </p:txBody>
      </p:sp>
      <p:sp>
        <p:nvSpPr>
          <p:cNvPr id="11" name="Slide Number Placeholder 5">
            <a:extLst>
              <a:ext uri="{FF2B5EF4-FFF2-40B4-BE49-F238E27FC236}">
                <a16:creationId xmlns:a16="http://schemas.microsoft.com/office/drawing/2014/main" id="{69ED9C35-8FE1-31E2-D3EB-0E7A1C9DCCDE}"/>
              </a:ext>
            </a:extLst>
          </p:cNvPr>
          <p:cNvSpPr>
            <a:spLocks noGrp="1"/>
          </p:cNvSpPr>
          <p:nvPr>
            <p:ph type="sldNum" sz="quarter" idx="4"/>
          </p:nvPr>
        </p:nvSpPr>
        <p:spPr/>
        <p:txBody>
          <a:bodyPr/>
          <a:lstStyle/>
          <a:p>
            <a:fld id="{4A9CEFBC-9863-BD47-BA2B-008170C231CB}" type="slidenum">
              <a:rPr lang="en-US" smtClean="0"/>
              <a:pPr/>
              <a:t>25</a:t>
            </a:fld>
            <a:endParaRPr lang="en-US" dirty="0"/>
          </a:p>
        </p:txBody>
      </p:sp>
    </p:spTree>
    <p:extLst>
      <p:ext uri="{BB962C8B-B14F-4D97-AF65-F5344CB8AC3E}">
        <p14:creationId xmlns:p14="http://schemas.microsoft.com/office/powerpoint/2010/main" val="213033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4C81E6D-5A7B-08C0-BEE3-C54D97701D4A}"/>
              </a:ext>
            </a:extLst>
          </p:cNvPr>
          <p:cNvPicPr>
            <a:picLocks noChangeAspect="1"/>
          </p:cNvPicPr>
          <p:nvPr/>
        </p:nvPicPr>
        <p:blipFill>
          <a:blip r:embed="rId2"/>
          <a:stretch>
            <a:fillRect/>
          </a:stretch>
        </p:blipFill>
        <p:spPr>
          <a:xfrm>
            <a:off x="689880" y="1710620"/>
            <a:ext cx="3810200" cy="341671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242233536"/>
              </p:ext>
            </p:extLst>
          </p:nvPr>
        </p:nvGraphicFramePr>
        <p:xfrm>
          <a:off x="8977666" y="1714075"/>
          <a:ext cx="2473254" cy="3841573"/>
        </p:xfrm>
        <a:graphic>
          <a:graphicData uri="http://schemas.openxmlformats.org/drawingml/2006/table">
            <a:tbl>
              <a:tblPr firstRow="1" firstCol="1" bandRow="1">
                <a:tableStyleId>{F5AB1C69-6EDB-4FF4-983F-18BD219EF322}</a:tableStyleId>
              </a:tblPr>
              <a:tblGrid>
                <a:gridCol w="1225098">
                  <a:extLst>
                    <a:ext uri="{9D8B030D-6E8A-4147-A177-3AD203B41FA5}">
                      <a16:colId xmlns:a16="http://schemas.microsoft.com/office/drawing/2014/main" val="3086076940"/>
                    </a:ext>
                  </a:extLst>
                </a:gridCol>
                <a:gridCol w="1248156">
                  <a:extLst>
                    <a:ext uri="{9D8B030D-6E8A-4147-A177-3AD203B41FA5}">
                      <a16:colId xmlns:a16="http://schemas.microsoft.com/office/drawing/2014/main" val="561796956"/>
                    </a:ext>
                  </a:extLst>
                </a:gridCol>
              </a:tblGrid>
              <a:tr h="319609">
                <a:tc>
                  <a:txBody>
                    <a:bodyPr/>
                    <a:lstStyle/>
                    <a:p>
                      <a:pPr marL="0" marR="0" algn="ctr">
                        <a:lnSpc>
                          <a:spcPct val="107000"/>
                        </a:lnSpc>
                        <a:spcBef>
                          <a:spcPts val="0"/>
                        </a:spcBef>
                        <a:spcAft>
                          <a:spcPts val="0"/>
                        </a:spcAft>
                      </a:pPr>
                      <a:r>
                        <a:rPr lang="en-US" sz="900" dirty="0">
                          <a:solidFill>
                            <a:schemeClr val="bg1"/>
                          </a:solidFill>
                          <a:effectLst/>
                        </a:rPr>
                        <a:t> Country</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Chronic PD</a:t>
                      </a:r>
                    </a:p>
                    <a:p>
                      <a:pPr marL="0" marR="0" algn="ctr">
                        <a:lnSpc>
                          <a:spcPct val="107000"/>
                        </a:lnSpc>
                        <a:spcBef>
                          <a:spcPts val="0"/>
                        </a:spcBef>
                        <a:spcAft>
                          <a:spcPts val="0"/>
                        </a:spcAft>
                      </a:pPr>
                      <a:r>
                        <a:rPr lang="en-US" sz="900" dirty="0">
                          <a:solidFill>
                            <a:schemeClr val="tx1">
                              <a:lumMod val="75000"/>
                              <a:lumOff val="25000"/>
                            </a:schemeClr>
                          </a:solidFill>
                          <a:effectLst/>
                        </a:rPr>
                        <a:t>Centres PMP</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extLst>
                  <a:ext uri="{0D108BD9-81ED-4DB2-BD59-A6C34878D82A}">
                    <a16:rowId xmlns:a16="http://schemas.microsoft.com/office/drawing/2014/main" val="1439348880"/>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160368907"/>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16.35</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287208606"/>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2.81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274548641"/>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3.30</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775509939"/>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41.47</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4034196171"/>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1.57</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55995054"/>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1.42</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38191844"/>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2677749260"/>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19.81</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294721301"/>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3.56</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380117887"/>
                  </a:ext>
                </a:extLst>
              </a:tr>
              <a:tr h="293497">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17.16</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868731851"/>
                  </a:ext>
                </a:extLst>
              </a:tr>
              <a:tr h="293497">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20.75</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1165978904"/>
                  </a:ext>
                </a:extLst>
              </a:tr>
            </a:tbl>
          </a:graphicData>
        </a:graphic>
      </p:graphicFrame>
      <p:sp>
        <p:nvSpPr>
          <p:cNvPr id="6" name="Rectangle 5"/>
          <p:cNvSpPr/>
          <p:nvPr/>
        </p:nvSpPr>
        <p:spPr>
          <a:xfrm>
            <a:off x="1563869" y="1269556"/>
            <a:ext cx="20779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Chronic PD centers </a:t>
            </a:r>
          </a:p>
        </p:txBody>
      </p:sp>
      <p:sp>
        <p:nvSpPr>
          <p:cNvPr id="8" name="Rectangle 7"/>
          <p:cNvSpPr/>
          <p:nvPr/>
        </p:nvSpPr>
        <p:spPr>
          <a:xfrm>
            <a:off x="705625" y="1623478"/>
            <a:ext cx="3794455" cy="350385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917754" y="2631234"/>
            <a:ext cx="3850434"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Chronic PD services are available in 10 (</a:t>
            </a:r>
            <a:r>
              <a:rPr lang="en-US" dirty="0">
                <a:solidFill>
                  <a:prstClr val="black"/>
                </a:solidFill>
              </a:rPr>
              <a:t>83</a:t>
            </a:r>
            <a:r>
              <a:rPr kumimoji="0" lang="en-US" b="0" i="0" u="none" strike="noStrike" kern="1200" cap="none" spc="0" normalizeH="0" baseline="0" noProof="0" dirty="0">
                <a:ln>
                  <a:noFill/>
                </a:ln>
                <a:solidFill>
                  <a:prstClr val="black"/>
                </a:solidFill>
                <a:effectLst/>
                <a:uLnTx/>
                <a:uFillTx/>
              </a:rPr>
              <a:t>%) countries of the region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The </a:t>
            </a:r>
            <a:r>
              <a:rPr lang="en-US" dirty="0">
                <a:solidFill>
                  <a:prstClr val="black"/>
                </a:solidFill>
              </a:rPr>
              <a:t>North America</a:t>
            </a:r>
            <a:r>
              <a:rPr kumimoji="0" lang="en-US" b="0" i="0" u="none" strike="noStrike" kern="1200" cap="none" spc="0" normalizeH="0" baseline="0" noProof="0" dirty="0">
                <a:ln>
                  <a:noFill/>
                </a:ln>
                <a:solidFill>
                  <a:prstClr val="black"/>
                </a:solidFill>
                <a:effectLst/>
                <a:uLnTx/>
                <a:uFillTx/>
              </a:rPr>
              <a:t> average of PD treatment centers is </a:t>
            </a:r>
            <a:r>
              <a:rPr lang="en-US" dirty="0">
                <a:solidFill>
                  <a:prstClr val="black"/>
                </a:solidFill>
              </a:rPr>
              <a:t>12.82</a:t>
            </a:r>
            <a:r>
              <a:rPr kumimoji="0" lang="en-US" b="0" i="0" u="none" strike="noStrike" kern="1200" cap="none" spc="0" normalizeH="0" baseline="0" noProof="0" dirty="0">
                <a:ln>
                  <a:noFill/>
                </a:ln>
                <a:solidFill>
                  <a:prstClr val="black"/>
                </a:solidFill>
                <a:effectLst/>
                <a:uLnTx/>
                <a:uFillTx/>
              </a:rPr>
              <a:t> pmp</a:t>
            </a:r>
          </a:p>
        </p:txBody>
      </p:sp>
      <p:sp>
        <p:nvSpPr>
          <p:cNvPr id="12" name="TextBox 11"/>
          <p:cNvSpPr txBox="1"/>
          <p:nvPr/>
        </p:nvSpPr>
        <p:spPr>
          <a:xfrm>
            <a:off x="8905052" y="5555648"/>
            <a:ext cx="2045870" cy="246221"/>
          </a:xfrm>
          <a:prstGeom prst="rect">
            <a:avLst/>
          </a:prstGeom>
          <a:noFill/>
        </p:spPr>
        <p:txBody>
          <a:bodyPr wrap="square" rtlCol="0">
            <a:spAutoFit/>
          </a:bodyPr>
          <a:lstStyle/>
          <a:p>
            <a:r>
              <a:rPr lang="en-US" sz="1000" dirty="0"/>
              <a:t>‘ – ’ : data not reported/unavailable</a:t>
            </a:r>
          </a:p>
        </p:txBody>
      </p:sp>
      <p:pic>
        <p:nvPicPr>
          <p:cNvPr id="3" name="Picture 2">
            <a:extLst>
              <a:ext uri="{FF2B5EF4-FFF2-40B4-BE49-F238E27FC236}">
                <a16:creationId xmlns:a16="http://schemas.microsoft.com/office/drawing/2014/main" id="{64FEC386-D4F7-6660-2485-716BDF11215A}"/>
              </a:ext>
            </a:extLst>
          </p:cNvPr>
          <p:cNvPicPr>
            <a:picLocks noChangeAspect="1"/>
          </p:cNvPicPr>
          <p:nvPr/>
        </p:nvPicPr>
        <p:blipFill>
          <a:blip r:embed="rId3"/>
          <a:stretch>
            <a:fillRect/>
          </a:stretch>
        </p:blipFill>
        <p:spPr>
          <a:xfrm>
            <a:off x="395551" y="5362358"/>
            <a:ext cx="4400809" cy="139451"/>
          </a:xfrm>
          <a:prstGeom prst="rect">
            <a:avLst/>
          </a:prstGeom>
        </p:spPr>
      </p:pic>
      <p:sp>
        <p:nvSpPr>
          <p:cNvPr id="13" name="Rectangle 12">
            <a:extLst>
              <a:ext uri="{FF2B5EF4-FFF2-40B4-BE49-F238E27FC236}">
                <a16:creationId xmlns:a16="http://schemas.microsoft.com/office/drawing/2014/main" id="{6E8CAEA8-1DA5-A068-75D5-A979C0C63D60}"/>
              </a:ext>
            </a:extLst>
          </p:cNvPr>
          <p:cNvSpPr/>
          <p:nvPr/>
        </p:nvSpPr>
        <p:spPr>
          <a:xfrm>
            <a:off x="395551" y="5362360"/>
            <a:ext cx="4400809" cy="139449"/>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Title 10">
            <a:extLst>
              <a:ext uri="{FF2B5EF4-FFF2-40B4-BE49-F238E27FC236}">
                <a16:creationId xmlns:a16="http://schemas.microsoft.com/office/drawing/2014/main" id="{2B45D119-B493-280E-E2BE-86C388D79F4E}"/>
              </a:ext>
            </a:extLst>
          </p:cNvPr>
          <p:cNvSpPr>
            <a:spLocks noGrp="1"/>
          </p:cNvSpPr>
          <p:nvPr>
            <p:ph type="title"/>
          </p:nvPr>
        </p:nvSpPr>
        <p:spPr/>
        <p:txBody>
          <a:bodyPr>
            <a:normAutofit/>
          </a:bodyPr>
          <a:lstStyle/>
          <a:p>
            <a:r>
              <a:rPr lang="en-GB" dirty="0"/>
              <a:t>Capacity for chronic dialysis (PD)</a:t>
            </a:r>
            <a:endParaRPr lang="en-BE" dirty="0"/>
          </a:p>
        </p:txBody>
      </p:sp>
      <p:sp>
        <p:nvSpPr>
          <p:cNvPr id="2" name="Date Placeholder 3">
            <a:extLst>
              <a:ext uri="{FF2B5EF4-FFF2-40B4-BE49-F238E27FC236}">
                <a16:creationId xmlns:a16="http://schemas.microsoft.com/office/drawing/2014/main" id="{09597453-5374-2BA6-1D61-7F879EAD7BFB}"/>
              </a:ext>
            </a:extLst>
          </p:cNvPr>
          <p:cNvSpPr>
            <a:spLocks noGrp="1"/>
          </p:cNvSpPr>
          <p:nvPr>
            <p:ph type="dt" sz="half" idx="2"/>
          </p:nvPr>
        </p:nvSpPr>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4896DB13-94BC-F49B-80B9-4D9AAEB8B17E}"/>
              </a:ext>
            </a:extLst>
          </p:cNvPr>
          <p:cNvSpPr>
            <a:spLocks noGrp="1"/>
          </p:cNvSpPr>
          <p:nvPr>
            <p:ph type="ftr" sz="quarter" idx="3"/>
          </p:nvPr>
        </p:nvSpPr>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A0DD758E-FF9E-A0BB-C629-0EC82019EC26}"/>
              </a:ext>
            </a:extLst>
          </p:cNvPr>
          <p:cNvSpPr>
            <a:spLocks noGrp="1"/>
          </p:cNvSpPr>
          <p:nvPr>
            <p:ph type="sldNum" sz="quarter" idx="4"/>
          </p:nvPr>
        </p:nvSpPr>
        <p:spPr/>
        <p:txBody>
          <a:bodyPr/>
          <a:lstStyle/>
          <a:p>
            <a:fld id="{4A9CEFBC-9863-BD47-BA2B-008170C231CB}" type="slidenum">
              <a:rPr lang="en-US" smtClean="0"/>
              <a:pPr/>
              <a:t>26</a:t>
            </a:fld>
            <a:endParaRPr lang="en-US" dirty="0"/>
          </a:p>
        </p:txBody>
      </p:sp>
    </p:spTree>
    <p:extLst>
      <p:ext uri="{BB962C8B-B14F-4D97-AF65-F5344CB8AC3E}">
        <p14:creationId xmlns:p14="http://schemas.microsoft.com/office/powerpoint/2010/main" val="1498240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7A17FB8-86E1-B196-2B76-94E8BBB040FE}"/>
              </a:ext>
            </a:extLst>
          </p:cNvPr>
          <p:cNvPicPr>
            <a:picLocks noChangeAspect="1"/>
          </p:cNvPicPr>
          <p:nvPr/>
        </p:nvPicPr>
        <p:blipFill>
          <a:blip r:embed="rId2"/>
          <a:stretch>
            <a:fillRect/>
          </a:stretch>
        </p:blipFill>
        <p:spPr>
          <a:xfrm>
            <a:off x="546858" y="1578550"/>
            <a:ext cx="4061099" cy="3640822"/>
          </a:xfrm>
          <a:prstGeom prst="rect">
            <a:avLst/>
          </a:prstGeom>
        </p:spPr>
      </p:pic>
      <p:sp>
        <p:nvSpPr>
          <p:cNvPr id="5" name="Rectangle 4"/>
          <p:cNvSpPr/>
          <p:nvPr/>
        </p:nvSpPr>
        <p:spPr>
          <a:xfrm>
            <a:off x="1103463" y="1214157"/>
            <a:ext cx="30697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Kidney transplantation centers </a:t>
            </a:r>
          </a:p>
        </p:txBody>
      </p:sp>
      <p:sp>
        <p:nvSpPr>
          <p:cNvPr id="8" name="Rectangle 7"/>
          <p:cNvSpPr/>
          <p:nvPr/>
        </p:nvSpPr>
        <p:spPr>
          <a:xfrm>
            <a:off x="4724598" y="2598633"/>
            <a:ext cx="4455990"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Kidney transplantation services are available in 6 (50%) countries of the region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rPr>
              <a:t>The </a:t>
            </a:r>
            <a:r>
              <a:rPr lang="en-US" dirty="0">
                <a:solidFill>
                  <a:prstClr val="black"/>
                </a:solidFill>
              </a:rPr>
              <a:t>North America</a:t>
            </a:r>
            <a:r>
              <a:rPr kumimoji="0" lang="en-US" b="0" i="0" u="none" strike="noStrike" kern="1200" cap="none" spc="0" normalizeH="0" baseline="0" noProof="0" dirty="0">
                <a:ln>
                  <a:noFill/>
                </a:ln>
                <a:solidFill>
                  <a:prstClr val="black"/>
                </a:solidFill>
                <a:effectLst/>
                <a:uLnTx/>
                <a:uFillTx/>
              </a:rPr>
              <a:t> average of Kidney transplantation centers is </a:t>
            </a:r>
            <a:r>
              <a:rPr lang="en-US" dirty="0">
                <a:solidFill>
                  <a:prstClr val="black"/>
                </a:solidFill>
              </a:rPr>
              <a:t>2.26</a:t>
            </a:r>
            <a:r>
              <a:rPr kumimoji="0" lang="en-US" b="0" i="0" u="none" strike="noStrike" kern="1200" cap="none" spc="0" normalizeH="0" baseline="0" noProof="0" dirty="0">
                <a:ln>
                  <a:noFill/>
                </a:ln>
                <a:solidFill>
                  <a:prstClr val="black"/>
                </a:solidFill>
                <a:effectLst/>
                <a:uLnTx/>
                <a:uFillTx/>
              </a:rPr>
              <a:t> pmp</a:t>
            </a:r>
          </a:p>
        </p:txBody>
      </p:sp>
      <p:graphicFrame>
        <p:nvGraphicFramePr>
          <p:cNvPr id="9" name="Table 8"/>
          <p:cNvGraphicFramePr>
            <a:graphicFrameLocks noGrp="1"/>
          </p:cNvGraphicFramePr>
          <p:nvPr>
            <p:extLst>
              <p:ext uri="{D42A27DB-BD31-4B8C-83A1-F6EECF244321}">
                <p14:modId xmlns:p14="http://schemas.microsoft.com/office/powerpoint/2010/main" val="4198429236"/>
              </p:ext>
            </p:extLst>
          </p:nvPr>
        </p:nvGraphicFramePr>
        <p:xfrm>
          <a:off x="9240252" y="1792690"/>
          <a:ext cx="2550695" cy="3242008"/>
        </p:xfrm>
        <a:graphic>
          <a:graphicData uri="http://schemas.openxmlformats.org/drawingml/2006/table">
            <a:tbl>
              <a:tblPr firstRow="1" firstCol="1" bandRow="1">
                <a:tableStyleId>{F5AB1C69-6EDB-4FF4-983F-18BD219EF322}</a:tableStyleId>
              </a:tblPr>
              <a:tblGrid>
                <a:gridCol w="1097571">
                  <a:extLst>
                    <a:ext uri="{9D8B030D-6E8A-4147-A177-3AD203B41FA5}">
                      <a16:colId xmlns:a16="http://schemas.microsoft.com/office/drawing/2014/main" val="2821549450"/>
                    </a:ext>
                  </a:extLst>
                </a:gridCol>
                <a:gridCol w="931391">
                  <a:extLst>
                    <a:ext uri="{9D8B030D-6E8A-4147-A177-3AD203B41FA5}">
                      <a16:colId xmlns:a16="http://schemas.microsoft.com/office/drawing/2014/main" val="471473906"/>
                    </a:ext>
                  </a:extLst>
                </a:gridCol>
                <a:gridCol w="521733">
                  <a:extLst>
                    <a:ext uri="{9D8B030D-6E8A-4147-A177-3AD203B41FA5}">
                      <a16:colId xmlns:a16="http://schemas.microsoft.com/office/drawing/2014/main" val="2392684772"/>
                    </a:ext>
                  </a:extLst>
                </a:gridCol>
              </a:tblGrid>
              <a:tr h="314662">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 </a:t>
                      </a:r>
                      <a:r>
                        <a:rPr lang="en-US" sz="800" dirty="0">
                          <a:solidFill>
                            <a:schemeClr val="bg1"/>
                          </a:solidFill>
                          <a:effectLst/>
                        </a:rPr>
                        <a:t>Country</a:t>
                      </a:r>
                      <a:endParaRPr lang="en-US" sz="800" dirty="0">
                        <a:solidFill>
                          <a:schemeClr val="bg1"/>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Kidney Transplantation</a:t>
                      </a:r>
                    </a:p>
                    <a:p>
                      <a:pPr marL="0" marR="0" algn="ctr">
                        <a:lnSpc>
                          <a:spcPct val="107000"/>
                        </a:lnSpc>
                        <a:spcBef>
                          <a:spcPts val="0"/>
                        </a:spcBef>
                        <a:spcAft>
                          <a:spcPts val="0"/>
                        </a:spcAft>
                      </a:pPr>
                      <a:r>
                        <a:rPr lang="en-US" sz="800" dirty="0">
                          <a:solidFill>
                            <a:schemeClr val="tx1">
                              <a:lumMod val="75000"/>
                              <a:lumOff val="25000"/>
                            </a:schemeClr>
                          </a:solidFill>
                          <a:effectLst/>
                        </a:rPr>
                        <a:t>availability  </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Transplant centers PMP</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875882704"/>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9.97</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4023899719"/>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0.00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522219839"/>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486030715"/>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3.30</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661723286"/>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004881994"/>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0.42</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383967418"/>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0.71</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876746841"/>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3204815269"/>
                  </a:ext>
                </a:extLst>
              </a:tr>
              <a:tr h="304771">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1368262627"/>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a:solidFill>
                            <a:srgbClr val="000000"/>
                          </a:solidFill>
                          <a:effectLst/>
                        </a:rPr>
                        <a:t>0.71</a:t>
                      </a:r>
                      <a:endParaRPr lang="en-CA" sz="900" b="0" i="0" u="none" strike="noStrike">
                        <a:solidFill>
                          <a:srgbClr val="000000"/>
                        </a:solidFill>
                        <a:effectLst/>
                        <a:latin typeface="+mn-lt"/>
                      </a:endParaRPr>
                    </a:p>
                  </a:txBody>
                  <a:tcPr marL="4763" marR="4763" marT="4763" marB="0" anchor="ctr"/>
                </a:tc>
                <a:extLst>
                  <a:ext uri="{0D108BD9-81ED-4DB2-BD59-A6C34878D82A}">
                    <a16:rowId xmlns:a16="http://schemas.microsoft.com/office/drawing/2014/main" val="2155871367"/>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3266743077"/>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X</a:t>
                      </a: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algn="ctr" fontAlgn="b"/>
                      <a:r>
                        <a:rPr lang="en-CA" sz="900" b="0" u="none" strike="noStrike" dirty="0">
                          <a:solidFill>
                            <a:srgbClr val="000000"/>
                          </a:solidFill>
                          <a:effectLst/>
                        </a:rPr>
                        <a:t>0.74</a:t>
                      </a:r>
                      <a:endParaRPr lang="en-CA" sz="900" b="0" i="0" u="none" strike="noStrike" dirty="0">
                        <a:solidFill>
                          <a:srgbClr val="000000"/>
                        </a:solidFill>
                        <a:effectLst/>
                        <a:latin typeface="+mn-lt"/>
                      </a:endParaRPr>
                    </a:p>
                  </a:txBody>
                  <a:tcPr marL="4763" marR="4763" marT="4763" marB="0" anchor="ctr"/>
                </a:tc>
                <a:extLst>
                  <a:ext uri="{0D108BD9-81ED-4DB2-BD59-A6C34878D82A}">
                    <a16:rowId xmlns:a16="http://schemas.microsoft.com/office/drawing/2014/main" val="67630015"/>
                  </a:ext>
                </a:extLst>
              </a:tr>
            </a:tbl>
          </a:graphicData>
        </a:graphic>
      </p:graphicFrame>
      <p:sp>
        <p:nvSpPr>
          <p:cNvPr id="10" name="Rectangle 9"/>
          <p:cNvSpPr/>
          <p:nvPr/>
        </p:nvSpPr>
        <p:spPr>
          <a:xfrm>
            <a:off x="540604" y="1597858"/>
            <a:ext cx="4061100" cy="3640822"/>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9180588" y="5146348"/>
            <a:ext cx="2045870" cy="369332"/>
          </a:xfrm>
          <a:prstGeom prst="rect">
            <a:avLst/>
          </a:prstGeom>
          <a:noFill/>
        </p:spPr>
        <p:txBody>
          <a:bodyPr wrap="square" rtlCol="0">
            <a:spAutoFit/>
          </a:bodyPr>
          <a:lstStyle/>
          <a:p>
            <a:r>
              <a:rPr lang="en-US" sz="900" dirty="0"/>
              <a:t>X : Yes</a:t>
            </a:r>
          </a:p>
          <a:p>
            <a:r>
              <a:rPr lang="en-US" sz="900" dirty="0"/>
              <a:t>‘ – ’ : data not reported/unavailable</a:t>
            </a:r>
          </a:p>
        </p:txBody>
      </p:sp>
      <p:pic>
        <p:nvPicPr>
          <p:cNvPr id="3" name="Picture 2">
            <a:extLst>
              <a:ext uri="{FF2B5EF4-FFF2-40B4-BE49-F238E27FC236}">
                <a16:creationId xmlns:a16="http://schemas.microsoft.com/office/drawing/2014/main" id="{9AD6DA99-E7A9-655C-2913-572537DE977B}"/>
              </a:ext>
            </a:extLst>
          </p:cNvPr>
          <p:cNvPicPr>
            <a:picLocks noChangeAspect="1"/>
          </p:cNvPicPr>
          <p:nvPr/>
        </p:nvPicPr>
        <p:blipFill>
          <a:blip r:embed="rId3"/>
          <a:stretch>
            <a:fillRect/>
          </a:stretch>
        </p:blipFill>
        <p:spPr>
          <a:xfrm>
            <a:off x="320035" y="5615348"/>
            <a:ext cx="4467721" cy="147644"/>
          </a:xfrm>
          <a:prstGeom prst="rect">
            <a:avLst/>
          </a:prstGeom>
        </p:spPr>
      </p:pic>
      <p:sp>
        <p:nvSpPr>
          <p:cNvPr id="6" name="Rectangle 5">
            <a:extLst>
              <a:ext uri="{FF2B5EF4-FFF2-40B4-BE49-F238E27FC236}">
                <a16:creationId xmlns:a16="http://schemas.microsoft.com/office/drawing/2014/main" id="{1EDEE97E-691D-58C6-08BA-144D0C60A1B8}"/>
              </a:ext>
            </a:extLst>
          </p:cNvPr>
          <p:cNvSpPr/>
          <p:nvPr/>
        </p:nvSpPr>
        <p:spPr>
          <a:xfrm>
            <a:off x="301606" y="5610211"/>
            <a:ext cx="4491287" cy="152782"/>
          </a:xfrm>
          <a:prstGeom prst="rect">
            <a:avLst/>
          </a:prstGeom>
          <a:no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Title 12">
            <a:extLst>
              <a:ext uri="{FF2B5EF4-FFF2-40B4-BE49-F238E27FC236}">
                <a16:creationId xmlns:a16="http://schemas.microsoft.com/office/drawing/2014/main" id="{8DDED8A4-F6DE-3FBF-F20D-4CAA83D0146D}"/>
              </a:ext>
            </a:extLst>
          </p:cNvPr>
          <p:cNvSpPr>
            <a:spLocks noGrp="1"/>
          </p:cNvSpPr>
          <p:nvPr>
            <p:ph type="title"/>
          </p:nvPr>
        </p:nvSpPr>
        <p:spPr/>
        <p:txBody>
          <a:bodyPr>
            <a:normAutofit/>
          </a:bodyPr>
          <a:lstStyle/>
          <a:p>
            <a:r>
              <a:rPr lang="es-ES" dirty="0" err="1"/>
              <a:t>Capacity</a:t>
            </a:r>
            <a:r>
              <a:rPr lang="es-ES" dirty="0"/>
              <a:t> </a:t>
            </a:r>
            <a:r>
              <a:rPr lang="es-ES" dirty="0" err="1"/>
              <a:t>for</a:t>
            </a:r>
            <a:r>
              <a:rPr lang="es-ES" dirty="0"/>
              <a:t> </a:t>
            </a:r>
            <a:r>
              <a:rPr lang="es-ES" dirty="0" err="1"/>
              <a:t>Kidney</a:t>
            </a:r>
            <a:r>
              <a:rPr lang="es-ES" dirty="0"/>
              <a:t> </a:t>
            </a:r>
            <a:r>
              <a:rPr lang="es-ES" dirty="0" err="1"/>
              <a:t>Transplantation</a:t>
            </a:r>
            <a:endParaRPr lang="en-BE" dirty="0"/>
          </a:p>
        </p:txBody>
      </p:sp>
      <p:sp>
        <p:nvSpPr>
          <p:cNvPr id="2" name="Date Placeholder 3">
            <a:extLst>
              <a:ext uri="{FF2B5EF4-FFF2-40B4-BE49-F238E27FC236}">
                <a16:creationId xmlns:a16="http://schemas.microsoft.com/office/drawing/2014/main" id="{D354D4C0-C34C-A677-C628-DFA46A8CA2CC}"/>
              </a:ext>
            </a:extLst>
          </p:cNvPr>
          <p:cNvSpPr>
            <a:spLocks noGrp="1"/>
          </p:cNvSpPr>
          <p:nvPr>
            <p:ph type="dt" sz="half" idx="2"/>
          </p:nvPr>
        </p:nvSpPr>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ADF573C4-8387-2022-1CD7-932D7634B6B2}"/>
              </a:ext>
            </a:extLst>
          </p:cNvPr>
          <p:cNvSpPr>
            <a:spLocks noGrp="1"/>
          </p:cNvSpPr>
          <p:nvPr>
            <p:ph type="ftr" sz="quarter" idx="3"/>
          </p:nvPr>
        </p:nvSpPr>
        <p:spPr/>
        <p:txBody>
          <a:bodyPr/>
          <a:lstStyle/>
          <a:p>
            <a:r>
              <a:rPr lang="en-US"/>
              <a:t>International Society of Nephrology</a:t>
            </a:r>
          </a:p>
        </p:txBody>
      </p:sp>
      <p:sp>
        <p:nvSpPr>
          <p:cNvPr id="11" name="Slide Number Placeholder 5">
            <a:extLst>
              <a:ext uri="{FF2B5EF4-FFF2-40B4-BE49-F238E27FC236}">
                <a16:creationId xmlns:a16="http://schemas.microsoft.com/office/drawing/2014/main" id="{34D04238-DE55-B736-68FA-3190DC130627}"/>
              </a:ext>
            </a:extLst>
          </p:cNvPr>
          <p:cNvSpPr>
            <a:spLocks noGrp="1"/>
          </p:cNvSpPr>
          <p:nvPr>
            <p:ph type="sldNum" sz="quarter" idx="4"/>
          </p:nvPr>
        </p:nvSpPr>
        <p:spPr/>
        <p:txBody>
          <a:bodyPr/>
          <a:lstStyle/>
          <a:p>
            <a:fld id="{4A9CEFBC-9863-BD47-BA2B-008170C231CB}" type="slidenum">
              <a:rPr lang="en-US" smtClean="0"/>
              <a:pPr/>
              <a:t>27</a:t>
            </a:fld>
            <a:endParaRPr lang="en-US" dirty="0"/>
          </a:p>
        </p:txBody>
      </p:sp>
    </p:spTree>
    <p:extLst>
      <p:ext uri="{BB962C8B-B14F-4D97-AF65-F5344CB8AC3E}">
        <p14:creationId xmlns:p14="http://schemas.microsoft.com/office/powerpoint/2010/main" val="580542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96EF97-78B3-8A6A-6DE1-6C1B3FD49485}"/>
              </a:ext>
            </a:extLst>
          </p:cNvPr>
          <p:cNvPicPr>
            <a:picLocks noChangeAspect="1"/>
          </p:cNvPicPr>
          <p:nvPr/>
        </p:nvPicPr>
        <p:blipFill>
          <a:blip r:embed="rId2"/>
          <a:stretch>
            <a:fillRect/>
          </a:stretch>
        </p:blipFill>
        <p:spPr>
          <a:xfrm>
            <a:off x="4184061" y="2240767"/>
            <a:ext cx="3925227" cy="2472337"/>
          </a:xfrm>
          <a:prstGeom prst="rect">
            <a:avLst/>
          </a:prstGeom>
        </p:spPr>
      </p:pic>
      <p:pic>
        <p:nvPicPr>
          <p:cNvPr id="3" name="Picture 2">
            <a:extLst>
              <a:ext uri="{FF2B5EF4-FFF2-40B4-BE49-F238E27FC236}">
                <a16:creationId xmlns:a16="http://schemas.microsoft.com/office/drawing/2014/main" id="{8F484617-B07B-A206-49CF-D870A81A6B9F}"/>
              </a:ext>
            </a:extLst>
          </p:cNvPr>
          <p:cNvPicPr>
            <a:picLocks noChangeAspect="1"/>
          </p:cNvPicPr>
          <p:nvPr/>
        </p:nvPicPr>
        <p:blipFill>
          <a:blip r:embed="rId3"/>
          <a:stretch>
            <a:fillRect/>
          </a:stretch>
        </p:blipFill>
        <p:spPr>
          <a:xfrm>
            <a:off x="120316" y="2228343"/>
            <a:ext cx="3935089" cy="248476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94996574"/>
              </p:ext>
            </p:extLst>
          </p:nvPr>
        </p:nvGraphicFramePr>
        <p:xfrm>
          <a:off x="8214361" y="1737008"/>
          <a:ext cx="3806198" cy="3527852"/>
        </p:xfrm>
        <a:graphic>
          <a:graphicData uri="http://schemas.openxmlformats.org/drawingml/2006/table">
            <a:tbl>
              <a:tblPr firstRow="1" firstCol="1" bandRow="1">
                <a:tableStyleId>{F5AB1C69-6EDB-4FF4-983F-18BD219EF322}</a:tableStyleId>
              </a:tblPr>
              <a:tblGrid>
                <a:gridCol w="1021701">
                  <a:extLst>
                    <a:ext uri="{9D8B030D-6E8A-4147-A177-3AD203B41FA5}">
                      <a16:colId xmlns:a16="http://schemas.microsoft.com/office/drawing/2014/main" val="2821549450"/>
                    </a:ext>
                  </a:extLst>
                </a:gridCol>
                <a:gridCol w="742293">
                  <a:extLst>
                    <a:ext uri="{9D8B030D-6E8A-4147-A177-3AD203B41FA5}">
                      <a16:colId xmlns:a16="http://schemas.microsoft.com/office/drawing/2014/main" val="159765682"/>
                    </a:ext>
                  </a:extLst>
                </a:gridCol>
                <a:gridCol w="585200">
                  <a:extLst>
                    <a:ext uri="{9D8B030D-6E8A-4147-A177-3AD203B41FA5}">
                      <a16:colId xmlns:a16="http://schemas.microsoft.com/office/drawing/2014/main" val="1766178510"/>
                    </a:ext>
                  </a:extLst>
                </a:gridCol>
                <a:gridCol w="485668">
                  <a:extLst>
                    <a:ext uri="{9D8B030D-6E8A-4147-A177-3AD203B41FA5}">
                      <a16:colId xmlns:a16="http://schemas.microsoft.com/office/drawing/2014/main" val="4262546815"/>
                    </a:ext>
                  </a:extLst>
                </a:gridCol>
                <a:gridCol w="485668">
                  <a:extLst>
                    <a:ext uri="{9D8B030D-6E8A-4147-A177-3AD203B41FA5}">
                      <a16:colId xmlns:a16="http://schemas.microsoft.com/office/drawing/2014/main" val="641647160"/>
                    </a:ext>
                  </a:extLst>
                </a:gridCol>
                <a:gridCol w="485668">
                  <a:extLst>
                    <a:ext uri="{9D8B030D-6E8A-4147-A177-3AD203B41FA5}">
                      <a16:colId xmlns:a16="http://schemas.microsoft.com/office/drawing/2014/main" val="1259111860"/>
                    </a:ext>
                  </a:extLst>
                </a:gridCol>
              </a:tblGrid>
              <a:tr h="304771">
                <a:tc rowSpan="2">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 </a:t>
                      </a:r>
                      <a:r>
                        <a:rPr lang="en-US" sz="800" dirty="0">
                          <a:solidFill>
                            <a:schemeClr val="bg1"/>
                          </a:solidFill>
                          <a:effectLst/>
                        </a:rPr>
                        <a:t>Country</a:t>
                      </a:r>
                      <a:endParaRPr lang="en-US" sz="800" dirty="0">
                        <a:solidFill>
                          <a:schemeClr val="bg1"/>
                        </a:solidFill>
                        <a:effectLst/>
                        <a:latin typeface="+mn-lt"/>
                        <a:ea typeface="Calibri" panose="020F0502020204030204" pitchFamily="34" charset="0"/>
                        <a:cs typeface="Arial" panose="020B0604020202020204" pitchFamily="34" charset="0"/>
                      </a:endParaRPr>
                    </a:p>
                  </a:txBody>
                  <a:tcPr marL="9525" marR="9525" marT="9525" marB="0" anchor="ct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800" dirty="0">
                          <a:solidFill>
                            <a:schemeClr val="tx1">
                              <a:lumMod val="75000"/>
                              <a:lumOff val="25000"/>
                            </a:schemeClr>
                          </a:solidFill>
                          <a:effectLst/>
                        </a:rPr>
                        <a:t>Donor type</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hMerge="1">
                  <a:txBody>
                    <a:bodyPr/>
                    <a:lstStyle/>
                    <a:p>
                      <a:endParaRPr lang="en-US"/>
                    </a:p>
                  </a:txBody>
                  <a:tcPr/>
                </a:tc>
                <a:tc gridSpan="3">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Transplant waitlist</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56146359"/>
                  </a:ext>
                </a:extLst>
              </a:tr>
              <a:tr h="314662">
                <a:tc vMerge="1">
                  <a:txBody>
                    <a:bodyPr/>
                    <a:lstStyle/>
                    <a:p>
                      <a:endParaRPr lang="en-US"/>
                    </a:p>
                  </a:txBody>
                  <a:tcPr/>
                </a:tc>
                <a:tc>
                  <a:txBody>
                    <a:bodyPr/>
                    <a:lstStyle/>
                    <a:p>
                      <a:pPr marL="0" marR="0" algn="ctr">
                        <a:lnSpc>
                          <a:spcPct val="107000"/>
                        </a:lnSpc>
                        <a:spcBef>
                          <a:spcPts val="0"/>
                        </a:spcBef>
                        <a:spcAft>
                          <a:spcPts val="0"/>
                        </a:spcAft>
                      </a:pPr>
                      <a:r>
                        <a:rPr lang="en-US" sz="800">
                          <a:solidFill>
                            <a:schemeClr val="tx1">
                              <a:lumMod val="75000"/>
                              <a:lumOff val="25000"/>
                            </a:schemeClr>
                          </a:solidFill>
                          <a:effectLst/>
                        </a:rPr>
                        <a:t>Live donors only</a:t>
                      </a:r>
                      <a:endParaRPr lang="en-US" sz="8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Combination</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National</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Regional only</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None</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875882704"/>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023899719"/>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706143655"/>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486030715"/>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347264084"/>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42314246"/>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383967418"/>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876746841"/>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204815269"/>
                  </a:ext>
                </a:extLst>
              </a:tr>
              <a:tr h="304771">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368262627"/>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155871367"/>
                  </a:ext>
                </a:extLst>
              </a:tr>
              <a:tr h="225512">
                <a:tc>
                  <a:txBody>
                    <a:bodyPr/>
                    <a:lstStyle/>
                    <a:p>
                      <a:pPr marL="0" marR="0" algn="l">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426899484"/>
                  </a:ext>
                </a:extLst>
              </a:tr>
              <a:tr h="225512">
                <a:tc>
                  <a:txBody>
                    <a:bodyPr/>
                    <a:lstStyle/>
                    <a:p>
                      <a:pPr marL="0" marR="0" algn="l">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9525" marR="9525" marT="9525"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67630015"/>
                  </a:ext>
                </a:extLst>
              </a:tr>
            </a:tbl>
          </a:graphicData>
        </a:graphic>
      </p:graphicFrame>
      <p:sp>
        <p:nvSpPr>
          <p:cNvPr id="6" name="Rectangle 5"/>
          <p:cNvSpPr/>
          <p:nvPr/>
        </p:nvSpPr>
        <p:spPr>
          <a:xfrm>
            <a:off x="4670961" y="1737008"/>
            <a:ext cx="30697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Transplant waitlist</a:t>
            </a:r>
          </a:p>
        </p:txBody>
      </p:sp>
      <p:sp>
        <p:nvSpPr>
          <p:cNvPr id="7" name="Rectangle 6"/>
          <p:cNvSpPr/>
          <p:nvPr/>
        </p:nvSpPr>
        <p:spPr>
          <a:xfrm>
            <a:off x="519532" y="1725120"/>
            <a:ext cx="306977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mn-ea"/>
                <a:cs typeface="+mn-cs"/>
              </a:rPr>
              <a:t>Transplant donor type</a:t>
            </a:r>
          </a:p>
        </p:txBody>
      </p:sp>
      <p:sp>
        <p:nvSpPr>
          <p:cNvPr id="10" name="Rectangle 9"/>
          <p:cNvSpPr/>
          <p:nvPr/>
        </p:nvSpPr>
        <p:spPr>
          <a:xfrm>
            <a:off x="120316" y="2222789"/>
            <a:ext cx="3930158" cy="24903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179130" y="2222788"/>
            <a:ext cx="3930158" cy="24903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8170277" y="5317605"/>
            <a:ext cx="687299" cy="230832"/>
          </a:xfrm>
          <a:prstGeom prst="rect">
            <a:avLst/>
          </a:prstGeom>
          <a:noFill/>
        </p:spPr>
        <p:txBody>
          <a:bodyPr wrap="square" rtlCol="0">
            <a:spAutoFit/>
          </a:bodyPr>
          <a:lstStyle/>
          <a:p>
            <a:r>
              <a:rPr lang="en-US" sz="900" dirty="0"/>
              <a:t>X : Yes</a:t>
            </a:r>
          </a:p>
        </p:txBody>
      </p:sp>
      <p:sp>
        <p:nvSpPr>
          <p:cNvPr id="13" name="Title 12">
            <a:extLst>
              <a:ext uri="{FF2B5EF4-FFF2-40B4-BE49-F238E27FC236}">
                <a16:creationId xmlns:a16="http://schemas.microsoft.com/office/drawing/2014/main" id="{C0EA7FF7-4FF6-22AE-5A0A-6A67F595B5EB}"/>
              </a:ext>
            </a:extLst>
          </p:cNvPr>
          <p:cNvSpPr>
            <a:spLocks noGrp="1"/>
          </p:cNvSpPr>
          <p:nvPr>
            <p:ph type="title"/>
          </p:nvPr>
        </p:nvSpPr>
        <p:spPr/>
        <p:txBody>
          <a:bodyPr>
            <a:normAutofit/>
          </a:bodyPr>
          <a:lstStyle/>
          <a:p>
            <a:r>
              <a:rPr lang="en-GB" dirty="0"/>
              <a:t>Capacity for Kidney Transplantation (cont’d)</a:t>
            </a:r>
            <a:endParaRPr lang="en-BE" dirty="0"/>
          </a:p>
        </p:txBody>
      </p:sp>
      <p:sp>
        <p:nvSpPr>
          <p:cNvPr id="2" name="Date Placeholder 3">
            <a:extLst>
              <a:ext uri="{FF2B5EF4-FFF2-40B4-BE49-F238E27FC236}">
                <a16:creationId xmlns:a16="http://schemas.microsoft.com/office/drawing/2014/main" id="{553D0D8F-08D9-2E46-B0BC-9A95CFD2AD9A}"/>
              </a:ext>
            </a:extLst>
          </p:cNvPr>
          <p:cNvSpPr>
            <a:spLocks noGrp="1"/>
          </p:cNvSpPr>
          <p:nvPr>
            <p:ph type="dt" sz="half" idx="2"/>
          </p:nvPr>
        </p:nvSpPr>
        <p:spPr/>
        <p:txBody>
          <a:bodyPr/>
          <a:lstStyle/>
          <a:p>
            <a:r>
              <a:rPr lang="en-GB" dirty="0"/>
              <a:t>July 2023</a:t>
            </a:r>
            <a:endParaRPr lang="en-US" dirty="0"/>
          </a:p>
        </p:txBody>
      </p:sp>
      <p:sp>
        <p:nvSpPr>
          <p:cNvPr id="8" name="Footer Placeholder 4">
            <a:extLst>
              <a:ext uri="{FF2B5EF4-FFF2-40B4-BE49-F238E27FC236}">
                <a16:creationId xmlns:a16="http://schemas.microsoft.com/office/drawing/2014/main" id="{FEA10E69-6AD9-4D27-4C91-0992551160C2}"/>
              </a:ext>
            </a:extLst>
          </p:cNvPr>
          <p:cNvSpPr>
            <a:spLocks noGrp="1"/>
          </p:cNvSpPr>
          <p:nvPr>
            <p:ph type="ftr" sz="quarter" idx="3"/>
          </p:nvPr>
        </p:nvSpPr>
        <p:spPr/>
        <p:txBody>
          <a:bodyPr/>
          <a:lstStyle/>
          <a:p>
            <a:r>
              <a:rPr lang="en-US"/>
              <a:t>International Society of Nephrology</a:t>
            </a:r>
          </a:p>
        </p:txBody>
      </p:sp>
      <p:sp>
        <p:nvSpPr>
          <p:cNvPr id="9" name="Slide Number Placeholder 5">
            <a:extLst>
              <a:ext uri="{FF2B5EF4-FFF2-40B4-BE49-F238E27FC236}">
                <a16:creationId xmlns:a16="http://schemas.microsoft.com/office/drawing/2014/main" id="{81E84788-4E57-3440-296C-6CA06BDC4C66}"/>
              </a:ext>
            </a:extLst>
          </p:cNvPr>
          <p:cNvSpPr>
            <a:spLocks noGrp="1"/>
          </p:cNvSpPr>
          <p:nvPr>
            <p:ph type="sldNum" sz="quarter" idx="4"/>
          </p:nvPr>
        </p:nvSpPr>
        <p:spPr/>
        <p:txBody>
          <a:bodyPr/>
          <a:lstStyle/>
          <a:p>
            <a:fld id="{4A9CEFBC-9863-BD47-BA2B-008170C231CB}" type="slidenum">
              <a:rPr lang="en-US" smtClean="0"/>
              <a:pPr/>
              <a:t>28</a:t>
            </a:fld>
            <a:endParaRPr lang="en-US" dirty="0"/>
          </a:p>
        </p:txBody>
      </p:sp>
    </p:spTree>
    <p:extLst>
      <p:ext uri="{BB962C8B-B14F-4D97-AF65-F5344CB8AC3E}">
        <p14:creationId xmlns:p14="http://schemas.microsoft.com/office/powerpoint/2010/main" val="2131881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18702CF-8F5E-6E63-C1DF-A16A8526B1C0}"/>
              </a:ext>
            </a:extLst>
          </p:cNvPr>
          <p:cNvPicPr>
            <a:picLocks noChangeAspect="1"/>
          </p:cNvPicPr>
          <p:nvPr/>
        </p:nvPicPr>
        <p:blipFill>
          <a:blip r:embed="rId2"/>
          <a:stretch>
            <a:fillRect/>
          </a:stretch>
        </p:blipFill>
        <p:spPr>
          <a:xfrm>
            <a:off x="798447" y="4035425"/>
            <a:ext cx="4421844" cy="2478194"/>
          </a:xfrm>
          <a:prstGeom prst="rect">
            <a:avLst/>
          </a:prstGeom>
        </p:spPr>
      </p:pic>
      <p:pic>
        <p:nvPicPr>
          <p:cNvPr id="18" name="Picture 17">
            <a:extLst>
              <a:ext uri="{FF2B5EF4-FFF2-40B4-BE49-F238E27FC236}">
                <a16:creationId xmlns:a16="http://schemas.microsoft.com/office/drawing/2014/main" id="{F7E4A0C7-882B-0577-556B-77265830B452}"/>
              </a:ext>
            </a:extLst>
          </p:cNvPr>
          <p:cNvPicPr>
            <a:picLocks noChangeAspect="1"/>
          </p:cNvPicPr>
          <p:nvPr/>
        </p:nvPicPr>
        <p:blipFill>
          <a:blip r:embed="rId3"/>
          <a:stretch>
            <a:fillRect/>
          </a:stretch>
        </p:blipFill>
        <p:spPr>
          <a:xfrm>
            <a:off x="798446" y="1179313"/>
            <a:ext cx="4421845" cy="245812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095192086"/>
              </p:ext>
            </p:extLst>
          </p:nvPr>
        </p:nvGraphicFramePr>
        <p:xfrm>
          <a:off x="5521266" y="1614689"/>
          <a:ext cx="6450655" cy="4236720"/>
        </p:xfrm>
        <a:graphic>
          <a:graphicData uri="http://schemas.openxmlformats.org/drawingml/2006/table">
            <a:tbl>
              <a:tblPr firstRow="1" firstCol="1" bandRow="1">
                <a:tableStyleId>{F5AB1C69-6EDB-4FF4-983F-18BD219EF322}</a:tableStyleId>
              </a:tblPr>
              <a:tblGrid>
                <a:gridCol w="1113765">
                  <a:extLst>
                    <a:ext uri="{9D8B030D-6E8A-4147-A177-3AD203B41FA5}">
                      <a16:colId xmlns:a16="http://schemas.microsoft.com/office/drawing/2014/main" val="808200322"/>
                    </a:ext>
                  </a:extLst>
                </a:gridCol>
                <a:gridCol w="533689">
                  <a:extLst>
                    <a:ext uri="{9D8B030D-6E8A-4147-A177-3AD203B41FA5}">
                      <a16:colId xmlns:a16="http://schemas.microsoft.com/office/drawing/2014/main" val="4287544538"/>
                    </a:ext>
                  </a:extLst>
                </a:gridCol>
                <a:gridCol w="533689">
                  <a:extLst>
                    <a:ext uri="{9D8B030D-6E8A-4147-A177-3AD203B41FA5}">
                      <a16:colId xmlns:a16="http://schemas.microsoft.com/office/drawing/2014/main" val="3261756764"/>
                    </a:ext>
                  </a:extLst>
                </a:gridCol>
                <a:gridCol w="533689">
                  <a:extLst>
                    <a:ext uri="{9D8B030D-6E8A-4147-A177-3AD203B41FA5}">
                      <a16:colId xmlns:a16="http://schemas.microsoft.com/office/drawing/2014/main" val="21610194"/>
                    </a:ext>
                  </a:extLst>
                </a:gridCol>
                <a:gridCol w="533689">
                  <a:extLst>
                    <a:ext uri="{9D8B030D-6E8A-4147-A177-3AD203B41FA5}">
                      <a16:colId xmlns:a16="http://schemas.microsoft.com/office/drawing/2014/main" val="4118484558"/>
                    </a:ext>
                  </a:extLst>
                </a:gridCol>
                <a:gridCol w="533689">
                  <a:extLst>
                    <a:ext uri="{9D8B030D-6E8A-4147-A177-3AD203B41FA5}">
                      <a16:colId xmlns:a16="http://schemas.microsoft.com/office/drawing/2014/main" val="2693376580"/>
                    </a:ext>
                  </a:extLst>
                </a:gridCol>
                <a:gridCol w="533689">
                  <a:extLst>
                    <a:ext uri="{9D8B030D-6E8A-4147-A177-3AD203B41FA5}">
                      <a16:colId xmlns:a16="http://schemas.microsoft.com/office/drawing/2014/main" val="3477030820"/>
                    </a:ext>
                  </a:extLst>
                </a:gridCol>
                <a:gridCol w="533689">
                  <a:extLst>
                    <a:ext uri="{9D8B030D-6E8A-4147-A177-3AD203B41FA5}">
                      <a16:colId xmlns:a16="http://schemas.microsoft.com/office/drawing/2014/main" val="2213529135"/>
                    </a:ext>
                  </a:extLst>
                </a:gridCol>
                <a:gridCol w="533689">
                  <a:extLst>
                    <a:ext uri="{9D8B030D-6E8A-4147-A177-3AD203B41FA5}">
                      <a16:colId xmlns:a16="http://schemas.microsoft.com/office/drawing/2014/main" val="272057294"/>
                    </a:ext>
                  </a:extLst>
                </a:gridCol>
                <a:gridCol w="533689">
                  <a:extLst>
                    <a:ext uri="{9D8B030D-6E8A-4147-A177-3AD203B41FA5}">
                      <a16:colId xmlns:a16="http://schemas.microsoft.com/office/drawing/2014/main" val="837755647"/>
                    </a:ext>
                  </a:extLst>
                </a:gridCol>
                <a:gridCol w="533689">
                  <a:extLst>
                    <a:ext uri="{9D8B030D-6E8A-4147-A177-3AD203B41FA5}">
                      <a16:colId xmlns:a16="http://schemas.microsoft.com/office/drawing/2014/main" val="4108123388"/>
                    </a:ext>
                  </a:extLst>
                </a:gridCol>
              </a:tblGrid>
              <a:tr h="335280">
                <a:tc rowSpan="2">
                  <a:txBody>
                    <a:bodyPr/>
                    <a:lstStyle/>
                    <a:p>
                      <a:pPr marL="0" marR="0" algn="ctr">
                        <a:spcBef>
                          <a:spcPts val="0"/>
                        </a:spcBef>
                        <a:spcAft>
                          <a:spcPts val="0"/>
                        </a:spcAft>
                      </a:pPr>
                      <a:r>
                        <a:rPr lang="en-US" sz="800" dirty="0">
                          <a:solidFill>
                            <a:schemeClr val="bg1"/>
                          </a:solidFill>
                          <a:effectLst/>
                        </a:rPr>
                        <a:t>Country</a:t>
                      </a:r>
                      <a:endParaRPr lang="en-US" sz="8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gridSpan="5">
                  <a:txBody>
                    <a:bodyPr/>
                    <a:lstStyle/>
                    <a:p>
                      <a:pPr marL="0" marR="0" algn="ctr">
                        <a:spcBef>
                          <a:spcPts val="0"/>
                        </a:spcBef>
                        <a:spcAft>
                          <a:spcPts val="0"/>
                        </a:spcAft>
                      </a:pPr>
                      <a:r>
                        <a:rPr lang="en-US" sz="800" dirty="0">
                          <a:solidFill>
                            <a:schemeClr val="tx1">
                              <a:lumMod val="75000"/>
                              <a:lumOff val="25000"/>
                            </a:schemeClr>
                          </a:solidFill>
                          <a:effectLst/>
                        </a:rPr>
                        <a:t>HD frequency</a:t>
                      </a:r>
                    </a:p>
                    <a:p>
                      <a:pPr marL="0" marR="0" algn="ctr">
                        <a:spcBef>
                          <a:spcPts val="0"/>
                        </a:spcBef>
                        <a:spcAft>
                          <a:spcPts val="0"/>
                        </a:spcAft>
                      </a:pPr>
                      <a:r>
                        <a:rPr lang="en-US" sz="800" dirty="0">
                          <a:solidFill>
                            <a:schemeClr val="tx1">
                              <a:lumMod val="75000"/>
                              <a:lumOff val="25000"/>
                            </a:schemeClr>
                          </a:solidFill>
                          <a:effectLst/>
                        </a:rPr>
                        <a:t>a center-based service that involves treatment </a:t>
                      </a:r>
                    </a:p>
                    <a:p>
                      <a:pPr marL="0" marR="0" algn="ctr">
                        <a:spcBef>
                          <a:spcPts val="0"/>
                        </a:spcBef>
                        <a:spcAft>
                          <a:spcPts val="0"/>
                        </a:spcAft>
                      </a:pPr>
                      <a:r>
                        <a:rPr lang="en-US" sz="800" dirty="0">
                          <a:solidFill>
                            <a:schemeClr val="tx1">
                              <a:lumMod val="75000"/>
                              <a:lumOff val="25000"/>
                            </a:schemeClr>
                          </a:solidFill>
                          <a:effectLst/>
                        </a:rPr>
                        <a:t>3x week/3-4x hours</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800" b="1" kern="1200" dirty="0">
                          <a:solidFill>
                            <a:schemeClr val="tx1">
                              <a:lumMod val="75000"/>
                              <a:lumOff val="25000"/>
                            </a:schemeClr>
                          </a:solidFill>
                          <a:effectLst/>
                        </a:rPr>
                        <a:t> PD frequency</a:t>
                      </a:r>
                    </a:p>
                    <a:p>
                      <a:pPr algn="ctr"/>
                      <a:r>
                        <a:rPr lang="en-US" sz="800" b="1" kern="1200" dirty="0">
                          <a:solidFill>
                            <a:schemeClr val="tx1">
                              <a:lumMod val="75000"/>
                              <a:lumOff val="25000"/>
                            </a:schemeClr>
                          </a:solidFill>
                          <a:effectLst/>
                        </a:rPr>
                        <a:t>ability to do adequate exchanges</a:t>
                      </a:r>
                    </a:p>
                    <a:p>
                      <a:pPr algn="ctr"/>
                      <a:r>
                        <a:rPr lang="en-US" sz="800" b="1" kern="1200" dirty="0">
                          <a:solidFill>
                            <a:schemeClr val="tx1">
                              <a:lumMod val="75000"/>
                              <a:lumOff val="25000"/>
                            </a:schemeClr>
                          </a:solidFill>
                          <a:effectLst/>
                        </a:rPr>
                        <a:t>3-4x day</a:t>
                      </a:r>
                    </a:p>
                    <a:p>
                      <a:pPr algn="ctr"/>
                      <a:r>
                        <a:rPr lang="en-US" sz="800" b="1" kern="1200" dirty="0">
                          <a:solidFill>
                            <a:schemeClr val="tx1">
                              <a:lumMod val="75000"/>
                              <a:lumOff val="25000"/>
                            </a:schemeClr>
                          </a:solidFill>
                          <a:effectLst/>
                        </a:rPr>
                        <a:t>(or equivalent cycles on automated PD)</a:t>
                      </a:r>
                      <a:endParaRPr lang="en-US" sz="800" b="1"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endParaRPr lang="en-US" sz="1000" dirty="0">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endParaRPr lang="en-US" sz="1000" dirty="0">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endParaRPr lang="en-US" sz="1000" dirty="0">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endParaRPr lang="en-US" sz="1000" dirty="0">
                        <a:effectLst/>
                        <a:latin typeface="Calibri Light" panose="020F03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93202184"/>
                  </a:ext>
                </a:extLst>
              </a:tr>
              <a:tr h="144780">
                <a:tc vMerge="1">
                  <a:txBody>
                    <a:bodyPr/>
                    <a:lstStyle/>
                    <a:p>
                      <a:endParaRPr lang="en-US"/>
                    </a:p>
                  </a:txBody>
                  <a:tcP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750" dirty="0">
                          <a:solidFill>
                            <a:schemeClr val="tx1">
                              <a:lumMod val="75000"/>
                              <a:lumOff val="25000"/>
                            </a:schemeClr>
                          </a:solidFill>
                          <a:effectLst/>
                        </a:rPr>
                        <a:t>Never</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(dialysis not provided)</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750" dirty="0">
                          <a:solidFill>
                            <a:schemeClr val="tx1">
                              <a:lumMod val="75000"/>
                              <a:lumOff val="25000"/>
                            </a:schemeClr>
                          </a:solidFill>
                          <a:effectLst/>
                        </a:rPr>
                        <a:t>Never</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(dialysis not provided)</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64768297"/>
                  </a:ext>
                </a:extLst>
              </a:tr>
              <a:tr h="274320">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16279477"/>
                  </a:ext>
                </a:extLst>
              </a:tr>
              <a:tr h="274320">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92766838"/>
                  </a:ext>
                </a:extLst>
              </a:tr>
              <a:tr h="274320">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34596070"/>
                  </a:ext>
                </a:extLst>
              </a:tr>
              <a:tr h="274320">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40566828"/>
                  </a:ext>
                </a:extLst>
              </a:tr>
              <a:tr h="274320">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540134405"/>
                  </a:ext>
                </a:extLst>
              </a:tr>
              <a:tr h="274320">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74960597"/>
                  </a:ext>
                </a:extLst>
              </a:tr>
              <a:tr h="274320">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9752098"/>
                  </a:ext>
                </a:extLst>
              </a:tr>
              <a:tr h="274320">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85458086"/>
                  </a:ext>
                </a:extLst>
              </a:tr>
              <a:tr h="274320">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53678468"/>
                  </a:ext>
                </a:extLst>
              </a:tr>
              <a:tr h="274320">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02329254"/>
                  </a:ext>
                </a:extLst>
              </a:tr>
              <a:tr h="274320">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90052304"/>
                  </a:ext>
                </a:extLst>
              </a:tr>
              <a:tr h="274320">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63234540"/>
                  </a:ext>
                </a:extLst>
              </a:tr>
            </a:tbl>
          </a:graphicData>
        </a:graphic>
      </p:graphicFrame>
      <p:sp>
        <p:nvSpPr>
          <p:cNvPr id="6" name="Rectangle 5"/>
          <p:cNvSpPr/>
          <p:nvPr/>
        </p:nvSpPr>
        <p:spPr>
          <a:xfrm>
            <a:off x="1474483" y="782686"/>
            <a:ext cx="306977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HD frequency</a:t>
            </a:r>
          </a:p>
        </p:txBody>
      </p:sp>
      <p:sp>
        <p:nvSpPr>
          <p:cNvPr id="7" name="Rectangle 6"/>
          <p:cNvSpPr/>
          <p:nvPr/>
        </p:nvSpPr>
        <p:spPr>
          <a:xfrm>
            <a:off x="1493145" y="3649564"/>
            <a:ext cx="306977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PD frequency</a:t>
            </a:r>
          </a:p>
        </p:txBody>
      </p:sp>
      <p:sp>
        <p:nvSpPr>
          <p:cNvPr id="10" name="Rectangle 9"/>
          <p:cNvSpPr/>
          <p:nvPr/>
        </p:nvSpPr>
        <p:spPr>
          <a:xfrm>
            <a:off x="798446" y="1169747"/>
            <a:ext cx="4421845" cy="24903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98446" y="4035424"/>
            <a:ext cx="4421845" cy="249031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491340" y="5851409"/>
            <a:ext cx="687299" cy="230832"/>
          </a:xfrm>
          <a:prstGeom prst="rect">
            <a:avLst/>
          </a:prstGeom>
          <a:noFill/>
        </p:spPr>
        <p:txBody>
          <a:bodyPr wrap="square" rtlCol="0">
            <a:spAutoFit/>
          </a:bodyPr>
          <a:lstStyle/>
          <a:p>
            <a:r>
              <a:rPr lang="en-US" sz="900" dirty="0"/>
              <a:t>X : Yes</a:t>
            </a:r>
          </a:p>
        </p:txBody>
      </p:sp>
      <p:sp>
        <p:nvSpPr>
          <p:cNvPr id="8" name="Oval 7"/>
          <p:cNvSpPr/>
          <p:nvPr/>
        </p:nvSpPr>
        <p:spPr>
          <a:xfrm>
            <a:off x="2563401" y="1133495"/>
            <a:ext cx="2845943" cy="11936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2552456" y="3988118"/>
            <a:ext cx="2705159" cy="1143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3">
            <a:extLst>
              <a:ext uri="{FF2B5EF4-FFF2-40B4-BE49-F238E27FC236}">
                <a16:creationId xmlns:a16="http://schemas.microsoft.com/office/drawing/2014/main" id="{37CB7EDC-3DEB-059D-2166-8CE428280BCB}"/>
              </a:ext>
            </a:extLst>
          </p:cNvPr>
          <p:cNvSpPr>
            <a:spLocks noGrp="1"/>
          </p:cNvSpPr>
          <p:nvPr>
            <p:ph type="title"/>
          </p:nvPr>
        </p:nvSpPr>
        <p:spPr>
          <a:xfrm>
            <a:off x="771524" y="357725"/>
            <a:ext cx="8471087" cy="648865"/>
          </a:xfrm>
        </p:spPr>
        <p:txBody>
          <a:bodyPr>
            <a:normAutofit/>
          </a:bodyPr>
          <a:lstStyle/>
          <a:p>
            <a:r>
              <a:rPr lang="en-GB" dirty="0"/>
              <a:t>Availability of services within dialysis care </a:t>
            </a:r>
            <a:endParaRPr lang="en-BE" dirty="0"/>
          </a:p>
        </p:txBody>
      </p:sp>
      <p:sp>
        <p:nvSpPr>
          <p:cNvPr id="2" name="Date Placeholder 3">
            <a:extLst>
              <a:ext uri="{FF2B5EF4-FFF2-40B4-BE49-F238E27FC236}">
                <a16:creationId xmlns:a16="http://schemas.microsoft.com/office/drawing/2014/main" id="{8E2051A1-2F53-9BB7-B258-863BBC365356}"/>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90DFF113-04F7-A40A-D82D-FB765F26FB6E}"/>
              </a:ext>
            </a:extLst>
          </p:cNvPr>
          <p:cNvSpPr>
            <a:spLocks noGrp="1"/>
          </p:cNvSpPr>
          <p:nvPr>
            <p:ph type="ftr" sz="quarter" idx="3"/>
          </p:nvPr>
        </p:nvSpPr>
        <p:spPr/>
        <p:txBody>
          <a:bodyPr/>
          <a:lstStyle/>
          <a:p>
            <a:r>
              <a:rPr lang="en-US"/>
              <a:t>International Society of Nephrology</a:t>
            </a:r>
          </a:p>
        </p:txBody>
      </p:sp>
      <p:sp>
        <p:nvSpPr>
          <p:cNvPr id="13" name="Slide Number Placeholder 5">
            <a:extLst>
              <a:ext uri="{FF2B5EF4-FFF2-40B4-BE49-F238E27FC236}">
                <a16:creationId xmlns:a16="http://schemas.microsoft.com/office/drawing/2014/main" id="{443424C0-A724-3F36-1F6E-BF428ED7F683}"/>
              </a:ext>
            </a:extLst>
          </p:cNvPr>
          <p:cNvSpPr>
            <a:spLocks noGrp="1"/>
          </p:cNvSpPr>
          <p:nvPr>
            <p:ph type="sldNum" sz="quarter" idx="4"/>
          </p:nvPr>
        </p:nvSpPr>
        <p:spPr/>
        <p:txBody>
          <a:bodyPr/>
          <a:lstStyle/>
          <a:p>
            <a:fld id="{4A9CEFBC-9863-BD47-BA2B-008170C231CB}" type="slidenum">
              <a:rPr lang="en-US" smtClean="0"/>
              <a:pPr/>
              <a:t>29</a:t>
            </a:fld>
            <a:endParaRPr lang="en-US" dirty="0"/>
          </a:p>
        </p:txBody>
      </p:sp>
    </p:spTree>
    <p:extLst>
      <p:ext uri="{BB962C8B-B14F-4D97-AF65-F5344CB8AC3E}">
        <p14:creationId xmlns:p14="http://schemas.microsoft.com/office/powerpoint/2010/main" val="848726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8EA5B99-FE02-487E-9753-182188E462D4}"/>
              </a:ext>
            </a:extLst>
          </p:cNvPr>
          <p:cNvSpPr txBox="1">
            <a:spLocks/>
          </p:cNvSpPr>
          <p:nvPr/>
        </p:nvSpPr>
        <p:spPr>
          <a:xfrm>
            <a:off x="770400" y="356400"/>
            <a:ext cx="8470800" cy="651600"/>
          </a:xfrm>
          <a:prstGeom prst="rect">
            <a:avLst/>
          </a:prstGeom>
        </p:spPr>
        <p:txBody>
          <a:bodyPr vert="horz" lIns="91440" tIns="45720" rIns="91440" bIns="45720" rtlCol="0" anchor="ctr">
            <a:normAutofit/>
          </a:bodyPr>
          <a:lstStyle>
            <a:lvl1pPr>
              <a:lnSpc>
                <a:spcPct val="90000"/>
              </a:lnSpc>
              <a:spcBef>
                <a:spcPct val="0"/>
              </a:spcBef>
              <a:buNone/>
              <a:defRPr sz="3200" b="0" spc="50" baseline="0">
                <a:solidFill>
                  <a:srgbClr val="283378"/>
                </a:solidFill>
                <a:latin typeface="Arial" panose="020B0604020202020204" pitchFamily="34" charset="0"/>
                <a:ea typeface="+mj-ea"/>
                <a:cs typeface="Arial" panose="020B0604020202020204" pitchFamily="34" charset="0"/>
              </a:defRPr>
            </a:lvl1pPr>
          </a:lstStyle>
          <a:p>
            <a:r>
              <a:rPr lang="en-AU"/>
              <a:t>Overview</a:t>
            </a:r>
          </a:p>
        </p:txBody>
      </p:sp>
      <p:sp>
        <p:nvSpPr>
          <p:cNvPr id="9" name="Content Placeholder 8">
            <a:extLst>
              <a:ext uri="{FF2B5EF4-FFF2-40B4-BE49-F238E27FC236}">
                <a16:creationId xmlns:a16="http://schemas.microsoft.com/office/drawing/2014/main" id="{9035A40C-5E56-4626-8C1F-1E89AD3A93F9}"/>
              </a:ext>
            </a:extLst>
          </p:cNvPr>
          <p:cNvSpPr>
            <a:spLocks noGrp="1"/>
          </p:cNvSpPr>
          <p:nvPr>
            <p:ph idx="1"/>
          </p:nvPr>
        </p:nvSpPr>
        <p:spPr>
          <a:xfrm>
            <a:off x="838200" y="2128661"/>
            <a:ext cx="10515600" cy="4048301"/>
          </a:xfrm>
        </p:spPr>
        <p:txBody>
          <a:bodyPr>
            <a:normAutofit/>
          </a:bodyPr>
          <a:lstStyle/>
          <a:p>
            <a:pPr>
              <a:lnSpc>
                <a:spcPct val="110000"/>
              </a:lnSpc>
              <a:spcBef>
                <a:spcPts val="3600"/>
              </a:spcBef>
            </a:pPr>
            <a:r>
              <a:rPr lang="en-AU" sz="2400"/>
              <a:t>Aim</a:t>
            </a:r>
          </a:p>
          <a:p>
            <a:pPr>
              <a:lnSpc>
                <a:spcPct val="110000"/>
              </a:lnSpc>
              <a:spcBef>
                <a:spcPts val="3600"/>
              </a:spcBef>
            </a:pPr>
            <a:r>
              <a:rPr lang="en-AU" sz="2400"/>
              <a:t>Methods</a:t>
            </a:r>
          </a:p>
          <a:p>
            <a:pPr>
              <a:lnSpc>
                <a:spcPct val="110000"/>
              </a:lnSpc>
              <a:spcBef>
                <a:spcPts val="3600"/>
              </a:spcBef>
            </a:pPr>
            <a:r>
              <a:rPr lang="en-AU" sz="2400"/>
              <a:t>Key Results</a:t>
            </a:r>
          </a:p>
          <a:p>
            <a:pPr marL="0" indent="0">
              <a:lnSpc>
                <a:spcPct val="110000"/>
              </a:lnSpc>
              <a:spcBef>
                <a:spcPts val="3600"/>
              </a:spcBef>
              <a:buNone/>
            </a:pPr>
            <a:endParaRPr lang="en-AU" sz="2400"/>
          </a:p>
        </p:txBody>
      </p:sp>
      <p:sp>
        <p:nvSpPr>
          <p:cNvPr id="8" name="Date Placeholder 3">
            <a:extLst>
              <a:ext uri="{FF2B5EF4-FFF2-40B4-BE49-F238E27FC236}">
                <a16:creationId xmlns:a16="http://schemas.microsoft.com/office/drawing/2014/main" id="{9EAE193B-970F-5552-EA41-7EF2EF7DD108}"/>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10" name="Footer Placeholder 4">
            <a:extLst>
              <a:ext uri="{FF2B5EF4-FFF2-40B4-BE49-F238E27FC236}">
                <a16:creationId xmlns:a16="http://schemas.microsoft.com/office/drawing/2014/main" id="{54944920-6377-E21C-EAC9-465BB3AAB5F0}"/>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11" name="Slide Number Placeholder 5">
            <a:extLst>
              <a:ext uri="{FF2B5EF4-FFF2-40B4-BE49-F238E27FC236}">
                <a16:creationId xmlns:a16="http://schemas.microsoft.com/office/drawing/2014/main" id="{839FD8FE-AB30-1FFC-AC44-AA78AB00CF81}"/>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3</a:t>
            </a:fld>
            <a:endParaRPr lang="en-US"/>
          </a:p>
        </p:txBody>
      </p:sp>
      <p:pic>
        <p:nvPicPr>
          <p:cNvPr id="3" name="Picture 2" descr="A group of people in white coats&#10;&#10;Description automatically generated with low confidence">
            <a:extLst>
              <a:ext uri="{FF2B5EF4-FFF2-40B4-BE49-F238E27FC236}">
                <a16:creationId xmlns:a16="http://schemas.microsoft.com/office/drawing/2014/main" id="{78A4FA98-2CA5-276E-A216-D2BD6041B933}"/>
              </a:ext>
            </a:extLst>
          </p:cNvPr>
          <p:cNvPicPr>
            <a:picLocks noChangeAspect="1"/>
          </p:cNvPicPr>
          <p:nvPr/>
        </p:nvPicPr>
        <p:blipFill>
          <a:blip r:embed="rId2"/>
          <a:stretch>
            <a:fillRect/>
          </a:stretch>
        </p:blipFill>
        <p:spPr>
          <a:xfrm>
            <a:off x="5380382" y="2076099"/>
            <a:ext cx="6460434" cy="4643437"/>
          </a:xfrm>
          <a:prstGeom prst="rect">
            <a:avLst/>
          </a:prstGeom>
        </p:spPr>
      </p:pic>
    </p:spTree>
    <p:extLst>
      <p:ext uri="{BB962C8B-B14F-4D97-AF65-F5344CB8AC3E}">
        <p14:creationId xmlns:p14="http://schemas.microsoft.com/office/powerpoint/2010/main" val="1691491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C7FC1-19EB-C8E9-BB0D-A1E5E80D2337}"/>
              </a:ext>
            </a:extLst>
          </p:cNvPr>
          <p:cNvPicPr>
            <a:picLocks noChangeAspect="1"/>
          </p:cNvPicPr>
          <p:nvPr/>
        </p:nvPicPr>
        <p:blipFill>
          <a:blip r:embed="rId2"/>
          <a:stretch>
            <a:fillRect/>
          </a:stretch>
        </p:blipFill>
        <p:spPr>
          <a:xfrm>
            <a:off x="398322" y="1540814"/>
            <a:ext cx="6624741" cy="406159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607321347"/>
              </p:ext>
            </p:extLst>
          </p:nvPr>
        </p:nvGraphicFramePr>
        <p:xfrm>
          <a:off x="7289221" y="1583423"/>
          <a:ext cx="4401317" cy="4018989"/>
        </p:xfrm>
        <a:graphic>
          <a:graphicData uri="http://schemas.openxmlformats.org/drawingml/2006/table">
            <a:tbl>
              <a:tblPr firstRow="1" firstCol="1" bandRow="1">
                <a:tableStyleId>{F5AB1C69-6EDB-4FF4-983F-18BD219EF322}</a:tableStyleId>
              </a:tblPr>
              <a:tblGrid>
                <a:gridCol w="1208652">
                  <a:extLst>
                    <a:ext uri="{9D8B030D-6E8A-4147-A177-3AD203B41FA5}">
                      <a16:colId xmlns:a16="http://schemas.microsoft.com/office/drawing/2014/main" val="808200322"/>
                    </a:ext>
                  </a:extLst>
                </a:gridCol>
                <a:gridCol w="638533">
                  <a:extLst>
                    <a:ext uri="{9D8B030D-6E8A-4147-A177-3AD203B41FA5}">
                      <a16:colId xmlns:a16="http://schemas.microsoft.com/office/drawing/2014/main" val="1818333715"/>
                    </a:ext>
                  </a:extLst>
                </a:gridCol>
                <a:gridCol w="638533">
                  <a:extLst>
                    <a:ext uri="{9D8B030D-6E8A-4147-A177-3AD203B41FA5}">
                      <a16:colId xmlns:a16="http://schemas.microsoft.com/office/drawing/2014/main" val="3835972984"/>
                    </a:ext>
                  </a:extLst>
                </a:gridCol>
                <a:gridCol w="638533">
                  <a:extLst>
                    <a:ext uri="{9D8B030D-6E8A-4147-A177-3AD203B41FA5}">
                      <a16:colId xmlns:a16="http://schemas.microsoft.com/office/drawing/2014/main" val="3553204927"/>
                    </a:ext>
                  </a:extLst>
                </a:gridCol>
                <a:gridCol w="638533">
                  <a:extLst>
                    <a:ext uri="{9D8B030D-6E8A-4147-A177-3AD203B41FA5}">
                      <a16:colId xmlns:a16="http://schemas.microsoft.com/office/drawing/2014/main" val="4220035868"/>
                    </a:ext>
                  </a:extLst>
                </a:gridCol>
                <a:gridCol w="638533">
                  <a:extLst>
                    <a:ext uri="{9D8B030D-6E8A-4147-A177-3AD203B41FA5}">
                      <a16:colId xmlns:a16="http://schemas.microsoft.com/office/drawing/2014/main" val="1629330082"/>
                    </a:ext>
                  </a:extLst>
                </a:gridCol>
              </a:tblGrid>
              <a:tr h="178509">
                <a:tc rowSpan="2">
                  <a:txBody>
                    <a:bodyPr/>
                    <a:lstStyle/>
                    <a:p>
                      <a:pPr marL="0" marR="0" algn="ctr">
                        <a:spcBef>
                          <a:spcPts val="0"/>
                        </a:spcBef>
                        <a:spcAft>
                          <a:spcPts val="0"/>
                        </a:spcAft>
                      </a:pPr>
                      <a:r>
                        <a:rPr lang="en-US" sz="900" dirty="0">
                          <a:solidFill>
                            <a:schemeClr val="bg1"/>
                          </a:solidFill>
                          <a:effectLst/>
                        </a:rPr>
                        <a:t>Country</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gridSpan="5">
                  <a:txBody>
                    <a:bodyPr/>
                    <a:lstStyle/>
                    <a:p>
                      <a:pPr marL="0" marR="0" algn="ctr">
                        <a:spcBef>
                          <a:spcPts val="0"/>
                        </a:spcBef>
                        <a:spcAft>
                          <a:spcPts val="0"/>
                        </a:spcAft>
                      </a:pPr>
                      <a:r>
                        <a:rPr lang="en-US" sz="900" dirty="0">
                          <a:solidFill>
                            <a:schemeClr val="tx1">
                              <a:lumMod val="75000"/>
                              <a:lumOff val="25000"/>
                            </a:schemeClr>
                          </a:solidFill>
                          <a:effectLst/>
                        </a:rPr>
                        <a:t>Availability of Home hemodialysis</a:t>
                      </a:r>
                      <a:endParaRPr lang="en-US" sz="900" dirty="0">
                        <a:solidFill>
                          <a:schemeClr val="tx1">
                            <a:lumMod val="75000"/>
                            <a:lumOff val="25000"/>
                          </a:schemeClr>
                        </a:solidFill>
                        <a:effectLst/>
                        <a:latin typeface="Gill Sans MT" panose="020B0502020104020203"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3202184"/>
                  </a:ext>
                </a:extLst>
              </a:tr>
              <a:tr h="144780">
                <a:tc vMerge="1">
                  <a:txBody>
                    <a:bodyPr/>
                    <a:lstStyle/>
                    <a:p>
                      <a:endParaRPr lang="en-US"/>
                    </a:p>
                  </a:txBody>
                  <a:tcPr/>
                </a:tc>
                <a:tc>
                  <a:txBody>
                    <a:bodyPr/>
                    <a:lstStyle/>
                    <a:p>
                      <a:pPr marL="0" marR="0" algn="ctr">
                        <a:spcBef>
                          <a:spcPts val="0"/>
                        </a:spcBef>
                        <a:spcAft>
                          <a:spcPts val="0"/>
                        </a:spcAft>
                      </a:pPr>
                      <a:r>
                        <a:rPr lang="en-ZA" sz="900" dirty="0">
                          <a:solidFill>
                            <a:schemeClr val="tx1">
                              <a:lumMod val="75000"/>
                              <a:lumOff val="25000"/>
                            </a:schemeClr>
                          </a:solidFill>
                          <a:effectLst/>
                        </a:rPr>
                        <a:t>Generally available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900" dirty="0">
                          <a:solidFill>
                            <a:schemeClr val="tx1">
                              <a:lumMod val="75000"/>
                              <a:lumOff val="25000"/>
                            </a:schemeClr>
                          </a:solidFill>
                          <a:effectLst/>
                        </a:rPr>
                        <a:t>Generally not available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Never</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900" dirty="0">
                          <a:solidFill>
                            <a:schemeClr val="tx1">
                              <a:lumMod val="75000"/>
                              <a:lumOff val="25000"/>
                            </a:schemeClr>
                          </a:solidFill>
                          <a:effectLst/>
                        </a:rPr>
                        <a:t>Unknown</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900" dirty="0">
                          <a:solidFill>
                            <a:schemeClr val="tx1">
                              <a:lumMod val="75000"/>
                              <a:lumOff val="25000"/>
                            </a:schemeClr>
                          </a:solidFill>
                          <a:effectLst/>
                        </a:rPr>
                        <a:t>N/A (dialysis not provided)</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64768297"/>
                  </a:ext>
                </a:extLst>
              </a:tr>
              <a:tr h="274320">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16279477"/>
                  </a:ext>
                </a:extLst>
              </a:tr>
              <a:tr h="274320">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18508187"/>
                  </a:ext>
                </a:extLst>
              </a:tr>
              <a:tr h="274320">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34596070"/>
                  </a:ext>
                </a:extLst>
              </a:tr>
              <a:tr h="274320">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33619325"/>
                  </a:ext>
                </a:extLst>
              </a:tr>
              <a:tr h="274320">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87022018"/>
                  </a:ext>
                </a:extLst>
              </a:tr>
              <a:tr h="274320">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74960597"/>
                  </a:ext>
                </a:extLst>
              </a:tr>
              <a:tr h="274320">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69752098"/>
                  </a:ext>
                </a:extLst>
              </a:tr>
              <a:tr h="274320">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85458086"/>
                  </a:ext>
                </a:extLst>
              </a:tr>
              <a:tr h="274320">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53678468"/>
                  </a:ext>
                </a:extLst>
              </a:tr>
              <a:tr h="274320">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02329254"/>
                  </a:ext>
                </a:extLst>
              </a:tr>
              <a:tr h="274320">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45345836"/>
                  </a:ext>
                </a:extLst>
              </a:tr>
              <a:tr h="274320">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63234540"/>
                  </a:ext>
                </a:extLst>
              </a:tr>
            </a:tbl>
          </a:graphicData>
        </a:graphic>
      </p:graphicFrame>
      <p:sp>
        <p:nvSpPr>
          <p:cNvPr id="7" name="Rectangle 6"/>
          <p:cNvSpPr/>
          <p:nvPr/>
        </p:nvSpPr>
        <p:spPr>
          <a:xfrm>
            <a:off x="398323" y="1540815"/>
            <a:ext cx="6624742" cy="410420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046288" y="1649002"/>
            <a:ext cx="2342508" cy="16746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7289220" y="5602412"/>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589886F6-C4B7-ED4D-D220-E6CE2D2F3AAB}"/>
              </a:ext>
            </a:extLst>
          </p:cNvPr>
          <p:cNvSpPr>
            <a:spLocks noGrp="1"/>
          </p:cNvSpPr>
          <p:nvPr>
            <p:ph type="title"/>
          </p:nvPr>
        </p:nvSpPr>
        <p:spPr/>
        <p:txBody>
          <a:bodyPr>
            <a:normAutofit/>
          </a:bodyPr>
          <a:lstStyle/>
          <a:p>
            <a:r>
              <a:rPr lang="es-ES" dirty="0" err="1"/>
              <a:t>Availability</a:t>
            </a:r>
            <a:r>
              <a:rPr lang="es-ES" dirty="0"/>
              <a:t> of Home </a:t>
            </a:r>
            <a:r>
              <a:rPr lang="es-ES" dirty="0" err="1"/>
              <a:t>hemodialysis</a:t>
            </a:r>
            <a:endParaRPr lang="en-BE" dirty="0"/>
          </a:p>
        </p:txBody>
      </p:sp>
      <p:sp>
        <p:nvSpPr>
          <p:cNvPr id="2" name="Date Placeholder 3">
            <a:extLst>
              <a:ext uri="{FF2B5EF4-FFF2-40B4-BE49-F238E27FC236}">
                <a16:creationId xmlns:a16="http://schemas.microsoft.com/office/drawing/2014/main" id="{930B3565-6B7C-A82C-7ADC-14118491B1CC}"/>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7FD6E9FF-56C7-345C-0752-01292AAAC723}"/>
              </a:ext>
            </a:extLst>
          </p:cNvPr>
          <p:cNvSpPr>
            <a:spLocks noGrp="1"/>
          </p:cNvSpPr>
          <p:nvPr>
            <p:ph type="ftr" sz="quarter" idx="3"/>
          </p:nvPr>
        </p:nvSpPr>
        <p:spPr/>
        <p:txBody>
          <a:bodyPr/>
          <a:lstStyle/>
          <a:p>
            <a:r>
              <a:rPr lang="en-US"/>
              <a:t>International Society of Nephrology</a:t>
            </a:r>
          </a:p>
        </p:txBody>
      </p:sp>
      <p:sp>
        <p:nvSpPr>
          <p:cNvPr id="10" name="Slide Number Placeholder 5">
            <a:extLst>
              <a:ext uri="{FF2B5EF4-FFF2-40B4-BE49-F238E27FC236}">
                <a16:creationId xmlns:a16="http://schemas.microsoft.com/office/drawing/2014/main" id="{BD62065B-7329-FE5C-0B1F-893C80184372}"/>
              </a:ext>
            </a:extLst>
          </p:cNvPr>
          <p:cNvSpPr>
            <a:spLocks noGrp="1"/>
          </p:cNvSpPr>
          <p:nvPr>
            <p:ph type="sldNum" sz="quarter" idx="4"/>
          </p:nvPr>
        </p:nvSpPr>
        <p:spPr/>
        <p:txBody>
          <a:bodyPr/>
          <a:lstStyle/>
          <a:p>
            <a:fld id="{4A9CEFBC-9863-BD47-BA2B-008170C231CB}" type="slidenum">
              <a:rPr lang="en-US" smtClean="0"/>
              <a:pPr/>
              <a:t>30</a:t>
            </a:fld>
            <a:endParaRPr lang="en-US" dirty="0"/>
          </a:p>
        </p:txBody>
      </p:sp>
    </p:spTree>
    <p:extLst>
      <p:ext uri="{BB962C8B-B14F-4D97-AF65-F5344CB8AC3E}">
        <p14:creationId xmlns:p14="http://schemas.microsoft.com/office/powerpoint/2010/main" val="637864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FB21CA-AACF-26CA-220C-E7825115BC37}"/>
              </a:ext>
            </a:extLst>
          </p:cNvPr>
          <p:cNvPicPr>
            <a:picLocks noChangeAspect="1"/>
          </p:cNvPicPr>
          <p:nvPr/>
        </p:nvPicPr>
        <p:blipFill>
          <a:blip r:embed="rId2"/>
          <a:stretch>
            <a:fillRect/>
          </a:stretch>
        </p:blipFill>
        <p:spPr>
          <a:xfrm>
            <a:off x="569324" y="1557742"/>
            <a:ext cx="5823409" cy="374251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105540919"/>
              </p:ext>
            </p:extLst>
          </p:nvPr>
        </p:nvGraphicFramePr>
        <p:xfrm>
          <a:off x="6892154" y="1790808"/>
          <a:ext cx="5169706" cy="3276383"/>
        </p:xfrm>
        <a:graphic>
          <a:graphicData uri="http://schemas.openxmlformats.org/drawingml/2006/table">
            <a:tbl>
              <a:tblPr firstRow="1" firstCol="1" bandRow="1">
                <a:tableStyleId>{F5AB1C69-6EDB-4FF4-983F-18BD219EF322}</a:tableStyleId>
              </a:tblPr>
              <a:tblGrid>
                <a:gridCol w="1925094">
                  <a:extLst>
                    <a:ext uri="{9D8B030D-6E8A-4147-A177-3AD203B41FA5}">
                      <a16:colId xmlns:a16="http://schemas.microsoft.com/office/drawing/2014/main" val="577457144"/>
                    </a:ext>
                  </a:extLst>
                </a:gridCol>
                <a:gridCol w="811153">
                  <a:extLst>
                    <a:ext uri="{9D8B030D-6E8A-4147-A177-3AD203B41FA5}">
                      <a16:colId xmlns:a16="http://schemas.microsoft.com/office/drawing/2014/main" val="1525458653"/>
                    </a:ext>
                  </a:extLst>
                </a:gridCol>
                <a:gridCol w="811153">
                  <a:extLst>
                    <a:ext uri="{9D8B030D-6E8A-4147-A177-3AD203B41FA5}">
                      <a16:colId xmlns:a16="http://schemas.microsoft.com/office/drawing/2014/main" val="1568360391"/>
                    </a:ext>
                  </a:extLst>
                </a:gridCol>
                <a:gridCol w="811153">
                  <a:extLst>
                    <a:ext uri="{9D8B030D-6E8A-4147-A177-3AD203B41FA5}">
                      <a16:colId xmlns:a16="http://schemas.microsoft.com/office/drawing/2014/main" val="1783569144"/>
                    </a:ext>
                  </a:extLst>
                </a:gridCol>
                <a:gridCol w="811153">
                  <a:extLst>
                    <a:ext uri="{9D8B030D-6E8A-4147-A177-3AD203B41FA5}">
                      <a16:colId xmlns:a16="http://schemas.microsoft.com/office/drawing/2014/main" val="1560648354"/>
                    </a:ext>
                  </a:extLst>
                </a:gridCol>
              </a:tblGrid>
              <a:tr h="213143">
                <a:tc rowSpan="2">
                  <a:txBody>
                    <a:bodyPr/>
                    <a:lstStyle/>
                    <a:p>
                      <a:pPr marL="0" marR="0" algn="ctr">
                        <a:spcBef>
                          <a:spcPts val="0"/>
                        </a:spcBef>
                        <a:spcAft>
                          <a:spcPts val="0"/>
                        </a:spcAft>
                      </a:pPr>
                      <a:r>
                        <a:rPr lang="en-US" sz="900" dirty="0">
                          <a:solidFill>
                            <a:schemeClr val="bg1"/>
                          </a:solidFill>
                          <a:effectLst/>
                        </a:rPr>
                        <a:t>Country </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gridSpan="4">
                  <a:txBody>
                    <a:bodyPr/>
                    <a:lstStyle/>
                    <a:p>
                      <a:pPr marL="0" marR="0" algn="ctr">
                        <a:spcBef>
                          <a:spcPts val="0"/>
                        </a:spcBef>
                        <a:spcAft>
                          <a:spcPts val="0"/>
                        </a:spcAft>
                      </a:pPr>
                      <a:r>
                        <a:rPr lang="en-US" sz="800" dirty="0">
                          <a:solidFill>
                            <a:schemeClr val="tx1">
                              <a:lumMod val="75000"/>
                              <a:lumOff val="25000"/>
                            </a:schemeClr>
                          </a:solidFill>
                          <a:effectLst/>
                        </a:rPr>
                        <a:t>Established conservative care that is chosen or medically advised</a:t>
                      </a:r>
                      <a:endParaRPr lang="en-US" sz="8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lnL w="12700" cap="flat" cmpd="sng" algn="ctr">
                      <a:solidFill>
                        <a:srgbClr val="00A8CB"/>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891761691"/>
                  </a:ext>
                </a:extLst>
              </a:tr>
              <a:tr h="144780">
                <a:tc vMerge="1">
                  <a:txBody>
                    <a:bodyPr/>
                    <a:lstStyle/>
                    <a:p>
                      <a:endParaRPr lang="en-US"/>
                    </a:p>
                  </a:txBody>
                  <a:tcP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(conservative</a:t>
                      </a:r>
                      <a:r>
                        <a:rPr lang="en-ZA" sz="750" baseline="0" dirty="0">
                          <a:solidFill>
                            <a:schemeClr val="tx1">
                              <a:lumMod val="75000"/>
                              <a:lumOff val="25000"/>
                            </a:schemeClr>
                          </a:solidFill>
                          <a:effectLst/>
                        </a:rPr>
                        <a:t> care </a:t>
                      </a:r>
                      <a:r>
                        <a:rPr lang="en-ZA" sz="750" dirty="0">
                          <a:solidFill>
                            <a:schemeClr val="tx1">
                              <a:lumMod val="75000"/>
                              <a:lumOff val="25000"/>
                            </a:schemeClr>
                          </a:solidFill>
                          <a:effectLst/>
                        </a:rPr>
                        <a:t>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73598030"/>
                  </a:ext>
                </a:extLst>
              </a:tr>
              <a:tr h="217170">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45731240"/>
                  </a:ext>
                </a:extLst>
              </a:tr>
              <a:tr h="217170">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80664864"/>
                  </a:ext>
                </a:extLst>
              </a:tr>
              <a:tr h="217170">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65132125"/>
                  </a:ext>
                </a:extLst>
              </a:tr>
              <a:tr h="217170">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6255931"/>
                  </a:ext>
                </a:extLst>
              </a:tr>
              <a:tr h="217170">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31293044"/>
                  </a:ext>
                </a:extLst>
              </a:tr>
              <a:tr h="217170">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51199453"/>
                  </a:ext>
                </a:extLst>
              </a:tr>
              <a:tr h="217170">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2803961"/>
                  </a:ext>
                </a:extLst>
              </a:tr>
              <a:tr h="217170">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90761001"/>
                  </a:ext>
                </a:extLst>
              </a:tr>
              <a:tr h="217170">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43524435"/>
                  </a:ext>
                </a:extLst>
              </a:tr>
              <a:tr h="217170">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92088691"/>
                  </a:ext>
                </a:extLst>
              </a:tr>
              <a:tr h="217170">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2928314"/>
                  </a:ext>
                </a:extLst>
              </a:tr>
              <a:tr h="217170">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7028793"/>
                  </a:ext>
                </a:extLst>
              </a:tr>
            </a:tbl>
          </a:graphicData>
        </a:graphic>
      </p:graphicFrame>
      <p:sp>
        <p:nvSpPr>
          <p:cNvPr id="10" name="Rectangle 9"/>
          <p:cNvSpPr/>
          <p:nvPr/>
        </p:nvSpPr>
        <p:spPr>
          <a:xfrm>
            <a:off x="569325" y="1557742"/>
            <a:ext cx="5846887" cy="3742513"/>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892154" y="5095766"/>
            <a:ext cx="687299" cy="230832"/>
          </a:xfrm>
          <a:prstGeom prst="rect">
            <a:avLst/>
          </a:prstGeom>
          <a:noFill/>
        </p:spPr>
        <p:txBody>
          <a:bodyPr wrap="square" rtlCol="0">
            <a:spAutoFit/>
          </a:bodyPr>
          <a:lstStyle/>
          <a:p>
            <a:r>
              <a:rPr lang="en-US" sz="900" dirty="0"/>
              <a:t>X : Yes</a:t>
            </a:r>
          </a:p>
        </p:txBody>
      </p:sp>
      <p:sp>
        <p:nvSpPr>
          <p:cNvPr id="8" name="Oval 7"/>
          <p:cNvSpPr/>
          <p:nvPr/>
        </p:nvSpPr>
        <p:spPr>
          <a:xfrm>
            <a:off x="2881902" y="1501865"/>
            <a:ext cx="3510832" cy="16728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AEA5B2D9-6C13-81E7-FE9D-F331FF0EFE92}"/>
              </a:ext>
            </a:extLst>
          </p:cNvPr>
          <p:cNvSpPr>
            <a:spLocks noGrp="1"/>
          </p:cNvSpPr>
          <p:nvPr>
            <p:ph type="title"/>
          </p:nvPr>
        </p:nvSpPr>
        <p:spPr>
          <a:xfrm>
            <a:off x="771524" y="357725"/>
            <a:ext cx="9385350" cy="650875"/>
          </a:xfrm>
        </p:spPr>
        <p:txBody>
          <a:bodyPr>
            <a:normAutofit fontScale="90000"/>
          </a:bodyPr>
          <a:lstStyle/>
          <a:p>
            <a:r>
              <a:rPr lang="en-GB" dirty="0"/>
              <a:t>Capacity for conservative kidney management (CKM)</a:t>
            </a:r>
            <a:endParaRPr lang="en-BE" dirty="0"/>
          </a:p>
        </p:txBody>
      </p:sp>
      <p:sp>
        <p:nvSpPr>
          <p:cNvPr id="2" name="Date Placeholder 3">
            <a:extLst>
              <a:ext uri="{FF2B5EF4-FFF2-40B4-BE49-F238E27FC236}">
                <a16:creationId xmlns:a16="http://schemas.microsoft.com/office/drawing/2014/main" id="{A95AC657-8165-F43F-9151-2C81CBC7C895}"/>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9BD37D3B-1B96-9E5A-B85F-9847CDD7EA69}"/>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09491A6A-70FD-1B3F-3F07-933A89C0D030}"/>
              </a:ext>
            </a:extLst>
          </p:cNvPr>
          <p:cNvSpPr>
            <a:spLocks noGrp="1"/>
          </p:cNvSpPr>
          <p:nvPr>
            <p:ph type="sldNum" sz="quarter" idx="4"/>
          </p:nvPr>
        </p:nvSpPr>
        <p:spPr/>
        <p:txBody>
          <a:bodyPr/>
          <a:lstStyle/>
          <a:p>
            <a:fld id="{4A9CEFBC-9863-BD47-BA2B-008170C231CB}" type="slidenum">
              <a:rPr lang="en-US" smtClean="0"/>
              <a:pPr/>
              <a:t>31</a:t>
            </a:fld>
            <a:endParaRPr lang="en-US" dirty="0"/>
          </a:p>
        </p:txBody>
      </p:sp>
    </p:spTree>
    <p:extLst>
      <p:ext uri="{BB962C8B-B14F-4D97-AF65-F5344CB8AC3E}">
        <p14:creationId xmlns:p14="http://schemas.microsoft.com/office/powerpoint/2010/main" val="1438566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3AE5AE-3ADF-FDAF-F668-354FE4F1E8D6}"/>
              </a:ext>
            </a:extLst>
          </p:cNvPr>
          <p:cNvPicPr>
            <a:picLocks noChangeAspect="1"/>
          </p:cNvPicPr>
          <p:nvPr/>
        </p:nvPicPr>
        <p:blipFill>
          <a:blip r:embed="rId2"/>
          <a:stretch>
            <a:fillRect/>
          </a:stretch>
        </p:blipFill>
        <p:spPr>
          <a:xfrm>
            <a:off x="810871" y="3980439"/>
            <a:ext cx="4227746" cy="2620536"/>
          </a:xfrm>
          <a:prstGeom prst="rect">
            <a:avLst/>
          </a:prstGeom>
        </p:spPr>
      </p:pic>
      <p:pic>
        <p:nvPicPr>
          <p:cNvPr id="16" name="Picture 15">
            <a:extLst>
              <a:ext uri="{FF2B5EF4-FFF2-40B4-BE49-F238E27FC236}">
                <a16:creationId xmlns:a16="http://schemas.microsoft.com/office/drawing/2014/main" id="{432BA28C-4D78-E35A-7AAE-5D1452EA05DB}"/>
              </a:ext>
            </a:extLst>
          </p:cNvPr>
          <p:cNvPicPr>
            <a:picLocks noChangeAspect="1"/>
          </p:cNvPicPr>
          <p:nvPr/>
        </p:nvPicPr>
        <p:blipFill>
          <a:blip r:embed="rId3"/>
          <a:stretch>
            <a:fillRect/>
          </a:stretch>
        </p:blipFill>
        <p:spPr>
          <a:xfrm>
            <a:off x="810871" y="1125091"/>
            <a:ext cx="4227746" cy="257980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209842781"/>
              </p:ext>
            </p:extLst>
          </p:nvPr>
        </p:nvGraphicFramePr>
        <p:xfrm>
          <a:off x="5370153" y="1603717"/>
          <a:ext cx="6379338" cy="3501201"/>
        </p:xfrm>
        <a:graphic>
          <a:graphicData uri="http://schemas.openxmlformats.org/drawingml/2006/table">
            <a:tbl>
              <a:tblPr firstRow="1" firstCol="1" bandRow="1">
                <a:tableStyleId>{F5AB1C69-6EDB-4FF4-983F-18BD219EF322}</a:tableStyleId>
              </a:tblPr>
              <a:tblGrid>
                <a:gridCol w="1464497">
                  <a:extLst>
                    <a:ext uri="{9D8B030D-6E8A-4147-A177-3AD203B41FA5}">
                      <a16:colId xmlns:a16="http://schemas.microsoft.com/office/drawing/2014/main" val="577457144"/>
                    </a:ext>
                  </a:extLst>
                </a:gridCol>
                <a:gridCol w="578280">
                  <a:extLst>
                    <a:ext uri="{9D8B030D-6E8A-4147-A177-3AD203B41FA5}">
                      <a16:colId xmlns:a16="http://schemas.microsoft.com/office/drawing/2014/main" val="3790502900"/>
                    </a:ext>
                  </a:extLst>
                </a:gridCol>
                <a:gridCol w="578280">
                  <a:extLst>
                    <a:ext uri="{9D8B030D-6E8A-4147-A177-3AD203B41FA5}">
                      <a16:colId xmlns:a16="http://schemas.microsoft.com/office/drawing/2014/main" val="931700478"/>
                    </a:ext>
                  </a:extLst>
                </a:gridCol>
                <a:gridCol w="561637">
                  <a:extLst>
                    <a:ext uri="{9D8B030D-6E8A-4147-A177-3AD203B41FA5}">
                      <a16:colId xmlns:a16="http://schemas.microsoft.com/office/drawing/2014/main" val="2238727564"/>
                    </a:ext>
                  </a:extLst>
                </a:gridCol>
                <a:gridCol w="728337">
                  <a:extLst>
                    <a:ext uri="{9D8B030D-6E8A-4147-A177-3AD203B41FA5}">
                      <a16:colId xmlns:a16="http://schemas.microsoft.com/office/drawing/2014/main" val="2201691611"/>
                    </a:ext>
                  </a:extLst>
                </a:gridCol>
                <a:gridCol w="578280">
                  <a:extLst>
                    <a:ext uri="{9D8B030D-6E8A-4147-A177-3AD203B41FA5}">
                      <a16:colId xmlns:a16="http://schemas.microsoft.com/office/drawing/2014/main" val="1525458653"/>
                    </a:ext>
                  </a:extLst>
                </a:gridCol>
                <a:gridCol w="578280">
                  <a:extLst>
                    <a:ext uri="{9D8B030D-6E8A-4147-A177-3AD203B41FA5}">
                      <a16:colId xmlns:a16="http://schemas.microsoft.com/office/drawing/2014/main" val="1568360391"/>
                    </a:ext>
                  </a:extLst>
                </a:gridCol>
                <a:gridCol w="606379">
                  <a:extLst>
                    <a:ext uri="{9D8B030D-6E8A-4147-A177-3AD203B41FA5}">
                      <a16:colId xmlns:a16="http://schemas.microsoft.com/office/drawing/2014/main" val="1783569144"/>
                    </a:ext>
                  </a:extLst>
                </a:gridCol>
                <a:gridCol w="705368">
                  <a:extLst>
                    <a:ext uri="{9D8B030D-6E8A-4147-A177-3AD203B41FA5}">
                      <a16:colId xmlns:a16="http://schemas.microsoft.com/office/drawing/2014/main" val="1560648354"/>
                    </a:ext>
                  </a:extLst>
                </a:gridCol>
              </a:tblGrid>
              <a:tr h="253767">
                <a:tc rowSpan="2">
                  <a:txBody>
                    <a:bodyPr/>
                    <a:lstStyle/>
                    <a:p>
                      <a:pPr marL="0" marR="0" algn="ctr">
                        <a:spcBef>
                          <a:spcPts val="0"/>
                        </a:spcBef>
                        <a:spcAft>
                          <a:spcPts val="0"/>
                        </a:spcAft>
                      </a:pPr>
                      <a:r>
                        <a:rPr lang="en-US" sz="900" dirty="0">
                          <a:solidFill>
                            <a:schemeClr val="bg1"/>
                          </a:solidFill>
                          <a:effectLst/>
                        </a:rPr>
                        <a:t>Country </a:t>
                      </a: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where resource constraints to prevent or limit access to KRT</a:t>
                      </a:r>
                      <a:endParaRPr kumimoji="0" lang="en-US" sz="800" b="0" i="0" u="none" strike="noStrike" kern="1200" cap="none" spc="0" normalizeH="0" baseline="0" noProof="0" dirty="0">
                        <a:ln>
                          <a:noFill/>
                        </a:ln>
                        <a:solidFill>
                          <a:schemeClr val="tx1"/>
                        </a:solidFill>
                        <a:effectLst/>
                        <a:uLnTx/>
                        <a:uFillTx/>
                        <a:latin typeface="+mn-lt"/>
                        <a:ea typeface="+mn-ea"/>
                        <a:cs typeface="+mn-cs"/>
                      </a:endParaRPr>
                    </a:p>
                  </a:txBody>
                  <a:tcPr marL="68580" marR="68580" marT="0" marB="0" anchor="ctr"/>
                </a:tc>
                <a:tc hMerge="1">
                  <a:txBody>
                    <a:bodyPr/>
                    <a:lstStyle/>
                    <a:p>
                      <a:endParaRPr lang="en-US"/>
                    </a:p>
                  </a:txBody>
                  <a:tcPr/>
                </a:tc>
                <a:tc hMerge="1">
                  <a:txBody>
                    <a:bodyPr/>
                    <a:lstStyle/>
                    <a:p>
                      <a:endParaRPr lang="en-US"/>
                    </a:p>
                  </a:txBody>
                  <a:tcPr>
                    <a:lnL w="12700" cap="flat" cmpd="sng" algn="ctr">
                      <a:solidFill>
                        <a:srgbClr val="00A8CB"/>
                      </a:solidFill>
                      <a:prstDash val="solid"/>
                      <a:round/>
                      <a:headEnd type="none" w="med" len="med"/>
                      <a:tailEnd type="none" w="med" len="med"/>
                    </a:lnL>
                  </a:tcPr>
                </a:tc>
                <a:tc hMerge="1">
                  <a:txBody>
                    <a:bodyPr/>
                    <a:lstStyle/>
                    <a:p>
                      <a:endParaRPr 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where there are no resource constraints to prevent or limit access to KRT</a:t>
                      </a:r>
                      <a:endParaRPr kumimoji="0" lang="en-US" sz="800" b="0" i="0" u="none" strike="noStrike" kern="1200" cap="none" spc="0" normalizeH="0" baseline="0" noProof="0" dirty="0">
                        <a:ln>
                          <a:noFill/>
                        </a:ln>
                        <a:solidFill>
                          <a:schemeClr val="tx1"/>
                        </a:solidFill>
                        <a:effectLst/>
                        <a:uLnTx/>
                        <a:uFillTx/>
                        <a:latin typeface="+mn-lt"/>
                        <a:ea typeface="+mn-ea"/>
                        <a:cs typeface="+mn-cs"/>
                      </a:endParaRPr>
                    </a:p>
                  </a:txBody>
                  <a:tcPr marL="68580" marR="68580" marT="0" marB="0" anchor="ctr"/>
                </a:tc>
                <a:tc hMerge="1">
                  <a:txBody>
                    <a:bodyPr/>
                    <a:lstStyle/>
                    <a:p>
                      <a:endParaRPr lang="en-US"/>
                    </a:p>
                  </a:txBody>
                  <a:tcPr/>
                </a:tc>
                <a:tc hMerge="1">
                  <a:txBody>
                    <a:bodyPr/>
                    <a:lstStyle/>
                    <a:p>
                      <a:endParaRPr lang="en-US"/>
                    </a:p>
                  </a:txBody>
                  <a:tcPr>
                    <a:lnL w="12700" cap="flat" cmpd="sng" algn="ctr">
                      <a:solidFill>
                        <a:srgbClr val="00A8CB"/>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2891761691"/>
                  </a:ext>
                </a:extLst>
              </a:tr>
              <a:tr h="475814">
                <a:tc vMerge="1">
                  <a:txBody>
                    <a:bodyPr/>
                    <a:lstStyle/>
                    <a:p>
                      <a:endParaRPr lang="en-US"/>
                    </a:p>
                  </a:txBody>
                  <a:tcP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(conservative</a:t>
                      </a:r>
                      <a:r>
                        <a:rPr lang="en-ZA" sz="750" baseline="0" dirty="0">
                          <a:solidFill>
                            <a:schemeClr val="tx1">
                              <a:lumMod val="75000"/>
                              <a:lumOff val="25000"/>
                            </a:schemeClr>
                          </a:solidFill>
                          <a:effectLst/>
                        </a:rPr>
                        <a:t> care</a:t>
                      </a:r>
                      <a:r>
                        <a:rPr lang="en-ZA" sz="750" dirty="0">
                          <a:solidFill>
                            <a:schemeClr val="tx1">
                              <a:lumMod val="75000"/>
                              <a:lumOff val="25000"/>
                            </a:schemeClr>
                          </a:solidFill>
                          <a:effectLst/>
                        </a:rPr>
                        <a:t>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Generally 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Unknown</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ZA" sz="750" dirty="0">
                          <a:solidFill>
                            <a:schemeClr val="tx1">
                              <a:lumMod val="75000"/>
                              <a:lumOff val="25000"/>
                            </a:schemeClr>
                          </a:solidFill>
                          <a:effectLst/>
                        </a:rPr>
                        <a:t>N/A (conservative</a:t>
                      </a:r>
                      <a:r>
                        <a:rPr lang="en-ZA" sz="750" baseline="0" dirty="0">
                          <a:solidFill>
                            <a:schemeClr val="tx1">
                              <a:lumMod val="75000"/>
                              <a:lumOff val="25000"/>
                            </a:schemeClr>
                          </a:solidFill>
                          <a:effectLst/>
                        </a:rPr>
                        <a:t> care </a:t>
                      </a:r>
                      <a:r>
                        <a:rPr lang="en-ZA" sz="750" dirty="0">
                          <a:solidFill>
                            <a:schemeClr val="tx1">
                              <a:lumMod val="75000"/>
                              <a:lumOff val="25000"/>
                            </a:schemeClr>
                          </a:solidFill>
                          <a:effectLst/>
                        </a:rPr>
                        <a:t>not available)</a:t>
                      </a:r>
                      <a:endParaRPr lang="en-US" sz="75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73598030"/>
                  </a:ext>
                </a:extLst>
              </a:tr>
              <a:tr h="226012">
                <a:tc>
                  <a:txBody>
                    <a:bodyPr/>
                    <a:lstStyle/>
                    <a:p>
                      <a:pPr marL="0" marR="0">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45731240"/>
                  </a:ext>
                </a:extLst>
              </a:tr>
              <a:tr h="226012">
                <a:tc>
                  <a:txBody>
                    <a:bodyPr/>
                    <a:lstStyle/>
                    <a:p>
                      <a:pPr marL="0" marR="0">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80664864"/>
                  </a:ext>
                </a:extLst>
              </a:tr>
              <a:tr h="226012">
                <a:tc>
                  <a:txBody>
                    <a:bodyPr/>
                    <a:lstStyle/>
                    <a:p>
                      <a:pPr marL="0" marR="0">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65132125"/>
                  </a:ext>
                </a:extLst>
              </a:tr>
              <a:tr h="226012">
                <a:tc>
                  <a:txBody>
                    <a:bodyPr/>
                    <a:lstStyle/>
                    <a:p>
                      <a:pPr marL="0" marR="0">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6255931"/>
                  </a:ext>
                </a:extLst>
              </a:tr>
              <a:tr h="226012">
                <a:tc>
                  <a:txBody>
                    <a:bodyPr/>
                    <a:lstStyle/>
                    <a:p>
                      <a:pPr marL="0" marR="0">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31293044"/>
                  </a:ext>
                </a:extLst>
              </a:tr>
              <a:tr h="226012">
                <a:tc>
                  <a:txBody>
                    <a:bodyPr/>
                    <a:lstStyle/>
                    <a:p>
                      <a:pPr marL="0" marR="0">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51199453"/>
                  </a:ext>
                </a:extLst>
              </a:tr>
              <a:tr h="226012">
                <a:tc>
                  <a:txBody>
                    <a:bodyPr/>
                    <a:lstStyle/>
                    <a:p>
                      <a:pPr marL="0" marR="0">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2803961"/>
                  </a:ext>
                </a:extLst>
              </a:tr>
              <a:tr h="226012">
                <a:tc>
                  <a:txBody>
                    <a:bodyPr/>
                    <a:lstStyle/>
                    <a:p>
                      <a:pPr marL="0" marR="0">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90761001"/>
                  </a:ext>
                </a:extLst>
              </a:tr>
              <a:tr h="285488">
                <a:tc>
                  <a:txBody>
                    <a:bodyPr/>
                    <a:lstStyle/>
                    <a:p>
                      <a:pPr marL="0" marR="0">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43524435"/>
                  </a:ext>
                </a:extLst>
              </a:tr>
              <a:tr h="226012">
                <a:tc>
                  <a:txBody>
                    <a:bodyPr/>
                    <a:lstStyle/>
                    <a:p>
                      <a:pPr marL="0" marR="0">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92088691"/>
                  </a:ext>
                </a:extLst>
              </a:tr>
              <a:tr h="226012">
                <a:tc>
                  <a:txBody>
                    <a:bodyPr/>
                    <a:lstStyle/>
                    <a:p>
                      <a:pPr marL="0" marR="0">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2928314"/>
                  </a:ext>
                </a:extLst>
              </a:tr>
              <a:tr h="226012">
                <a:tc>
                  <a:txBody>
                    <a:bodyPr/>
                    <a:lstStyle/>
                    <a:p>
                      <a:pPr marL="0" marR="0">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7028793"/>
                  </a:ext>
                </a:extLst>
              </a:tr>
            </a:tbl>
          </a:graphicData>
        </a:graphic>
      </p:graphicFrame>
      <p:sp>
        <p:nvSpPr>
          <p:cNvPr id="10" name="Rectangle 9"/>
          <p:cNvSpPr/>
          <p:nvPr/>
        </p:nvSpPr>
        <p:spPr>
          <a:xfrm>
            <a:off x="810871" y="1117956"/>
            <a:ext cx="4227747" cy="2583349"/>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810871" y="3991523"/>
            <a:ext cx="4227748" cy="2620536"/>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532580" y="3995851"/>
            <a:ext cx="2131887" cy="10886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408701" y="5182085"/>
            <a:ext cx="687299" cy="230832"/>
          </a:xfrm>
          <a:prstGeom prst="rect">
            <a:avLst/>
          </a:prstGeom>
          <a:noFill/>
        </p:spPr>
        <p:txBody>
          <a:bodyPr wrap="square" rtlCol="0">
            <a:spAutoFit/>
          </a:bodyPr>
          <a:lstStyle/>
          <a:p>
            <a:r>
              <a:rPr lang="en-US" sz="900" dirty="0"/>
              <a:t>X : Yes</a:t>
            </a:r>
          </a:p>
        </p:txBody>
      </p:sp>
      <p:sp>
        <p:nvSpPr>
          <p:cNvPr id="13" name="Rectangle 12">
            <a:extLst>
              <a:ext uri="{FF2B5EF4-FFF2-40B4-BE49-F238E27FC236}">
                <a16:creationId xmlns:a16="http://schemas.microsoft.com/office/drawing/2014/main" id="{6F541BD7-70E4-84D6-A2CA-FEFBE17FA647}"/>
              </a:ext>
            </a:extLst>
          </p:cNvPr>
          <p:cNvSpPr/>
          <p:nvPr/>
        </p:nvSpPr>
        <p:spPr>
          <a:xfrm>
            <a:off x="479336" y="848092"/>
            <a:ext cx="461061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Where resource constraints to prevent or limit access to KRT</a:t>
            </a: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4" name="Rectangle 13">
            <a:extLst>
              <a:ext uri="{FF2B5EF4-FFF2-40B4-BE49-F238E27FC236}">
                <a16:creationId xmlns:a16="http://schemas.microsoft.com/office/drawing/2014/main" id="{5D5846CD-57AD-E371-0B32-E9AC1B5BCD8F}"/>
              </a:ext>
            </a:extLst>
          </p:cNvPr>
          <p:cNvSpPr/>
          <p:nvPr/>
        </p:nvSpPr>
        <p:spPr>
          <a:xfrm>
            <a:off x="450101" y="3730546"/>
            <a:ext cx="483353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Where there are no resource constraints to prevent or limit access to KRT</a:t>
            </a:r>
            <a:endParaRPr kumimoji="0" lang="en-US" sz="12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8" name="Oval 7"/>
          <p:cNvSpPr/>
          <p:nvPr/>
        </p:nvSpPr>
        <p:spPr>
          <a:xfrm>
            <a:off x="2454442" y="1101173"/>
            <a:ext cx="2420646" cy="12339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6841E920-9006-F6A3-0A8A-6E6280F42A93}"/>
              </a:ext>
            </a:extLst>
          </p:cNvPr>
          <p:cNvSpPr>
            <a:spLocks noGrp="1"/>
          </p:cNvSpPr>
          <p:nvPr>
            <p:ph type="title"/>
          </p:nvPr>
        </p:nvSpPr>
        <p:spPr>
          <a:xfrm>
            <a:off x="771524" y="357725"/>
            <a:ext cx="9483824" cy="650875"/>
          </a:xfrm>
        </p:spPr>
        <p:txBody>
          <a:bodyPr>
            <a:normAutofit fontScale="90000"/>
          </a:bodyPr>
          <a:lstStyle/>
          <a:p>
            <a:r>
              <a:rPr lang="en-GB" dirty="0"/>
              <a:t>Capacity for conservative kidney management (CKM)</a:t>
            </a:r>
            <a:endParaRPr lang="en-BE" dirty="0"/>
          </a:p>
        </p:txBody>
      </p:sp>
      <p:sp>
        <p:nvSpPr>
          <p:cNvPr id="2" name="Date Placeholder 3">
            <a:extLst>
              <a:ext uri="{FF2B5EF4-FFF2-40B4-BE49-F238E27FC236}">
                <a16:creationId xmlns:a16="http://schemas.microsoft.com/office/drawing/2014/main" id="{C1F5ECB0-263A-7C71-5207-F270C0EF3B6B}"/>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AFFD49E5-2730-C7F3-8FB2-8FB8BE96131D}"/>
              </a:ext>
            </a:extLst>
          </p:cNvPr>
          <p:cNvSpPr>
            <a:spLocks noGrp="1"/>
          </p:cNvSpPr>
          <p:nvPr>
            <p:ph type="ftr" sz="quarter" idx="3"/>
          </p:nvPr>
        </p:nvSpPr>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CAA426E7-D9B2-2A4E-40D6-0EF17F5CB67D}"/>
              </a:ext>
            </a:extLst>
          </p:cNvPr>
          <p:cNvSpPr>
            <a:spLocks noGrp="1"/>
          </p:cNvSpPr>
          <p:nvPr>
            <p:ph type="sldNum" sz="quarter" idx="4"/>
          </p:nvPr>
        </p:nvSpPr>
        <p:spPr/>
        <p:txBody>
          <a:bodyPr/>
          <a:lstStyle/>
          <a:p>
            <a:fld id="{4A9CEFBC-9863-BD47-BA2B-008170C231CB}" type="slidenum">
              <a:rPr lang="en-US" smtClean="0"/>
              <a:pPr/>
              <a:t>32</a:t>
            </a:fld>
            <a:endParaRPr lang="en-US" dirty="0"/>
          </a:p>
        </p:txBody>
      </p:sp>
    </p:spTree>
    <p:extLst>
      <p:ext uri="{BB962C8B-B14F-4D97-AF65-F5344CB8AC3E}">
        <p14:creationId xmlns:p14="http://schemas.microsoft.com/office/powerpoint/2010/main" val="3730512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11805B-8406-8E9E-3635-7620DCEA48BB}"/>
              </a:ext>
            </a:extLst>
          </p:cNvPr>
          <p:cNvPicPr>
            <a:picLocks noChangeAspect="1"/>
          </p:cNvPicPr>
          <p:nvPr/>
        </p:nvPicPr>
        <p:blipFill>
          <a:blip r:embed="rId2"/>
          <a:stretch>
            <a:fillRect/>
          </a:stretch>
        </p:blipFill>
        <p:spPr>
          <a:xfrm>
            <a:off x="258521" y="1497244"/>
            <a:ext cx="5773309" cy="3844951"/>
          </a:xfrm>
          <a:prstGeom prst="rect">
            <a:avLst/>
          </a:prstGeom>
        </p:spPr>
      </p:pic>
      <p:sp>
        <p:nvSpPr>
          <p:cNvPr id="7" name="Rectangle 6"/>
          <p:cNvSpPr/>
          <p:nvPr/>
        </p:nvSpPr>
        <p:spPr>
          <a:xfrm>
            <a:off x="258522" y="1479491"/>
            <a:ext cx="5773310" cy="386270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512032" y="1484628"/>
            <a:ext cx="2537717" cy="17260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144209" y="5624167"/>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DC256577-F608-19B4-A0CA-0504EBCA6626}"/>
              </a:ext>
            </a:extLst>
          </p:cNvPr>
          <p:cNvSpPr>
            <a:spLocks noGrp="1"/>
          </p:cNvSpPr>
          <p:nvPr>
            <p:ph type="title"/>
          </p:nvPr>
        </p:nvSpPr>
        <p:spPr/>
        <p:txBody>
          <a:bodyPr>
            <a:normAutofit fontScale="90000"/>
          </a:bodyPr>
          <a:lstStyle/>
          <a:p>
            <a:r>
              <a:rPr lang="en-GB" dirty="0"/>
              <a:t>Funding for medications in CKD patients not on dialysis</a:t>
            </a:r>
            <a:endParaRPr lang="en-BE" dirty="0"/>
          </a:p>
        </p:txBody>
      </p:sp>
      <p:sp>
        <p:nvSpPr>
          <p:cNvPr id="2" name="Date Placeholder 3">
            <a:extLst>
              <a:ext uri="{FF2B5EF4-FFF2-40B4-BE49-F238E27FC236}">
                <a16:creationId xmlns:a16="http://schemas.microsoft.com/office/drawing/2014/main" id="{6B9A243F-9CAD-7B8B-76F8-E49A8C0FC88B}"/>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AE36B391-13D4-266E-1DE8-B0DDC86AA9CF}"/>
              </a:ext>
            </a:extLst>
          </p:cNvPr>
          <p:cNvSpPr>
            <a:spLocks noGrp="1"/>
          </p:cNvSpPr>
          <p:nvPr>
            <p:ph type="ftr" sz="quarter" idx="3"/>
          </p:nvPr>
        </p:nvSpPr>
        <p:spPr/>
        <p:txBody>
          <a:bodyPr/>
          <a:lstStyle/>
          <a:p>
            <a:r>
              <a:rPr lang="en-US"/>
              <a:t>International Society of Nephrology</a:t>
            </a:r>
          </a:p>
        </p:txBody>
      </p:sp>
      <p:sp>
        <p:nvSpPr>
          <p:cNvPr id="9" name="Slide Number Placeholder 5">
            <a:extLst>
              <a:ext uri="{FF2B5EF4-FFF2-40B4-BE49-F238E27FC236}">
                <a16:creationId xmlns:a16="http://schemas.microsoft.com/office/drawing/2014/main" id="{C91045F9-7EE0-1352-70F0-2C697FC55C49}"/>
              </a:ext>
            </a:extLst>
          </p:cNvPr>
          <p:cNvSpPr>
            <a:spLocks noGrp="1"/>
          </p:cNvSpPr>
          <p:nvPr>
            <p:ph type="sldNum" sz="quarter" idx="4"/>
          </p:nvPr>
        </p:nvSpPr>
        <p:spPr/>
        <p:txBody>
          <a:bodyPr/>
          <a:lstStyle/>
          <a:p>
            <a:fld id="{4A9CEFBC-9863-BD47-BA2B-008170C231CB}" type="slidenum">
              <a:rPr lang="en-US" smtClean="0"/>
              <a:pPr/>
              <a:t>33</a:t>
            </a:fld>
            <a:endParaRPr lang="en-US" dirty="0"/>
          </a:p>
        </p:txBody>
      </p:sp>
      <p:graphicFrame>
        <p:nvGraphicFramePr>
          <p:cNvPr id="5" name="Table 4">
            <a:extLst>
              <a:ext uri="{FF2B5EF4-FFF2-40B4-BE49-F238E27FC236}">
                <a16:creationId xmlns:a16="http://schemas.microsoft.com/office/drawing/2014/main" id="{63A1ECA6-F10A-B2E1-6C22-7BC439684EC2}"/>
              </a:ext>
            </a:extLst>
          </p:cNvPr>
          <p:cNvGraphicFramePr>
            <a:graphicFrameLocks noGrp="1"/>
          </p:cNvGraphicFramePr>
          <p:nvPr>
            <p:extLst>
              <p:ext uri="{D42A27DB-BD31-4B8C-83A1-F6EECF244321}">
                <p14:modId xmlns:p14="http://schemas.microsoft.com/office/powerpoint/2010/main" val="2305766478"/>
              </p:ext>
            </p:extLst>
          </p:nvPr>
        </p:nvGraphicFramePr>
        <p:xfrm>
          <a:off x="6155341" y="1197518"/>
          <a:ext cx="5778137" cy="4429252"/>
        </p:xfrm>
        <a:graphic>
          <a:graphicData uri="http://schemas.openxmlformats.org/drawingml/2006/table">
            <a:tbl>
              <a:tblPr firstRow="1" firstCol="1" bandRow="1">
                <a:tableStyleId>{F5AB1C69-6EDB-4FF4-983F-18BD219EF322}</a:tableStyleId>
              </a:tblPr>
              <a:tblGrid>
                <a:gridCol w="982157">
                  <a:extLst>
                    <a:ext uri="{9D8B030D-6E8A-4147-A177-3AD203B41FA5}">
                      <a16:colId xmlns:a16="http://schemas.microsoft.com/office/drawing/2014/main" val="1893042151"/>
                    </a:ext>
                  </a:extLst>
                </a:gridCol>
                <a:gridCol w="685140">
                  <a:extLst>
                    <a:ext uri="{9D8B030D-6E8A-4147-A177-3AD203B41FA5}">
                      <a16:colId xmlns:a16="http://schemas.microsoft.com/office/drawing/2014/main" val="489813431"/>
                    </a:ext>
                  </a:extLst>
                </a:gridCol>
                <a:gridCol w="685140">
                  <a:extLst>
                    <a:ext uri="{9D8B030D-6E8A-4147-A177-3AD203B41FA5}">
                      <a16:colId xmlns:a16="http://schemas.microsoft.com/office/drawing/2014/main" val="3489226460"/>
                    </a:ext>
                  </a:extLst>
                </a:gridCol>
                <a:gridCol w="685140">
                  <a:extLst>
                    <a:ext uri="{9D8B030D-6E8A-4147-A177-3AD203B41FA5}">
                      <a16:colId xmlns:a16="http://schemas.microsoft.com/office/drawing/2014/main" val="380884555"/>
                    </a:ext>
                  </a:extLst>
                </a:gridCol>
                <a:gridCol w="685140">
                  <a:extLst>
                    <a:ext uri="{9D8B030D-6E8A-4147-A177-3AD203B41FA5}">
                      <a16:colId xmlns:a16="http://schemas.microsoft.com/office/drawing/2014/main" val="1397877516"/>
                    </a:ext>
                  </a:extLst>
                </a:gridCol>
                <a:gridCol w="685140">
                  <a:extLst>
                    <a:ext uri="{9D8B030D-6E8A-4147-A177-3AD203B41FA5}">
                      <a16:colId xmlns:a16="http://schemas.microsoft.com/office/drawing/2014/main" val="2067857319"/>
                    </a:ext>
                  </a:extLst>
                </a:gridCol>
                <a:gridCol w="685140">
                  <a:extLst>
                    <a:ext uri="{9D8B030D-6E8A-4147-A177-3AD203B41FA5}">
                      <a16:colId xmlns:a16="http://schemas.microsoft.com/office/drawing/2014/main" val="1799566320"/>
                    </a:ext>
                  </a:extLst>
                </a:gridCol>
                <a:gridCol w="685140">
                  <a:extLst>
                    <a:ext uri="{9D8B030D-6E8A-4147-A177-3AD203B41FA5}">
                      <a16:colId xmlns:a16="http://schemas.microsoft.com/office/drawing/2014/main" val="503023951"/>
                    </a:ext>
                  </a:extLst>
                </a:gridCol>
              </a:tblGrid>
              <a:tr h="474345">
                <a:tc>
                  <a:txBody>
                    <a:bodyPr/>
                    <a:lstStyle/>
                    <a:p>
                      <a:pPr marL="0" marR="0" algn="ctr">
                        <a:lnSpc>
                          <a:spcPct val="107000"/>
                        </a:lnSpc>
                        <a:spcBef>
                          <a:spcPts val="0"/>
                        </a:spcBef>
                        <a:spcAft>
                          <a:spcPts val="0"/>
                        </a:spcAft>
                      </a:pPr>
                      <a:r>
                        <a:rPr lang="en-US" sz="900" dirty="0">
                          <a:solidFill>
                            <a:schemeClr val="bg1"/>
                          </a:solidFill>
                          <a:effectLst/>
                        </a:rPr>
                        <a:t>Country</a:t>
                      </a:r>
                      <a:endParaRPr lang="en-US" sz="900" dirty="0">
                        <a:solidFill>
                          <a:schemeClr val="bg1"/>
                        </a:solidFill>
                        <a:effectLst/>
                        <a:latin typeface="+mj-lt"/>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free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but with some fees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Mix of public and private funding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and out-of-pocket</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through health insurance providers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Multiple</a:t>
                      </a:r>
                      <a:r>
                        <a:rPr lang="en-US" sz="800" baseline="0" dirty="0">
                          <a:solidFill>
                            <a:schemeClr val="tx1">
                              <a:lumMod val="75000"/>
                              <a:lumOff val="25000"/>
                            </a:schemeClr>
                          </a:solidFill>
                          <a:effectLst/>
                        </a:rPr>
                        <a:t>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Other</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917273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73369961"/>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745499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51304508"/>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27451462"/>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112732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9578574"/>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585672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250105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2221040"/>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1456240"/>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25710549"/>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5723236"/>
                  </a:ext>
                </a:extLst>
              </a:tr>
            </a:tbl>
          </a:graphicData>
        </a:graphic>
      </p:graphicFrame>
    </p:spTree>
    <p:extLst>
      <p:ext uri="{BB962C8B-B14F-4D97-AF65-F5344CB8AC3E}">
        <p14:creationId xmlns:p14="http://schemas.microsoft.com/office/powerpoint/2010/main" val="1509676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93F795-5602-B06D-4F89-FE9DEC4448C4}"/>
              </a:ext>
            </a:extLst>
          </p:cNvPr>
          <p:cNvPicPr>
            <a:picLocks noChangeAspect="1"/>
          </p:cNvPicPr>
          <p:nvPr/>
        </p:nvPicPr>
        <p:blipFill>
          <a:blip r:embed="rId2"/>
          <a:stretch>
            <a:fillRect/>
          </a:stretch>
        </p:blipFill>
        <p:spPr>
          <a:xfrm>
            <a:off x="263659" y="1484628"/>
            <a:ext cx="5768173" cy="3857568"/>
          </a:xfrm>
          <a:prstGeom prst="rect">
            <a:avLst/>
          </a:prstGeom>
        </p:spPr>
      </p:pic>
      <p:sp>
        <p:nvSpPr>
          <p:cNvPr id="7" name="Rectangle 6"/>
          <p:cNvSpPr/>
          <p:nvPr/>
        </p:nvSpPr>
        <p:spPr>
          <a:xfrm>
            <a:off x="258522" y="1479491"/>
            <a:ext cx="5773310" cy="386270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419564" y="1489765"/>
            <a:ext cx="2671281" cy="17003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144209" y="5624167"/>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25885084-7C42-0527-D376-A79ACC3F31AC}"/>
              </a:ext>
            </a:extLst>
          </p:cNvPr>
          <p:cNvSpPr>
            <a:spLocks noGrp="1"/>
          </p:cNvSpPr>
          <p:nvPr>
            <p:ph type="title"/>
          </p:nvPr>
        </p:nvSpPr>
        <p:spPr/>
        <p:txBody>
          <a:bodyPr>
            <a:normAutofit fontScale="90000"/>
          </a:bodyPr>
          <a:lstStyle/>
          <a:p>
            <a:r>
              <a:rPr lang="en-GB" dirty="0"/>
              <a:t>Funding for medications in all dialysis patients</a:t>
            </a:r>
            <a:endParaRPr lang="en-BE" dirty="0"/>
          </a:p>
        </p:txBody>
      </p:sp>
      <p:sp>
        <p:nvSpPr>
          <p:cNvPr id="2" name="Date Placeholder 3">
            <a:extLst>
              <a:ext uri="{FF2B5EF4-FFF2-40B4-BE49-F238E27FC236}">
                <a16:creationId xmlns:a16="http://schemas.microsoft.com/office/drawing/2014/main" id="{BC26160E-29BF-70C6-0872-15E84868CAFB}"/>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05838296-9352-C026-8651-5A6B7E8A2886}"/>
              </a:ext>
            </a:extLst>
          </p:cNvPr>
          <p:cNvSpPr>
            <a:spLocks noGrp="1"/>
          </p:cNvSpPr>
          <p:nvPr>
            <p:ph type="ftr" sz="quarter" idx="3"/>
          </p:nvPr>
        </p:nvSpPr>
        <p:spPr/>
        <p:txBody>
          <a:bodyPr/>
          <a:lstStyle/>
          <a:p>
            <a:r>
              <a:rPr lang="en-US"/>
              <a:t>International Society of Nephrology</a:t>
            </a:r>
          </a:p>
        </p:txBody>
      </p:sp>
      <p:sp>
        <p:nvSpPr>
          <p:cNvPr id="9" name="Slide Number Placeholder 5">
            <a:extLst>
              <a:ext uri="{FF2B5EF4-FFF2-40B4-BE49-F238E27FC236}">
                <a16:creationId xmlns:a16="http://schemas.microsoft.com/office/drawing/2014/main" id="{9D25DC0E-55A5-18D2-58B2-9FC308701B01}"/>
              </a:ext>
            </a:extLst>
          </p:cNvPr>
          <p:cNvSpPr>
            <a:spLocks noGrp="1"/>
          </p:cNvSpPr>
          <p:nvPr>
            <p:ph type="sldNum" sz="quarter" idx="4"/>
          </p:nvPr>
        </p:nvSpPr>
        <p:spPr/>
        <p:txBody>
          <a:bodyPr/>
          <a:lstStyle/>
          <a:p>
            <a:fld id="{4A9CEFBC-9863-BD47-BA2B-008170C231CB}" type="slidenum">
              <a:rPr lang="en-US" smtClean="0"/>
              <a:pPr/>
              <a:t>34</a:t>
            </a:fld>
            <a:endParaRPr lang="en-US" dirty="0"/>
          </a:p>
        </p:txBody>
      </p:sp>
      <p:graphicFrame>
        <p:nvGraphicFramePr>
          <p:cNvPr id="5" name="Table 4">
            <a:extLst>
              <a:ext uri="{FF2B5EF4-FFF2-40B4-BE49-F238E27FC236}">
                <a16:creationId xmlns:a16="http://schemas.microsoft.com/office/drawing/2014/main" id="{E8A55FA9-2B1B-AA11-0778-96B2AE899230}"/>
              </a:ext>
            </a:extLst>
          </p:cNvPr>
          <p:cNvGraphicFramePr>
            <a:graphicFrameLocks noGrp="1"/>
          </p:cNvGraphicFramePr>
          <p:nvPr>
            <p:extLst>
              <p:ext uri="{D42A27DB-BD31-4B8C-83A1-F6EECF244321}">
                <p14:modId xmlns:p14="http://schemas.microsoft.com/office/powerpoint/2010/main" val="1244335756"/>
              </p:ext>
            </p:extLst>
          </p:nvPr>
        </p:nvGraphicFramePr>
        <p:xfrm>
          <a:off x="6155341" y="1197518"/>
          <a:ext cx="5778137" cy="4429252"/>
        </p:xfrm>
        <a:graphic>
          <a:graphicData uri="http://schemas.openxmlformats.org/drawingml/2006/table">
            <a:tbl>
              <a:tblPr firstRow="1" firstCol="1" bandRow="1">
                <a:tableStyleId>{F5AB1C69-6EDB-4FF4-983F-18BD219EF322}</a:tableStyleId>
              </a:tblPr>
              <a:tblGrid>
                <a:gridCol w="982157">
                  <a:extLst>
                    <a:ext uri="{9D8B030D-6E8A-4147-A177-3AD203B41FA5}">
                      <a16:colId xmlns:a16="http://schemas.microsoft.com/office/drawing/2014/main" val="1893042151"/>
                    </a:ext>
                  </a:extLst>
                </a:gridCol>
                <a:gridCol w="685140">
                  <a:extLst>
                    <a:ext uri="{9D8B030D-6E8A-4147-A177-3AD203B41FA5}">
                      <a16:colId xmlns:a16="http://schemas.microsoft.com/office/drawing/2014/main" val="489813431"/>
                    </a:ext>
                  </a:extLst>
                </a:gridCol>
                <a:gridCol w="685140">
                  <a:extLst>
                    <a:ext uri="{9D8B030D-6E8A-4147-A177-3AD203B41FA5}">
                      <a16:colId xmlns:a16="http://schemas.microsoft.com/office/drawing/2014/main" val="3489226460"/>
                    </a:ext>
                  </a:extLst>
                </a:gridCol>
                <a:gridCol w="685140">
                  <a:extLst>
                    <a:ext uri="{9D8B030D-6E8A-4147-A177-3AD203B41FA5}">
                      <a16:colId xmlns:a16="http://schemas.microsoft.com/office/drawing/2014/main" val="380884555"/>
                    </a:ext>
                  </a:extLst>
                </a:gridCol>
                <a:gridCol w="685140">
                  <a:extLst>
                    <a:ext uri="{9D8B030D-6E8A-4147-A177-3AD203B41FA5}">
                      <a16:colId xmlns:a16="http://schemas.microsoft.com/office/drawing/2014/main" val="1397877516"/>
                    </a:ext>
                  </a:extLst>
                </a:gridCol>
                <a:gridCol w="685140">
                  <a:extLst>
                    <a:ext uri="{9D8B030D-6E8A-4147-A177-3AD203B41FA5}">
                      <a16:colId xmlns:a16="http://schemas.microsoft.com/office/drawing/2014/main" val="2067857319"/>
                    </a:ext>
                  </a:extLst>
                </a:gridCol>
                <a:gridCol w="685140">
                  <a:extLst>
                    <a:ext uri="{9D8B030D-6E8A-4147-A177-3AD203B41FA5}">
                      <a16:colId xmlns:a16="http://schemas.microsoft.com/office/drawing/2014/main" val="1799566320"/>
                    </a:ext>
                  </a:extLst>
                </a:gridCol>
                <a:gridCol w="685140">
                  <a:extLst>
                    <a:ext uri="{9D8B030D-6E8A-4147-A177-3AD203B41FA5}">
                      <a16:colId xmlns:a16="http://schemas.microsoft.com/office/drawing/2014/main" val="503023951"/>
                    </a:ext>
                  </a:extLst>
                </a:gridCol>
              </a:tblGrid>
              <a:tr h="474345">
                <a:tc>
                  <a:txBody>
                    <a:bodyPr/>
                    <a:lstStyle/>
                    <a:p>
                      <a:pPr marL="0" marR="0" algn="ctr">
                        <a:lnSpc>
                          <a:spcPct val="107000"/>
                        </a:lnSpc>
                        <a:spcBef>
                          <a:spcPts val="0"/>
                        </a:spcBef>
                        <a:spcAft>
                          <a:spcPts val="0"/>
                        </a:spcAft>
                      </a:pPr>
                      <a:r>
                        <a:rPr lang="en-US" sz="900" dirty="0">
                          <a:solidFill>
                            <a:schemeClr val="bg1"/>
                          </a:solidFill>
                          <a:effectLst/>
                        </a:rPr>
                        <a:t>Country</a:t>
                      </a:r>
                      <a:endParaRPr lang="en-US" sz="900" dirty="0">
                        <a:solidFill>
                          <a:schemeClr val="bg1"/>
                        </a:solidFill>
                        <a:effectLst/>
                        <a:latin typeface="+mj-lt"/>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free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but with some fees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Mix of public and private funding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and out-of-pocket</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through health insurance providers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Multiple</a:t>
                      </a:r>
                      <a:r>
                        <a:rPr lang="en-US" sz="800" baseline="0" dirty="0">
                          <a:solidFill>
                            <a:schemeClr val="tx1">
                              <a:lumMod val="75000"/>
                              <a:lumOff val="25000"/>
                            </a:schemeClr>
                          </a:solidFill>
                          <a:effectLst/>
                        </a:rPr>
                        <a:t>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Other</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917273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73369961"/>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745499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51304508"/>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27451462"/>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112732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9578574"/>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585672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250105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2221040"/>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1456240"/>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25710549"/>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5723236"/>
                  </a:ext>
                </a:extLst>
              </a:tr>
            </a:tbl>
          </a:graphicData>
        </a:graphic>
      </p:graphicFrame>
    </p:spTree>
    <p:extLst>
      <p:ext uri="{BB962C8B-B14F-4D97-AF65-F5344CB8AC3E}">
        <p14:creationId xmlns:p14="http://schemas.microsoft.com/office/powerpoint/2010/main" val="4269276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F71940-5004-FADD-9598-025B529B6449}"/>
              </a:ext>
            </a:extLst>
          </p:cNvPr>
          <p:cNvPicPr>
            <a:picLocks noChangeAspect="1"/>
          </p:cNvPicPr>
          <p:nvPr/>
        </p:nvPicPr>
        <p:blipFill>
          <a:blip r:embed="rId2"/>
          <a:stretch>
            <a:fillRect/>
          </a:stretch>
        </p:blipFill>
        <p:spPr>
          <a:xfrm>
            <a:off x="279920" y="1490123"/>
            <a:ext cx="5729960" cy="3852073"/>
          </a:xfrm>
          <a:prstGeom prst="rect">
            <a:avLst/>
          </a:prstGeom>
        </p:spPr>
      </p:pic>
      <p:sp>
        <p:nvSpPr>
          <p:cNvPr id="7" name="Rectangle 6"/>
          <p:cNvSpPr/>
          <p:nvPr/>
        </p:nvSpPr>
        <p:spPr>
          <a:xfrm>
            <a:off x="258522" y="1479491"/>
            <a:ext cx="5773310" cy="386270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493335" y="1479491"/>
            <a:ext cx="2546498" cy="178507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144209" y="5624167"/>
            <a:ext cx="687299" cy="230832"/>
          </a:xfrm>
          <a:prstGeom prst="rect">
            <a:avLst/>
          </a:prstGeom>
          <a:noFill/>
        </p:spPr>
        <p:txBody>
          <a:bodyPr wrap="square" rtlCol="0">
            <a:spAutoFit/>
          </a:bodyPr>
          <a:lstStyle/>
          <a:p>
            <a:r>
              <a:rPr lang="en-US" sz="900" dirty="0"/>
              <a:t>X : Yes</a:t>
            </a:r>
          </a:p>
        </p:txBody>
      </p:sp>
      <p:sp>
        <p:nvSpPr>
          <p:cNvPr id="11" name="Title 10">
            <a:extLst>
              <a:ext uri="{FF2B5EF4-FFF2-40B4-BE49-F238E27FC236}">
                <a16:creationId xmlns:a16="http://schemas.microsoft.com/office/drawing/2014/main" id="{334D92F3-68B5-2881-4679-5858AD33EAAE}"/>
              </a:ext>
            </a:extLst>
          </p:cNvPr>
          <p:cNvSpPr>
            <a:spLocks noGrp="1"/>
          </p:cNvSpPr>
          <p:nvPr>
            <p:ph type="title"/>
          </p:nvPr>
        </p:nvSpPr>
        <p:spPr/>
        <p:txBody>
          <a:bodyPr>
            <a:normAutofit fontScale="90000"/>
          </a:bodyPr>
          <a:lstStyle/>
          <a:p>
            <a:r>
              <a:rPr lang="en-GB" dirty="0"/>
              <a:t>Funding for medications in all transplant patients</a:t>
            </a:r>
            <a:endParaRPr lang="en-BE" dirty="0"/>
          </a:p>
        </p:txBody>
      </p:sp>
      <p:sp>
        <p:nvSpPr>
          <p:cNvPr id="2" name="Date Placeholder 3">
            <a:extLst>
              <a:ext uri="{FF2B5EF4-FFF2-40B4-BE49-F238E27FC236}">
                <a16:creationId xmlns:a16="http://schemas.microsoft.com/office/drawing/2014/main" id="{258F9A2F-9CD6-5012-0FDB-447DD323F43A}"/>
              </a:ext>
            </a:extLst>
          </p:cNvPr>
          <p:cNvSpPr>
            <a:spLocks noGrp="1"/>
          </p:cNvSpPr>
          <p:nvPr>
            <p:ph type="dt" sz="half" idx="2"/>
          </p:nvPr>
        </p:nvSpPr>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1D971521-00A7-3122-04C6-693621212D53}"/>
              </a:ext>
            </a:extLst>
          </p:cNvPr>
          <p:cNvSpPr>
            <a:spLocks noGrp="1"/>
          </p:cNvSpPr>
          <p:nvPr>
            <p:ph type="ftr" sz="quarter" idx="3"/>
          </p:nvPr>
        </p:nvSpPr>
        <p:spPr/>
        <p:txBody>
          <a:bodyPr/>
          <a:lstStyle/>
          <a:p>
            <a:r>
              <a:rPr lang="en-US"/>
              <a:t>International Society of Nephrology</a:t>
            </a:r>
          </a:p>
        </p:txBody>
      </p:sp>
      <p:sp>
        <p:nvSpPr>
          <p:cNvPr id="9" name="Slide Number Placeholder 5">
            <a:extLst>
              <a:ext uri="{FF2B5EF4-FFF2-40B4-BE49-F238E27FC236}">
                <a16:creationId xmlns:a16="http://schemas.microsoft.com/office/drawing/2014/main" id="{B21C48F1-AF82-C60C-5249-A4C6BEF5BB68}"/>
              </a:ext>
            </a:extLst>
          </p:cNvPr>
          <p:cNvSpPr>
            <a:spLocks noGrp="1"/>
          </p:cNvSpPr>
          <p:nvPr>
            <p:ph type="sldNum" sz="quarter" idx="4"/>
          </p:nvPr>
        </p:nvSpPr>
        <p:spPr/>
        <p:txBody>
          <a:bodyPr/>
          <a:lstStyle/>
          <a:p>
            <a:fld id="{4A9CEFBC-9863-BD47-BA2B-008170C231CB}" type="slidenum">
              <a:rPr lang="en-US" smtClean="0"/>
              <a:pPr/>
              <a:t>35</a:t>
            </a:fld>
            <a:endParaRPr lang="en-US" dirty="0"/>
          </a:p>
        </p:txBody>
      </p:sp>
      <p:graphicFrame>
        <p:nvGraphicFramePr>
          <p:cNvPr id="3" name="Table 2">
            <a:extLst>
              <a:ext uri="{FF2B5EF4-FFF2-40B4-BE49-F238E27FC236}">
                <a16:creationId xmlns:a16="http://schemas.microsoft.com/office/drawing/2014/main" id="{522E5E26-5BBB-A3F9-7FC1-BB85AED8E618}"/>
              </a:ext>
            </a:extLst>
          </p:cNvPr>
          <p:cNvGraphicFramePr>
            <a:graphicFrameLocks noGrp="1"/>
          </p:cNvGraphicFramePr>
          <p:nvPr>
            <p:extLst>
              <p:ext uri="{D42A27DB-BD31-4B8C-83A1-F6EECF244321}">
                <p14:modId xmlns:p14="http://schemas.microsoft.com/office/powerpoint/2010/main" val="523625930"/>
              </p:ext>
            </p:extLst>
          </p:nvPr>
        </p:nvGraphicFramePr>
        <p:xfrm>
          <a:off x="6155341" y="1197518"/>
          <a:ext cx="5778137" cy="4429252"/>
        </p:xfrm>
        <a:graphic>
          <a:graphicData uri="http://schemas.openxmlformats.org/drawingml/2006/table">
            <a:tbl>
              <a:tblPr firstRow="1" firstCol="1" bandRow="1">
                <a:tableStyleId>{F5AB1C69-6EDB-4FF4-983F-18BD219EF322}</a:tableStyleId>
              </a:tblPr>
              <a:tblGrid>
                <a:gridCol w="982157">
                  <a:extLst>
                    <a:ext uri="{9D8B030D-6E8A-4147-A177-3AD203B41FA5}">
                      <a16:colId xmlns:a16="http://schemas.microsoft.com/office/drawing/2014/main" val="1893042151"/>
                    </a:ext>
                  </a:extLst>
                </a:gridCol>
                <a:gridCol w="685140">
                  <a:extLst>
                    <a:ext uri="{9D8B030D-6E8A-4147-A177-3AD203B41FA5}">
                      <a16:colId xmlns:a16="http://schemas.microsoft.com/office/drawing/2014/main" val="489813431"/>
                    </a:ext>
                  </a:extLst>
                </a:gridCol>
                <a:gridCol w="685140">
                  <a:extLst>
                    <a:ext uri="{9D8B030D-6E8A-4147-A177-3AD203B41FA5}">
                      <a16:colId xmlns:a16="http://schemas.microsoft.com/office/drawing/2014/main" val="3489226460"/>
                    </a:ext>
                  </a:extLst>
                </a:gridCol>
                <a:gridCol w="685140">
                  <a:extLst>
                    <a:ext uri="{9D8B030D-6E8A-4147-A177-3AD203B41FA5}">
                      <a16:colId xmlns:a16="http://schemas.microsoft.com/office/drawing/2014/main" val="380884555"/>
                    </a:ext>
                  </a:extLst>
                </a:gridCol>
                <a:gridCol w="685140">
                  <a:extLst>
                    <a:ext uri="{9D8B030D-6E8A-4147-A177-3AD203B41FA5}">
                      <a16:colId xmlns:a16="http://schemas.microsoft.com/office/drawing/2014/main" val="1397877516"/>
                    </a:ext>
                  </a:extLst>
                </a:gridCol>
                <a:gridCol w="685140">
                  <a:extLst>
                    <a:ext uri="{9D8B030D-6E8A-4147-A177-3AD203B41FA5}">
                      <a16:colId xmlns:a16="http://schemas.microsoft.com/office/drawing/2014/main" val="2067857319"/>
                    </a:ext>
                  </a:extLst>
                </a:gridCol>
                <a:gridCol w="685140">
                  <a:extLst>
                    <a:ext uri="{9D8B030D-6E8A-4147-A177-3AD203B41FA5}">
                      <a16:colId xmlns:a16="http://schemas.microsoft.com/office/drawing/2014/main" val="1799566320"/>
                    </a:ext>
                  </a:extLst>
                </a:gridCol>
                <a:gridCol w="685140">
                  <a:extLst>
                    <a:ext uri="{9D8B030D-6E8A-4147-A177-3AD203B41FA5}">
                      <a16:colId xmlns:a16="http://schemas.microsoft.com/office/drawing/2014/main" val="503023951"/>
                    </a:ext>
                  </a:extLst>
                </a:gridCol>
              </a:tblGrid>
              <a:tr h="474345">
                <a:tc>
                  <a:txBody>
                    <a:bodyPr/>
                    <a:lstStyle/>
                    <a:p>
                      <a:pPr marL="0" marR="0" algn="ctr">
                        <a:lnSpc>
                          <a:spcPct val="107000"/>
                        </a:lnSpc>
                        <a:spcBef>
                          <a:spcPts val="0"/>
                        </a:spcBef>
                        <a:spcAft>
                          <a:spcPts val="0"/>
                        </a:spcAft>
                      </a:pPr>
                      <a:r>
                        <a:rPr lang="en-US" sz="900" dirty="0">
                          <a:solidFill>
                            <a:schemeClr val="bg1"/>
                          </a:solidFill>
                          <a:effectLst/>
                        </a:rPr>
                        <a:t>Country</a:t>
                      </a:r>
                      <a:endParaRPr lang="en-US" sz="900" dirty="0">
                        <a:solidFill>
                          <a:schemeClr val="bg1"/>
                        </a:solidFill>
                        <a:effectLst/>
                        <a:latin typeface="+mj-lt"/>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free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Publicly funded by </a:t>
                      </a:r>
                      <a:r>
                        <a:rPr lang="en-US" sz="800" dirty="0" err="1">
                          <a:solidFill>
                            <a:schemeClr val="tx1">
                              <a:lumMod val="75000"/>
                              <a:lumOff val="25000"/>
                            </a:schemeClr>
                          </a:solidFill>
                          <a:effectLst/>
                        </a:rPr>
                        <a:t>govt</a:t>
                      </a:r>
                      <a:r>
                        <a:rPr lang="en-US" sz="800" dirty="0">
                          <a:solidFill>
                            <a:schemeClr val="tx1">
                              <a:lumMod val="75000"/>
                              <a:lumOff val="25000"/>
                            </a:schemeClr>
                          </a:solidFill>
                          <a:effectLst/>
                        </a:rPr>
                        <a:t> but with some fees at the point of delivery</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Mix of public and private funding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and out-of-pocket</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Solely private through health insurance providers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Multiple</a:t>
                      </a:r>
                      <a:r>
                        <a:rPr lang="en-US" sz="800" baseline="0" dirty="0">
                          <a:solidFill>
                            <a:schemeClr val="tx1">
                              <a:lumMod val="75000"/>
                              <a:lumOff val="25000"/>
                            </a:schemeClr>
                          </a:solidFill>
                          <a:effectLst/>
                        </a:rPr>
                        <a:t> systems</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00" dirty="0">
                          <a:solidFill>
                            <a:schemeClr val="tx1">
                              <a:lumMod val="75000"/>
                              <a:lumOff val="25000"/>
                            </a:schemeClr>
                          </a:solidFill>
                          <a:effectLst/>
                        </a:rPr>
                        <a:t>Other</a:t>
                      </a:r>
                      <a:endParaRPr lang="en-US" sz="8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5917273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73369961"/>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745499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51304508"/>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27451462"/>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0112732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59578574"/>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5585672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22501055"/>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42221040"/>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1456240"/>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25710549"/>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a:solidFill>
                            <a:schemeClr val="tx1">
                              <a:lumMod val="75000"/>
                              <a:lumOff val="25000"/>
                            </a:schemeClr>
                          </a:solidFill>
                          <a:effectLst/>
                        </a:rPr>
                        <a:t> </a:t>
                      </a:r>
                      <a:endParaRPr lang="en-US" sz="90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 </a:t>
                      </a:r>
                      <a:endParaRPr lang="en-US" sz="900" dirty="0">
                        <a:solidFill>
                          <a:schemeClr val="tx1">
                            <a:lumMod val="75000"/>
                            <a:lumOff val="25000"/>
                          </a:schemeClr>
                        </a:solidFill>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45723236"/>
                  </a:ext>
                </a:extLst>
              </a:tr>
            </a:tbl>
          </a:graphicData>
        </a:graphic>
      </p:graphicFrame>
    </p:spTree>
    <p:extLst>
      <p:ext uri="{BB962C8B-B14F-4D97-AF65-F5344CB8AC3E}">
        <p14:creationId xmlns:p14="http://schemas.microsoft.com/office/powerpoint/2010/main" val="2718360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9877951"/>
              </p:ext>
            </p:extLst>
          </p:nvPr>
        </p:nvGraphicFramePr>
        <p:xfrm>
          <a:off x="2076237" y="1203237"/>
          <a:ext cx="8039525" cy="3955733"/>
        </p:xfrm>
        <a:graphic>
          <a:graphicData uri="http://schemas.openxmlformats.org/drawingml/2006/table">
            <a:tbl>
              <a:tblPr firstRow="1" firstCol="1" bandRow="1">
                <a:tableStyleId>{F5AB1C69-6EDB-4FF4-983F-18BD219EF322}</a:tableStyleId>
              </a:tblPr>
              <a:tblGrid>
                <a:gridCol w="1888700">
                  <a:extLst>
                    <a:ext uri="{9D8B030D-6E8A-4147-A177-3AD203B41FA5}">
                      <a16:colId xmlns:a16="http://schemas.microsoft.com/office/drawing/2014/main" val="2850418021"/>
                    </a:ext>
                  </a:extLst>
                </a:gridCol>
                <a:gridCol w="1230165">
                  <a:extLst>
                    <a:ext uri="{9D8B030D-6E8A-4147-A177-3AD203B41FA5}">
                      <a16:colId xmlns:a16="http://schemas.microsoft.com/office/drawing/2014/main" val="815000548"/>
                    </a:ext>
                  </a:extLst>
                </a:gridCol>
                <a:gridCol w="1230165">
                  <a:extLst>
                    <a:ext uri="{9D8B030D-6E8A-4147-A177-3AD203B41FA5}">
                      <a16:colId xmlns:a16="http://schemas.microsoft.com/office/drawing/2014/main" val="977718888"/>
                    </a:ext>
                  </a:extLst>
                </a:gridCol>
                <a:gridCol w="1230165">
                  <a:extLst>
                    <a:ext uri="{9D8B030D-6E8A-4147-A177-3AD203B41FA5}">
                      <a16:colId xmlns:a16="http://schemas.microsoft.com/office/drawing/2014/main" val="3288191913"/>
                    </a:ext>
                  </a:extLst>
                </a:gridCol>
                <a:gridCol w="1230165">
                  <a:extLst>
                    <a:ext uri="{9D8B030D-6E8A-4147-A177-3AD203B41FA5}">
                      <a16:colId xmlns:a16="http://schemas.microsoft.com/office/drawing/2014/main" val="3660901252"/>
                    </a:ext>
                  </a:extLst>
                </a:gridCol>
                <a:gridCol w="1230165">
                  <a:extLst>
                    <a:ext uri="{9D8B030D-6E8A-4147-A177-3AD203B41FA5}">
                      <a16:colId xmlns:a16="http://schemas.microsoft.com/office/drawing/2014/main" val="188178056"/>
                    </a:ext>
                  </a:extLst>
                </a:gridCol>
              </a:tblGrid>
              <a:tr h="28646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900" dirty="0">
                          <a:solidFill>
                            <a:schemeClr val="tx1">
                              <a:lumMod val="75000"/>
                              <a:lumOff val="25000"/>
                            </a:schemeClr>
                          </a:solidFill>
                          <a:effectLst/>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lang="en-US" sz="900" dirty="0">
                          <a:solidFill>
                            <a:schemeClr val="bg1"/>
                          </a:solidFill>
                          <a:effectLst/>
                        </a:rPr>
                        <a:t>Country</a:t>
                      </a:r>
                    </a:p>
                    <a:p>
                      <a:pPr marL="0" marR="0" algn="ctr">
                        <a:lnSpc>
                          <a:spcPct val="107000"/>
                        </a:lnSpc>
                        <a:spcBef>
                          <a:spcPts val="0"/>
                        </a:spcBef>
                        <a:spcAft>
                          <a:spcPts val="0"/>
                        </a:spcAft>
                      </a:pPr>
                      <a:endParaRPr lang="en-US" sz="9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CKD</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Dialysis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Transplant</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AKI</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Conservative care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98385557"/>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Antigua and Barbuda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18444276"/>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Aruba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0450643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Bahamas, The</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42004553"/>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Barbados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19200105"/>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Bermuda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94918952"/>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Canada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45825606"/>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Jamaica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21669413"/>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Lucia</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kumimoji="0" lang="en-US" sz="900" b="0" u="none" strike="noStrike" kern="1200" cap="none" spc="0" normalizeH="0" baseline="0" noProof="0" dirty="0">
                          <a:ln>
                            <a:noFill/>
                          </a:ln>
                          <a:solidFill>
                            <a:prstClr val="black">
                              <a:lumMod val="75000"/>
                              <a:lumOff val="25000"/>
                            </a:prstClr>
                          </a:solidFill>
                          <a:effectLst/>
                          <a:uLnTx/>
                          <a:uFillTx/>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92041540"/>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St. Vincent and the Grenadines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34755312"/>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Trinidad and Tobago</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275731105"/>
                  </a:ext>
                </a:extLst>
              </a:tr>
              <a:tr h="293497">
                <a:tc>
                  <a:txBody>
                    <a:bodyPr/>
                    <a:lstStyle/>
                    <a:p>
                      <a:pPr marL="0" marR="0">
                        <a:lnSpc>
                          <a:spcPct val="107000"/>
                        </a:lnSpc>
                        <a:spcBef>
                          <a:spcPts val="0"/>
                        </a:spcBef>
                        <a:spcAft>
                          <a:spcPts val="0"/>
                        </a:spcAft>
                      </a:pPr>
                      <a:r>
                        <a:rPr lang="en-US" sz="900" dirty="0">
                          <a:solidFill>
                            <a:schemeClr val="tx1">
                              <a:lumMod val="75000"/>
                              <a:lumOff val="25000"/>
                            </a:schemeClr>
                          </a:solidFill>
                          <a:effectLst/>
                        </a:rPr>
                        <a:t>Turks and Caicos Islands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71475162"/>
                  </a:ext>
                </a:extLst>
              </a:tr>
              <a:tr h="293497">
                <a:tc>
                  <a:txBody>
                    <a:bodyPr/>
                    <a:lstStyle/>
                    <a:p>
                      <a:pPr marL="0" marR="0">
                        <a:lnSpc>
                          <a:spcPct val="107000"/>
                        </a:lnSpc>
                        <a:spcBef>
                          <a:spcPts val="0"/>
                        </a:spcBef>
                        <a:spcAft>
                          <a:spcPts val="0"/>
                        </a:spcAft>
                      </a:pPr>
                      <a:r>
                        <a:rPr lang="en-ZA" sz="900" dirty="0">
                          <a:solidFill>
                            <a:schemeClr val="tx1">
                              <a:lumMod val="75000"/>
                              <a:lumOff val="25000"/>
                            </a:schemeClr>
                          </a:solidFill>
                          <a:effectLst/>
                        </a:rPr>
                        <a:t>United States</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900" dirty="0">
                          <a:solidFill>
                            <a:schemeClr val="tx1">
                              <a:lumMod val="75000"/>
                              <a:lumOff val="25000"/>
                            </a:schemeClr>
                          </a:solidFill>
                          <a:effectLst/>
                        </a:rPr>
                        <a:t>X</a:t>
                      </a: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900" dirty="0">
                        <a:solidFill>
                          <a:schemeClr val="tx1">
                            <a:lumMod val="75000"/>
                            <a:lumOff val="25000"/>
                          </a:schemeClr>
                        </a:solidFill>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4655381"/>
                  </a:ext>
                </a:extLst>
              </a:tr>
            </a:tbl>
          </a:graphicData>
        </a:graphic>
      </p:graphicFrame>
      <p:sp>
        <p:nvSpPr>
          <p:cNvPr id="8" name="TextBox 7"/>
          <p:cNvSpPr txBox="1"/>
          <p:nvPr/>
        </p:nvSpPr>
        <p:spPr>
          <a:xfrm>
            <a:off x="2076237" y="5156049"/>
            <a:ext cx="687299" cy="230832"/>
          </a:xfrm>
          <a:prstGeom prst="rect">
            <a:avLst/>
          </a:prstGeom>
          <a:noFill/>
        </p:spPr>
        <p:txBody>
          <a:bodyPr wrap="square" rtlCol="0">
            <a:spAutoFit/>
          </a:bodyPr>
          <a:lstStyle/>
          <a:p>
            <a:r>
              <a:rPr lang="en-US" sz="900" dirty="0"/>
              <a:t>X : Yes</a:t>
            </a:r>
          </a:p>
        </p:txBody>
      </p:sp>
      <p:sp>
        <p:nvSpPr>
          <p:cNvPr id="7" name="Title 6">
            <a:extLst>
              <a:ext uri="{FF2B5EF4-FFF2-40B4-BE49-F238E27FC236}">
                <a16:creationId xmlns:a16="http://schemas.microsoft.com/office/drawing/2014/main" id="{743F7C1A-CD42-1467-2A5C-C17BEAD3A376}"/>
              </a:ext>
            </a:extLst>
          </p:cNvPr>
          <p:cNvSpPr>
            <a:spLocks noGrp="1"/>
          </p:cNvSpPr>
          <p:nvPr>
            <p:ph type="title"/>
          </p:nvPr>
        </p:nvSpPr>
        <p:spPr/>
        <p:txBody>
          <a:bodyPr>
            <a:normAutofit/>
          </a:bodyPr>
          <a:lstStyle/>
          <a:p>
            <a:r>
              <a:rPr lang="es-ES" dirty="0" err="1"/>
              <a:t>Availability</a:t>
            </a:r>
            <a:r>
              <a:rPr lang="es-ES" dirty="0"/>
              <a:t> of </a:t>
            </a:r>
            <a:r>
              <a:rPr lang="es-ES" dirty="0" err="1"/>
              <a:t>official</a:t>
            </a:r>
            <a:r>
              <a:rPr lang="es-ES" dirty="0"/>
              <a:t> </a:t>
            </a:r>
            <a:r>
              <a:rPr lang="es-ES" dirty="0" err="1"/>
              <a:t>registry</a:t>
            </a:r>
            <a:endParaRPr lang="en-BE" dirty="0"/>
          </a:p>
        </p:txBody>
      </p:sp>
      <p:sp>
        <p:nvSpPr>
          <p:cNvPr id="2" name="Date Placeholder 3">
            <a:extLst>
              <a:ext uri="{FF2B5EF4-FFF2-40B4-BE49-F238E27FC236}">
                <a16:creationId xmlns:a16="http://schemas.microsoft.com/office/drawing/2014/main" id="{B8A26083-E989-55C6-6119-457C620B14FE}"/>
              </a:ext>
            </a:extLst>
          </p:cNvPr>
          <p:cNvSpPr>
            <a:spLocks noGrp="1"/>
          </p:cNvSpPr>
          <p:nvPr>
            <p:ph type="dt" sz="half" idx="2"/>
          </p:nvPr>
        </p:nvSpPr>
        <p:spPr/>
        <p:txBody>
          <a:bodyPr/>
          <a:lstStyle/>
          <a:p>
            <a:r>
              <a:rPr lang="en-GB" dirty="0"/>
              <a:t>July 2023</a:t>
            </a:r>
            <a:endParaRPr lang="en-US" dirty="0"/>
          </a:p>
        </p:txBody>
      </p:sp>
      <p:sp>
        <p:nvSpPr>
          <p:cNvPr id="3" name="Footer Placeholder 4">
            <a:extLst>
              <a:ext uri="{FF2B5EF4-FFF2-40B4-BE49-F238E27FC236}">
                <a16:creationId xmlns:a16="http://schemas.microsoft.com/office/drawing/2014/main" id="{8F1CA48C-1863-7F90-83DB-DBA6FC96DECE}"/>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ADA11A17-70FD-7B57-E58E-52CDC72431AE}"/>
              </a:ext>
            </a:extLst>
          </p:cNvPr>
          <p:cNvSpPr>
            <a:spLocks noGrp="1"/>
          </p:cNvSpPr>
          <p:nvPr>
            <p:ph type="sldNum" sz="quarter" idx="4"/>
          </p:nvPr>
        </p:nvSpPr>
        <p:spPr/>
        <p:txBody>
          <a:bodyPr/>
          <a:lstStyle/>
          <a:p>
            <a:fld id="{4A9CEFBC-9863-BD47-BA2B-008170C231CB}" type="slidenum">
              <a:rPr lang="en-US" smtClean="0"/>
              <a:pPr/>
              <a:t>36</a:t>
            </a:fld>
            <a:endParaRPr lang="en-US" dirty="0"/>
          </a:p>
        </p:txBody>
      </p:sp>
    </p:spTree>
    <p:extLst>
      <p:ext uri="{BB962C8B-B14F-4D97-AF65-F5344CB8AC3E}">
        <p14:creationId xmlns:p14="http://schemas.microsoft.com/office/powerpoint/2010/main" val="1519579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02C4-399C-EE6E-47A1-AB62598D0C70}"/>
              </a:ext>
            </a:extLst>
          </p:cNvPr>
          <p:cNvSpPr>
            <a:spLocks noGrp="1"/>
          </p:cNvSpPr>
          <p:nvPr>
            <p:ph type="title"/>
          </p:nvPr>
        </p:nvSpPr>
        <p:spPr/>
        <p:txBody>
          <a:bodyPr/>
          <a:lstStyle/>
          <a:p>
            <a:r>
              <a:rPr lang="en-CA" dirty="0"/>
              <a:t>Summary of Findings</a:t>
            </a:r>
          </a:p>
        </p:txBody>
      </p:sp>
      <p:sp>
        <p:nvSpPr>
          <p:cNvPr id="3" name="Content Placeholder 2">
            <a:extLst>
              <a:ext uri="{FF2B5EF4-FFF2-40B4-BE49-F238E27FC236}">
                <a16:creationId xmlns:a16="http://schemas.microsoft.com/office/drawing/2014/main" id="{15FA87E5-2E34-9E5A-FE97-2D9B7881E8C9}"/>
              </a:ext>
            </a:extLst>
          </p:cNvPr>
          <p:cNvSpPr>
            <a:spLocks noGrp="1"/>
          </p:cNvSpPr>
          <p:nvPr>
            <p:ph idx="1"/>
          </p:nvPr>
        </p:nvSpPr>
        <p:spPr>
          <a:xfrm>
            <a:off x="602712" y="1008600"/>
            <a:ext cx="11389262" cy="4920476"/>
          </a:xfrm>
        </p:spPr>
        <p:txBody>
          <a:bodyPr>
            <a:noAutofit/>
          </a:bodyPr>
          <a:lstStyle/>
          <a:p>
            <a:pPr marL="0" indent="0">
              <a:lnSpc>
                <a:spcPct val="150000"/>
              </a:lnSpc>
              <a:spcAft>
                <a:spcPts val="800"/>
              </a:spcAft>
              <a:buNone/>
            </a:pPr>
            <a:r>
              <a:rPr lang="en-CA" sz="1100" kern="0" dirty="0">
                <a:effectLst/>
                <a:latin typeface="+mj-lt"/>
                <a:ea typeface="Calibri" panose="020F0502020204030204" pitchFamily="34" charset="0"/>
                <a:cs typeface="Times New Roman" panose="02020603050405020304" pitchFamily="18" charset="0"/>
              </a:rPr>
              <a:t>In summary, the 2023 ISN-GKHA highlights several important findings for </a:t>
            </a:r>
            <a:r>
              <a:rPr lang="en-CA" sz="1100" kern="0" dirty="0">
                <a:latin typeface="+mj-lt"/>
                <a:ea typeface="Calibri" panose="020F0502020204030204" pitchFamily="34" charset="0"/>
                <a:cs typeface="Times New Roman" panose="02020603050405020304" pitchFamily="18" charset="0"/>
              </a:rPr>
              <a:t>North America and the Caribbean</a:t>
            </a:r>
            <a:r>
              <a:rPr lang="en-CA" sz="1100" kern="0" dirty="0">
                <a:effectLst/>
                <a:latin typeface="+mj-lt"/>
                <a:ea typeface="Calibri" panose="020F0502020204030204" pitchFamily="34" charset="0"/>
                <a:cs typeface="Times New Roman" panose="02020603050405020304" pitchFamily="18" charset="0"/>
              </a:rPr>
              <a:t>.</a:t>
            </a:r>
            <a:endParaRPr lang="en-CA" sz="1100" kern="100" dirty="0">
              <a:effectLst/>
              <a:latin typeface="+mj-lt"/>
              <a:ea typeface="Calibri" panose="020F0502020204030204" pitchFamily="34" charset="0"/>
              <a:cs typeface="Times New Roman" panose="02020603050405020304" pitchFamily="18" charset="0"/>
            </a:endParaRPr>
          </a:p>
          <a:p>
            <a:pPr marL="0" indent="0">
              <a:lnSpc>
                <a:spcPct val="150000"/>
              </a:lnSpc>
              <a:spcAft>
                <a:spcPts val="800"/>
              </a:spcAft>
              <a:buNone/>
            </a:pPr>
            <a:r>
              <a:rPr lang="en-CA" sz="1100" b="1" i="1" kern="0" dirty="0">
                <a:effectLst/>
                <a:latin typeface="+mj-lt"/>
                <a:ea typeface="Calibri" panose="020F0502020204030204" pitchFamily="34" charset="0"/>
                <a:cs typeface="Times New Roman" panose="02020603050405020304" pitchFamily="18" charset="0"/>
              </a:rPr>
              <a:t>KRT availability, access, and quality is high.</a:t>
            </a:r>
            <a:endParaRPr lang="en-CA" sz="11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100" kern="0" dirty="0">
                <a:effectLst/>
                <a:latin typeface="+mj-lt"/>
                <a:ea typeface="Calibri" panose="020F0502020204030204" pitchFamily="34" charset="0"/>
                <a:cs typeface="Times New Roman" panose="02020603050405020304" pitchFamily="18" charset="0"/>
              </a:rPr>
              <a:t>HD services are available in all countries in the region. However, PD services remain unavailable in Antigua and Barbuda and St. Lucia in 2023 while KT services in the NAC region are only available in Antigua and Barbuda, Barbados, Canada, Jamaica, Trinidad and Tobago, and USA. </a:t>
            </a:r>
            <a:endParaRPr lang="en-CA" sz="11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Capacity to provide adequate frequency of HD i.e., three times weekly for 3 – 4 hours per session, was available in 92% of countries.</a:t>
            </a: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Capacity to provide adequate PD exchanges i.e., three to four exchanges per day was available in 10 (83%) countries. </a:t>
            </a: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Home HD was only available in Canada and USA.</a:t>
            </a:r>
          </a:p>
          <a:p>
            <a:pPr marL="800100" lvl="1" indent="-342900">
              <a:lnSpc>
                <a:spcPct val="150000"/>
              </a:lnSpc>
              <a:spcAft>
                <a:spcPts val="800"/>
              </a:spcAft>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KT centres are available in 6 (50%) countries in the region; median prevalence of KT centres was 0.71 </a:t>
            </a:r>
            <a:r>
              <a:rPr lang="en-CA" sz="1100" kern="100" dirty="0" err="1">
                <a:effectLst/>
                <a:latin typeface="+mj-lt"/>
                <a:ea typeface="Calibri" panose="020F0502020204030204" pitchFamily="34" charset="0"/>
                <a:cs typeface="Times New Roman" panose="02020603050405020304" pitchFamily="18" charset="0"/>
              </a:rPr>
              <a:t>pmp</a:t>
            </a:r>
            <a:r>
              <a:rPr lang="en-CA" sz="1100" kern="100" dirty="0">
                <a:effectLst/>
                <a:latin typeface="+mj-lt"/>
                <a:ea typeface="Calibri" panose="020F0502020204030204" pitchFamily="34" charset="0"/>
                <a:cs typeface="Times New Roman" panose="02020603050405020304" pitchFamily="18" charset="0"/>
              </a:rPr>
              <a:t>. </a:t>
            </a:r>
          </a:p>
          <a:p>
            <a:pPr marL="0" indent="0">
              <a:lnSpc>
                <a:spcPct val="150000"/>
              </a:lnSpc>
              <a:spcAft>
                <a:spcPts val="800"/>
              </a:spcAft>
              <a:buNone/>
            </a:pPr>
            <a:r>
              <a:rPr lang="en-CA" sz="1100" b="1" i="1" kern="0" dirty="0">
                <a:effectLst/>
                <a:latin typeface="+mj-lt"/>
                <a:ea typeface="Calibri" panose="020F0502020204030204" pitchFamily="34" charset="0"/>
                <a:cs typeface="Times New Roman" panose="02020603050405020304" pitchFamily="18" charset="0"/>
              </a:rPr>
              <a:t>CKM is available and predominately chosen or medically advised.</a:t>
            </a:r>
            <a:endParaRPr lang="en-CA" sz="11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Conservative kidney management (CKM) established through shared-decision making was available in 10 (83%) countries.</a:t>
            </a: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Choice restricted CKM (where resource constraints prevent or limit access) was available in 9 (75%) of countries.</a:t>
            </a:r>
          </a:p>
          <a:p>
            <a:pPr marL="800100" lvl="1" indent="-342900">
              <a:lnSpc>
                <a:spcPct val="150000"/>
              </a:lnSpc>
              <a:spcAft>
                <a:spcPts val="800"/>
              </a:spcAft>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Choice restricted CKM (where no resource constraints prevent or limit access) was also available in 8 (67%) of countries.</a:t>
            </a:r>
          </a:p>
          <a:p>
            <a:pPr marL="0" indent="0">
              <a:lnSpc>
                <a:spcPct val="150000"/>
              </a:lnSpc>
              <a:spcAft>
                <a:spcPts val="800"/>
              </a:spcAft>
              <a:buNone/>
            </a:pPr>
            <a:r>
              <a:rPr lang="en-CA" sz="1100" b="1" i="1" kern="0" dirty="0">
                <a:effectLst/>
                <a:latin typeface="+mj-lt"/>
                <a:ea typeface="Calibri" panose="020F0502020204030204" pitchFamily="34" charset="0"/>
                <a:cs typeface="Times New Roman" panose="02020603050405020304" pitchFamily="18" charset="0"/>
              </a:rPr>
              <a:t>Government funding for kidney care services and medication is low.</a:t>
            </a:r>
            <a:endParaRPr lang="en-CA" sz="11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Reimbursement for medications that is free at point of delivery for ND-CKD, dialysis, and KT are available in 3 (25%), 2 (17%), and in only one country (Barbados), respectively.</a:t>
            </a:r>
          </a:p>
          <a:p>
            <a:pPr marL="800100" lvl="1" indent="-342900">
              <a:lnSpc>
                <a:spcPct val="150000"/>
              </a:lnSpc>
              <a:spcAft>
                <a:spcPts val="800"/>
              </a:spcAft>
              <a:buFont typeface="Courier New" panose="02070309020205020404" pitchFamily="49" charset="0"/>
              <a:buChar char="o"/>
            </a:pPr>
            <a:r>
              <a:rPr lang="en-CA" sz="1100" kern="100" dirty="0">
                <a:effectLst/>
                <a:latin typeface="+mj-lt"/>
                <a:ea typeface="Calibri" panose="020F0502020204030204" pitchFamily="34" charset="0"/>
                <a:cs typeface="Times New Roman" panose="02020603050405020304" pitchFamily="18" charset="0"/>
              </a:rPr>
              <a:t>Reimbursement that is free for acute dialysis, chronic HD, and chronic PD were available in 6 (50%), 4 (33.3%), and 6 (50%) countries, respectively.</a:t>
            </a:r>
          </a:p>
          <a:p>
            <a:endParaRPr lang="en-CA" sz="1100" dirty="0">
              <a:latin typeface="+mj-lt"/>
            </a:endParaRPr>
          </a:p>
        </p:txBody>
      </p:sp>
      <p:sp>
        <p:nvSpPr>
          <p:cNvPr id="4" name="Date Placeholder 3">
            <a:extLst>
              <a:ext uri="{FF2B5EF4-FFF2-40B4-BE49-F238E27FC236}">
                <a16:creationId xmlns:a16="http://schemas.microsoft.com/office/drawing/2014/main" id="{6760A8E2-9FEF-88E7-11DA-9890AF7D87AB}"/>
              </a:ext>
            </a:extLst>
          </p:cNvPr>
          <p:cNvSpPr>
            <a:spLocks noGrp="1"/>
          </p:cNvSpPr>
          <p:nvPr>
            <p:ph type="dt" sz="half" idx="2"/>
          </p:nvPr>
        </p:nvSpPr>
        <p:spPr/>
        <p:txBody>
          <a:bodyPr/>
          <a:lstStyle/>
          <a:p>
            <a:r>
              <a:rPr lang="LID4096" dirty="0"/>
              <a:t>July 202</a:t>
            </a:r>
            <a:r>
              <a:rPr lang="en-CA"/>
              <a:t>3</a:t>
            </a:r>
            <a:endParaRPr lang="en-US" dirty="0"/>
          </a:p>
        </p:txBody>
      </p:sp>
      <p:sp>
        <p:nvSpPr>
          <p:cNvPr id="5" name="Footer Placeholder 4">
            <a:extLst>
              <a:ext uri="{FF2B5EF4-FFF2-40B4-BE49-F238E27FC236}">
                <a16:creationId xmlns:a16="http://schemas.microsoft.com/office/drawing/2014/main" id="{BB82669A-A805-D8C4-E37D-F07CF0C36DDF}"/>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EDA842A6-024F-0F09-C08D-C3DF3592287A}"/>
              </a:ext>
            </a:extLst>
          </p:cNvPr>
          <p:cNvSpPr>
            <a:spLocks noGrp="1"/>
          </p:cNvSpPr>
          <p:nvPr>
            <p:ph type="sldNum" sz="quarter" idx="4"/>
          </p:nvPr>
        </p:nvSpPr>
        <p:spPr/>
        <p:txBody>
          <a:bodyPr/>
          <a:lstStyle/>
          <a:p>
            <a:fld id="{4A9CEFBC-9863-BD47-BA2B-008170C231CB}" type="slidenum">
              <a:rPr lang="en-US" smtClean="0"/>
              <a:pPr/>
              <a:t>37</a:t>
            </a:fld>
            <a:endParaRPr lang="en-US"/>
          </a:p>
        </p:txBody>
      </p:sp>
    </p:spTree>
    <p:extLst>
      <p:ext uri="{BB962C8B-B14F-4D97-AF65-F5344CB8AC3E}">
        <p14:creationId xmlns:p14="http://schemas.microsoft.com/office/powerpoint/2010/main" val="3500256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4D25-04B2-EE18-631F-CC907A5C5356}"/>
              </a:ext>
            </a:extLst>
          </p:cNvPr>
          <p:cNvSpPr>
            <a:spLocks noGrp="1"/>
          </p:cNvSpPr>
          <p:nvPr>
            <p:ph type="title"/>
          </p:nvPr>
        </p:nvSpPr>
        <p:spPr/>
        <p:txBody>
          <a:bodyPr/>
          <a:lstStyle/>
          <a:p>
            <a:r>
              <a:rPr lang="en-CA" dirty="0"/>
              <a:t>Summary of Findings (cont’d)</a:t>
            </a:r>
          </a:p>
        </p:txBody>
      </p:sp>
      <p:sp>
        <p:nvSpPr>
          <p:cNvPr id="3" name="Content Placeholder 2">
            <a:extLst>
              <a:ext uri="{FF2B5EF4-FFF2-40B4-BE49-F238E27FC236}">
                <a16:creationId xmlns:a16="http://schemas.microsoft.com/office/drawing/2014/main" id="{C5E6694C-B5C3-5B3F-6DF0-D22A8479518E}"/>
              </a:ext>
            </a:extLst>
          </p:cNvPr>
          <p:cNvSpPr>
            <a:spLocks noGrp="1"/>
          </p:cNvSpPr>
          <p:nvPr>
            <p:ph idx="1"/>
          </p:nvPr>
        </p:nvSpPr>
        <p:spPr/>
        <p:txBody>
          <a:bodyPr>
            <a:normAutofit fontScale="70000" lnSpcReduction="20000"/>
          </a:bodyPr>
          <a:lstStyle/>
          <a:p>
            <a:pPr marL="0" indent="0">
              <a:lnSpc>
                <a:spcPct val="150000"/>
              </a:lnSpc>
              <a:spcAft>
                <a:spcPts val="800"/>
              </a:spcAft>
              <a:buNone/>
            </a:pPr>
            <a:r>
              <a:rPr lang="en-CA" sz="1800" b="1" i="1" kern="0" dirty="0">
                <a:effectLst/>
                <a:latin typeface="+mj-lt"/>
                <a:ea typeface="Calibri" panose="020F0502020204030204" pitchFamily="34" charset="0"/>
                <a:cs typeface="Times New Roman" panose="02020603050405020304" pitchFamily="18" charset="0"/>
              </a:rPr>
              <a:t>Most have registries for advanced kidney disease, few for CKD or AKI</a:t>
            </a:r>
            <a:endParaRPr lang="en-CA" sz="18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800" kern="0" dirty="0">
                <a:effectLst/>
                <a:latin typeface="+mj-lt"/>
                <a:ea typeface="Calibri" panose="020F0502020204030204" pitchFamily="34" charset="0"/>
                <a:cs typeface="Times New Roman" panose="02020603050405020304" pitchFamily="18" charset="0"/>
              </a:rPr>
              <a:t>Availability of kidney registries varied across countries in the region.</a:t>
            </a:r>
            <a:endParaRPr lang="en-CA" sz="18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ND-CKD registry was available only in St. Lucia; dialysis registries in 5 (41.7%), and KT registries are available in 4 (33.3%) countries (Aruba, Canada, Trinidad and Tobago, and USA).  Acute dialysis registries were only available in St. Lucia.</a:t>
            </a:r>
          </a:p>
          <a:p>
            <a:pPr marL="0" indent="0">
              <a:lnSpc>
                <a:spcPct val="150000"/>
              </a:lnSpc>
              <a:spcAft>
                <a:spcPts val="800"/>
              </a:spcAft>
              <a:buNone/>
            </a:pPr>
            <a:r>
              <a:rPr lang="en-CA" sz="1800" b="1" i="1" kern="0" dirty="0">
                <a:effectLst/>
                <a:latin typeface="+mj-lt"/>
                <a:ea typeface="Calibri" panose="020F0502020204030204" pitchFamily="34" charset="0"/>
                <a:cs typeface="Times New Roman" panose="02020603050405020304" pitchFamily="18" charset="0"/>
              </a:rPr>
              <a:t>Some workforce limitations are present.</a:t>
            </a:r>
            <a:endParaRPr lang="en-CA" sz="18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The median prevalence of nephrologists in the NAC region was 18.8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Bermuda had the highest density of nephrologists (41.5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while Jamaica had the lowest (4.5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a:t>
            </a:r>
          </a:p>
          <a:p>
            <a:pPr marL="800100" lvl="1" indent="-342900">
              <a:lnSpc>
                <a:spcPct val="150000"/>
              </a:lnSpc>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Aruba had the highest density of nephrology trainees (40.9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while Jamaica had the lowest (0.35 </a:t>
            </a:r>
            <a:r>
              <a:rPr lang="en-CA" sz="1800" kern="100" dirty="0" err="1">
                <a:effectLst/>
                <a:latin typeface="+mj-lt"/>
                <a:ea typeface="Calibri" panose="020F0502020204030204" pitchFamily="34" charset="0"/>
                <a:cs typeface="Times New Roman" panose="02020603050405020304" pitchFamily="18" charset="0"/>
              </a:rPr>
              <a:t>pmp</a:t>
            </a:r>
            <a:r>
              <a:rPr lang="en-CA" sz="1800" kern="100" dirty="0">
                <a:effectLst/>
                <a:latin typeface="+mj-lt"/>
                <a:ea typeface="Calibri" panose="020F0502020204030204" pitchFamily="34" charset="0"/>
                <a:cs typeface="Times New Roman" panose="02020603050405020304" pitchFamily="18" charset="0"/>
              </a:rPr>
              <a:t>). </a:t>
            </a:r>
          </a:p>
          <a:p>
            <a:pPr marL="800100" lvl="1" indent="-342900">
              <a:lnSpc>
                <a:spcPct val="150000"/>
              </a:lnSpc>
              <a:spcAft>
                <a:spcPts val="800"/>
              </a:spcAft>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More than half of countries in the region reported shortages of paediatric nephrologists (58%), transplant surgeons (58%), surgeons or interventional radiologists for AVF/AVG creation (67%) and for PD catheter insertion (58%), dietitians (58%), vascular access coordinators (58%), transplant coordinators (58%), dialysis nurses (83%), dialysis technicians (58%), and palliative care physicians (58%).</a:t>
            </a:r>
          </a:p>
          <a:p>
            <a:pPr marL="0" indent="0">
              <a:lnSpc>
                <a:spcPct val="150000"/>
              </a:lnSpc>
              <a:spcAft>
                <a:spcPts val="800"/>
              </a:spcAft>
              <a:buNone/>
            </a:pPr>
            <a:r>
              <a:rPr lang="en-CA" sz="1800" b="1" i="1" kern="0" dirty="0">
                <a:effectLst/>
                <a:latin typeface="+mj-lt"/>
                <a:ea typeface="Calibri" panose="020F0502020204030204" pitchFamily="34" charset="0"/>
                <a:cs typeface="Times New Roman" panose="02020603050405020304" pitchFamily="18" charset="0"/>
              </a:rPr>
              <a:t>Moderate advocacy for kidney disease in North America and the Caribbean.</a:t>
            </a:r>
            <a:endParaRPr lang="en-CA" sz="18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800" kern="100" dirty="0">
                <a:effectLst/>
                <a:latin typeface="+mj-lt"/>
                <a:ea typeface="Calibri" panose="020F0502020204030204" pitchFamily="34" charset="0"/>
                <a:cs typeface="Times New Roman" panose="02020603050405020304" pitchFamily="18" charset="0"/>
              </a:rPr>
              <a:t>Advocacy groups for CKD, kidney failure and KRT remains low in the region.</a:t>
            </a:r>
          </a:p>
          <a:p>
            <a:endParaRPr lang="en-CA" sz="900" dirty="0">
              <a:latin typeface="+mj-lt"/>
            </a:endParaRPr>
          </a:p>
        </p:txBody>
      </p:sp>
      <p:sp>
        <p:nvSpPr>
          <p:cNvPr id="4" name="Date Placeholder 3">
            <a:extLst>
              <a:ext uri="{FF2B5EF4-FFF2-40B4-BE49-F238E27FC236}">
                <a16:creationId xmlns:a16="http://schemas.microsoft.com/office/drawing/2014/main" id="{9DFD9A62-C52B-5509-E269-9274935AB6EC}"/>
              </a:ext>
            </a:extLst>
          </p:cNvPr>
          <p:cNvSpPr>
            <a:spLocks noGrp="1"/>
          </p:cNvSpPr>
          <p:nvPr>
            <p:ph type="dt" sz="half" idx="2"/>
          </p:nvPr>
        </p:nvSpPr>
        <p:spPr/>
        <p:txBody>
          <a:bodyPr/>
          <a:lstStyle/>
          <a:p>
            <a:r>
              <a:rPr lang="LID4096" dirty="0"/>
              <a:t>July 202</a:t>
            </a:r>
            <a:r>
              <a:rPr lang="en-CA" dirty="0"/>
              <a:t>3</a:t>
            </a:r>
            <a:endParaRPr lang="en-US" dirty="0"/>
          </a:p>
        </p:txBody>
      </p:sp>
      <p:sp>
        <p:nvSpPr>
          <p:cNvPr id="5" name="Footer Placeholder 4">
            <a:extLst>
              <a:ext uri="{FF2B5EF4-FFF2-40B4-BE49-F238E27FC236}">
                <a16:creationId xmlns:a16="http://schemas.microsoft.com/office/drawing/2014/main" id="{41FAC409-AEEC-2EE2-8BD3-1BB5A7590C46}"/>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9E65C1E7-FD85-3C71-40AC-09B3B53B386D}"/>
              </a:ext>
            </a:extLst>
          </p:cNvPr>
          <p:cNvSpPr>
            <a:spLocks noGrp="1"/>
          </p:cNvSpPr>
          <p:nvPr>
            <p:ph type="sldNum" sz="quarter" idx="4"/>
          </p:nvPr>
        </p:nvSpPr>
        <p:spPr/>
        <p:txBody>
          <a:bodyPr/>
          <a:lstStyle/>
          <a:p>
            <a:fld id="{4A9CEFBC-9863-BD47-BA2B-008170C231CB}" type="slidenum">
              <a:rPr lang="en-US" smtClean="0"/>
              <a:pPr/>
              <a:t>38</a:t>
            </a:fld>
            <a:endParaRPr lang="en-US"/>
          </a:p>
        </p:txBody>
      </p:sp>
    </p:spTree>
    <p:extLst>
      <p:ext uri="{BB962C8B-B14F-4D97-AF65-F5344CB8AC3E}">
        <p14:creationId xmlns:p14="http://schemas.microsoft.com/office/powerpoint/2010/main" val="3657139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95187-D1D5-772F-6506-682744F4B094}"/>
              </a:ext>
            </a:extLst>
          </p:cNvPr>
          <p:cNvSpPr>
            <a:spLocks noGrp="1"/>
          </p:cNvSpPr>
          <p:nvPr>
            <p:ph type="title"/>
          </p:nvPr>
        </p:nvSpPr>
        <p:spPr/>
        <p:txBody>
          <a:bodyPr/>
          <a:lstStyle/>
          <a:p>
            <a:r>
              <a:rPr lang="en-CA" dirty="0"/>
              <a:t>Implications</a:t>
            </a:r>
          </a:p>
        </p:txBody>
      </p:sp>
      <p:sp>
        <p:nvSpPr>
          <p:cNvPr id="3" name="Content Placeholder 2">
            <a:extLst>
              <a:ext uri="{FF2B5EF4-FFF2-40B4-BE49-F238E27FC236}">
                <a16:creationId xmlns:a16="http://schemas.microsoft.com/office/drawing/2014/main" id="{39CDB8CE-05DE-6086-A64B-D15367664DED}"/>
              </a:ext>
            </a:extLst>
          </p:cNvPr>
          <p:cNvSpPr>
            <a:spLocks noGrp="1"/>
          </p:cNvSpPr>
          <p:nvPr>
            <p:ph idx="1"/>
          </p:nvPr>
        </p:nvSpPr>
        <p:spPr/>
        <p:txBody>
          <a:bodyPr>
            <a:normAutofit/>
          </a:bodyPr>
          <a:lstStyle/>
          <a:p>
            <a:pPr marL="0" indent="0">
              <a:buNone/>
            </a:pPr>
            <a:r>
              <a:rPr lang="en-CA" sz="1400" kern="100" dirty="0">
                <a:effectLst/>
                <a:latin typeface="+mj-lt"/>
                <a:ea typeface="Calibri" panose="020F0502020204030204" pitchFamily="34" charset="0"/>
                <a:cs typeface="Times New Roman" panose="02020603050405020304" pitchFamily="18" charset="0"/>
              </a:rPr>
              <a:t>There are important implications to consider. Based on these survey findings, key recommendations to drive future activities for optimizing kidney care globally are proposed:</a:t>
            </a:r>
          </a:p>
          <a:p>
            <a:pPr marL="0" indent="0">
              <a:lnSpc>
                <a:spcPct val="150000"/>
              </a:lnSpc>
              <a:spcAft>
                <a:spcPts val="800"/>
              </a:spcAft>
              <a:buNone/>
            </a:pPr>
            <a:r>
              <a:rPr lang="en-CA" sz="1400" b="1" i="1" kern="100" dirty="0">
                <a:effectLst/>
                <a:latin typeface="+mj-lt"/>
                <a:ea typeface="Calibri" panose="020F0502020204030204" pitchFamily="34" charset="0"/>
                <a:cs typeface="Times New Roman" panose="02020603050405020304" pitchFamily="18" charset="0"/>
              </a:rPr>
              <a:t>Increase health care financing for kidney failure prevention and management.</a:t>
            </a:r>
            <a:endParaRPr lang="en-CA" sz="14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400" kern="100" dirty="0">
                <a:effectLst/>
                <a:latin typeface="+mj-lt"/>
                <a:ea typeface="Calibri" panose="020F0502020204030204" pitchFamily="34" charset="0"/>
                <a:cs typeface="Times New Roman" panose="02020603050405020304" pitchFamily="18" charset="0"/>
              </a:rPr>
              <a:t>While resource limitations are an obvious barrier, focusing on preventing kidney failure through appropriate hypertension and diabetes management may be more cost-effective overall. Government funding to cover medication costs may allow more patients to treat earlier stage CKD, thereby preventing the need for more costly kidney failure treatment and the obvious burden this has on patients’ wellbeing.</a:t>
            </a:r>
          </a:p>
          <a:p>
            <a:pPr marL="0" indent="0">
              <a:lnSpc>
                <a:spcPct val="150000"/>
              </a:lnSpc>
              <a:spcAft>
                <a:spcPts val="800"/>
              </a:spcAft>
              <a:buNone/>
            </a:pPr>
            <a:r>
              <a:rPr lang="en-CA" sz="1400" b="1" i="1" kern="100" dirty="0">
                <a:effectLst/>
                <a:latin typeface="+mj-lt"/>
                <a:ea typeface="Calibri" panose="020F0502020204030204" pitchFamily="34" charset="0"/>
                <a:cs typeface="Times New Roman" panose="02020603050405020304" pitchFamily="18" charset="0"/>
              </a:rPr>
              <a:t>Address workforce shortages through multidisciplinary teams and telemedicine</a:t>
            </a:r>
            <a:endParaRPr lang="en-CA" sz="14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400" kern="100" dirty="0">
                <a:effectLst/>
                <a:latin typeface="+mj-lt"/>
                <a:ea typeface="Calibri" panose="020F0502020204030204" pitchFamily="34" charset="0"/>
                <a:cs typeface="Times New Roman" panose="02020603050405020304" pitchFamily="18" charset="0"/>
              </a:rPr>
              <a:t>Shortages of nephrologists, surgeons, dialysis nurses, and other key allied health professionals were noted across most countries. Similarly, simply producing more nephrologists may not be feasible or appropriate, and sharing the workload across multiple providers will not only promote the use of multidisciplinary teams but further, allow for more and better care delivery across more patients. Telemedicine may help particularly in addressing gaps in care among rural patients and enhancing capacity through training programs such as ISN Fellowship, visiting ambassador programs, etc.</a:t>
            </a:r>
          </a:p>
          <a:p>
            <a:endParaRPr lang="en-CA" sz="1600" dirty="0">
              <a:latin typeface="+mj-lt"/>
            </a:endParaRPr>
          </a:p>
        </p:txBody>
      </p:sp>
      <p:sp>
        <p:nvSpPr>
          <p:cNvPr id="4" name="Date Placeholder 3">
            <a:extLst>
              <a:ext uri="{FF2B5EF4-FFF2-40B4-BE49-F238E27FC236}">
                <a16:creationId xmlns:a16="http://schemas.microsoft.com/office/drawing/2014/main" id="{C5B7B3DB-5B79-73A4-2CD0-45E827F6BF93}"/>
              </a:ext>
            </a:extLst>
          </p:cNvPr>
          <p:cNvSpPr>
            <a:spLocks noGrp="1"/>
          </p:cNvSpPr>
          <p:nvPr>
            <p:ph type="dt" sz="half" idx="2"/>
          </p:nvPr>
        </p:nvSpPr>
        <p:spPr/>
        <p:txBody>
          <a:bodyPr/>
          <a:lstStyle/>
          <a:p>
            <a:r>
              <a:rPr lang="LID4096" dirty="0"/>
              <a:t>July 202</a:t>
            </a:r>
            <a:r>
              <a:rPr lang="en-CA" dirty="0"/>
              <a:t>3</a:t>
            </a:r>
            <a:endParaRPr lang="en-US" dirty="0"/>
          </a:p>
        </p:txBody>
      </p:sp>
      <p:sp>
        <p:nvSpPr>
          <p:cNvPr id="5" name="Footer Placeholder 4">
            <a:extLst>
              <a:ext uri="{FF2B5EF4-FFF2-40B4-BE49-F238E27FC236}">
                <a16:creationId xmlns:a16="http://schemas.microsoft.com/office/drawing/2014/main" id="{BF0A5E7A-4945-88DF-E48B-4E69824FF299}"/>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EB715E66-7D8F-ED18-779D-61B910F87D03}"/>
              </a:ext>
            </a:extLst>
          </p:cNvPr>
          <p:cNvSpPr>
            <a:spLocks noGrp="1"/>
          </p:cNvSpPr>
          <p:nvPr>
            <p:ph type="sldNum" sz="quarter" idx="4"/>
          </p:nvPr>
        </p:nvSpPr>
        <p:spPr/>
        <p:txBody>
          <a:bodyPr/>
          <a:lstStyle/>
          <a:p>
            <a:fld id="{4A9CEFBC-9863-BD47-BA2B-008170C231CB}" type="slidenum">
              <a:rPr lang="en-US" smtClean="0"/>
              <a:pPr/>
              <a:t>39</a:t>
            </a:fld>
            <a:endParaRPr lang="en-US"/>
          </a:p>
        </p:txBody>
      </p:sp>
    </p:spTree>
    <p:extLst>
      <p:ext uri="{BB962C8B-B14F-4D97-AF65-F5344CB8AC3E}">
        <p14:creationId xmlns:p14="http://schemas.microsoft.com/office/powerpoint/2010/main" val="339777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00" y="355236"/>
            <a:ext cx="8470800" cy="651600"/>
          </a:xfrm>
        </p:spPr>
        <p:txBody>
          <a:bodyPr vert="horz" lIns="91440" tIns="45720" rIns="91440" bIns="45720" rtlCol="0" anchor="ctr">
            <a:normAutofit/>
          </a:bodyPr>
          <a:lstStyle/>
          <a:p>
            <a:r>
              <a:rPr lang="en-AU"/>
              <a:t>Aim of the ISN-Global Kidney Health Atlas</a:t>
            </a:r>
          </a:p>
        </p:txBody>
      </p:sp>
      <p:sp>
        <p:nvSpPr>
          <p:cNvPr id="3" name="Content Placeholder 2"/>
          <p:cNvSpPr>
            <a:spLocks noGrp="1"/>
          </p:cNvSpPr>
          <p:nvPr>
            <p:ph idx="1"/>
          </p:nvPr>
        </p:nvSpPr>
        <p:spPr>
          <a:xfrm>
            <a:off x="5090246" y="1582278"/>
            <a:ext cx="6162675" cy="2877362"/>
          </a:xfrm>
        </p:spPr>
        <p:txBody>
          <a:bodyPr>
            <a:noAutofit/>
          </a:bodyPr>
          <a:lstStyle/>
          <a:p>
            <a:pPr marL="0" indent="0">
              <a:lnSpc>
                <a:spcPct val="150000"/>
              </a:lnSpc>
              <a:buNone/>
            </a:pPr>
            <a:r>
              <a:rPr lang="en-US" sz="1800">
                <a:latin typeface="+mn-lt"/>
              </a:rPr>
              <a:t>To understand, compare and monitor how different countries around the world detect, treat, monitor and advocate for people with kidney disease (AKI or CKD).</a:t>
            </a:r>
            <a:endParaRPr lang="en-AU" sz="1800">
              <a:latin typeface="+mn-lt"/>
            </a:endParaRPr>
          </a:p>
        </p:txBody>
      </p:sp>
      <p:sp>
        <p:nvSpPr>
          <p:cNvPr id="4" name="TextBox 3">
            <a:extLst>
              <a:ext uri="{FF2B5EF4-FFF2-40B4-BE49-F238E27FC236}">
                <a16:creationId xmlns:a16="http://schemas.microsoft.com/office/drawing/2014/main" id="{62CE3717-C9BE-4E7C-A333-5A60A46B87EE}"/>
              </a:ext>
            </a:extLst>
          </p:cNvPr>
          <p:cNvSpPr txBox="1"/>
          <p:nvPr/>
        </p:nvSpPr>
        <p:spPr>
          <a:xfrm>
            <a:off x="3688773" y="4517062"/>
            <a:ext cx="7000058" cy="954107"/>
          </a:xfrm>
          <a:prstGeom prst="rect">
            <a:avLst/>
          </a:prstGeom>
          <a:noFill/>
        </p:spPr>
        <p:txBody>
          <a:bodyPr wrap="none" lIns="91440" tIns="45720" rIns="91440" bIns="45720" rtlCol="0" anchor="t">
            <a:spAutoFit/>
          </a:bodyPr>
          <a:lstStyle/>
          <a:p>
            <a:r>
              <a:rPr lang="en-AU" sz="2800" b="1">
                <a:solidFill>
                  <a:schemeClr val="accent4"/>
                </a:solidFill>
              </a:rPr>
              <a:t>Key focus on availability, accessibility, </a:t>
            </a:r>
            <a:br>
              <a:rPr lang="en-AU" sz="2800" b="1" dirty="0"/>
            </a:br>
            <a:r>
              <a:rPr lang="en-AU" sz="2800" b="1">
                <a:solidFill>
                  <a:schemeClr val="accent4"/>
                </a:solidFill>
              </a:rPr>
              <a:t>affordability and quality of kidney failure care</a:t>
            </a:r>
          </a:p>
        </p:txBody>
      </p:sp>
      <p:sp>
        <p:nvSpPr>
          <p:cNvPr id="5" name="Date Placeholder 3">
            <a:extLst>
              <a:ext uri="{FF2B5EF4-FFF2-40B4-BE49-F238E27FC236}">
                <a16:creationId xmlns:a16="http://schemas.microsoft.com/office/drawing/2014/main" id="{70AF2746-0772-6677-9693-4E7119041C1F}"/>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6" name="Footer Placeholder 4">
            <a:extLst>
              <a:ext uri="{FF2B5EF4-FFF2-40B4-BE49-F238E27FC236}">
                <a16:creationId xmlns:a16="http://schemas.microsoft.com/office/drawing/2014/main" id="{91CDBB09-06EF-E780-A74A-87B47CF2A0ED}"/>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7" name="Slide Number Placeholder 5">
            <a:extLst>
              <a:ext uri="{FF2B5EF4-FFF2-40B4-BE49-F238E27FC236}">
                <a16:creationId xmlns:a16="http://schemas.microsoft.com/office/drawing/2014/main" id="{36E559F1-AD00-7370-CBB8-9E018EEA0642}"/>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4</a:t>
            </a:fld>
            <a:endParaRPr lang="en-US"/>
          </a:p>
        </p:txBody>
      </p:sp>
      <p:pic>
        <p:nvPicPr>
          <p:cNvPr id="9" name="Picture 8" descr="A close-up of a book&#10;&#10;Description automatically generated with low confidence">
            <a:extLst>
              <a:ext uri="{FF2B5EF4-FFF2-40B4-BE49-F238E27FC236}">
                <a16:creationId xmlns:a16="http://schemas.microsoft.com/office/drawing/2014/main" id="{9192DDD3-89EA-76F2-A7BC-4D4C4D483207}"/>
              </a:ext>
            </a:extLst>
          </p:cNvPr>
          <p:cNvPicPr>
            <a:picLocks noChangeAspect="1"/>
          </p:cNvPicPr>
          <p:nvPr/>
        </p:nvPicPr>
        <p:blipFill>
          <a:blip r:embed="rId2"/>
          <a:stretch>
            <a:fillRect/>
          </a:stretch>
        </p:blipFill>
        <p:spPr>
          <a:xfrm>
            <a:off x="316923" y="1291673"/>
            <a:ext cx="4773323" cy="3000374"/>
          </a:xfrm>
          <a:prstGeom prst="rect">
            <a:avLst/>
          </a:prstGeom>
        </p:spPr>
      </p:pic>
      <p:sp>
        <p:nvSpPr>
          <p:cNvPr id="10" name="Arrow: Right 9">
            <a:extLst>
              <a:ext uri="{FF2B5EF4-FFF2-40B4-BE49-F238E27FC236}">
                <a16:creationId xmlns:a16="http://schemas.microsoft.com/office/drawing/2014/main" id="{5FDB74C3-0702-7DBA-8629-F1D28017C8E6}"/>
              </a:ext>
            </a:extLst>
          </p:cNvPr>
          <p:cNvSpPr/>
          <p:nvPr/>
        </p:nvSpPr>
        <p:spPr>
          <a:xfrm>
            <a:off x="2770259" y="4576884"/>
            <a:ext cx="666750" cy="365125"/>
          </a:xfrm>
          <a:prstGeom prst="right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46471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E522-40FC-11B1-F319-2CC08DD3D608}"/>
              </a:ext>
            </a:extLst>
          </p:cNvPr>
          <p:cNvSpPr>
            <a:spLocks noGrp="1"/>
          </p:cNvSpPr>
          <p:nvPr>
            <p:ph type="title"/>
          </p:nvPr>
        </p:nvSpPr>
        <p:spPr/>
        <p:txBody>
          <a:bodyPr/>
          <a:lstStyle/>
          <a:p>
            <a:r>
              <a:rPr lang="en-CA" dirty="0"/>
              <a:t>Implications (cont’d)</a:t>
            </a:r>
          </a:p>
        </p:txBody>
      </p:sp>
      <p:sp>
        <p:nvSpPr>
          <p:cNvPr id="3" name="Content Placeholder 2">
            <a:extLst>
              <a:ext uri="{FF2B5EF4-FFF2-40B4-BE49-F238E27FC236}">
                <a16:creationId xmlns:a16="http://schemas.microsoft.com/office/drawing/2014/main" id="{CDA2D34C-AEB0-FDD0-ABD5-4B4DA1984F4E}"/>
              </a:ext>
            </a:extLst>
          </p:cNvPr>
          <p:cNvSpPr>
            <a:spLocks noGrp="1"/>
          </p:cNvSpPr>
          <p:nvPr>
            <p:ph idx="1"/>
          </p:nvPr>
        </p:nvSpPr>
        <p:spPr/>
        <p:txBody>
          <a:bodyPr>
            <a:normAutofit lnSpcReduction="10000"/>
          </a:bodyPr>
          <a:lstStyle/>
          <a:p>
            <a:pPr marL="0" indent="0">
              <a:lnSpc>
                <a:spcPct val="150000"/>
              </a:lnSpc>
              <a:spcAft>
                <a:spcPts val="800"/>
              </a:spcAft>
              <a:buNone/>
            </a:pPr>
            <a:r>
              <a:rPr lang="en-CA" sz="1200" b="1" i="1" kern="100" dirty="0">
                <a:effectLst/>
                <a:latin typeface="+mj-lt"/>
                <a:ea typeface="Calibri" panose="020F0502020204030204" pitchFamily="34" charset="0"/>
                <a:cs typeface="Times New Roman" panose="02020603050405020304" pitchFamily="18" charset="0"/>
              </a:rPr>
              <a:t>Incorporate the collection and reporting of quality indicators in kidney failure care.</a:t>
            </a:r>
            <a:endParaRPr lang="en-CA" sz="12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200" kern="100" dirty="0">
                <a:effectLst/>
                <a:latin typeface="+mj-lt"/>
                <a:ea typeface="Calibri" panose="020F0502020204030204" pitchFamily="34" charset="0"/>
                <a:cs typeface="Times New Roman" panose="02020603050405020304" pitchFamily="18" charset="0"/>
              </a:rPr>
              <a:t>Measuring and reporting on key quality indicators is an important driver in healthcare improvement. Ensuring facilities are supported with information systems that allow for the systematic measurement and reporting of indicators is a first key step to increasing the rate of monitoring among countries. Further, understanding if or how the collection and reporting of indicators are being used to improve care is needed.</a:t>
            </a:r>
          </a:p>
          <a:p>
            <a:pPr marL="0" indent="0">
              <a:lnSpc>
                <a:spcPct val="150000"/>
              </a:lnSpc>
              <a:spcAft>
                <a:spcPts val="800"/>
              </a:spcAft>
              <a:buNone/>
            </a:pPr>
            <a:r>
              <a:rPr lang="en-CA" sz="1200" b="1" i="1" kern="100" dirty="0">
                <a:effectLst/>
                <a:latin typeface="+mj-lt"/>
                <a:ea typeface="Calibri" panose="020F0502020204030204" pitchFamily="34" charset="0"/>
                <a:cs typeface="Times New Roman" panose="02020603050405020304" pitchFamily="18" charset="0"/>
              </a:rPr>
              <a:t>Expand health information systems to prevent and manage kidney failure.</a:t>
            </a:r>
            <a:endParaRPr lang="en-CA" sz="12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200" kern="100" dirty="0">
                <a:effectLst/>
                <a:latin typeface="+mj-lt"/>
                <a:ea typeface="Calibri" panose="020F0502020204030204" pitchFamily="34" charset="0"/>
                <a:cs typeface="Times New Roman" panose="02020603050405020304" pitchFamily="18" charset="0"/>
              </a:rPr>
              <a:t>Similarly, good quality HIS are vital for kidney disease management within a country. A lack of data on disease prevalence, incidence, resource use, and quality of care limits government and provider ability to monitor and evaluate the care provided as well as predicts appropriate resource allocation so that sufficient facilities, medicines, and healthcare professionals are trained and available.</a:t>
            </a:r>
          </a:p>
          <a:p>
            <a:pPr marL="0" indent="0">
              <a:lnSpc>
                <a:spcPct val="150000"/>
              </a:lnSpc>
              <a:spcAft>
                <a:spcPts val="800"/>
              </a:spcAft>
              <a:buNone/>
            </a:pPr>
            <a:r>
              <a:rPr lang="en-CA" sz="1200" b="1" i="1" kern="100" dirty="0">
                <a:effectLst/>
                <a:latin typeface="+mj-lt"/>
                <a:ea typeface="Calibri" panose="020F0502020204030204" pitchFamily="34" charset="0"/>
                <a:cs typeface="Times New Roman" panose="02020603050405020304" pitchFamily="18" charset="0"/>
              </a:rPr>
              <a:t>Promote kidney failure prevention and treatment by implementing policies, strategies, and advocacy, and mitigating barriers.</a:t>
            </a:r>
            <a:endParaRPr lang="en-CA" sz="1200" kern="100" dirty="0">
              <a:effectLst/>
              <a:latin typeface="+mj-lt"/>
              <a:ea typeface="Calibri" panose="020F0502020204030204" pitchFamily="34" charset="0"/>
              <a:cs typeface="Times New Roman" panose="02020603050405020304" pitchFamily="18" charset="0"/>
            </a:endParaRPr>
          </a:p>
          <a:p>
            <a:pPr marL="800100" lvl="1" indent="-342900">
              <a:lnSpc>
                <a:spcPct val="150000"/>
              </a:lnSpc>
              <a:spcAft>
                <a:spcPts val="800"/>
              </a:spcAft>
              <a:buFont typeface="Courier New" panose="02070309020205020404" pitchFamily="49" charset="0"/>
              <a:buChar char="o"/>
            </a:pPr>
            <a:r>
              <a:rPr lang="en-CA" sz="1200" kern="100" dirty="0">
                <a:effectLst/>
                <a:latin typeface="+mj-lt"/>
                <a:ea typeface="Calibri" panose="020F0502020204030204" pitchFamily="34" charset="0"/>
                <a:cs typeface="Times New Roman" panose="02020603050405020304" pitchFamily="18" charset="0"/>
              </a:rPr>
              <a:t>Lastly, policies and strategies are important for consistent approaches within a country for optimal care delivery, as well as for accountability, leadership, and knowledge exchange. Advocacy may help promote the increase of government prioritization and further, public awareness of how to prevent and manage kidney disease. Without acknowledging and mitigating barriers, it would be a challenge to achieve of successes out of these recommendations. Competing priorities and needs (for example, clean water supply and basic sanitation, maternal and child health, malnutrition, etc.) represent formidable barriers that can limit implementation of the recommended strategies in the region.</a:t>
            </a:r>
          </a:p>
          <a:p>
            <a:endParaRPr lang="en-CA" sz="1200" dirty="0">
              <a:latin typeface="+mj-lt"/>
            </a:endParaRPr>
          </a:p>
        </p:txBody>
      </p:sp>
      <p:sp>
        <p:nvSpPr>
          <p:cNvPr id="4" name="Date Placeholder 3">
            <a:extLst>
              <a:ext uri="{FF2B5EF4-FFF2-40B4-BE49-F238E27FC236}">
                <a16:creationId xmlns:a16="http://schemas.microsoft.com/office/drawing/2014/main" id="{8D798FEF-61DB-CAE5-3046-54D9AFD10DF1}"/>
              </a:ext>
            </a:extLst>
          </p:cNvPr>
          <p:cNvSpPr>
            <a:spLocks noGrp="1"/>
          </p:cNvSpPr>
          <p:nvPr>
            <p:ph type="dt" sz="half" idx="2"/>
          </p:nvPr>
        </p:nvSpPr>
        <p:spPr/>
        <p:txBody>
          <a:bodyPr/>
          <a:lstStyle/>
          <a:p>
            <a:r>
              <a:rPr lang="LID4096" dirty="0"/>
              <a:t>July 202</a:t>
            </a:r>
            <a:r>
              <a:rPr lang="en-CA" dirty="0"/>
              <a:t>3</a:t>
            </a:r>
            <a:endParaRPr lang="en-US" dirty="0"/>
          </a:p>
        </p:txBody>
      </p:sp>
      <p:sp>
        <p:nvSpPr>
          <p:cNvPr id="5" name="Footer Placeholder 4">
            <a:extLst>
              <a:ext uri="{FF2B5EF4-FFF2-40B4-BE49-F238E27FC236}">
                <a16:creationId xmlns:a16="http://schemas.microsoft.com/office/drawing/2014/main" id="{685AFD82-AED7-5FD5-AB22-05573032CDB6}"/>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173E3BBD-1969-2683-B47A-39831F480AA3}"/>
              </a:ext>
            </a:extLst>
          </p:cNvPr>
          <p:cNvSpPr>
            <a:spLocks noGrp="1"/>
          </p:cNvSpPr>
          <p:nvPr>
            <p:ph type="sldNum" sz="quarter" idx="4"/>
          </p:nvPr>
        </p:nvSpPr>
        <p:spPr/>
        <p:txBody>
          <a:bodyPr/>
          <a:lstStyle/>
          <a:p>
            <a:fld id="{4A9CEFBC-9863-BD47-BA2B-008170C231CB}" type="slidenum">
              <a:rPr lang="en-US" smtClean="0"/>
              <a:pPr/>
              <a:t>40</a:t>
            </a:fld>
            <a:endParaRPr lang="en-US"/>
          </a:p>
        </p:txBody>
      </p:sp>
    </p:spTree>
    <p:extLst>
      <p:ext uri="{BB962C8B-B14F-4D97-AF65-F5344CB8AC3E}">
        <p14:creationId xmlns:p14="http://schemas.microsoft.com/office/powerpoint/2010/main" val="2816312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B5AC7A5-75DE-EA77-7BFA-61415D71B9CA}"/>
              </a:ext>
            </a:extLst>
          </p:cNvPr>
          <p:cNvSpPr/>
          <p:nvPr/>
        </p:nvSpPr>
        <p:spPr>
          <a:xfrm>
            <a:off x="6911165" y="1378108"/>
            <a:ext cx="2562753" cy="523220"/>
          </a:xfrm>
          <a:prstGeom prst="rect">
            <a:avLst/>
          </a:prstGeom>
        </p:spPr>
        <p:txBody>
          <a:bodyPr wrap="none">
            <a:spAutoFit/>
          </a:bodyPr>
          <a:lstStyle/>
          <a:p>
            <a:r>
              <a:rPr lang="en-US" sz="2800" b="1">
                <a:solidFill>
                  <a:srgbClr val="FE7055"/>
                </a:solidFill>
                <a:hlinkClick r:id="rId3">
                  <a:extLst>
                    <a:ext uri="{A12FA001-AC4F-418D-AE19-62706E023703}">
                      <ahyp:hlinkClr xmlns:ahyp="http://schemas.microsoft.com/office/drawing/2018/hyperlinkcolor" val="tx"/>
                    </a:ext>
                  </a:extLst>
                </a:hlinkClick>
              </a:rPr>
              <a:t>www.theisn.org</a:t>
            </a:r>
            <a:endParaRPr lang="en-US" sz="2800" b="1">
              <a:solidFill>
                <a:srgbClr val="FE7055"/>
              </a:solidFill>
            </a:endParaRPr>
          </a:p>
        </p:txBody>
      </p:sp>
      <p:sp>
        <p:nvSpPr>
          <p:cNvPr id="28" name="Rectangle 27">
            <a:extLst>
              <a:ext uri="{FF2B5EF4-FFF2-40B4-BE49-F238E27FC236}">
                <a16:creationId xmlns:a16="http://schemas.microsoft.com/office/drawing/2014/main" id="{06C43CF2-BFF2-AB42-E09B-C066B3CCD8D8}"/>
              </a:ext>
            </a:extLst>
          </p:cNvPr>
          <p:cNvSpPr/>
          <p:nvPr/>
        </p:nvSpPr>
        <p:spPr>
          <a:xfrm>
            <a:off x="715181" y="2792638"/>
            <a:ext cx="2601097" cy="369332"/>
          </a:xfrm>
          <a:prstGeom prst="rect">
            <a:avLst/>
          </a:prstGeom>
        </p:spPr>
        <p:txBody>
          <a:bodyPr wrap="none">
            <a:spAutoFit/>
          </a:bodyPr>
          <a:lstStyle/>
          <a:p>
            <a:r>
              <a:rPr lang="en-US" b="1">
                <a:solidFill>
                  <a:srgbClr val="3C3A9A"/>
                </a:solidFill>
              </a:rPr>
              <a:t>Global Operations Center</a:t>
            </a:r>
            <a:endParaRPr lang="en-US">
              <a:solidFill>
                <a:srgbClr val="3C3A9A"/>
              </a:solidFill>
            </a:endParaRPr>
          </a:p>
        </p:txBody>
      </p:sp>
      <p:pic>
        <p:nvPicPr>
          <p:cNvPr id="29" name="Picture 28">
            <a:extLst>
              <a:ext uri="{FF2B5EF4-FFF2-40B4-BE49-F238E27FC236}">
                <a16:creationId xmlns:a16="http://schemas.microsoft.com/office/drawing/2014/main" id="{F83BC615-8A46-6C29-FB3A-FD09F5946711}"/>
              </a:ext>
            </a:extLst>
          </p:cNvPr>
          <p:cNvPicPr>
            <a:picLocks noChangeAspect="1"/>
          </p:cNvPicPr>
          <p:nvPr/>
        </p:nvPicPr>
        <p:blipFill>
          <a:blip r:embed="rId4">
            <a:duotone>
              <a:schemeClr val="bg2">
                <a:shade val="45000"/>
                <a:satMod val="135000"/>
              </a:schemeClr>
              <a:prstClr val="white"/>
            </a:duotone>
          </a:blip>
          <a:stretch>
            <a:fillRect/>
          </a:stretch>
        </p:blipFill>
        <p:spPr>
          <a:xfrm>
            <a:off x="715181" y="3301230"/>
            <a:ext cx="460697" cy="460697"/>
          </a:xfrm>
          <a:prstGeom prst="rect">
            <a:avLst/>
          </a:prstGeom>
        </p:spPr>
      </p:pic>
      <p:sp>
        <p:nvSpPr>
          <p:cNvPr id="30" name="Rectangle 29">
            <a:extLst>
              <a:ext uri="{FF2B5EF4-FFF2-40B4-BE49-F238E27FC236}">
                <a16:creationId xmlns:a16="http://schemas.microsoft.com/office/drawing/2014/main" id="{CCCE92AC-EF74-EFAF-3341-966991951479}"/>
              </a:ext>
            </a:extLst>
          </p:cNvPr>
          <p:cNvSpPr/>
          <p:nvPr/>
        </p:nvSpPr>
        <p:spPr>
          <a:xfrm>
            <a:off x="1175878" y="3301228"/>
            <a:ext cx="2101857" cy="584775"/>
          </a:xfrm>
          <a:prstGeom prst="rect">
            <a:avLst/>
          </a:prstGeom>
        </p:spPr>
        <p:txBody>
          <a:bodyPr wrap="none">
            <a:spAutoFit/>
          </a:bodyPr>
          <a:lstStyle/>
          <a:p>
            <a:r>
              <a:rPr lang="en-US" sz="1600"/>
              <a:t>Avenue des Arts 1-2</a:t>
            </a:r>
          </a:p>
          <a:p>
            <a:r>
              <a:rPr lang="en-US" sz="1600"/>
              <a:t>1210 Brussels, Belgium</a:t>
            </a:r>
          </a:p>
        </p:txBody>
      </p:sp>
      <p:pic>
        <p:nvPicPr>
          <p:cNvPr id="31" name="Picture 30">
            <a:extLst>
              <a:ext uri="{FF2B5EF4-FFF2-40B4-BE49-F238E27FC236}">
                <a16:creationId xmlns:a16="http://schemas.microsoft.com/office/drawing/2014/main" id="{FDA4AE0D-05E2-AA60-3C96-AF0D98B6135C}"/>
              </a:ext>
            </a:extLst>
          </p:cNvPr>
          <p:cNvPicPr>
            <a:picLocks noChangeAspect="1"/>
          </p:cNvPicPr>
          <p:nvPr/>
        </p:nvPicPr>
        <p:blipFill>
          <a:blip r:embed="rId5">
            <a:duotone>
              <a:schemeClr val="bg2">
                <a:shade val="45000"/>
                <a:satMod val="135000"/>
              </a:schemeClr>
              <a:prstClr val="white"/>
            </a:duotone>
          </a:blip>
          <a:stretch>
            <a:fillRect/>
          </a:stretch>
        </p:blipFill>
        <p:spPr>
          <a:xfrm>
            <a:off x="695124" y="4081511"/>
            <a:ext cx="500809" cy="500809"/>
          </a:xfrm>
          <a:prstGeom prst="rect">
            <a:avLst/>
          </a:prstGeom>
        </p:spPr>
      </p:pic>
      <p:sp>
        <p:nvSpPr>
          <p:cNvPr id="32" name="Rectangle 31">
            <a:extLst>
              <a:ext uri="{FF2B5EF4-FFF2-40B4-BE49-F238E27FC236}">
                <a16:creationId xmlns:a16="http://schemas.microsoft.com/office/drawing/2014/main" id="{E29BDE89-7A20-BC78-48CA-67D1F180ED59}"/>
              </a:ext>
            </a:extLst>
          </p:cNvPr>
          <p:cNvSpPr/>
          <p:nvPr/>
        </p:nvSpPr>
        <p:spPr>
          <a:xfrm>
            <a:off x="1175878" y="4202218"/>
            <a:ext cx="1568058" cy="369332"/>
          </a:xfrm>
          <a:prstGeom prst="rect">
            <a:avLst/>
          </a:prstGeom>
        </p:spPr>
        <p:txBody>
          <a:bodyPr wrap="none">
            <a:spAutoFit/>
          </a:bodyPr>
          <a:lstStyle/>
          <a:p>
            <a:r>
              <a:rPr lang="en-US" sz="1600">
                <a:latin typeface="Calibri" panose="020F0502020204030204" pitchFamily="34" charset="0"/>
                <a:cs typeface="Calibri" panose="020F0502020204030204" pitchFamily="34" charset="0"/>
              </a:rPr>
              <a:t>+</a:t>
            </a:r>
            <a:r>
              <a:rPr lang="en-US" b="1"/>
              <a:t> </a:t>
            </a:r>
            <a:r>
              <a:rPr lang="en-US" sz="1600"/>
              <a:t>32 2 808 04 20</a:t>
            </a:r>
          </a:p>
        </p:txBody>
      </p:sp>
      <p:sp>
        <p:nvSpPr>
          <p:cNvPr id="33" name="Rectangle 32">
            <a:extLst>
              <a:ext uri="{FF2B5EF4-FFF2-40B4-BE49-F238E27FC236}">
                <a16:creationId xmlns:a16="http://schemas.microsoft.com/office/drawing/2014/main" id="{80073FF3-5476-3402-3AEA-EB33C8619CAB}"/>
              </a:ext>
            </a:extLst>
          </p:cNvPr>
          <p:cNvSpPr/>
          <p:nvPr/>
        </p:nvSpPr>
        <p:spPr>
          <a:xfrm>
            <a:off x="1164977" y="4886419"/>
            <a:ext cx="1526059" cy="338554"/>
          </a:xfrm>
          <a:prstGeom prst="rect">
            <a:avLst/>
          </a:prstGeom>
        </p:spPr>
        <p:txBody>
          <a:bodyPr wrap="none">
            <a:spAutoFit/>
          </a:bodyPr>
          <a:lstStyle/>
          <a:p>
            <a:r>
              <a:rPr lang="en-US" sz="1600" err="1">
                <a:hlinkClick r:id="rId6"/>
              </a:rPr>
              <a:t>info@theisn.org</a:t>
            </a:r>
            <a:endParaRPr lang="en-US" sz="1600"/>
          </a:p>
        </p:txBody>
      </p:sp>
      <p:pic>
        <p:nvPicPr>
          <p:cNvPr id="34" name="Picture 33">
            <a:extLst>
              <a:ext uri="{FF2B5EF4-FFF2-40B4-BE49-F238E27FC236}">
                <a16:creationId xmlns:a16="http://schemas.microsoft.com/office/drawing/2014/main" id="{765FCAF2-4401-A007-C8E8-3E4ACBF7C017}"/>
              </a:ext>
            </a:extLst>
          </p:cNvPr>
          <p:cNvPicPr>
            <a:picLocks noChangeAspect="1"/>
          </p:cNvPicPr>
          <p:nvPr/>
        </p:nvPicPr>
        <p:blipFill>
          <a:blip r:embed="rId7">
            <a:lum bright="70000" contrast="-70000"/>
          </a:blip>
          <a:stretch>
            <a:fillRect/>
          </a:stretch>
        </p:blipFill>
        <p:spPr>
          <a:xfrm>
            <a:off x="681504" y="4808102"/>
            <a:ext cx="528048" cy="528048"/>
          </a:xfrm>
          <a:prstGeom prst="rect">
            <a:avLst/>
          </a:prstGeom>
        </p:spPr>
      </p:pic>
      <p:sp>
        <p:nvSpPr>
          <p:cNvPr id="35" name="Rectangle 34">
            <a:extLst>
              <a:ext uri="{FF2B5EF4-FFF2-40B4-BE49-F238E27FC236}">
                <a16:creationId xmlns:a16="http://schemas.microsoft.com/office/drawing/2014/main" id="{1CE9B699-4050-419C-BF18-2DD5A31DE2EE}"/>
              </a:ext>
            </a:extLst>
          </p:cNvPr>
          <p:cNvSpPr/>
          <p:nvPr/>
        </p:nvSpPr>
        <p:spPr>
          <a:xfrm>
            <a:off x="5331502" y="2792638"/>
            <a:ext cx="2861040" cy="369332"/>
          </a:xfrm>
          <a:prstGeom prst="rect">
            <a:avLst/>
          </a:prstGeom>
        </p:spPr>
        <p:txBody>
          <a:bodyPr wrap="none">
            <a:spAutoFit/>
          </a:bodyPr>
          <a:lstStyle/>
          <a:p>
            <a:r>
              <a:rPr lang="en-US" b="1">
                <a:solidFill>
                  <a:srgbClr val="3C3A9A"/>
                </a:solidFill>
              </a:rPr>
              <a:t>Americas Operations Center</a:t>
            </a:r>
            <a:endParaRPr lang="en-US">
              <a:solidFill>
                <a:srgbClr val="3C3A9A"/>
              </a:solidFill>
            </a:endParaRPr>
          </a:p>
        </p:txBody>
      </p:sp>
      <p:sp>
        <p:nvSpPr>
          <p:cNvPr id="36" name="Rectangle 35">
            <a:extLst>
              <a:ext uri="{FF2B5EF4-FFF2-40B4-BE49-F238E27FC236}">
                <a16:creationId xmlns:a16="http://schemas.microsoft.com/office/drawing/2014/main" id="{0355B209-5D61-1D3E-C0D6-B7EBF54BB1F3}"/>
              </a:ext>
            </a:extLst>
          </p:cNvPr>
          <p:cNvSpPr/>
          <p:nvPr/>
        </p:nvSpPr>
        <p:spPr>
          <a:xfrm>
            <a:off x="5765134" y="3301229"/>
            <a:ext cx="3465500" cy="584775"/>
          </a:xfrm>
          <a:prstGeom prst="rect">
            <a:avLst/>
          </a:prstGeom>
        </p:spPr>
        <p:txBody>
          <a:bodyPr wrap="none">
            <a:spAutoFit/>
          </a:bodyPr>
          <a:lstStyle/>
          <a:p>
            <a:r>
              <a:rPr lang="en-US" sz="1600"/>
              <a:t>340 North Avenue 3rd Floor</a:t>
            </a:r>
            <a:br>
              <a:rPr lang="en-US" sz="1600"/>
            </a:br>
            <a:r>
              <a:rPr lang="en-US" sz="1600"/>
              <a:t>Cranford, NJ 07016-2496, United States</a:t>
            </a:r>
          </a:p>
        </p:txBody>
      </p:sp>
      <p:sp>
        <p:nvSpPr>
          <p:cNvPr id="37" name="Rectangle 36">
            <a:extLst>
              <a:ext uri="{FF2B5EF4-FFF2-40B4-BE49-F238E27FC236}">
                <a16:creationId xmlns:a16="http://schemas.microsoft.com/office/drawing/2014/main" id="{3062AAC6-0A0D-FD86-5B42-CA8D30FFF566}"/>
              </a:ext>
            </a:extLst>
          </p:cNvPr>
          <p:cNvSpPr/>
          <p:nvPr/>
        </p:nvSpPr>
        <p:spPr>
          <a:xfrm>
            <a:off x="5862928" y="4886419"/>
            <a:ext cx="1526059" cy="338554"/>
          </a:xfrm>
          <a:prstGeom prst="rect">
            <a:avLst/>
          </a:prstGeom>
        </p:spPr>
        <p:txBody>
          <a:bodyPr wrap="none">
            <a:spAutoFit/>
          </a:bodyPr>
          <a:lstStyle/>
          <a:p>
            <a:r>
              <a:rPr lang="en-US" sz="1600">
                <a:hlinkClick r:id="rId6"/>
              </a:rPr>
              <a:t>info@theisn.org</a:t>
            </a:r>
            <a:endParaRPr lang="en-US" sz="1600"/>
          </a:p>
        </p:txBody>
      </p:sp>
      <p:pic>
        <p:nvPicPr>
          <p:cNvPr id="38" name="Picture 37">
            <a:extLst>
              <a:ext uri="{FF2B5EF4-FFF2-40B4-BE49-F238E27FC236}">
                <a16:creationId xmlns:a16="http://schemas.microsoft.com/office/drawing/2014/main" id="{C538213E-20DC-AE68-4BFB-FEBB644F853E}"/>
              </a:ext>
            </a:extLst>
          </p:cNvPr>
          <p:cNvPicPr>
            <a:picLocks noChangeAspect="1"/>
          </p:cNvPicPr>
          <p:nvPr/>
        </p:nvPicPr>
        <p:blipFill>
          <a:blip r:embed="rId4">
            <a:duotone>
              <a:schemeClr val="bg2">
                <a:shade val="45000"/>
                <a:satMod val="135000"/>
              </a:schemeClr>
              <a:prstClr val="white"/>
            </a:duotone>
          </a:blip>
          <a:stretch>
            <a:fillRect/>
          </a:stretch>
        </p:blipFill>
        <p:spPr>
          <a:xfrm>
            <a:off x="5249826" y="3301230"/>
            <a:ext cx="460697" cy="460697"/>
          </a:xfrm>
          <a:prstGeom prst="rect">
            <a:avLst/>
          </a:prstGeom>
        </p:spPr>
      </p:pic>
      <p:pic>
        <p:nvPicPr>
          <p:cNvPr id="39" name="Picture 38">
            <a:extLst>
              <a:ext uri="{FF2B5EF4-FFF2-40B4-BE49-F238E27FC236}">
                <a16:creationId xmlns:a16="http://schemas.microsoft.com/office/drawing/2014/main" id="{BD401AB0-1667-3604-1FEA-F56D00F0E3AC}"/>
              </a:ext>
            </a:extLst>
          </p:cNvPr>
          <p:cNvPicPr>
            <a:picLocks noChangeAspect="1"/>
          </p:cNvPicPr>
          <p:nvPr/>
        </p:nvPicPr>
        <p:blipFill>
          <a:blip r:embed="rId7">
            <a:lum bright="70000" contrast="-70000"/>
          </a:blip>
          <a:stretch>
            <a:fillRect/>
          </a:stretch>
        </p:blipFill>
        <p:spPr>
          <a:xfrm>
            <a:off x="5273831" y="4806528"/>
            <a:ext cx="528048" cy="528048"/>
          </a:xfrm>
          <a:prstGeom prst="rect">
            <a:avLst/>
          </a:prstGeom>
        </p:spPr>
      </p:pic>
      <p:pic>
        <p:nvPicPr>
          <p:cNvPr id="40" name="Picture 39">
            <a:hlinkClick r:id="rId8"/>
            <a:extLst>
              <a:ext uri="{FF2B5EF4-FFF2-40B4-BE49-F238E27FC236}">
                <a16:creationId xmlns:a16="http://schemas.microsoft.com/office/drawing/2014/main" id="{783D5CD9-3481-BB08-0702-558A40770A59}"/>
              </a:ext>
            </a:extLst>
          </p:cNvPr>
          <p:cNvPicPr>
            <a:picLocks noChangeAspect="1"/>
          </p:cNvPicPr>
          <p:nvPr/>
        </p:nvPicPr>
        <p:blipFill>
          <a:blip r:embed="rId9"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414253" y="6028959"/>
            <a:ext cx="360000" cy="360000"/>
          </a:xfrm>
          <a:prstGeom prst="rect">
            <a:avLst/>
          </a:prstGeom>
        </p:spPr>
      </p:pic>
      <p:pic>
        <p:nvPicPr>
          <p:cNvPr id="41" name="Picture 40">
            <a:hlinkClick r:id="rId10"/>
            <a:extLst>
              <a:ext uri="{FF2B5EF4-FFF2-40B4-BE49-F238E27FC236}">
                <a16:creationId xmlns:a16="http://schemas.microsoft.com/office/drawing/2014/main" id="{BA621DCD-F370-FEE4-BA0A-7E7C0FBBFFEC}"/>
              </a:ext>
            </a:extLst>
          </p:cNvPr>
          <p:cNvPicPr>
            <a:picLocks noChangeAspect="1"/>
          </p:cNvPicPr>
          <p:nvPr/>
        </p:nvPicPr>
        <p:blipFill>
          <a:blip r:embed="rId11"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943271" y="6017587"/>
            <a:ext cx="360000" cy="360000"/>
          </a:xfrm>
          <a:prstGeom prst="rect">
            <a:avLst/>
          </a:prstGeom>
        </p:spPr>
      </p:pic>
      <p:pic>
        <p:nvPicPr>
          <p:cNvPr id="42" name="Picture 41">
            <a:hlinkClick r:id="rId12"/>
            <a:extLst>
              <a:ext uri="{FF2B5EF4-FFF2-40B4-BE49-F238E27FC236}">
                <a16:creationId xmlns:a16="http://schemas.microsoft.com/office/drawing/2014/main" id="{98F7BE78-F4F5-FCB6-3EF4-0596C508A416}"/>
              </a:ext>
            </a:extLst>
          </p:cNvPr>
          <p:cNvPicPr>
            <a:picLocks noChangeAspect="1"/>
          </p:cNvPicPr>
          <p:nvPr/>
        </p:nvPicPr>
        <p:blipFill>
          <a:blip r:embed="rId1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472289" y="6036059"/>
            <a:ext cx="360000" cy="360000"/>
          </a:xfrm>
          <a:prstGeom prst="rect">
            <a:avLst/>
          </a:prstGeom>
        </p:spPr>
      </p:pic>
      <p:pic>
        <p:nvPicPr>
          <p:cNvPr id="43" name="Picture 42">
            <a:hlinkClick r:id="rId14"/>
            <a:extLst>
              <a:ext uri="{FF2B5EF4-FFF2-40B4-BE49-F238E27FC236}">
                <a16:creationId xmlns:a16="http://schemas.microsoft.com/office/drawing/2014/main" id="{7E1DC0A6-5322-D3EC-DB6D-46E7EDBADC30}"/>
              </a:ext>
            </a:extLst>
          </p:cNvPr>
          <p:cNvPicPr>
            <a:picLocks noChangeAspect="1"/>
          </p:cNvPicPr>
          <p:nvPr/>
        </p:nvPicPr>
        <p:blipFill>
          <a:blip r:embed="rId15"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968405" y="6068144"/>
            <a:ext cx="360000" cy="360000"/>
          </a:xfrm>
          <a:prstGeom prst="rect">
            <a:avLst/>
          </a:prstGeom>
        </p:spPr>
      </p:pic>
      <p:pic>
        <p:nvPicPr>
          <p:cNvPr id="44" name="Picture 43">
            <a:hlinkClick r:id="rId16"/>
            <a:extLst>
              <a:ext uri="{FF2B5EF4-FFF2-40B4-BE49-F238E27FC236}">
                <a16:creationId xmlns:a16="http://schemas.microsoft.com/office/drawing/2014/main" id="{3E721B49-EE51-4645-5D23-72D24DF4CD10}"/>
              </a:ext>
            </a:extLst>
          </p:cNvPr>
          <p:cNvPicPr>
            <a:picLocks noChangeAspect="1"/>
          </p:cNvPicPr>
          <p:nvPr/>
        </p:nvPicPr>
        <p:blipFill>
          <a:blip r:embed="rId1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001305" y="6036059"/>
            <a:ext cx="360000" cy="370617"/>
          </a:xfrm>
          <a:prstGeom prst="rect">
            <a:avLst/>
          </a:prstGeom>
        </p:spPr>
      </p:pic>
      <p:sp>
        <p:nvSpPr>
          <p:cNvPr id="45" name="Rectangle 44">
            <a:extLst>
              <a:ext uri="{FF2B5EF4-FFF2-40B4-BE49-F238E27FC236}">
                <a16:creationId xmlns:a16="http://schemas.microsoft.com/office/drawing/2014/main" id="{662AAB53-A432-2352-BA52-484650389AF7}"/>
              </a:ext>
            </a:extLst>
          </p:cNvPr>
          <p:cNvSpPr/>
          <p:nvPr/>
        </p:nvSpPr>
        <p:spPr>
          <a:xfrm>
            <a:off x="681504" y="6044249"/>
            <a:ext cx="1138389" cy="369332"/>
          </a:xfrm>
          <a:prstGeom prst="rect">
            <a:avLst/>
          </a:prstGeom>
        </p:spPr>
        <p:txBody>
          <a:bodyPr wrap="none">
            <a:spAutoFit/>
          </a:bodyPr>
          <a:lstStyle/>
          <a:p>
            <a:r>
              <a:rPr lang="en-US" b="1">
                <a:solidFill>
                  <a:srgbClr val="3C3A9A"/>
                </a:solidFill>
              </a:rPr>
              <a:t>Follow us </a:t>
            </a:r>
            <a:endParaRPr lang="en-US">
              <a:solidFill>
                <a:srgbClr val="3C3A9A"/>
              </a:solidFill>
            </a:endParaRPr>
          </a:p>
        </p:txBody>
      </p:sp>
      <p:pic>
        <p:nvPicPr>
          <p:cNvPr id="46" name="Picture 45">
            <a:extLst>
              <a:ext uri="{FF2B5EF4-FFF2-40B4-BE49-F238E27FC236}">
                <a16:creationId xmlns:a16="http://schemas.microsoft.com/office/drawing/2014/main" id="{4E35D73D-C9B2-1FC5-D8A4-A9FA53E11811}"/>
              </a:ext>
            </a:extLst>
          </p:cNvPr>
          <p:cNvPicPr>
            <a:picLocks noChangeAspect="1"/>
          </p:cNvPicPr>
          <p:nvPr/>
        </p:nvPicPr>
        <p:blipFill>
          <a:blip r:embed="rId5">
            <a:duotone>
              <a:schemeClr val="bg2">
                <a:shade val="45000"/>
                <a:satMod val="135000"/>
              </a:schemeClr>
              <a:prstClr val="white"/>
            </a:duotone>
          </a:blip>
          <a:stretch>
            <a:fillRect/>
          </a:stretch>
        </p:blipFill>
        <p:spPr>
          <a:xfrm>
            <a:off x="5273831" y="4081511"/>
            <a:ext cx="500809" cy="500809"/>
          </a:xfrm>
          <a:prstGeom prst="rect">
            <a:avLst/>
          </a:prstGeom>
        </p:spPr>
      </p:pic>
      <p:sp>
        <p:nvSpPr>
          <p:cNvPr id="47" name="Rectangle 46">
            <a:extLst>
              <a:ext uri="{FF2B5EF4-FFF2-40B4-BE49-F238E27FC236}">
                <a16:creationId xmlns:a16="http://schemas.microsoft.com/office/drawing/2014/main" id="{78260598-C4E6-EE1A-45DA-99D783D87BBA}"/>
              </a:ext>
            </a:extLst>
          </p:cNvPr>
          <p:cNvSpPr/>
          <p:nvPr/>
        </p:nvSpPr>
        <p:spPr>
          <a:xfrm>
            <a:off x="5754585" y="4202218"/>
            <a:ext cx="1619354" cy="338554"/>
          </a:xfrm>
          <a:prstGeom prst="rect">
            <a:avLst/>
          </a:prstGeom>
        </p:spPr>
        <p:txBody>
          <a:bodyPr wrap="none">
            <a:spAutoFit/>
          </a:bodyPr>
          <a:lstStyle/>
          <a:p>
            <a:r>
              <a:rPr lang="en-US" sz="1600"/>
              <a:t>+1 904 345 0866 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400" y="356400"/>
            <a:ext cx="8470800" cy="651600"/>
          </a:xfrm>
        </p:spPr>
        <p:txBody>
          <a:bodyPr vert="horz" lIns="91440" tIns="45720" rIns="91440" bIns="45720" rtlCol="0" anchor="ctr">
            <a:normAutofit/>
          </a:bodyPr>
          <a:lstStyle/>
          <a:p>
            <a:r>
              <a:rPr lang="en-AU"/>
              <a:t>ISN-Global Kidney Health Atlas Survey</a:t>
            </a:r>
          </a:p>
        </p:txBody>
      </p:sp>
      <p:graphicFrame>
        <p:nvGraphicFramePr>
          <p:cNvPr id="5" name="Content Placeholder 4"/>
          <p:cNvGraphicFramePr>
            <a:graphicFrameLocks noGrp="1"/>
          </p:cNvGraphicFramePr>
          <p:nvPr>
            <p:ph idx="1"/>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6381428" y="3459074"/>
            <a:ext cx="2083431" cy="1084439"/>
          </a:xfrm>
          <a:prstGeom prst="ellipse">
            <a:avLst/>
          </a:prstGeom>
          <a:noFill/>
          <a:ln w="60325">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Date Placeholder 3">
            <a:extLst>
              <a:ext uri="{FF2B5EF4-FFF2-40B4-BE49-F238E27FC236}">
                <a16:creationId xmlns:a16="http://schemas.microsoft.com/office/drawing/2014/main" id="{CD306572-9FBC-0727-076F-8126A1F34AA3}"/>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3CD0397F-C033-03DC-BF32-BE0F317AFC9B}"/>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7" name="Slide Number Placeholder 5">
            <a:extLst>
              <a:ext uri="{FF2B5EF4-FFF2-40B4-BE49-F238E27FC236}">
                <a16:creationId xmlns:a16="http://schemas.microsoft.com/office/drawing/2014/main" id="{22737E03-A9C0-D6E8-FC27-AFF3A44D93D8}"/>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5</a:t>
            </a:fld>
            <a:endParaRPr lang="en-US"/>
          </a:p>
        </p:txBody>
      </p:sp>
    </p:spTree>
    <p:extLst>
      <p:ext uri="{BB962C8B-B14F-4D97-AF65-F5344CB8AC3E}">
        <p14:creationId xmlns:p14="http://schemas.microsoft.com/office/powerpoint/2010/main" val="10390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AU" dirty="0"/>
              <a:t>Design and Scope </a:t>
            </a:r>
          </a:p>
        </p:txBody>
      </p:sp>
      <p:sp>
        <p:nvSpPr>
          <p:cNvPr id="3" name="Content Placeholder 2"/>
          <p:cNvSpPr>
            <a:spLocks noGrp="1"/>
          </p:cNvSpPr>
          <p:nvPr>
            <p:ph sz="half" idx="1"/>
          </p:nvPr>
        </p:nvSpPr>
        <p:spPr/>
        <p:txBody>
          <a:bodyPr>
            <a:noAutofit/>
          </a:bodyPr>
          <a:lstStyle/>
          <a:p>
            <a:r>
              <a:rPr lang="en-ZA" sz="2400" b="1">
                <a:solidFill>
                  <a:schemeClr val="accent1"/>
                </a:solidFill>
              </a:rPr>
              <a:t>Desk research (across countries and regions)</a:t>
            </a:r>
          </a:p>
          <a:p>
            <a:pPr lvl="1"/>
            <a:r>
              <a:rPr lang="en-ZA" sz="2000"/>
              <a:t>Published and grey literature review</a:t>
            </a:r>
          </a:p>
          <a:p>
            <a:pPr lvl="1"/>
            <a:r>
              <a:rPr lang="en-ZA" sz="2000"/>
              <a:t>Systematic review of kidney failure burden and outcomes</a:t>
            </a:r>
          </a:p>
          <a:p>
            <a:pPr lvl="1"/>
            <a:r>
              <a:rPr lang="en-ZA" sz="2000"/>
              <a:t>Data extraction from major kidney registries (USRDS, ERA-EDTA) and relevant national registries where available </a:t>
            </a:r>
          </a:p>
          <a:p>
            <a:pPr lvl="1"/>
            <a:r>
              <a:rPr lang="en-ZA" sz="2000"/>
              <a:t>Scoping review of KRT cost estimates</a:t>
            </a:r>
            <a:endParaRPr lang="en-AU" sz="2000"/>
          </a:p>
          <a:p>
            <a:endParaRPr lang="en-AU" sz="2000" b="1"/>
          </a:p>
          <a:p>
            <a:pPr marL="0" indent="0">
              <a:buNone/>
            </a:pPr>
            <a:endParaRPr lang="en-AU" sz="2400"/>
          </a:p>
        </p:txBody>
      </p:sp>
      <p:sp>
        <p:nvSpPr>
          <p:cNvPr id="7" name="Content Placeholder 6">
            <a:extLst>
              <a:ext uri="{FF2B5EF4-FFF2-40B4-BE49-F238E27FC236}">
                <a16:creationId xmlns:a16="http://schemas.microsoft.com/office/drawing/2014/main" id="{715E630F-844A-6C0D-7794-ED3E2E206F01}"/>
              </a:ext>
            </a:extLst>
          </p:cNvPr>
          <p:cNvSpPr>
            <a:spLocks noGrp="1"/>
          </p:cNvSpPr>
          <p:nvPr>
            <p:ph sz="half" idx="2"/>
          </p:nvPr>
        </p:nvSpPr>
        <p:spPr/>
        <p:txBody>
          <a:bodyPr/>
          <a:lstStyle/>
          <a:p>
            <a:r>
              <a:rPr lang="en-AU" sz="2400" b="1">
                <a:solidFill>
                  <a:schemeClr val="accent1"/>
                </a:solidFill>
              </a:rPr>
              <a:t>Online questionnaire-based survey July – September 2022</a:t>
            </a:r>
          </a:p>
          <a:p>
            <a:pPr lvl="1"/>
            <a:r>
              <a:rPr lang="fr-BE" sz="2000"/>
              <a:t>3 </a:t>
            </a:r>
            <a:r>
              <a:rPr lang="en-ZA" sz="2000"/>
              <a:t>languages</a:t>
            </a:r>
            <a:r>
              <a:rPr lang="fr-BE" sz="2000"/>
              <a:t> (English, French, </a:t>
            </a:r>
            <a:r>
              <a:rPr lang="en-ZA" sz="2000"/>
              <a:t>Spanish</a:t>
            </a:r>
            <a:r>
              <a:rPr lang="fr-BE" sz="2000"/>
              <a:t>)</a:t>
            </a:r>
          </a:p>
          <a:p>
            <a:pPr lvl="1"/>
            <a:r>
              <a:rPr lang="fr-BE" sz="2000"/>
              <a:t>191 countries </a:t>
            </a:r>
            <a:r>
              <a:rPr lang="fr-BE" sz="2000" err="1"/>
              <a:t>contacted</a:t>
            </a:r>
            <a:endParaRPr lang="en-US" sz="2000"/>
          </a:p>
          <a:p>
            <a:pPr lvl="1"/>
            <a:r>
              <a:rPr lang="fr-BE" sz="2000"/>
              <a:t>≥3 </a:t>
            </a:r>
            <a:r>
              <a:rPr lang="en-ZA" sz="2000"/>
              <a:t>stakeholders</a:t>
            </a:r>
            <a:r>
              <a:rPr lang="fr-BE" sz="2000"/>
              <a:t> per country</a:t>
            </a:r>
            <a:endParaRPr lang="en-ZA" sz="2000"/>
          </a:p>
          <a:p>
            <a:pPr lvl="2"/>
            <a:r>
              <a:rPr lang="en-ZA" sz="1400"/>
              <a:t>National nephrology society leadership</a:t>
            </a:r>
          </a:p>
          <a:p>
            <a:pPr lvl="2"/>
            <a:r>
              <a:rPr lang="en-ZA" sz="1400"/>
              <a:t>Healthcare policymakers</a:t>
            </a:r>
          </a:p>
          <a:p>
            <a:pPr lvl="2"/>
            <a:r>
              <a:rPr lang="en-ZA" sz="1400"/>
              <a:t>Patients / patient advocacy groups</a:t>
            </a:r>
          </a:p>
          <a:p>
            <a:pPr lvl="1"/>
            <a:r>
              <a:rPr lang="en-ZA" sz="2000"/>
              <a:t>Discrepancies resolved by follow-up conferences with regional board chairs and country nephrology leaders</a:t>
            </a:r>
          </a:p>
          <a:p>
            <a:pPr lvl="1"/>
            <a:endParaRPr lang="en-ZA" sz="2000"/>
          </a:p>
          <a:p>
            <a:endParaRPr lang="LID4096"/>
          </a:p>
        </p:txBody>
      </p:sp>
      <p:sp>
        <p:nvSpPr>
          <p:cNvPr id="4" name="Date Placeholder 3">
            <a:extLst>
              <a:ext uri="{FF2B5EF4-FFF2-40B4-BE49-F238E27FC236}">
                <a16:creationId xmlns:a16="http://schemas.microsoft.com/office/drawing/2014/main" id="{E3D39FE1-7E33-1B60-DBD9-CC8DD8CBD39B}"/>
              </a:ext>
            </a:extLst>
          </p:cNvPr>
          <p:cNvSpPr>
            <a:spLocks noGrp="1"/>
          </p:cNvSpPr>
          <p:nvPr>
            <p:ph type="dt" sz="half" idx="10"/>
          </p:nvPr>
        </p:nvSpPr>
        <p:spPr/>
        <p:txBody>
          <a:bodyPr/>
          <a:lstStyle/>
          <a:p>
            <a:r>
              <a:rPr lang="en-GB" dirty="0"/>
              <a:t>July 2023</a:t>
            </a:r>
            <a:endParaRPr lang="en-US" dirty="0"/>
          </a:p>
        </p:txBody>
      </p:sp>
      <p:sp>
        <p:nvSpPr>
          <p:cNvPr id="5" name="Footer Placeholder 4">
            <a:extLst>
              <a:ext uri="{FF2B5EF4-FFF2-40B4-BE49-F238E27FC236}">
                <a16:creationId xmlns:a16="http://schemas.microsoft.com/office/drawing/2014/main" id="{0065D606-8FAC-41EB-6041-319110E2513F}"/>
              </a:ext>
            </a:extLst>
          </p:cNvPr>
          <p:cNvSpPr>
            <a:spLocks noGrp="1"/>
          </p:cNvSpPr>
          <p:nvPr>
            <p:ph type="ftr" sz="quarter" idx="3"/>
          </p:nvPr>
        </p:nvSpPr>
        <p:spPr/>
        <p:txBody>
          <a:bodyPr/>
          <a:lstStyle/>
          <a:p>
            <a:r>
              <a:rPr lang="en-US"/>
              <a:t>International Society of Nephrology</a:t>
            </a:r>
          </a:p>
        </p:txBody>
      </p:sp>
      <p:sp>
        <p:nvSpPr>
          <p:cNvPr id="6" name="Slide Number Placeholder 5">
            <a:extLst>
              <a:ext uri="{FF2B5EF4-FFF2-40B4-BE49-F238E27FC236}">
                <a16:creationId xmlns:a16="http://schemas.microsoft.com/office/drawing/2014/main" id="{5E1A252D-C033-EA98-E31A-21D6642E04B9}"/>
              </a:ext>
            </a:extLst>
          </p:cNvPr>
          <p:cNvSpPr>
            <a:spLocks noGrp="1"/>
          </p:cNvSpPr>
          <p:nvPr>
            <p:ph type="sldNum" sz="quarter" idx="4"/>
          </p:nvPr>
        </p:nvSpPr>
        <p:spPr/>
        <p:txBody>
          <a:bodyPr/>
          <a:lstStyle/>
          <a:p>
            <a:fld id="{4A9CEFBC-9863-BD47-BA2B-008170C231CB}" type="slidenum">
              <a:rPr lang="en-US" smtClean="0"/>
              <a:pPr/>
              <a:t>6</a:t>
            </a:fld>
            <a:endParaRPr lang="en-US"/>
          </a:p>
        </p:txBody>
      </p:sp>
    </p:spTree>
    <p:extLst>
      <p:ext uri="{BB962C8B-B14F-4D97-AF65-F5344CB8AC3E}">
        <p14:creationId xmlns:p14="http://schemas.microsoft.com/office/powerpoint/2010/main" val="2355064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79714" y="807911"/>
            <a:ext cx="5767006" cy="577576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2279714" y="1008000"/>
            <a:ext cx="7655170" cy="5839778"/>
          </a:xfrm>
          <a:prstGeom prst="rect">
            <a:avLst/>
          </a:prstGeom>
        </p:spPr>
      </p:pic>
      <p:sp>
        <p:nvSpPr>
          <p:cNvPr id="32" name="Title 1"/>
          <p:cNvSpPr>
            <a:spLocks noGrp="1"/>
          </p:cNvSpPr>
          <p:nvPr>
            <p:ph type="title"/>
          </p:nvPr>
        </p:nvSpPr>
        <p:spPr>
          <a:xfrm>
            <a:off x="770400" y="356400"/>
            <a:ext cx="8470800" cy="651600"/>
          </a:xfrm>
        </p:spPr>
        <p:txBody>
          <a:bodyPr vert="horz" lIns="91440" tIns="45720" rIns="91440" bIns="45720" rtlCol="0" anchor="ctr">
            <a:normAutofit/>
          </a:bodyPr>
          <a:lstStyle/>
          <a:p>
            <a:r>
              <a:rPr lang="en-AU"/>
              <a:t>Overall Survey Components</a:t>
            </a:r>
          </a:p>
        </p:txBody>
      </p:sp>
      <p:sp>
        <p:nvSpPr>
          <p:cNvPr id="2" name="Date Placeholder 3">
            <a:extLst>
              <a:ext uri="{FF2B5EF4-FFF2-40B4-BE49-F238E27FC236}">
                <a16:creationId xmlns:a16="http://schemas.microsoft.com/office/drawing/2014/main" id="{CE09CED7-3C42-8235-01B8-9ED2A00F6745}"/>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4" name="Footer Placeholder 4">
            <a:extLst>
              <a:ext uri="{FF2B5EF4-FFF2-40B4-BE49-F238E27FC236}">
                <a16:creationId xmlns:a16="http://schemas.microsoft.com/office/drawing/2014/main" id="{D5FB313F-31FE-CA63-0380-732A96D1589A}"/>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5" name="Slide Number Placeholder 5">
            <a:extLst>
              <a:ext uri="{FF2B5EF4-FFF2-40B4-BE49-F238E27FC236}">
                <a16:creationId xmlns:a16="http://schemas.microsoft.com/office/drawing/2014/main" id="{85A26D48-4566-8B9B-64C8-BB88E3DFEEF6}"/>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7</a:t>
            </a:fld>
            <a:endParaRPr lang="en-US"/>
          </a:p>
        </p:txBody>
      </p:sp>
    </p:spTree>
    <p:extLst>
      <p:ext uri="{BB962C8B-B14F-4D97-AF65-F5344CB8AC3E}">
        <p14:creationId xmlns:p14="http://schemas.microsoft.com/office/powerpoint/2010/main" val="12028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79714" y="807911"/>
            <a:ext cx="5767006" cy="577576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Title 1"/>
          <p:cNvSpPr>
            <a:spLocks noGrp="1"/>
          </p:cNvSpPr>
          <p:nvPr>
            <p:ph type="title"/>
          </p:nvPr>
        </p:nvSpPr>
        <p:spPr>
          <a:xfrm>
            <a:off x="770400" y="356400"/>
            <a:ext cx="8470800" cy="651600"/>
          </a:xfrm>
        </p:spPr>
        <p:txBody>
          <a:bodyPr vert="horz" lIns="91440" tIns="45720" rIns="91440" bIns="45720" rtlCol="0" anchor="ctr">
            <a:normAutofit/>
          </a:bodyPr>
          <a:lstStyle/>
          <a:p>
            <a:r>
              <a:rPr lang="en-AU"/>
              <a:t>Overall ISN-GKHA response</a:t>
            </a:r>
          </a:p>
        </p:txBody>
      </p:sp>
      <p:pic>
        <p:nvPicPr>
          <p:cNvPr id="2" name="Picture 1">
            <a:extLst>
              <a:ext uri="{FF2B5EF4-FFF2-40B4-BE49-F238E27FC236}">
                <a16:creationId xmlns:a16="http://schemas.microsoft.com/office/drawing/2014/main" id="{5A1AD84F-1CC4-85A3-8A40-49376FCCE24B}"/>
              </a:ext>
            </a:extLst>
          </p:cNvPr>
          <p:cNvPicPr>
            <a:picLocks noChangeAspect="1"/>
          </p:cNvPicPr>
          <p:nvPr/>
        </p:nvPicPr>
        <p:blipFill>
          <a:blip r:embed="rId2"/>
          <a:stretch>
            <a:fillRect/>
          </a:stretch>
        </p:blipFill>
        <p:spPr>
          <a:xfrm>
            <a:off x="479782" y="1029848"/>
            <a:ext cx="8393630" cy="5352884"/>
          </a:xfrm>
          <a:prstGeom prst="rect">
            <a:avLst/>
          </a:prstGeom>
        </p:spPr>
      </p:pic>
      <p:sp>
        <p:nvSpPr>
          <p:cNvPr id="4" name="TextBox 3">
            <a:extLst>
              <a:ext uri="{FF2B5EF4-FFF2-40B4-BE49-F238E27FC236}">
                <a16:creationId xmlns:a16="http://schemas.microsoft.com/office/drawing/2014/main" id="{2F41DA9F-DC1B-B32D-3570-512D1A5747BC}"/>
              </a:ext>
            </a:extLst>
          </p:cNvPr>
          <p:cNvSpPr txBox="1"/>
          <p:nvPr/>
        </p:nvSpPr>
        <p:spPr>
          <a:xfrm>
            <a:off x="7001781" y="891387"/>
            <a:ext cx="2427203" cy="646331"/>
          </a:xfrm>
          <a:prstGeom prst="rect">
            <a:avLst/>
          </a:prstGeom>
          <a:noFill/>
        </p:spPr>
        <p:txBody>
          <a:bodyPr wrap="none" rtlCol="0">
            <a:spAutoFit/>
          </a:bodyPr>
          <a:lstStyle/>
          <a:p>
            <a:r>
              <a:rPr lang="en-AU" sz="3600" b="1">
                <a:solidFill>
                  <a:schemeClr val="accent4"/>
                </a:solidFill>
              </a:rPr>
              <a:t>167</a:t>
            </a:r>
            <a:r>
              <a:rPr lang="en-AU" b="1">
                <a:solidFill>
                  <a:schemeClr val="accent1"/>
                </a:solidFill>
              </a:rPr>
              <a:t> countries (92%)</a:t>
            </a:r>
          </a:p>
        </p:txBody>
      </p:sp>
      <p:sp>
        <p:nvSpPr>
          <p:cNvPr id="5" name="TextBox 4">
            <a:extLst>
              <a:ext uri="{FF2B5EF4-FFF2-40B4-BE49-F238E27FC236}">
                <a16:creationId xmlns:a16="http://schemas.microsoft.com/office/drawing/2014/main" id="{AEE00B4C-2EDA-83EF-CA47-7D698B77DC24}"/>
              </a:ext>
            </a:extLst>
          </p:cNvPr>
          <p:cNvSpPr txBox="1"/>
          <p:nvPr/>
        </p:nvSpPr>
        <p:spPr>
          <a:xfrm>
            <a:off x="9026752" y="5043283"/>
            <a:ext cx="2711948" cy="923330"/>
          </a:xfrm>
          <a:prstGeom prst="rect">
            <a:avLst/>
          </a:prstGeom>
          <a:noFill/>
        </p:spPr>
        <p:txBody>
          <a:bodyPr wrap="square" rtlCol="0">
            <a:spAutoFit/>
          </a:bodyPr>
          <a:lstStyle/>
          <a:p>
            <a:r>
              <a:rPr lang="en-AU" dirty="0">
                <a:solidFill>
                  <a:schemeClr val="accent1"/>
                </a:solidFill>
              </a:rPr>
              <a:t>108 countries participated in the 2017, 2019, and 2023 GKHA surveys</a:t>
            </a:r>
          </a:p>
        </p:txBody>
      </p:sp>
      <p:sp>
        <p:nvSpPr>
          <p:cNvPr id="6" name="Date Placeholder 3">
            <a:extLst>
              <a:ext uri="{FF2B5EF4-FFF2-40B4-BE49-F238E27FC236}">
                <a16:creationId xmlns:a16="http://schemas.microsoft.com/office/drawing/2014/main" id="{10DEB5DC-2D01-46AE-30A2-D918789D2A4C}"/>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FC24DCAF-CB2E-30AE-7F7F-D07D6BBF8DAF}"/>
              </a:ext>
            </a:extLst>
          </p:cNvPr>
          <p:cNvSpPr>
            <a:spLocks noGrp="1"/>
          </p:cNvSpPr>
          <p:nvPr>
            <p:ph type="ftr" sz="quarter" idx="3"/>
          </p:nvPr>
        </p:nvSpPr>
        <p:spPr>
          <a:xfrm>
            <a:off x="4038600" y="6536974"/>
            <a:ext cx="4114800" cy="365125"/>
          </a:xfrm>
        </p:spPr>
        <p:txBody>
          <a:bodyPr/>
          <a:lstStyle/>
          <a:p>
            <a:r>
              <a:rPr lang="en-US"/>
              <a:t>International Society of Nephrology</a:t>
            </a:r>
          </a:p>
        </p:txBody>
      </p:sp>
      <p:sp>
        <p:nvSpPr>
          <p:cNvPr id="8" name="Slide Number Placeholder 5">
            <a:extLst>
              <a:ext uri="{FF2B5EF4-FFF2-40B4-BE49-F238E27FC236}">
                <a16:creationId xmlns:a16="http://schemas.microsoft.com/office/drawing/2014/main" id="{367EF862-6601-125C-6BEA-A138E7426375}"/>
              </a:ext>
            </a:extLst>
          </p:cNvPr>
          <p:cNvSpPr>
            <a:spLocks noGrp="1"/>
          </p:cNvSpPr>
          <p:nvPr>
            <p:ph type="sldNum" sz="quarter" idx="4"/>
          </p:nvPr>
        </p:nvSpPr>
        <p:spPr>
          <a:xfrm>
            <a:off x="8610599" y="6536974"/>
            <a:ext cx="3381375" cy="365125"/>
          </a:xfrm>
        </p:spPr>
        <p:txBody>
          <a:bodyPr/>
          <a:lstStyle/>
          <a:p>
            <a:fld id="{4A9CEFBC-9863-BD47-BA2B-008170C231CB}" type="slidenum">
              <a:rPr lang="en-US" smtClean="0"/>
              <a:pPr/>
              <a:t>8</a:t>
            </a:fld>
            <a:endParaRPr lang="en-US" dirty="0"/>
          </a:p>
        </p:txBody>
      </p:sp>
      <p:sp>
        <p:nvSpPr>
          <p:cNvPr id="9" name="TextBox 8">
            <a:extLst>
              <a:ext uri="{FF2B5EF4-FFF2-40B4-BE49-F238E27FC236}">
                <a16:creationId xmlns:a16="http://schemas.microsoft.com/office/drawing/2014/main" id="{83CB1316-A2E1-F483-43D6-1499C39BA801}"/>
              </a:ext>
            </a:extLst>
          </p:cNvPr>
          <p:cNvSpPr txBox="1"/>
          <p:nvPr/>
        </p:nvSpPr>
        <p:spPr>
          <a:xfrm>
            <a:off x="8301552" y="1608161"/>
            <a:ext cx="3221467" cy="646331"/>
          </a:xfrm>
          <a:prstGeom prst="rect">
            <a:avLst/>
          </a:prstGeom>
          <a:noFill/>
        </p:spPr>
        <p:txBody>
          <a:bodyPr wrap="square">
            <a:spAutoFit/>
          </a:bodyPr>
          <a:lstStyle/>
          <a:p>
            <a:r>
              <a:rPr lang="en-AU" sz="3600" b="1">
                <a:solidFill>
                  <a:schemeClr val="accent4"/>
                </a:solidFill>
              </a:rPr>
              <a:t>97% </a:t>
            </a:r>
            <a:r>
              <a:rPr lang="en-AU" b="1">
                <a:solidFill>
                  <a:schemeClr val="accent1"/>
                </a:solidFill>
              </a:rPr>
              <a:t>world’s population</a:t>
            </a:r>
          </a:p>
        </p:txBody>
      </p:sp>
      <p:sp>
        <p:nvSpPr>
          <p:cNvPr id="11" name="TextBox 10">
            <a:extLst>
              <a:ext uri="{FF2B5EF4-FFF2-40B4-BE49-F238E27FC236}">
                <a16:creationId xmlns:a16="http://schemas.microsoft.com/office/drawing/2014/main" id="{A94CB617-3326-9A3C-1E9D-C6A521AA3EE9}"/>
              </a:ext>
            </a:extLst>
          </p:cNvPr>
          <p:cNvSpPr txBox="1"/>
          <p:nvPr/>
        </p:nvSpPr>
        <p:spPr>
          <a:xfrm>
            <a:off x="8610599" y="2434035"/>
            <a:ext cx="3135406" cy="923330"/>
          </a:xfrm>
          <a:prstGeom prst="rect">
            <a:avLst/>
          </a:prstGeom>
          <a:noFill/>
        </p:spPr>
        <p:txBody>
          <a:bodyPr wrap="square">
            <a:spAutoFit/>
          </a:bodyPr>
          <a:lstStyle/>
          <a:p>
            <a:pPr>
              <a:tabLst>
                <a:tab pos="806450" algn="l"/>
              </a:tabLst>
            </a:pPr>
            <a:r>
              <a:rPr lang="en-AU" sz="3600" b="1">
                <a:solidFill>
                  <a:schemeClr val="accent4"/>
                </a:solidFill>
              </a:rPr>
              <a:t>329	</a:t>
            </a:r>
            <a:r>
              <a:rPr lang="en-AU" b="1">
                <a:solidFill>
                  <a:schemeClr val="accent1"/>
                </a:solidFill>
              </a:rPr>
              <a:t>individuals (63%) 	response</a:t>
            </a:r>
          </a:p>
        </p:txBody>
      </p:sp>
      <p:sp>
        <p:nvSpPr>
          <p:cNvPr id="13" name="TextBox 12">
            <a:extLst>
              <a:ext uri="{FF2B5EF4-FFF2-40B4-BE49-F238E27FC236}">
                <a16:creationId xmlns:a16="http://schemas.microsoft.com/office/drawing/2014/main" id="{756559F1-AA47-55A3-6D90-C65675C4A1A0}"/>
              </a:ext>
            </a:extLst>
          </p:cNvPr>
          <p:cNvSpPr txBox="1"/>
          <p:nvPr/>
        </p:nvSpPr>
        <p:spPr>
          <a:xfrm>
            <a:off x="8577273" y="3485053"/>
            <a:ext cx="3241885" cy="923330"/>
          </a:xfrm>
          <a:prstGeom prst="rect">
            <a:avLst/>
          </a:prstGeom>
          <a:noFill/>
        </p:spPr>
        <p:txBody>
          <a:bodyPr wrap="square">
            <a:spAutoFit/>
          </a:bodyPr>
          <a:lstStyle/>
          <a:p>
            <a:pPr>
              <a:tabLst>
                <a:tab pos="358775" algn="l"/>
              </a:tabLst>
            </a:pPr>
            <a:r>
              <a:rPr lang="en-AU" sz="3600" b="1">
                <a:solidFill>
                  <a:schemeClr val="accent4"/>
                </a:solidFill>
              </a:rPr>
              <a:t>2</a:t>
            </a:r>
            <a:r>
              <a:rPr lang="en-AU" sz="3600" b="1">
                <a:solidFill>
                  <a:schemeClr val="accent1"/>
                </a:solidFill>
              </a:rPr>
              <a:t>	</a:t>
            </a:r>
            <a:r>
              <a:rPr lang="en-AU" b="1">
                <a:solidFill>
                  <a:schemeClr val="accent1"/>
                </a:solidFill>
              </a:rPr>
              <a:t>respondents/country</a:t>
            </a:r>
            <a:br>
              <a:rPr lang="en-AU" b="1">
                <a:solidFill>
                  <a:schemeClr val="accent1"/>
                </a:solidFill>
              </a:rPr>
            </a:br>
            <a:r>
              <a:rPr lang="en-AU" b="1">
                <a:solidFill>
                  <a:schemeClr val="accent1"/>
                </a:solidFill>
              </a:rPr>
              <a:t> 	(IQR 2-3)</a:t>
            </a:r>
          </a:p>
        </p:txBody>
      </p:sp>
    </p:spTree>
    <p:extLst>
      <p:ext uri="{BB962C8B-B14F-4D97-AF65-F5344CB8AC3E}">
        <p14:creationId xmlns:p14="http://schemas.microsoft.com/office/powerpoint/2010/main" val="326330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79714" y="807911"/>
            <a:ext cx="5767006" cy="577576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
        <p:nvSpPr>
          <p:cNvPr id="32" name="Title 1"/>
          <p:cNvSpPr>
            <a:spLocks noGrp="1"/>
          </p:cNvSpPr>
          <p:nvPr>
            <p:ph type="title"/>
          </p:nvPr>
        </p:nvSpPr>
        <p:spPr>
          <a:xfrm>
            <a:off x="770400" y="356400"/>
            <a:ext cx="8470800" cy="651600"/>
          </a:xfrm>
        </p:spPr>
        <p:txBody>
          <a:bodyPr vert="horz" lIns="91440" tIns="45720" rIns="91440" bIns="45720" rtlCol="0" anchor="ctr">
            <a:normAutofit/>
          </a:bodyPr>
          <a:lstStyle/>
          <a:p>
            <a:r>
              <a:rPr lang="en-US" sz="3200" dirty="0">
                <a:solidFill>
                  <a:srgbClr val="283378"/>
                </a:solidFill>
                <a:latin typeface="Arial" panose="020B0604020202020204" pitchFamily="34" charset="0"/>
                <a:cs typeface="Arial" panose="020B0604020202020204" pitchFamily="34" charset="0"/>
              </a:rPr>
              <a:t>Results presented by ISN regions </a:t>
            </a:r>
          </a:p>
        </p:txBody>
      </p:sp>
      <p:pic>
        <p:nvPicPr>
          <p:cNvPr id="3" name="Picture 2">
            <a:extLst>
              <a:ext uri="{FF2B5EF4-FFF2-40B4-BE49-F238E27FC236}">
                <a16:creationId xmlns:a16="http://schemas.microsoft.com/office/drawing/2014/main" id="{160C45C6-0925-01DC-E14E-D23600101E74}"/>
              </a:ext>
            </a:extLst>
          </p:cNvPr>
          <p:cNvPicPr>
            <a:picLocks noChangeAspect="1"/>
          </p:cNvPicPr>
          <p:nvPr/>
        </p:nvPicPr>
        <p:blipFill>
          <a:blip r:embed="rId2"/>
          <a:stretch>
            <a:fillRect/>
          </a:stretch>
        </p:blipFill>
        <p:spPr>
          <a:xfrm>
            <a:off x="2371878" y="1134081"/>
            <a:ext cx="7718846" cy="5505750"/>
          </a:xfrm>
          <a:prstGeom prst="rect">
            <a:avLst/>
          </a:prstGeom>
        </p:spPr>
      </p:pic>
      <p:sp>
        <p:nvSpPr>
          <p:cNvPr id="6" name="Date Placeholder 3">
            <a:extLst>
              <a:ext uri="{FF2B5EF4-FFF2-40B4-BE49-F238E27FC236}">
                <a16:creationId xmlns:a16="http://schemas.microsoft.com/office/drawing/2014/main" id="{C533B567-71F5-4D33-C212-D4F91E0E04CD}"/>
              </a:ext>
            </a:extLst>
          </p:cNvPr>
          <p:cNvSpPr>
            <a:spLocks noGrp="1"/>
          </p:cNvSpPr>
          <p:nvPr>
            <p:ph type="dt" sz="half" idx="2"/>
          </p:nvPr>
        </p:nvSpPr>
        <p:spPr>
          <a:xfrm>
            <a:off x="838200" y="6536974"/>
            <a:ext cx="2743200" cy="365125"/>
          </a:xfrm>
        </p:spPr>
        <p:txBody>
          <a:bodyPr/>
          <a:lstStyle/>
          <a:p>
            <a:r>
              <a:rPr lang="en-GB" dirty="0"/>
              <a:t>July 2023</a:t>
            </a:r>
            <a:endParaRPr lang="en-US" dirty="0"/>
          </a:p>
        </p:txBody>
      </p:sp>
      <p:sp>
        <p:nvSpPr>
          <p:cNvPr id="7" name="Footer Placeholder 4">
            <a:extLst>
              <a:ext uri="{FF2B5EF4-FFF2-40B4-BE49-F238E27FC236}">
                <a16:creationId xmlns:a16="http://schemas.microsoft.com/office/drawing/2014/main" id="{BE6ACC80-9216-EB9A-0033-0AAA33F17617}"/>
              </a:ext>
            </a:extLst>
          </p:cNvPr>
          <p:cNvSpPr>
            <a:spLocks noGrp="1"/>
          </p:cNvSpPr>
          <p:nvPr>
            <p:ph type="ftr" sz="quarter" idx="3"/>
          </p:nvPr>
        </p:nvSpPr>
        <p:spPr>
          <a:xfrm>
            <a:off x="4038600" y="6536974"/>
            <a:ext cx="4114800" cy="365125"/>
          </a:xfrm>
        </p:spPr>
        <p:txBody>
          <a:bodyPr/>
          <a:lstStyle/>
          <a:p>
            <a:r>
              <a:rPr lang="en-US" dirty="0"/>
              <a:t>International Society of Nephrology</a:t>
            </a:r>
          </a:p>
        </p:txBody>
      </p:sp>
      <p:sp>
        <p:nvSpPr>
          <p:cNvPr id="8" name="Slide Number Placeholder 5">
            <a:extLst>
              <a:ext uri="{FF2B5EF4-FFF2-40B4-BE49-F238E27FC236}">
                <a16:creationId xmlns:a16="http://schemas.microsoft.com/office/drawing/2014/main" id="{25F3AB59-0C61-686E-CE6A-0DE893F28A18}"/>
              </a:ext>
            </a:extLst>
          </p:cNvPr>
          <p:cNvSpPr>
            <a:spLocks noGrp="1"/>
          </p:cNvSpPr>
          <p:nvPr>
            <p:ph type="sldNum" sz="quarter" idx="4"/>
          </p:nvPr>
        </p:nvSpPr>
        <p:spPr>
          <a:xfrm>
            <a:off x="8610602" y="6557656"/>
            <a:ext cx="3381375" cy="365125"/>
          </a:xfrm>
        </p:spPr>
        <p:txBody>
          <a:bodyPr/>
          <a:lstStyle/>
          <a:p>
            <a:fld id="{4A9CEFBC-9863-BD47-BA2B-008170C231CB}" type="slidenum">
              <a:rPr lang="en-US" smtClean="0"/>
              <a:pPr/>
              <a:t>9</a:t>
            </a:fld>
            <a:endParaRPr lang="en-US" dirty="0"/>
          </a:p>
        </p:txBody>
      </p:sp>
    </p:spTree>
    <p:extLst>
      <p:ext uri="{BB962C8B-B14F-4D97-AF65-F5344CB8AC3E}">
        <p14:creationId xmlns:p14="http://schemas.microsoft.com/office/powerpoint/2010/main" val="4243991276"/>
      </p:ext>
    </p:extLst>
  </p:cSld>
  <p:clrMapOvr>
    <a:masterClrMapping/>
  </p:clrMapOvr>
</p:sld>
</file>

<file path=ppt/theme/theme1.xml><?xml version="1.0" encoding="utf-8"?>
<a:theme xmlns:a="http://schemas.openxmlformats.org/drawingml/2006/main" name="Office Theme">
  <a:themeElements>
    <a:clrScheme name="ISN 2022">
      <a:dk1>
        <a:srgbClr val="000000"/>
      </a:dk1>
      <a:lt1>
        <a:srgbClr val="FFFFFF"/>
      </a:lt1>
      <a:dk2>
        <a:srgbClr val="44546A"/>
      </a:dk2>
      <a:lt2>
        <a:srgbClr val="E7E6E6"/>
      </a:lt2>
      <a:accent1>
        <a:srgbClr val="3C4596"/>
      </a:accent1>
      <a:accent2>
        <a:srgbClr val="283378"/>
      </a:accent2>
      <a:accent3>
        <a:srgbClr val="72C3B9"/>
      </a:accent3>
      <a:accent4>
        <a:srgbClr val="EF7962"/>
      </a:accent4>
      <a:accent5>
        <a:srgbClr val="FFDA76"/>
      </a:accent5>
      <a:accent6>
        <a:srgbClr val="D5D5D5"/>
      </a:accent6>
      <a:hlink>
        <a:srgbClr val="4248A9"/>
      </a:hlink>
      <a:folHlink>
        <a:srgbClr val="FD705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9 ISN Activities SlideDeck 2022 .pptx" id="{C0D468F0-1A5C-4FCC-9B7C-C591EBB6F70D}" vid="{CF6BFF4D-DCAE-4F77-B319-4BF2B5AF1F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2EFDB3CC569C4C8709EF2E2FCD4DD1" ma:contentTypeVersion="22" ma:contentTypeDescription="Create a new document." ma:contentTypeScope="" ma:versionID="42824c4117f7fea1ad09fdd8a73b81a7">
  <xsd:schema xmlns:xsd="http://www.w3.org/2001/XMLSchema" xmlns:xs="http://www.w3.org/2001/XMLSchema" xmlns:p="http://schemas.microsoft.com/office/2006/metadata/properties" xmlns:ns1="http://schemas.microsoft.com/sharepoint/v3" xmlns:ns2="5bb30524-c5cc-4ab6-b3e3-7acb34e1d48a" xmlns:ns3="8d39dae6-3a04-4f8f-91ef-910acbbf4883" xmlns:ns4="http://schemas.microsoft.com/sharepoint/v3/fields" targetNamespace="http://schemas.microsoft.com/office/2006/metadata/properties" ma:root="true" ma:fieldsID="a7d4f926a14738ae77fac46e339fd201" ns1:_="" ns2:_="" ns3:_="" ns4:_="">
    <xsd:import namespace="http://schemas.microsoft.com/sharepoint/v3"/>
    <xsd:import namespace="5bb30524-c5cc-4ab6-b3e3-7acb34e1d48a"/>
    <xsd:import namespace="8d39dae6-3a04-4f8f-91ef-910acbbf4883"/>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Status"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4:_Format"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30524-c5cc-4ab6-b3e3-7acb34e1d4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Status" ma:index="16" nillable="true" ma:displayName="Status" ma:format="Dropdown" ma:internalName="Status">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3f1b091-0422-4f9c-b31b-6eb16863af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39dae6-3a04-4f8f-91ef-910acbbf488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7f5380c-2a5e-41a0-9e8f-614032ea020b}" ma:internalName="TaxCatchAll" ma:showField="CatchAllData" ma:web="8d39dae6-3a04-4f8f-91ef-910acbbf48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Format" ma:index="27" nillable="true" ma:displayName="Format" ma:description="Media-type, file format or dimensions" ma:internalName="_Forma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5bb30524-c5cc-4ab6-b3e3-7acb34e1d48a" xsi:nil="true"/>
    <_ip_UnifiedCompliancePolicyUIAction xmlns="http://schemas.microsoft.com/sharepoint/v3" xsi:nil="true"/>
    <_ip_UnifiedCompliancePolicyProperties xmlns="http://schemas.microsoft.com/sharepoint/v3" xsi:nil="true"/>
    <lcf76f155ced4ddcb4097134ff3c332f xmlns="5bb30524-c5cc-4ab6-b3e3-7acb34e1d48a">
      <Terms xmlns="http://schemas.microsoft.com/office/infopath/2007/PartnerControls"/>
    </lcf76f155ced4ddcb4097134ff3c332f>
    <TaxCatchAll xmlns="8d39dae6-3a04-4f8f-91ef-910acbbf4883" xsi:nil="true"/>
    <_Format xmlns="http://schemas.microsoft.com/sharepoint/v3/fields" xsi:nil="true"/>
  </documentManagement>
</p:properties>
</file>

<file path=customXml/itemProps1.xml><?xml version="1.0" encoding="utf-8"?>
<ds:datastoreItem xmlns:ds="http://schemas.openxmlformats.org/officeDocument/2006/customXml" ds:itemID="{F4DFD074-5C6F-487D-957C-68B223AF912B}">
  <ds:schemaRefs>
    <ds:schemaRef ds:uri="http://schemas.microsoft.com/sharepoint/v3/contenttype/forms"/>
  </ds:schemaRefs>
</ds:datastoreItem>
</file>

<file path=customXml/itemProps2.xml><?xml version="1.0" encoding="utf-8"?>
<ds:datastoreItem xmlns:ds="http://schemas.openxmlformats.org/officeDocument/2006/customXml" ds:itemID="{5044EEDE-B398-4546-8AD1-DB449AE51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b30524-c5cc-4ab6-b3e3-7acb34e1d48a"/>
    <ds:schemaRef ds:uri="8d39dae6-3a04-4f8f-91ef-910acbbf488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924C01-0F0A-47E2-901A-F34A987E3F61}">
  <ds:schemaRefs>
    <ds:schemaRef ds:uri="http://purl.org/dc/elements/1.1/"/>
    <ds:schemaRef ds:uri="http://purl.org/dc/dcmitype/"/>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schemas.microsoft.com/sharepoint/v3"/>
    <ds:schemaRef ds:uri="http://schemas.microsoft.com/office/2006/documentManagement/types"/>
    <ds:schemaRef ds:uri="http://schemas.microsoft.com/sharepoint/v3/fields"/>
    <ds:schemaRef ds:uri="8d39dae6-3a04-4f8f-91ef-910acbbf4883"/>
    <ds:schemaRef ds:uri="5bb30524-c5cc-4ab6-b3e3-7acb34e1d48a"/>
  </ds:schemaRefs>
</ds:datastoreItem>
</file>

<file path=docProps/app.xml><?xml version="1.0" encoding="utf-8"?>
<Properties xmlns="http://schemas.openxmlformats.org/officeDocument/2006/extended-properties" xmlns:vt="http://schemas.openxmlformats.org/officeDocument/2006/docPropsVTypes">
  <Template>2023 ISN-GKHA_Regional Slides_North America_v0.1</Template>
  <TotalTime>102</TotalTime>
  <Words>5789</Words>
  <Application>Microsoft Office PowerPoint</Application>
  <PresentationFormat>Widescreen</PresentationFormat>
  <Paragraphs>2148</Paragraphs>
  <Slides>41</Slides>
  <Notes>4</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PowerPoint Presentation</vt:lpstr>
      <vt:lpstr>2023 ISN-GLOBAL  KIDNEY HEALTH ATLAS  (ISN-GKHA)  ISN NORTH AMERICA AND THE CARIBBEAN REGION</vt:lpstr>
      <vt:lpstr>PowerPoint Presentation</vt:lpstr>
      <vt:lpstr>Aim of the ISN-Global Kidney Health Atlas</vt:lpstr>
      <vt:lpstr>ISN-Global Kidney Health Atlas Survey</vt:lpstr>
      <vt:lpstr>Design and Scope </vt:lpstr>
      <vt:lpstr>Overall Survey Components</vt:lpstr>
      <vt:lpstr>Overall ISN-GKHA response</vt:lpstr>
      <vt:lpstr>Results presented by ISN regions </vt:lpstr>
      <vt:lpstr>ISN Region: North America and  the Caribbean</vt:lpstr>
      <vt:lpstr>Demographics</vt:lpstr>
      <vt:lpstr>Demographics</vt:lpstr>
      <vt:lpstr>CKD and its risk factors burden</vt:lpstr>
      <vt:lpstr>Burden of kidney failure</vt:lpstr>
      <vt:lpstr>Burden of kidney failure (cont’d)</vt:lpstr>
      <vt:lpstr>Annual cost of kidney replacement therapy components</vt:lpstr>
      <vt:lpstr>Country level scorecard</vt:lpstr>
      <vt:lpstr>Country level scorecard</vt:lpstr>
      <vt:lpstr>Funding for non-dialysis CKD</vt:lpstr>
      <vt:lpstr>Funding for kidney replacement therapy (KRT)</vt:lpstr>
      <vt:lpstr>Providers primarily responsible for kidney failure care</vt:lpstr>
      <vt:lpstr>Shortage of kidney failure care providers</vt:lpstr>
      <vt:lpstr>Shortage of kidney failure care providers</vt:lpstr>
      <vt:lpstr>Prevalence of nephrologists and trainees </vt:lpstr>
      <vt:lpstr>Capacity for chronic dialysis (HD)</vt:lpstr>
      <vt:lpstr>Capacity for chronic dialysis (PD)</vt:lpstr>
      <vt:lpstr>Capacity for Kidney Transplantation</vt:lpstr>
      <vt:lpstr>Capacity for Kidney Transplantation (cont’d)</vt:lpstr>
      <vt:lpstr>Availability of services within dialysis care </vt:lpstr>
      <vt:lpstr>Availability of Home hemodialysis</vt:lpstr>
      <vt:lpstr>Capacity for conservative kidney management (CKM)</vt:lpstr>
      <vt:lpstr>Capacity for conservative kidney management (CKM)</vt:lpstr>
      <vt:lpstr>Funding for medications in CKD patients not on dialysis</vt:lpstr>
      <vt:lpstr>Funding for medications in all dialysis patients</vt:lpstr>
      <vt:lpstr>Funding for medications in all transplant patients</vt:lpstr>
      <vt:lpstr>Availability of official registry</vt:lpstr>
      <vt:lpstr>Summary of Findings</vt:lpstr>
      <vt:lpstr>Summary of Findings (cont’d)</vt:lpstr>
      <vt:lpstr>Implications</vt:lpstr>
      <vt:lpstr>Implications (cont’d)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Sandrine Damster</dc:creator>
  <cp:lastModifiedBy>Sophanny Tiv</cp:lastModifiedBy>
  <cp:revision>9</cp:revision>
  <cp:lastPrinted>2021-05-20T09:07:26Z</cp:lastPrinted>
  <dcterms:created xsi:type="dcterms:W3CDTF">2023-06-29T13:17:20Z</dcterms:created>
  <dcterms:modified xsi:type="dcterms:W3CDTF">2024-01-30T14:05:22Z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0x010100952EFDB3CC569C4C8709EF2E2FCD4DD1</vt:lpwstr>
  </property>
  <property fmtid="{D5CDD505-2E9C-101B-9397-08002B2CF9AE}" pid="3" name="MediaServiceImageTags">
    <vt:lpwstr/>
  </property>
</Properties>
</file>